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1" r:id="rId5"/>
    <p:sldId id="262" r:id="rId6"/>
    <p:sldId id="264" r:id="rId7"/>
    <p:sldId id="265" r:id="rId8"/>
    <p:sldId id="266" r:id="rId9"/>
    <p:sldId id="267" r:id="rId10"/>
    <p:sldId id="288" r:id="rId11"/>
    <p:sldId id="268" r:id="rId12"/>
    <p:sldId id="269" r:id="rId13"/>
    <p:sldId id="270" r:id="rId14"/>
    <p:sldId id="271" r:id="rId15"/>
    <p:sldId id="272" r:id="rId16"/>
    <p:sldId id="273" r:id="rId17"/>
    <p:sldId id="274" r:id="rId18"/>
    <p:sldId id="277" r:id="rId19"/>
    <p:sldId id="275" r:id="rId20"/>
    <p:sldId id="276" r:id="rId21"/>
    <p:sldId id="278" r:id="rId22"/>
    <p:sldId id="279" r:id="rId23"/>
    <p:sldId id="280" r:id="rId24"/>
    <p:sldId id="283" r:id="rId25"/>
    <p:sldId id="281" r:id="rId26"/>
    <p:sldId id="284" r:id="rId27"/>
    <p:sldId id="285" r:id="rId28"/>
    <p:sldId id="287" r:id="rId29"/>
    <p:sldId id="286" r:id="rId30"/>
    <p:sldId id="289" r:id="rId31"/>
    <p:sldId id="290" r:id="rId32"/>
    <p:sldId id="291" r:id="rId33"/>
    <p:sldId id="292" r:id="rId34"/>
    <p:sldId id="293" r:id="rId35"/>
    <p:sldId id="294" r:id="rId36"/>
    <p:sldId id="295" r:id="rId37"/>
    <p:sldId id="296" r:id="rId38"/>
    <p:sldId id="297" r:id="rId39"/>
    <p:sldId id="298"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11/25/2021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11/25/2021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11/25/2021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11/25/2021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11/25/2021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4B029-D46E-42F7-850F-EE9934220698}"/>
              </a:ext>
            </a:extLst>
          </p:cNvPr>
          <p:cNvSpPr>
            <a:spLocks noGrp="1"/>
          </p:cNvSpPr>
          <p:nvPr>
            <p:ph type="ctrTitle"/>
          </p:nvPr>
        </p:nvSpPr>
        <p:spPr/>
        <p:txBody>
          <a:bodyPr/>
          <a:lstStyle/>
          <a:p>
            <a:r>
              <a:rPr lang="en-US" dirty="0"/>
              <a:t>User interface design</a:t>
            </a:r>
          </a:p>
        </p:txBody>
      </p:sp>
      <p:sp>
        <p:nvSpPr>
          <p:cNvPr id="3" name="Subtitle 2">
            <a:extLst>
              <a:ext uri="{FF2B5EF4-FFF2-40B4-BE49-F238E27FC236}">
                <a16:creationId xmlns:a16="http://schemas.microsoft.com/office/drawing/2014/main" id="{67731E57-3B7F-4ACD-B09C-0E58F53C1AF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87171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7731E57-3B7F-4ACD-B09C-0E58F53C1AF9}"/>
              </a:ext>
            </a:extLst>
          </p:cNvPr>
          <p:cNvSpPr>
            <a:spLocks noGrp="1"/>
          </p:cNvSpPr>
          <p:nvPr>
            <p:ph type="subTitle" idx="1"/>
          </p:nvPr>
        </p:nvSpPr>
        <p:spPr>
          <a:xfrm>
            <a:off x="1236372" y="1171977"/>
            <a:ext cx="9672034" cy="4468969"/>
          </a:xfrm>
        </p:spPr>
        <p:txBody>
          <a:bodyPr>
            <a:normAutofit/>
          </a:bodyPr>
          <a:lstStyle/>
          <a:p>
            <a:pPr algn="l"/>
            <a:r>
              <a:rPr lang="en-US" sz="2800" b="1" dirty="0">
                <a:latin typeface="Times New Roman" panose="02020603050405020304" pitchFamily="18" charset="0"/>
                <a:cs typeface="Times New Roman" panose="02020603050405020304" pitchFamily="18" charset="0"/>
              </a:rPr>
              <a:t>GOLDEN RULES</a:t>
            </a:r>
          </a:p>
          <a:p>
            <a:pPr marL="342900" indent="-3429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Place the user in control</a:t>
            </a:r>
          </a:p>
          <a:p>
            <a:pPr marL="342900" indent="-3429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Reduce users memory load</a:t>
            </a:r>
          </a:p>
          <a:p>
            <a:pPr marL="342900" indent="-3429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Make the interface </a:t>
            </a:r>
            <a:r>
              <a:rPr lang="en-US" sz="2800" dirty="0" err="1">
                <a:latin typeface="Times New Roman" panose="02020603050405020304" pitchFamily="18" charset="0"/>
                <a:cs typeface="Times New Roman" panose="02020603050405020304" pitchFamily="18" charset="0"/>
              </a:rPr>
              <a:t>consistant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9024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7731E57-3B7F-4ACD-B09C-0E58F53C1AF9}"/>
              </a:ext>
            </a:extLst>
          </p:cNvPr>
          <p:cNvSpPr>
            <a:spLocks noGrp="1"/>
          </p:cNvSpPr>
          <p:nvPr>
            <p:ph type="subTitle" idx="1"/>
          </p:nvPr>
        </p:nvSpPr>
        <p:spPr>
          <a:xfrm>
            <a:off x="1236372" y="1171977"/>
            <a:ext cx="9672034" cy="4468969"/>
          </a:xfrm>
        </p:spPr>
        <p:txBody>
          <a:bodyPr>
            <a:normAutofit/>
          </a:bodyPr>
          <a:lstStyle/>
          <a:p>
            <a:pPr algn="l"/>
            <a:r>
              <a:rPr lang="en-US" sz="2800" b="1" dirty="0">
                <a:latin typeface="Times New Roman" panose="02020603050405020304" pitchFamily="18" charset="0"/>
                <a:cs typeface="Times New Roman" panose="02020603050405020304" pitchFamily="18" charset="0"/>
              </a:rPr>
              <a:t>User Interface Models</a:t>
            </a:r>
          </a:p>
          <a:p>
            <a:pPr algn="l"/>
            <a:r>
              <a:rPr lang="en-US" sz="2800" dirty="0">
                <a:latin typeface="Times New Roman" panose="02020603050405020304" pitchFamily="18" charset="0"/>
                <a:cs typeface="Times New Roman" panose="02020603050405020304" pitchFamily="18" charset="0"/>
              </a:rPr>
              <a:t>When a user interface is analyzed and designed following four models are used </a:t>
            </a:r>
          </a:p>
          <a:p>
            <a:pPr marL="342900" indent="-3429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User profile model</a:t>
            </a:r>
          </a:p>
          <a:p>
            <a:pPr marL="342900" indent="-3429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Design model</a:t>
            </a:r>
          </a:p>
          <a:p>
            <a:pPr marL="342900" indent="-3429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Implementation model</a:t>
            </a:r>
          </a:p>
          <a:p>
            <a:pPr marL="342900" indent="-3429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User's mental model</a:t>
            </a:r>
          </a:p>
        </p:txBody>
      </p:sp>
    </p:spTree>
    <p:extLst>
      <p:ext uri="{BB962C8B-B14F-4D97-AF65-F5344CB8AC3E}">
        <p14:creationId xmlns:p14="http://schemas.microsoft.com/office/powerpoint/2010/main" val="483150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7731E57-3B7F-4ACD-B09C-0E58F53C1AF9}"/>
              </a:ext>
            </a:extLst>
          </p:cNvPr>
          <p:cNvSpPr>
            <a:spLocks noGrp="1"/>
          </p:cNvSpPr>
          <p:nvPr>
            <p:ph type="subTitle" idx="1"/>
          </p:nvPr>
        </p:nvSpPr>
        <p:spPr>
          <a:xfrm>
            <a:off x="1236372" y="1171977"/>
            <a:ext cx="9672034" cy="4468969"/>
          </a:xfrm>
        </p:spPr>
        <p:txBody>
          <a:bodyPr>
            <a:normAutofit fontScale="92500" lnSpcReduction="20000"/>
          </a:bodyPr>
          <a:lstStyle/>
          <a:p>
            <a:pPr algn="l"/>
            <a:r>
              <a:rPr lang="en-US" sz="2800" b="1" dirty="0">
                <a:latin typeface="Times New Roman" panose="02020603050405020304" pitchFamily="18" charset="0"/>
                <a:cs typeface="Times New Roman" panose="02020603050405020304" pitchFamily="18" charset="0"/>
              </a:rPr>
              <a:t>User profile model</a:t>
            </a:r>
          </a:p>
          <a:p>
            <a:pPr marL="342900" indent="-3429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Created by a user or software engineer, which establishes the profile of the end-users of the system based on age, gender, physical abilities, education, motivation, goals, and personality.</a:t>
            </a:r>
          </a:p>
          <a:p>
            <a:pPr algn="l"/>
            <a:r>
              <a:rPr lang="en-US" sz="2800" b="1" dirty="0">
                <a:latin typeface="Times New Roman" panose="02020603050405020304" pitchFamily="18" charset="0"/>
                <a:cs typeface="Times New Roman" panose="02020603050405020304" pitchFamily="18" charset="0"/>
              </a:rPr>
              <a:t>Design model</a:t>
            </a:r>
          </a:p>
          <a:p>
            <a:pPr marL="342900" indent="-3429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Created by a software engineer which incorporates data, architectural, interface, and procedural representations of the software.</a:t>
            </a:r>
          </a:p>
          <a:p>
            <a:pPr marL="342900" indent="-3429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Derived from the analysis model of the requirements and controlled by the information in the requirements specification which helps in defining the user of the system.</a:t>
            </a:r>
          </a:p>
          <a:p>
            <a:pPr marL="342900" indent="-342900" algn="l">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2979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7731E57-3B7F-4ACD-B09C-0E58F53C1AF9}"/>
              </a:ext>
            </a:extLst>
          </p:cNvPr>
          <p:cNvSpPr>
            <a:spLocks noGrp="1"/>
          </p:cNvSpPr>
          <p:nvPr>
            <p:ph type="subTitle" idx="1"/>
          </p:nvPr>
        </p:nvSpPr>
        <p:spPr>
          <a:xfrm>
            <a:off x="1236372" y="1171977"/>
            <a:ext cx="9672034" cy="4468969"/>
          </a:xfrm>
        </p:spPr>
        <p:txBody>
          <a:bodyPr>
            <a:normAutofit/>
          </a:bodyPr>
          <a:lstStyle/>
          <a:p>
            <a:pPr algn="l"/>
            <a:r>
              <a:rPr lang="en-US" sz="2800" b="1" dirty="0">
                <a:latin typeface="Times New Roman" panose="02020603050405020304" pitchFamily="18" charset="0"/>
                <a:cs typeface="Times New Roman" panose="02020603050405020304" pitchFamily="18" charset="0"/>
              </a:rPr>
              <a:t>Implementation model</a:t>
            </a:r>
          </a:p>
          <a:p>
            <a:pPr marL="342900" indent="-3429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Created by the software implementers who work on look and feel of the interface combined with all supporting information (books, videos, help files) that describes system syntax and semantics.</a:t>
            </a:r>
          </a:p>
          <a:p>
            <a:pPr marL="342900" indent="-3429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Serves as a translation of the design model and attempts to agree with the user's mental model so that users then feel comfortable with the software and use it effectively.</a:t>
            </a:r>
          </a:p>
          <a:p>
            <a:pPr marL="342900" indent="-342900" algn="l">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3465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7731E57-3B7F-4ACD-B09C-0E58F53C1AF9}"/>
              </a:ext>
            </a:extLst>
          </p:cNvPr>
          <p:cNvSpPr>
            <a:spLocks noGrp="1"/>
          </p:cNvSpPr>
          <p:nvPr>
            <p:ph type="subTitle" idx="1"/>
          </p:nvPr>
        </p:nvSpPr>
        <p:spPr>
          <a:xfrm>
            <a:off x="1236372" y="1171977"/>
            <a:ext cx="9672034" cy="4468969"/>
          </a:xfrm>
        </p:spPr>
        <p:txBody>
          <a:bodyPr>
            <a:normAutofit/>
          </a:bodyPr>
          <a:lstStyle/>
          <a:p>
            <a:pPr algn="l"/>
            <a:r>
              <a:rPr lang="en-US" sz="2800" b="1" dirty="0">
                <a:latin typeface="Times New Roman" panose="02020603050405020304" pitchFamily="18" charset="0"/>
                <a:cs typeface="Times New Roman" panose="02020603050405020304" pitchFamily="18" charset="0"/>
              </a:rPr>
              <a:t>User's mental model</a:t>
            </a:r>
          </a:p>
          <a:p>
            <a:pPr marL="342900" indent="-3429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Created by the user when interacting with the application. It contains the image of the system that users carry in their heads.</a:t>
            </a:r>
          </a:p>
          <a:p>
            <a:pPr marL="342900" indent="-3429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Often called the user's system perception and correctness of the description depends upon the user’s profile and overall familiarity with the software in the application domain.</a:t>
            </a:r>
          </a:p>
          <a:p>
            <a:pPr algn="l"/>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2779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7731E57-3B7F-4ACD-B09C-0E58F53C1AF9}"/>
              </a:ext>
            </a:extLst>
          </p:cNvPr>
          <p:cNvSpPr>
            <a:spLocks noGrp="1"/>
          </p:cNvSpPr>
          <p:nvPr>
            <p:ph type="subTitle" idx="1"/>
          </p:nvPr>
        </p:nvSpPr>
        <p:spPr>
          <a:xfrm>
            <a:off x="1236372" y="1171977"/>
            <a:ext cx="9672034" cy="4468969"/>
          </a:xfrm>
        </p:spPr>
        <p:txBody>
          <a:bodyPr>
            <a:normAutofit/>
          </a:bodyPr>
          <a:lstStyle/>
          <a:p>
            <a:pPr algn="l"/>
            <a:r>
              <a:rPr lang="en-US" sz="2800" b="1" dirty="0">
                <a:latin typeface="Times New Roman" panose="02020603050405020304" pitchFamily="18" charset="0"/>
                <a:cs typeface="Times New Roman" panose="02020603050405020304" pitchFamily="18" charset="0"/>
              </a:rPr>
              <a:t>User Interface Design Activities</a:t>
            </a:r>
          </a:p>
          <a:p>
            <a:pPr marL="342900" indent="-3429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There are a number of activities performed for designing user interface. The process of GUI design and implementation is alike SDLC. Any model can be used for GUI implementation among Waterfall, Iterative or Spiral Model</a:t>
            </a:r>
          </a:p>
          <a:p>
            <a:pPr marL="342900" indent="-3429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 model used for GUI design and development should fulfill these GUI specific steps.</a:t>
            </a:r>
          </a:p>
        </p:txBody>
      </p:sp>
    </p:spTree>
    <p:extLst>
      <p:ext uri="{BB962C8B-B14F-4D97-AF65-F5344CB8AC3E}">
        <p14:creationId xmlns:p14="http://schemas.microsoft.com/office/powerpoint/2010/main" val="2082962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7731E57-3B7F-4ACD-B09C-0E58F53C1AF9}"/>
              </a:ext>
            </a:extLst>
          </p:cNvPr>
          <p:cNvSpPr>
            <a:spLocks noGrp="1"/>
          </p:cNvSpPr>
          <p:nvPr>
            <p:ph type="subTitle" idx="1"/>
          </p:nvPr>
        </p:nvSpPr>
        <p:spPr>
          <a:xfrm>
            <a:off x="1236372" y="1171977"/>
            <a:ext cx="9672034" cy="4468969"/>
          </a:xfrm>
        </p:spPr>
        <p:txBody>
          <a:bodyPr>
            <a:normAutofit/>
          </a:bodyPr>
          <a:lstStyle/>
          <a:p>
            <a:pPr marL="342900" indent="-342900" algn="l">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815F854-A055-4265-A3CF-91B2A6E5FF37}"/>
              </a:ext>
            </a:extLst>
          </p:cNvPr>
          <p:cNvPicPr>
            <a:picLocks noChangeAspect="1"/>
          </p:cNvPicPr>
          <p:nvPr/>
        </p:nvPicPr>
        <p:blipFill>
          <a:blip r:embed="rId2"/>
          <a:stretch>
            <a:fillRect/>
          </a:stretch>
        </p:blipFill>
        <p:spPr>
          <a:xfrm>
            <a:off x="1283594" y="1217054"/>
            <a:ext cx="4694743" cy="4423892"/>
          </a:xfrm>
          <a:prstGeom prst="rect">
            <a:avLst/>
          </a:prstGeom>
        </p:spPr>
      </p:pic>
    </p:spTree>
    <p:extLst>
      <p:ext uri="{BB962C8B-B14F-4D97-AF65-F5344CB8AC3E}">
        <p14:creationId xmlns:p14="http://schemas.microsoft.com/office/powerpoint/2010/main" val="248957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7731E57-3B7F-4ACD-B09C-0E58F53C1AF9}"/>
              </a:ext>
            </a:extLst>
          </p:cNvPr>
          <p:cNvSpPr>
            <a:spLocks noGrp="1"/>
          </p:cNvSpPr>
          <p:nvPr>
            <p:ph type="subTitle" idx="1"/>
          </p:nvPr>
        </p:nvSpPr>
        <p:spPr>
          <a:xfrm>
            <a:off x="1236372" y="1171977"/>
            <a:ext cx="9672034" cy="4468969"/>
          </a:xfrm>
        </p:spPr>
        <p:txBody>
          <a:bodyPr>
            <a:normAutofit/>
          </a:bodyPr>
          <a:lstStyle/>
          <a:p>
            <a:pPr marL="342900" indent="-342900" algn="l">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GUI Requirement Gathering - </a:t>
            </a:r>
            <a:r>
              <a:rPr lang="en-US" sz="2800" dirty="0">
                <a:latin typeface="Times New Roman" panose="02020603050405020304" pitchFamily="18" charset="0"/>
                <a:cs typeface="Times New Roman" panose="02020603050405020304" pitchFamily="18" charset="0"/>
              </a:rPr>
              <a:t>The designers may like to have list of all functional and non-functional requirements of GUI. This can be taken from user and their existing software solution.</a:t>
            </a:r>
          </a:p>
          <a:p>
            <a:pPr marL="342900" indent="-342900" algn="l">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User Analysis - </a:t>
            </a:r>
            <a:r>
              <a:rPr lang="en-US" sz="2800" dirty="0">
                <a:latin typeface="Times New Roman" panose="02020603050405020304" pitchFamily="18" charset="0"/>
                <a:cs typeface="Times New Roman" panose="02020603050405020304" pitchFamily="18" charset="0"/>
              </a:rPr>
              <a:t>The designer studies who is going to use the software GUI. The target audience matters as the design details change according to the knowledge and competency level of the user. </a:t>
            </a:r>
          </a:p>
        </p:txBody>
      </p:sp>
    </p:spTree>
    <p:extLst>
      <p:ext uri="{BB962C8B-B14F-4D97-AF65-F5344CB8AC3E}">
        <p14:creationId xmlns:p14="http://schemas.microsoft.com/office/powerpoint/2010/main" val="2017510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7731E57-3B7F-4ACD-B09C-0E58F53C1AF9}"/>
              </a:ext>
            </a:extLst>
          </p:cNvPr>
          <p:cNvSpPr>
            <a:spLocks noGrp="1"/>
          </p:cNvSpPr>
          <p:nvPr>
            <p:ph type="subTitle" idx="1"/>
          </p:nvPr>
        </p:nvSpPr>
        <p:spPr>
          <a:xfrm>
            <a:off x="1236372" y="1171977"/>
            <a:ext cx="9672034" cy="4468969"/>
          </a:xfrm>
        </p:spPr>
        <p:txBody>
          <a:bodyPr>
            <a:normAutofit/>
          </a:bodyPr>
          <a:lstStyle/>
          <a:p>
            <a:pPr marL="342900" indent="-342900" algn="l">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Task Analysis - </a:t>
            </a:r>
            <a:r>
              <a:rPr lang="en-US" sz="2800" dirty="0">
                <a:latin typeface="Times New Roman" panose="02020603050405020304" pitchFamily="18" charset="0"/>
                <a:cs typeface="Times New Roman" panose="02020603050405020304" pitchFamily="18" charset="0"/>
              </a:rPr>
              <a:t>Designers have to analyze what task is to be done by the software solution. Here in GUI, it does not matter how it will be done. Tasks can be represented in hierarchical manner taking one major task and dividing it further into smaller sub-tasks. Tasks provide goals for GUI presentation. </a:t>
            </a:r>
          </a:p>
        </p:txBody>
      </p:sp>
    </p:spTree>
    <p:extLst>
      <p:ext uri="{BB962C8B-B14F-4D97-AF65-F5344CB8AC3E}">
        <p14:creationId xmlns:p14="http://schemas.microsoft.com/office/powerpoint/2010/main" val="161754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7731E57-3B7F-4ACD-B09C-0E58F53C1AF9}"/>
              </a:ext>
            </a:extLst>
          </p:cNvPr>
          <p:cNvSpPr>
            <a:spLocks noGrp="1"/>
          </p:cNvSpPr>
          <p:nvPr>
            <p:ph type="subTitle" idx="1"/>
          </p:nvPr>
        </p:nvSpPr>
        <p:spPr>
          <a:xfrm>
            <a:off x="1236372" y="1171977"/>
            <a:ext cx="9672034" cy="4468969"/>
          </a:xfrm>
        </p:spPr>
        <p:txBody>
          <a:bodyPr>
            <a:normAutofit/>
          </a:bodyPr>
          <a:lstStyle/>
          <a:p>
            <a:pPr marL="342900" indent="-342900" algn="l">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GUI Design &amp; implementation - </a:t>
            </a:r>
            <a:r>
              <a:rPr lang="en-US" sz="2800" dirty="0">
                <a:latin typeface="Times New Roman" panose="02020603050405020304" pitchFamily="18" charset="0"/>
                <a:cs typeface="Times New Roman" panose="02020603050405020304" pitchFamily="18" charset="0"/>
              </a:rPr>
              <a:t>Designers after having information about requirements, tasks and user environment, design the GUI and implements into code and embed the GUI with working or dummy software in the background. It is then self-tested by the developers.</a:t>
            </a:r>
          </a:p>
        </p:txBody>
      </p:sp>
    </p:spTree>
    <p:extLst>
      <p:ext uri="{BB962C8B-B14F-4D97-AF65-F5344CB8AC3E}">
        <p14:creationId xmlns:p14="http://schemas.microsoft.com/office/powerpoint/2010/main" val="1948018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7731E57-3B7F-4ACD-B09C-0E58F53C1AF9}"/>
              </a:ext>
            </a:extLst>
          </p:cNvPr>
          <p:cNvSpPr>
            <a:spLocks noGrp="1"/>
          </p:cNvSpPr>
          <p:nvPr>
            <p:ph type="subTitle" idx="1"/>
          </p:nvPr>
        </p:nvSpPr>
        <p:spPr>
          <a:xfrm>
            <a:off x="1236372" y="1171977"/>
            <a:ext cx="9672034" cy="4468969"/>
          </a:xfrm>
        </p:spPr>
        <p:txBody>
          <a:bodyPr/>
          <a:lstStyle/>
          <a:p>
            <a:pPr marL="342900" indent="-3429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User interface is the first impression of a software system from the user’s point of view. Therefore any software system must satisfy the requirement of user. UI mainly performs two functions −</a:t>
            </a:r>
          </a:p>
          <a:p>
            <a:pPr marL="514350" indent="-514350" algn="l">
              <a:buFont typeface="+mj-lt"/>
              <a:buAutoNum type="romanLcPeriod"/>
            </a:pPr>
            <a:r>
              <a:rPr lang="en-US" sz="2800" dirty="0">
                <a:latin typeface="Times New Roman" panose="02020603050405020304" pitchFamily="18" charset="0"/>
                <a:cs typeface="Times New Roman" panose="02020603050405020304" pitchFamily="18" charset="0"/>
              </a:rPr>
              <a:t>    Accepting the user’s input</a:t>
            </a:r>
          </a:p>
          <a:p>
            <a:pPr marL="514350" indent="-514350" algn="l">
              <a:buFont typeface="+mj-lt"/>
              <a:buAutoNum type="romanLcPeriod"/>
            </a:pPr>
            <a:r>
              <a:rPr lang="en-US" sz="2800" dirty="0">
                <a:latin typeface="Times New Roman" panose="02020603050405020304" pitchFamily="18" charset="0"/>
                <a:cs typeface="Times New Roman" panose="02020603050405020304" pitchFamily="18" charset="0"/>
              </a:rPr>
              <a:t>    Displaying the output</a:t>
            </a:r>
          </a:p>
          <a:p>
            <a:pPr marL="514350" indent="-514350" algn="l">
              <a:buFont typeface="+mj-lt"/>
              <a:buAutoNum type="romanLcPeriod"/>
            </a:pPr>
            <a:endParaRPr lang="en-US" dirty="0"/>
          </a:p>
        </p:txBody>
      </p:sp>
    </p:spTree>
    <p:extLst>
      <p:ext uri="{BB962C8B-B14F-4D97-AF65-F5344CB8AC3E}">
        <p14:creationId xmlns:p14="http://schemas.microsoft.com/office/powerpoint/2010/main" val="1716444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7731E57-3B7F-4ACD-B09C-0E58F53C1AF9}"/>
              </a:ext>
            </a:extLst>
          </p:cNvPr>
          <p:cNvSpPr>
            <a:spLocks noGrp="1"/>
          </p:cNvSpPr>
          <p:nvPr>
            <p:ph type="subTitle" idx="1"/>
          </p:nvPr>
        </p:nvSpPr>
        <p:spPr>
          <a:xfrm>
            <a:off x="1236372" y="1171977"/>
            <a:ext cx="9672034" cy="4468969"/>
          </a:xfrm>
        </p:spPr>
        <p:txBody>
          <a:bodyPr>
            <a:normAutofit/>
          </a:bodyPr>
          <a:lstStyle/>
          <a:p>
            <a:pPr marL="342900" indent="-342900" algn="l">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Testing - </a:t>
            </a:r>
            <a:r>
              <a:rPr lang="en-US" sz="2800" dirty="0">
                <a:latin typeface="Times New Roman" panose="02020603050405020304" pitchFamily="18" charset="0"/>
                <a:cs typeface="Times New Roman" panose="02020603050405020304" pitchFamily="18" charset="0"/>
              </a:rPr>
              <a:t>GUI testing can be done in various ways. Organization can have in-house inspection, direct involvement of users and release of beta version are few of them.</a:t>
            </a:r>
          </a:p>
        </p:txBody>
      </p:sp>
    </p:spTree>
    <p:extLst>
      <p:ext uri="{BB962C8B-B14F-4D97-AF65-F5344CB8AC3E}">
        <p14:creationId xmlns:p14="http://schemas.microsoft.com/office/powerpoint/2010/main" val="1375016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7731E57-3B7F-4ACD-B09C-0E58F53C1AF9}"/>
              </a:ext>
            </a:extLst>
          </p:cNvPr>
          <p:cNvSpPr>
            <a:spLocks noGrp="1"/>
          </p:cNvSpPr>
          <p:nvPr>
            <p:ph type="subTitle" idx="1"/>
          </p:nvPr>
        </p:nvSpPr>
        <p:spPr>
          <a:xfrm>
            <a:off x="1236372" y="1171977"/>
            <a:ext cx="9672034" cy="4468969"/>
          </a:xfrm>
        </p:spPr>
        <p:txBody>
          <a:bodyPr>
            <a:normAutofit/>
          </a:bodyPr>
          <a:lstStyle/>
          <a:p>
            <a:pPr algn="l"/>
            <a:r>
              <a:rPr lang="en-US" sz="2800" b="1" dirty="0">
                <a:latin typeface="Times New Roman" panose="02020603050405020304" pitchFamily="18" charset="0"/>
                <a:cs typeface="Times New Roman" panose="02020603050405020304" pitchFamily="18" charset="0"/>
              </a:rPr>
              <a:t>User Interface Design Process</a:t>
            </a:r>
          </a:p>
          <a:p>
            <a:pPr algn="l"/>
            <a:endParaRPr lang="en-US" sz="28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2DADC02-FE6C-49E5-8405-42FDA5838A4B}"/>
              </a:ext>
            </a:extLst>
          </p:cNvPr>
          <p:cNvPicPr>
            <a:picLocks noChangeAspect="1"/>
          </p:cNvPicPr>
          <p:nvPr/>
        </p:nvPicPr>
        <p:blipFill>
          <a:blip r:embed="rId2"/>
          <a:stretch>
            <a:fillRect/>
          </a:stretch>
        </p:blipFill>
        <p:spPr>
          <a:xfrm>
            <a:off x="1236372" y="1906545"/>
            <a:ext cx="6049532" cy="3927583"/>
          </a:xfrm>
          <a:prstGeom prst="rect">
            <a:avLst/>
          </a:prstGeom>
        </p:spPr>
      </p:pic>
    </p:spTree>
    <p:extLst>
      <p:ext uri="{BB962C8B-B14F-4D97-AF65-F5344CB8AC3E}">
        <p14:creationId xmlns:p14="http://schemas.microsoft.com/office/powerpoint/2010/main" val="3473944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7731E57-3B7F-4ACD-B09C-0E58F53C1AF9}"/>
              </a:ext>
            </a:extLst>
          </p:cNvPr>
          <p:cNvSpPr>
            <a:spLocks noGrp="1"/>
          </p:cNvSpPr>
          <p:nvPr>
            <p:ph type="subTitle" idx="1"/>
          </p:nvPr>
        </p:nvSpPr>
        <p:spPr>
          <a:xfrm>
            <a:off x="1236372" y="1171977"/>
            <a:ext cx="9672034" cy="4468969"/>
          </a:xfrm>
        </p:spPr>
        <p:txBody>
          <a:bodyPr>
            <a:normAutofit/>
          </a:bodyPr>
          <a:lstStyle/>
          <a:p>
            <a:pPr marL="342900" indent="-3429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analysis and design process of a user interface is iterative and can be represented by a spiral model.</a:t>
            </a:r>
          </a:p>
          <a:p>
            <a:pPr marL="342900" indent="-3429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The analysis and design process of user interface consists of four framework activities.</a:t>
            </a:r>
          </a:p>
          <a:p>
            <a:pPr marL="514350" indent="-514350" algn="l">
              <a:buFont typeface="+mj-lt"/>
              <a:buAutoNum type="arabicPeriod"/>
            </a:pPr>
            <a:r>
              <a:rPr lang="en-US" sz="2400" b="1" dirty="0"/>
              <a:t>User, task, environmental analysis, and modeling:</a:t>
            </a:r>
            <a:endParaRPr lang="en-US" sz="2400" b="1" dirty="0">
              <a:latin typeface="Times New Roman" panose="02020603050405020304" pitchFamily="18" charset="0"/>
              <a:cs typeface="Times New Roman" panose="02020603050405020304" pitchFamily="18" charset="0"/>
            </a:endParaRPr>
          </a:p>
          <a:p>
            <a:pPr marL="514350" indent="-514350" algn="l">
              <a:buFont typeface="+mj-lt"/>
              <a:buAutoNum type="arabicPeriod"/>
            </a:pPr>
            <a:r>
              <a:rPr lang="en-US" sz="2400" b="1" dirty="0"/>
              <a:t>Interface Design:</a:t>
            </a:r>
            <a:endParaRPr lang="en-US" sz="2400" b="1" dirty="0">
              <a:latin typeface="Times New Roman" panose="02020603050405020304" pitchFamily="18" charset="0"/>
              <a:cs typeface="Times New Roman" panose="02020603050405020304" pitchFamily="18" charset="0"/>
            </a:endParaRPr>
          </a:p>
          <a:p>
            <a:pPr marL="514350" indent="-514350" algn="l">
              <a:buFont typeface="+mj-lt"/>
              <a:buAutoNum type="arabicPeriod"/>
            </a:pPr>
            <a:r>
              <a:rPr lang="en-US" sz="2400" b="1" dirty="0"/>
              <a:t>Interface construction and implementation</a:t>
            </a:r>
            <a:endParaRPr lang="en-US" sz="2400" b="1" dirty="0">
              <a:latin typeface="Times New Roman" panose="02020603050405020304" pitchFamily="18" charset="0"/>
              <a:cs typeface="Times New Roman" panose="02020603050405020304" pitchFamily="18" charset="0"/>
            </a:endParaRPr>
          </a:p>
          <a:p>
            <a:pPr marL="514350" indent="-514350" algn="l">
              <a:buFont typeface="+mj-lt"/>
              <a:buAutoNum type="arabicPeriod"/>
            </a:pPr>
            <a:r>
              <a:rPr lang="en-US" sz="2400" b="1" dirty="0"/>
              <a:t>Interface Validation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1714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7731E57-3B7F-4ACD-B09C-0E58F53C1AF9}"/>
              </a:ext>
            </a:extLst>
          </p:cNvPr>
          <p:cNvSpPr>
            <a:spLocks noGrp="1"/>
          </p:cNvSpPr>
          <p:nvPr>
            <p:ph type="subTitle" idx="1"/>
          </p:nvPr>
        </p:nvSpPr>
        <p:spPr>
          <a:xfrm>
            <a:off x="1236372" y="1171977"/>
            <a:ext cx="9672034" cy="4468969"/>
          </a:xfrm>
        </p:spPr>
        <p:txBody>
          <a:bodyPr>
            <a:normAutofit/>
          </a:bodyPr>
          <a:lstStyle/>
          <a:p>
            <a:pPr marL="342900" indent="-342900" algn="l">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User, task, environmental analysis, and modeling</a:t>
            </a:r>
            <a:r>
              <a:rPr lang="en-US" sz="2800" dirty="0">
                <a:latin typeface="Times New Roman" panose="02020603050405020304" pitchFamily="18" charset="0"/>
                <a:cs typeface="Times New Roman" panose="02020603050405020304" pitchFamily="18" charset="0"/>
              </a:rPr>
              <a:t>:</a:t>
            </a:r>
          </a:p>
          <a:p>
            <a:pPr algn="l"/>
            <a:r>
              <a:rPr lang="en-US" sz="2800" dirty="0">
                <a:latin typeface="Times New Roman" panose="02020603050405020304" pitchFamily="18" charset="0"/>
                <a:cs typeface="Times New Roman" panose="02020603050405020304" pitchFamily="18" charset="0"/>
              </a:rPr>
              <a:t>Initially, the focus is based on the profile of users who will interact with the system, i.e. understanding, skill and knowledge, type of user, </a:t>
            </a:r>
            <a:r>
              <a:rPr lang="en-US" sz="2800" dirty="0" err="1">
                <a:latin typeface="Times New Roman" panose="02020603050405020304" pitchFamily="18" charset="0"/>
                <a:cs typeface="Times New Roman" panose="02020603050405020304" pitchFamily="18" charset="0"/>
              </a:rPr>
              <a:t>etc</a:t>
            </a:r>
            <a:r>
              <a:rPr lang="en-US" sz="2800" dirty="0">
                <a:latin typeface="Times New Roman" panose="02020603050405020304" pitchFamily="18" charset="0"/>
                <a:cs typeface="Times New Roman" panose="02020603050405020304" pitchFamily="18" charset="0"/>
              </a:rPr>
              <a:t>, based on the user’s profile users are made into categories. From each category requirements are gathered. Based on the requirements developer understand how to develop the interface. </a:t>
            </a:r>
          </a:p>
        </p:txBody>
      </p:sp>
    </p:spTree>
    <p:extLst>
      <p:ext uri="{BB962C8B-B14F-4D97-AF65-F5344CB8AC3E}">
        <p14:creationId xmlns:p14="http://schemas.microsoft.com/office/powerpoint/2010/main" val="244138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7731E57-3B7F-4ACD-B09C-0E58F53C1AF9}"/>
              </a:ext>
            </a:extLst>
          </p:cNvPr>
          <p:cNvSpPr>
            <a:spLocks noGrp="1"/>
          </p:cNvSpPr>
          <p:nvPr>
            <p:ph type="subTitle" idx="1"/>
          </p:nvPr>
        </p:nvSpPr>
        <p:spPr>
          <a:xfrm>
            <a:off x="1236372" y="1171977"/>
            <a:ext cx="9672034" cy="4468969"/>
          </a:xfrm>
        </p:spPr>
        <p:txBody>
          <a:bodyPr>
            <a:normAutofit/>
          </a:bodyPr>
          <a:lstStyle/>
          <a:p>
            <a:pPr algn="l"/>
            <a:r>
              <a:rPr lang="en-US" sz="2800" dirty="0">
                <a:latin typeface="Times New Roman" panose="02020603050405020304" pitchFamily="18" charset="0"/>
                <a:cs typeface="Times New Roman" panose="02020603050405020304" pitchFamily="18" charset="0"/>
              </a:rPr>
              <a:t>Once all the requirements are gathered a detailed analysis is conducted.</a:t>
            </a:r>
          </a:p>
          <a:p>
            <a:pPr algn="l"/>
            <a:r>
              <a:rPr lang="en-US" sz="2800" dirty="0">
                <a:latin typeface="Times New Roman" panose="02020603050405020304" pitchFamily="18" charset="0"/>
                <a:cs typeface="Times New Roman" panose="02020603050405020304" pitchFamily="18" charset="0"/>
              </a:rPr>
              <a:t> In the analysis part, the tasks that the user performs to establish the goals of the system are identified, described and elaborated. </a:t>
            </a:r>
          </a:p>
        </p:txBody>
      </p:sp>
    </p:spTree>
    <p:extLst>
      <p:ext uri="{BB962C8B-B14F-4D97-AF65-F5344CB8AC3E}">
        <p14:creationId xmlns:p14="http://schemas.microsoft.com/office/powerpoint/2010/main" val="3850187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7731E57-3B7F-4ACD-B09C-0E58F53C1AF9}"/>
              </a:ext>
            </a:extLst>
          </p:cNvPr>
          <p:cNvSpPr>
            <a:spLocks noGrp="1"/>
          </p:cNvSpPr>
          <p:nvPr>
            <p:ph type="subTitle" idx="1"/>
          </p:nvPr>
        </p:nvSpPr>
        <p:spPr>
          <a:xfrm>
            <a:off x="1236372" y="1171977"/>
            <a:ext cx="9672034" cy="4468969"/>
          </a:xfrm>
        </p:spPr>
        <p:txBody>
          <a:bodyPr>
            <a:normAutofit lnSpcReduction="10000"/>
          </a:bodyPr>
          <a:lstStyle/>
          <a:p>
            <a:pPr marL="342900" indent="-342900" algn="l">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Interface Design</a:t>
            </a:r>
            <a:r>
              <a:rPr lang="en-US" sz="2800" dirty="0">
                <a:latin typeface="Times New Roman" panose="02020603050405020304" pitchFamily="18" charset="0"/>
                <a:cs typeface="Times New Roman" panose="02020603050405020304" pitchFamily="18" charset="0"/>
              </a:rPr>
              <a:t>: The goal of this phase is to define the set of interface objects and actions i.e. Control mechanisms that enable the user to perform desired tasks.</a:t>
            </a:r>
          </a:p>
          <a:p>
            <a:pPr marL="457200" indent="-457200" algn="l">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 Indicate how these control mechanisms affect the system</a:t>
            </a:r>
          </a:p>
          <a:p>
            <a:pPr marL="457200" indent="-457200" algn="l">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Specify the action sequence of tasks and subtasks, also called a user scenario.</a:t>
            </a:r>
          </a:p>
          <a:p>
            <a:pPr marL="457200" indent="-457200" algn="l">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 Indicate the state of the system when the user performs a particular task. </a:t>
            </a:r>
          </a:p>
          <a:p>
            <a:pPr marL="457200" indent="-457200" algn="l">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Always follow the golden rules stated by Theo Mandel. This phase serves as the foundation for the implementation phase.</a:t>
            </a:r>
          </a:p>
        </p:txBody>
      </p:sp>
    </p:spTree>
    <p:extLst>
      <p:ext uri="{BB962C8B-B14F-4D97-AF65-F5344CB8AC3E}">
        <p14:creationId xmlns:p14="http://schemas.microsoft.com/office/powerpoint/2010/main" val="37301231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7731E57-3B7F-4ACD-B09C-0E58F53C1AF9}"/>
              </a:ext>
            </a:extLst>
          </p:cNvPr>
          <p:cNvSpPr>
            <a:spLocks noGrp="1"/>
          </p:cNvSpPr>
          <p:nvPr>
            <p:ph type="subTitle" idx="1"/>
          </p:nvPr>
        </p:nvSpPr>
        <p:spPr>
          <a:xfrm>
            <a:off x="1236372" y="1171977"/>
            <a:ext cx="9672034" cy="4468969"/>
          </a:xfrm>
        </p:spPr>
        <p:txBody>
          <a:bodyPr>
            <a:normAutofit/>
          </a:bodyPr>
          <a:lstStyle/>
          <a:p>
            <a:pPr marL="342900" indent="-342900" algn="l">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Interface construction and implementation: </a:t>
            </a:r>
            <a:r>
              <a:rPr lang="en-US" sz="2800" dirty="0">
                <a:latin typeface="Times New Roman" panose="02020603050405020304" pitchFamily="18" charset="0"/>
                <a:cs typeface="Times New Roman" panose="02020603050405020304" pitchFamily="18" charset="0"/>
              </a:rPr>
              <a:t>The implementation activity begins with the creation of prototype (model) that enables usage scenarios to be evaluated. As iterative design process continues a User Interface toolkit that allows the creation of windows, menus, device interaction, error messages, commands, and many other elements of an interactive environment can be used for completing the construction of an interface.</a:t>
            </a:r>
          </a:p>
        </p:txBody>
      </p:sp>
    </p:spTree>
    <p:extLst>
      <p:ext uri="{BB962C8B-B14F-4D97-AF65-F5344CB8AC3E}">
        <p14:creationId xmlns:p14="http://schemas.microsoft.com/office/powerpoint/2010/main" val="15255200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7731E57-3B7F-4ACD-B09C-0E58F53C1AF9}"/>
              </a:ext>
            </a:extLst>
          </p:cNvPr>
          <p:cNvSpPr>
            <a:spLocks noGrp="1"/>
          </p:cNvSpPr>
          <p:nvPr>
            <p:ph type="subTitle" idx="1"/>
          </p:nvPr>
        </p:nvSpPr>
        <p:spPr>
          <a:xfrm>
            <a:off x="1236372" y="1171977"/>
            <a:ext cx="9672034" cy="4468969"/>
          </a:xfrm>
        </p:spPr>
        <p:txBody>
          <a:bodyPr>
            <a:normAutofit/>
          </a:bodyPr>
          <a:lstStyle/>
          <a:p>
            <a:pPr marL="342900" indent="-342900" algn="l">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Interface Validation: </a:t>
            </a:r>
            <a:r>
              <a:rPr lang="en-US" sz="2800" dirty="0">
                <a:latin typeface="Times New Roman" panose="02020603050405020304" pitchFamily="18" charset="0"/>
                <a:cs typeface="Times New Roman" panose="02020603050405020304" pitchFamily="18" charset="0"/>
              </a:rPr>
              <a:t>This phase focuses on testing the interface. The interface should be in such a way that it should be able to perform tasks correctly and it should be able to handle a variety of tasks. It should achieve all the user’s requirements. It should be easy to use and easy to learn. Users should accept the interface as a useful one in their work.</a:t>
            </a:r>
          </a:p>
        </p:txBody>
      </p:sp>
    </p:spTree>
    <p:extLst>
      <p:ext uri="{BB962C8B-B14F-4D97-AF65-F5344CB8AC3E}">
        <p14:creationId xmlns:p14="http://schemas.microsoft.com/office/powerpoint/2010/main" val="3958951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7731E57-3B7F-4ACD-B09C-0E58F53C1AF9}"/>
              </a:ext>
            </a:extLst>
          </p:cNvPr>
          <p:cNvSpPr>
            <a:spLocks noGrp="1"/>
          </p:cNvSpPr>
          <p:nvPr>
            <p:ph type="subTitle" idx="1"/>
          </p:nvPr>
        </p:nvSpPr>
        <p:spPr>
          <a:xfrm>
            <a:off x="1236372" y="1171977"/>
            <a:ext cx="9672034" cy="4468969"/>
          </a:xfrm>
        </p:spPr>
        <p:txBody>
          <a:bodyPr>
            <a:normAutofit lnSpcReduction="10000"/>
          </a:bodyPr>
          <a:lstStyle/>
          <a:p>
            <a:pPr algn="l"/>
            <a:r>
              <a:rPr lang="en-US" sz="2800" dirty="0">
                <a:latin typeface="Times New Roman" panose="02020603050405020304" pitchFamily="18" charset="0"/>
                <a:cs typeface="Times New Roman" panose="02020603050405020304" pitchFamily="18" charset="0"/>
              </a:rPr>
              <a:t>Coding</a:t>
            </a:r>
          </a:p>
          <a:p>
            <a:pPr marL="342900" indent="-3429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coding is the process of transforming the design of a system into a computer language format. </a:t>
            </a:r>
          </a:p>
          <a:p>
            <a:pPr marL="342900" indent="-3429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This coding phase of software development is concerned with software translating design specification into the source code</a:t>
            </a:r>
          </a:p>
          <a:p>
            <a:pPr marL="342900" indent="-3429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Coding is done by the coder or programmers who are independent people than the designer. </a:t>
            </a:r>
          </a:p>
          <a:p>
            <a:pPr marL="342900" indent="-3429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goal is not to reduce the effort and cost of the coding phase, but to cut to the cost of a later stage. The cost of testing and maintenance can be significantly reduced with efficient coding.</a:t>
            </a:r>
          </a:p>
        </p:txBody>
      </p:sp>
    </p:spTree>
    <p:extLst>
      <p:ext uri="{BB962C8B-B14F-4D97-AF65-F5344CB8AC3E}">
        <p14:creationId xmlns:p14="http://schemas.microsoft.com/office/powerpoint/2010/main" val="34559752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7731E57-3B7F-4ACD-B09C-0E58F53C1AF9}"/>
              </a:ext>
            </a:extLst>
          </p:cNvPr>
          <p:cNvSpPr>
            <a:spLocks noGrp="1"/>
          </p:cNvSpPr>
          <p:nvPr>
            <p:ph type="subTitle" idx="1"/>
          </p:nvPr>
        </p:nvSpPr>
        <p:spPr>
          <a:xfrm>
            <a:off x="1236372" y="1171977"/>
            <a:ext cx="9672034" cy="4468969"/>
          </a:xfrm>
        </p:spPr>
        <p:txBody>
          <a:bodyPr>
            <a:normAutofit/>
          </a:bodyPr>
          <a:lstStyle/>
          <a:p>
            <a:pPr algn="l"/>
            <a:r>
              <a:rPr lang="en-US" sz="2800" dirty="0">
                <a:latin typeface="Times New Roman" panose="02020603050405020304" pitchFamily="18" charset="0"/>
                <a:cs typeface="Times New Roman" panose="02020603050405020304" pitchFamily="18" charset="0"/>
              </a:rPr>
              <a:t>Goals of Coding</a:t>
            </a:r>
          </a:p>
          <a:p>
            <a:pPr marL="342900" indent="-3429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To translate the design of system into a computer language format</a:t>
            </a:r>
            <a:r>
              <a:rPr lang="en-US" sz="2800" dirty="0">
                <a:latin typeface="Times New Roman" panose="02020603050405020304" pitchFamily="18" charset="0"/>
                <a:cs typeface="Times New Roman" panose="02020603050405020304" pitchFamily="18" charset="0"/>
              </a:rPr>
              <a:t>: The coding is the process of transforming the design of a system into a computer language format, which can be executed by a computer and that perform tasks as specified by the design of operation during the design phase.</a:t>
            </a:r>
          </a:p>
          <a:p>
            <a:pPr marL="342900" indent="-3429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p>
          <a:p>
            <a:pPr marL="342900" indent="-342900" algn="l">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936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7731E57-3B7F-4ACD-B09C-0E58F53C1AF9}"/>
              </a:ext>
            </a:extLst>
          </p:cNvPr>
          <p:cNvSpPr>
            <a:spLocks noGrp="1"/>
          </p:cNvSpPr>
          <p:nvPr>
            <p:ph type="subTitle" idx="1"/>
          </p:nvPr>
        </p:nvSpPr>
        <p:spPr>
          <a:xfrm>
            <a:off x="1236372" y="1171977"/>
            <a:ext cx="9672034" cy="4468969"/>
          </a:xfrm>
        </p:spPr>
        <p:txBody>
          <a:bodyPr>
            <a:normAutofit/>
          </a:bodyPr>
          <a:lstStyle/>
          <a:p>
            <a:pPr marL="342900" indent="-3429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User interface is the front-end application view to which user interacts in order to use the software. The software becomes more popular if its user interface is:</a:t>
            </a:r>
          </a:p>
          <a:p>
            <a:pPr marL="342900" indent="-3429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Attractive</a:t>
            </a:r>
          </a:p>
          <a:p>
            <a:pPr marL="342900" indent="-3429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Simple to use</a:t>
            </a:r>
          </a:p>
          <a:p>
            <a:pPr marL="342900" indent="-3429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Responsive in short time</a:t>
            </a:r>
          </a:p>
          <a:p>
            <a:pPr marL="342900" indent="-3429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Clear to understand</a:t>
            </a:r>
          </a:p>
          <a:p>
            <a:pPr marL="342900" indent="-3429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Consistent on all interface screens</a:t>
            </a:r>
          </a:p>
        </p:txBody>
      </p:sp>
    </p:spTree>
    <p:extLst>
      <p:ext uri="{BB962C8B-B14F-4D97-AF65-F5344CB8AC3E}">
        <p14:creationId xmlns:p14="http://schemas.microsoft.com/office/powerpoint/2010/main" val="35999550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7731E57-3B7F-4ACD-B09C-0E58F53C1AF9}"/>
              </a:ext>
            </a:extLst>
          </p:cNvPr>
          <p:cNvSpPr>
            <a:spLocks noGrp="1"/>
          </p:cNvSpPr>
          <p:nvPr>
            <p:ph type="subTitle" idx="1"/>
          </p:nvPr>
        </p:nvSpPr>
        <p:spPr>
          <a:xfrm>
            <a:off x="1236372" y="1171977"/>
            <a:ext cx="9672034" cy="4468969"/>
          </a:xfrm>
        </p:spPr>
        <p:txBody>
          <a:bodyPr>
            <a:normAutofit/>
          </a:bodyPr>
          <a:lstStyle/>
          <a:p>
            <a:pPr marL="342900" indent="-342900" algn="l">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To reduce the cost of later phases: </a:t>
            </a:r>
            <a:r>
              <a:rPr lang="en-US" sz="2800" dirty="0">
                <a:latin typeface="Times New Roman" panose="02020603050405020304" pitchFamily="18" charset="0"/>
                <a:cs typeface="Times New Roman" panose="02020603050405020304" pitchFamily="18" charset="0"/>
              </a:rPr>
              <a:t>The cost of testing and maintenance can be significantly reduced with efficient coding.</a:t>
            </a:r>
          </a:p>
          <a:p>
            <a:pPr algn="l"/>
            <a:r>
              <a:rPr lang="en-US" sz="2800" dirty="0">
                <a:latin typeface="Times New Roman" panose="02020603050405020304" pitchFamily="18" charset="0"/>
                <a:cs typeface="Times New Roman" panose="02020603050405020304" pitchFamily="18" charset="0"/>
              </a:rPr>
              <a:t> </a:t>
            </a:r>
          </a:p>
          <a:p>
            <a:pPr marL="342900" indent="-342900" algn="l">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Making the program more readable</a:t>
            </a:r>
            <a:r>
              <a:rPr lang="en-US" sz="2800" dirty="0">
                <a:latin typeface="Times New Roman" panose="02020603050405020304" pitchFamily="18" charset="0"/>
                <a:cs typeface="Times New Roman" panose="02020603050405020304" pitchFamily="18" charset="0"/>
              </a:rPr>
              <a:t>: Program should be easy to read and understand. It increases code understanding and readability</a:t>
            </a:r>
          </a:p>
        </p:txBody>
      </p:sp>
    </p:spTree>
    <p:extLst>
      <p:ext uri="{BB962C8B-B14F-4D97-AF65-F5344CB8AC3E}">
        <p14:creationId xmlns:p14="http://schemas.microsoft.com/office/powerpoint/2010/main" val="990451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7731E57-3B7F-4ACD-B09C-0E58F53C1AF9}"/>
              </a:ext>
            </a:extLst>
          </p:cNvPr>
          <p:cNvSpPr>
            <a:spLocks noGrp="1"/>
          </p:cNvSpPr>
          <p:nvPr>
            <p:ph type="subTitle" idx="1"/>
          </p:nvPr>
        </p:nvSpPr>
        <p:spPr>
          <a:xfrm>
            <a:off x="1236372" y="1171977"/>
            <a:ext cx="9672034" cy="4468969"/>
          </a:xfrm>
        </p:spPr>
        <p:txBody>
          <a:bodyPr>
            <a:normAutofit/>
          </a:bodyPr>
          <a:lstStyle/>
          <a:p>
            <a:pPr marL="342900" indent="-342900" algn="l">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BBD0637-B6DF-46B3-9806-CEB9C9FD8FF2}"/>
              </a:ext>
            </a:extLst>
          </p:cNvPr>
          <p:cNvPicPr>
            <a:picLocks noChangeAspect="1"/>
          </p:cNvPicPr>
          <p:nvPr/>
        </p:nvPicPr>
        <p:blipFill>
          <a:blip r:embed="rId2"/>
          <a:stretch>
            <a:fillRect/>
          </a:stretch>
        </p:blipFill>
        <p:spPr>
          <a:xfrm>
            <a:off x="1236372" y="1171977"/>
            <a:ext cx="2990107" cy="4468969"/>
          </a:xfrm>
          <a:prstGeom prst="rect">
            <a:avLst/>
          </a:prstGeom>
        </p:spPr>
      </p:pic>
    </p:spTree>
    <p:extLst>
      <p:ext uri="{BB962C8B-B14F-4D97-AF65-F5344CB8AC3E}">
        <p14:creationId xmlns:p14="http://schemas.microsoft.com/office/powerpoint/2010/main" val="3097357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7731E57-3B7F-4ACD-B09C-0E58F53C1AF9}"/>
              </a:ext>
            </a:extLst>
          </p:cNvPr>
          <p:cNvSpPr>
            <a:spLocks noGrp="1"/>
          </p:cNvSpPr>
          <p:nvPr>
            <p:ph type="subTitle" idx="1"/>
          </p:nvPr>
        </p:nvSpPr>
        <p:spPr>
          <a:xfrm>
            <a:off x="1236372" y="1171977"/>
            <a:ext cx="9672034" cy="4468969"/>
          </a:xfrm>
        </p:spPr>
        <p:txBody>
          <a:bodyPr>
            <a:normAutofit/>
          </a:bodyPr>
          <a:lstStyle/>
          <a:p>
            <a:pPr algn="l"/>
            <a:r>
              <a:rPr lang="en-US" sz="2800" b="1" dirty="0">
                <a:latin typeface="Times New Roman" panose="02020603050405020304" pitchFamily="18" charset="0"/>
                <a:cs typeface="Times New Roman" panose="02020603050405020304" pitchFamily="18" charset="0"/>
              </a:rPr>
              <a:t>Coding Guidelines</a:t>
            </a:r>
          </a:p>
          <a:p>
            <a:pPr marL="342900" indent="-3429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General coding guidelines provide the programmer with a set of the best methods which can be used to make programs more comfortable to read and maintain. Most of the examples use the C language syntax, but the guidelines can be tested to all languages.</a:t>
            </a:r>
          </a:p>
        </p:txBody>
      </p:sp>
    </p:spTree>
    <p:extLst>
      <p:ext uri="{BB962C8B-B14F-4D97-AF65-F5344CB8AC3E}">
        <p14:creationId xmlns:p14="http://schemas.microsoft.com/office/powerpoint/2010/main" val="20036559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7731E57-3B7F-4ACD-B09C-0E58F53C1AF9}"/>
              </a:ext>
            </a:extLst>
          </p:cNvPr>
          <p:cNvSpPr>
            <a:spLocks noGrp="1"/>
          </p:cNvSpPr>
          <p:nvPr>
            <p:ph type="subTitle" idx="1"/>
          </p:nvPr>
        </p:nvSpPr>
        <p:spPr>
          <a:xfrm>
            <a:off x="1236372" y="1171977"/>
            <a:ext cx="9672034" cy="4468969"/>
          </a:xfrm>
        </p:spPr>
        <p:txBody>
          <a:bodyPr>
            <a:normAutofit/>
          </a:bodyPr>
          <a:lstStyle/>
          <a:p>
            <a:pPr marL="342900" indent="-342900" algn="l">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193CDD5-559D-45F7-B769-2DF2388CAEFD}"/>
              </a:ext>
            </a:extLst>
          </p:cNvPr>
          <p:cNvPicPr>
            <a:picLocks noChangeAspect="1"/>
          </p:cNvPicPr>
          <p:nvPr/>
        </p:nvPicPr>
        <p:blipFill>
          <a:blip r:embed="rId2"/>
          <a:stretch>
            <a:fillRect/>
          </a:stretch>
        </p:blipFill>
        <p:spPr>
          <a:xfrm>
            <a:off x="1236372" y="1171977"/>
            <a:ext cx="5604608" cy="4823138"/>
          </a:xfrm>
          <a:prstGeom prst="rect">
            <a:avLst/>
          </a:prstGeom>
        </p:spPr>
      </p:pic>
    </p:spTree>
    <p:extLst>
      <p:ext uri="{BB962C8B-B14F-4D97-AF65-F5344CB8AC3E}">
        <p14:creationId xmlns:p14="http://schemas.microsoft.com/office/powerpoint/2010/main" val="29103480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7731E57-3B7F-4ACD-B09C-0E58F53C1AF9}"/>
              </a:ext>
            </a:extLst>
          </p:cNvPr>
          <p:cNvSpPr>
            <a:spLocks noGrp="1"/>
          </p:cNvSpPr>
          <p:nvPr>
            <p:ph type="subTitle" idx="1"/>
          </p:nvPr>
        </p:nvSpPr>
        <p:spPr>
          <a:xfrm>
            <a:off x="1236372" y="1171977"/>
            <a:ext cx="9672034" cy="4468969"/>
          </a:xfrm>
        </p:spPr>
        <p:txBody>
          <a:bodyPr>
            <a:normAutofit/>
          </a:bodyPr>
          <a:lstStyle/>
          <a:p>
            <a:pPr marL="342900" indent="-342900" algn="l">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0DB4E22-AD83-46D1-A0C7-D9A9A79D70A3}"/>
              </a:ext>
            </a:extLst>
          </p:cNvPr>
          <p:cNvPicPr>
            <a:picLocks noChangeAspect="1"/>
          </p:cNvPicPr>
          <p:nvPr/>
        </p:nvPicPr>
        <p:blipFill>
          <a:blip r:embed="rId2"/>
          <a:stretch>
            <a:fillRect/>
          </a:stretch>
        </p:blipFill>
        <p:spPr>
          <a:xfrm>
            <a:off x="1283594" y="1171977"/>
            <a:ext cx="5142964" cy="5094560"/>
          </a:xfrm>
          <a:prstGeom prst="rect">
            <a:avLst/>
          </a:prstGeom>
        </p:spPr>
      </p:pic>
    </p:spTree>
    <p:extLst>
      <p:ext uri="{BB962C8B-B14F-4D97-AF65-F5344CB8AC3E}">
        <p14:creationId xmlns:p14="http://schemas.microsoft.com/office/powerpoint/2010/main" val="14336134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7731E57-3B7F-4ACD-B09C-0E58F53C1AF9}"/>
              </a:ext>
            </a:extLst>
          </p:cNvPr>
          <p:cNvSpPr>
            <a:spLocks noGrp="1"/>
          </p:cNvSpPr>
          <p:nvPr>
            <p:ph type="subTitle" idx="1"/>
          </p:nvPr>
        </p:nvSpPr>
        <p:spPr>
          <a:xfrm>
            <a:off x="1236372" y="1171977"/>
            <a:ext cx="9672034" cy="4468969"/>
          </a:xfrm>
        </p:spPr>
        <p:txBody>
          <a:bodyPr>
            <a:normAutofit/>
          </a:bodyPr>
          <a:lstStyle/>
          <a:p>
            <a:pPr marL="342900" indent="-342900" algn="l">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Readability: </a:t>
            </a:r>
            <a:r>
              <a:rPr lang="en-US" sz="2800" dirty="0">
                <a:latin typeface="Times New Roman" panose="02020603050405020304" pitchFamily="18" charset="0"/>
                <a:cs typeface="Times New Roman" panose="02020603050405020304" pitchFamily="18" charset="0"/>
              </a:rPr>
              <a:t>A good high-level language will allow programs to be written in some methods that resemble a quite-English description of the underlying functions.</a:t>
            </a:r>
          </a:p>
          <a:p>
            <a:pPr marL="342900" indent="-342900" algn="l">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Portability: </a:t>
            </a:r>
            <a:r>
              <a:rPr lang="en-US" sz="2800" dirty="0">
                <a:latin typeface="Times New Roman" panose="02020603050405020304" pitchFamily="18" charset="0"/>
                <a:cs typeface="Times New Roman" panose="02020603050405020304" pitchFamily="18" charset="0"/>
              </a:rPr>
              <a:t>High-level languages, being virtually machine-independent, should be easy to develop portable software.</a:t>
            </a:r>
          </a:p>
        </p:txBody>
      </p:sp>
    </p:spTree>
    <p:extLst>
      <p:ext uri="{BB962C8B-B14F-4D97-AF65-F5344CB8AC3E}">
        <p14:creationId xmlns:p14="http://schemas.microsoft.com/office/powerpoint/2010/main" val="25751054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7731E57-3B7F-4ACD-B09C-0E58F53C1AF9}"/>
              </a:ext>
            </a:extLst>
          </p:cNvPr>
          <p:cNvSpPr>
            <a:spLocks noGrp="1"/>
          </p:cNvSpPr>
          <p:nvPr>
            <p:ph type="subTitle" idx="1"/>
          </p:nvPr>
        </p:nvSpPr>
        <p:spPr>
          <a:xfrm>
            <a:off x="1236372" y="1171977"/>
            <a:ext cx="9672034" cy="4468969"/>
          </a:xfrm>
        </p:spPr>
        <p:txBody>
          <a:bodyPr>
            <a:normAutofit/>
          </a:bodyPr>
          <a:lstStyle/>
          <a:p>
            <a:pPr marL="342900" indent="-342900" algn="l">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Generality</a:t>
            </a:r>
            <a:r>
              <a:rPr lang="en-US" sz="2800" dirty="0">
                <a:latin typeface="Times New Roman" panose="02020603050405020304" pitchFamily="18" charset="0"/>
                <a:cs typeface="Times New Roman" panose="02020603050405020304" pitchFamily="18" charset="0"/>
              </a:rPr>
              <a:t>: Most high-level languages allow the writing of a vast collection of programs, thus relieving the programmer of the need to develop into an expert in many diverse languages</a:t>
            </a:r>
          </a:p>
          <a:p>
            <a:pPr marL="342900" indent="-342900" algn="l">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Brevity: </a:t>
            </a:r>
            <a:r>
              <a:rPr lang="en-US" sz="2800" dirty="0">
                <a:latin typeface="Times New Roman" panose="02020603050405020304" pitchFamily="18" charset="0"/>
                <a:cs typeface="Times New Roman" panose="02020603050405020304" pitchFamily="18" charset="0"/>
              </a:rPr>
              <a:t>Language should have the ability to implement the algorithm with less amount of code</a:t>
            </a:r>
          </a:p>
          <a:p>
            <a:pPr marL="342900" indent="-342900" algn="l">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Error checking: </a:t>
            </a:r>
            <a:r>
              <a:rPr lang="en-US" sz="2800" dirty="0">
                <a:latin typeface="Times New Roman" panose="02020603050405020304" pitchFamily="18" charset="0"/>
                <a:cs typeface="Times New Roman" panose="02020603050405020304" pitchFamily="18" charset="0"/>
              </a:rPr>
              <a:t>A programmer is likely to make many errors in the development of a computer program. Many high-level languages invoke a lot of bugs checking both at compile-time and run-time.</a:t>
            </a:r>
          </a:p>
        </p:txBody>
      </p:sp>
    </p:spTree>
    <p:extLst>
      <p:ext uri="{BB962C8B-B14F-4D97-AF65-F5344CB8AC3E}">
        <p14:creationId xmlns:p14="http://schemas.microsoft.com/office/powerpoint/2010/main" val="2391609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7731E57-3B7F-4ACD-B09C-0E58F53C1AF9}"/>
              </a:ext>
            </a:extLst>
          </p:cNvPr>
          <p:cNvSpPr>
            <a:spLocks noGrp="1"/>
          </p:cNvSpPr>
          <p:nvPr>
            <p:ph type="subTitle" idx="1"/>
          </p:nvPr>
        </p:nvSpPr>
        <p:spPr>
          <a:xfrm>
            <a:off x="1236372" y="1171977"/>
            <a:ext cx="9672034" cy="4468969"/>
          </a:xfrm>
        </p:spPr>
        <p:txBody>
          <a:bodyPr>
            <a:normAutofit/>
          </a:bodyPr>
          <a:lstStyle/>
          <a:p>
            <a:pPr marL="342900" indent="-342900" algn="l">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Cost: </a:t>
            </a:r>
            <a:r>
              <a:rPr lang="en-US" sz="2800" dirty="0">
                <a:latin typeface="Times New Roman" panose="02020603050405020304" pitchFamily="18" charset="0"/>
                <a:cs typeface="Times New Roman" panose="02020603050405020304" pitchFamily="18" charset="0"/>
              </a:rPr>
              <a:t>The ultimate cost of a programming language is a task of many of its characteristics.</a:t>
            </a:r>
          </a:p>
          <a:p>
            <a:pPr marL="342900" indent="-342900" algn="l">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Quick translation: </a:t>
            </a:r>
            <a:r>
              <a:rPr lang="en-US" sz="2800" dirty="0">
                <a:latin typeface="Times New Roman" panose="02020603050405020304" pitchFamily="18" charset="0"/>
                <a:cs typeface="Times New Roman" panose="02020603050405020304" pitchFamily="18" charset="0"/>
              </a:rPr>
              <a:t>It should permit quick translation.</a:t>
            </a:r>
          </a:p>
          <a:p>
            <a:pPr marL="342900" indent="-342900" algn="l">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Efficiency: </a:t>
            </a:r>
            <a:r>
              <a:rPr lang="en-US" sz="2800" dirty="0">
                <a:latin typeface="Times New Roman" panose="02020603050405020304" pitchFamily="18" charset="0"/>
                <a:cs typeface="Times New Roman" panose="02020603050405020304" pitchFamily="18" charset="0"/>
              </a:rPr>
              <a:t>It should authorize the creation of an efficient object code.</a:t>
            </a:r>
          </a:p>
          <a:p>
            <a:pPr marL="342900" indent="-342900" algn="l">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Modularity: </a:t>
            </a:r>
            <a:r>
              <a:rPr lang="en-US" sz="2800" dirty="0">
                <a:latin typeface="Times New Roman" panose="02020603050405020304" pitchFamily="18" charset="0"/>
                <a:cs typeface="Times New Roman" panose="02020603050405020304" pitchFamily="18" charset="0"/>
              </a:rPr>
              <a:t>It is desirable that programs can be developed in the language as several separately compiled modules.</a:t>
            </a:r>
          </a:p>
        </p:txBody>
      </p:sp>
    </p:spTree>
    <p:extLst>
      <p:ext uri="{BB962C8B-B14F-4D97-AF65-F5344CB8AC3E}">
        <p14:creationId xmlns:p14="http://schemas.microsoft.com/office/powerpoint/2010/main" val="24422069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7731E57-3B7F-4ACD-B09C-0E58F53C1AF9}"/>
              </a:ext>
            </a:extLst>
          </p:cNvPr>
          <p:cNvSpPr>
            <a:spLocks noGrp="1"/>
          </p:cNvSpPr>
          <p:nvPr>
            <p:ph type="subTitle" idx="1"/>
          </p:nvPr>
        </p:nvSpPr>
        <p:spPr>
          <a:xfrm>
            <a:off x="1236372" y="1171977"/>
            <a:ext cx="9672034" cy="4468969"/>
          </a:xfrm>
        </p:spPr>
        <p:txBody>
          <a:bodyPr>
            <a:normAutofit/>
          </a:bodyPr>
          <a:lstStyle/>
          <a:p>
            <a:pPr marL="342900" indent="-342900" algn="l">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Widely available</a:t>
            </a:r>
            <a:r>
              <a:rPr lang="en-US" sz="2800" dirty="0">
                <a:latin typeface="Times New Roman" panose="02020603050405020304" pitchFamily="18" charset="0"/>
                <a:cs typeface="Times New Roman" panose="02020603050405020304" pitchFamily="18" charset="0"/>
              </a:rPr>
              <a:t>: Language should be widely available, and it should be feasible to provide translators for all the major machines and all the primary operating systems</a:t>
            </a:r>
          </a:p>
        </p:txBody>
      </p:sp>
    </p:spTree>
    <p:extLst>
      <p:ext uri="{BB962C8B-B14F-4D97-AF65-F5344CB8AC3E}">
        <p14:creationId xmlns:p14="http://schemas.microsoft.com/office/powerpoint/2010/main" val="25552925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7731E57-3B7F-4ACD-B09C-0E58F53C1AF9}"/>
              </a:ext>
            </a:extLst>
          </p:cNvPr>
          <p:cNvSpPr>
            <a:spLocks noGrp="1"/>
          </p:cNvSpPr>
          <p:nvPr>
            <p:ph type="subTitle" idx="1"/>
          </p:nvPr>
        </p:nvSpPr>
        <p:spPr>
          <a:xfrm>
            <a:off x="1236372" y="1171977"/>
            <a:ext cx="9672034" cy="4468969"/>
          </a:xfrm>
        </p:spPr>
        <p:txBody>
          <a:bodyPr>
            <a:normAutofit/>
          </a:bodyPr>
          <a:lstStyle/>
          <a:p>
            <a:pPr marL="342900" indent="-342900" algn="l">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7816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7731E57-3B7F-4ACD-B09C-0E58F53C1AF9}"/>
              </a:ext>
            </a:extLst>
          </p:cNvPr>
          <p:cNvSpPr>
            <a:spLocks noGrp="1"/>
          </p:cNvSpPr>
          <p:nvPr>
            <p:ph type="subTitle" idx="1"/>
          </p:nvPr>
        </p:nvSpPr>
        <p:spPr>
          <a:xfrm>
            <a:off x="1236372" y="1171977"/>
            <a:ext cx="9672034" cy="4468969"/>
          </a:xfrm>
        </p:spPr>
        <p:txBody>
          <a:bodyPr>
            <a:normAutofit lnSpcReduction="10000"/>
          </a:bodyPr>
          <a:lstStyle/>
          <a:p>
            <a:pPr algn="l"/>
            <a:r>
              <a:rPr lang="en-US" sz="2800" dirty="0"/>
              <a:t>User interface plays a crucial role in any software system. It is possibly the only visible aspect of a software system as</a:t>
            </a:r>
          </a:p>
          <a:p>
            <a:pPr marL="342900" indent="-342900" algn="l">
              <a:buFont typeface="Wingdings" panose="05000000000000000000" pitchFamily="2" charset="2"/>
              <a:buChar char="Ø"/>
            </a:pPr>
            <a:r>
              <a:rPr lang="en-US" sz="2800" dirty="0"/>
              <a:t>Users will initially see the architecture of software  system’s external user interface without considering its internal architecture.</a:t>
            </a:r>
          </a:p>
          <a:p>
            <a:pPr marL="342900" indent="-342900" algn="l">
              <a:buFont typeface="Wingdings" panose="05000000000000000000" pitchFamily="2" charset="2"/>
              <a:buChar char="Ø"/>
            </a:pPr>
            <a:r>
              <a:rPr lang="en-US" sz="2800" dirty="0"/>
              <a:t>A good user interface must attract the user to use the software system without mistakes. It should help the user to understand the software system easily without misleading information. A bad UI may cause market failure against the competition of software system</a:t>
            </a:r>
          </a:p>
          <a:p>
            <a:pPr marL="342900" indent="-342900" algn="l">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8779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7731E57-3B7F-4ACD-B09C-0E58F53C1AF9}"/>
              </a:ext>
            </a:extLst>
          </p:cNvPr>
          <p:cNvSpPr>
            <a:spLocks noGrp="1"/>
          </p:cNvSpPr>
          <p:nvPr>
            <p:ph type="subTitle" idx="1"/>
          </p:nvPr>
        </p:nvSpPr>
        <p:spPr>
          <a:xfrm>
            <a:off x="1236372" y="1171977"/>
            <a:ext cx="9672034" cy="4468969"/>
          </a:xfrm>
        </p:spPr>
        <p:txBody>
          <a:bodyPr>
            <a:normAutofit/>
          </a:bodyPr>
          <a:lstStyle/>
          <a:p>
            <a:pPr marL="342900" indent="-3429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UI has its syntax and semantics. The syntax comprises component types such as textual, icon, button etc. and usability summarizes the semantics of UI. The quality of UI is characterized by its look and feel (syntax) and its usability (semantics).</a:t>
            </a:r>
          </a:p>
          <a:p>
            <a:pPr marL="342900" indent="-3429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There are basically two major kinds of user interface − a) Textual b) Graphical.</a:t>
            </a:r>
          </a:p>
        </p:txBody>
      </p:sp>
    </p:spTree>
    <p:extLst>
      <p:ext uri="{BB962C8B-B14F-4D97-AF65-F5344CB8AC3E}">
        <p14:creationId xmlns:p14="http://schemas.microsoft.com/office/powerpoint/2010/main" val="871056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7731E57-3B7F-4ACD-B09C-0E58F53C1AF9}"/>
              </a:ext>
            </a:extLst>
          </p:cNvPr>
          <p:cNvSpPr>
            <a:spLocks noGrp="1"/>
          </p:cNvSpPr>
          <p:nvPr>
            <p:ph type="subTitle" idx="1"/>
          </p:nvPr>
        </p:nvSpPr>
        <p:spPr>
          <a:xfrm>
            <a:off x="1236372" y="1171977"/>
            <a:ext cx="9672034" cy="4468969"/>
          </a:xfrm>
        </p:spPr>
        <p:txBody>
          <a:bodyPr>
            <a:normAutofit/>
          </a:bodyPr>
          <a:lstStyle/>
          <a:p>
            <a:pPr algn="l"/>
            <a:r>
              <a:rPr lang="en-US" sz="2800" dirty="0">
                <a:latin typeface="Times New Roman" panose="02020603050405020304" pitchFamily="18" charset="0"/>
                <a:cs typeface="Times New Roman" panose="02020603050405020304" pitchFamily="18" charset="0"/>
              </a:rPr>
              <a:t>User Interface Golden rules</a:t>
            </a:r>
          </a:p>
          <a:p>
            <a:pPr marL="342900" indent="-342900" algn="l">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Strive for consistency - </a:t>
            </a:r>
            <a:r>
              <a:rPr lang="en-US" sz="2800" dirty="0">
                <a:latin typeface="Times New Roman" panose="02020603050405020304" pitchFamily="18" charset="0"/>
                <a:cs typeface="Times New Roman" panose="02020603050405020304" pitchFamily="18" charset="0"/>
              </a:rPr>
              <a:t>Consistent sequences of actions should be required in similar situations. Identical terminology should be used in prompts, menus, and help screens. Consistent commands should be employed throughout.</a:t>
            </a:r>
          </a:p>
          <a:p>
            <a:pPr marL="342900" indent="-342900" algn="l">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Enable frequent users to use short-cuts </a:t>
            </a:r>
            <a:r>
              <a:rPr lang="en-US" sz="2800" dirty="0">
                <a:latin typeface="Times New Roman" panose="02020603050405020304" pitchFamily="18" charset="0"/>
                <a:cs typeface="Times New Roman" panose="02020603050405020304" pitchFamily="18" charset="0"/>
              </a:rPr>
              <a:t>- The user’s desire to reduce the number of interactions increases with the frequency of use. Abbreviations, function keys, hidden commands, and macro facilities are very helpful to an expert user</a:t>
            </a:r>
          </a:p>
        </p:txBody>
      </p:sp>
    </p:spTree>
    <p:extLst>
      <p:ext uri="{BB962C8B-B14F-4D97-AF65-F5344CB8AC3E}">
        <p14:creationId xmlns:p14="http://schemas.microsoft.com/office/powerpoint/2010/main" val="840405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7731E57-3B7F-4ACD-B09C-0E58F53C1AF9}"/>
              </a:ext>
            </a:extLst>
          </p:cNvPr>
          <p:cNvSpPr>
            <a:spLocks noGrp="1"/>
          </p:cNvSpPr>
          <p:nvPr>
            <p:ph type="subTitle" idx="1"/>
          </p:nvPr>
        </p:nvSpPr>
        <p:spPr>
          <a:xfrm>
            <a:off x="1236372" y="1171977"/>
            <a:ext cx="9672034" cy="4468969"/>
          </a:xfrm>
        </p:spPr>
        <p:txBody>
          <a:bodyPr>
            <a:normAutofit/>
          </a:bodyPr>
          <a:lstStyle/>
          <a:p>
            <a:pPr marL="342900" indent="-342900" algn="l">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Offer informative feedback - </a:t>
            </a:r>
            <a:r>
              <a:rPr lang="en-US" sz="2800" dirty="0">
                <a:latin typeface="Times New Roman" panose="02020603050405020304" pitchFamily="18" charset="0"/>
                <a:cs typeface="Times New Roman" panose="02020603050405020304" pitchFamily="18" charset="0"/>
              </a:rPr>
              <a:t>For every operator action, there should be some system feedback. For frequent and minor actions, the response must be modest, while for infrequent and major actions, the response must be more substantial.</a:t>
            </a:r>
          </a:p>
          <a:p>
            <a:pPr marL="342900" indent="-342900" algn="l">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Design dialog to yield closure - </a:t>
            </a:r>
            <a:r>
              <a:rPr lang="en-US" sz="2800" dirty="0">
                <a:latin typeface="Times New Roman" panose="02020603050405020304" pitchFamily="18" charset="0"/>
                <a:cs typeface="Times New Roman" panose="02020603050405020304" pitchFamily="18" charset="0"/>
              </a:rPr>
              <a:t>Sequences of actions should be organized into groups with a beginning, middle, and end. The informative feedback at the completion of a group of actions gives the operators the satisfaction of accomplishment and a sense of relief</a:t>
            </a:r>
          </a:p>
        </p:txBody>
      </p:sp>
    </p:spTree>
    <p:extLst>
      <p:ext uri="{BB962C8B-B14F-4D97-AF65-F5344CB8AC3E}">
        <p14:creationId xmlns:p14="http://schemas.microsoft.com/office/powerpoint/2010/main" val="340429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7731E57-3B7F-4ACD-B09C-0E58F53C1AF9}"/>
              </a:ext>
            </a:extLst>
          </p:cNvPr>
          <p:cNvSpPr>
            <a:spLocks noGrp="1"/>
          </p:cNvSpPr>
          <p:nvPr>
            <p:ph type="subTitle" idx="1"/>
          </p:nvPr>
        </p:nvSpPr>
        <p:spPr>
          <a:xfrm>
            <a:off x="1236372" y="1171977"/>
            <a:ext cx="9672034" cy="4468969"/>
          </a:xfrm>
        </p:spPr>
        <p:txBody>
          <a:bodyPr>
            <a:normAutofit lnSpcReduction="10000"/>
          </a:bodyPr>
          <a:lstStyle/>
          <a:p>
            <a:pPr marL="342900" indent="-342900" algn="l">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Offer simple error handling - </a:t>
            </a:r>
            <a:r>
              <a:rPr lang="en-US" sz="2800" dirty="0">
                <a:latin typeface="Times New Roman" panose="02020603050405020304" pitchFamily="18" charset="0"/>
                <a:cs typeface="Times New Roman" panose="02020603050405020304" pitchFamily="18" charset="0"/>
              </a:rPr>
              <a:t>As much as possible, design the system so the user will not make a serious error. If an error is made, the system should be able to detect it and offer simple, comprehensible mechanisms for handling the error.</a:t>
            </a:r>
          </a:p>
          <a:p>
            <a:pPr algn="l"/>
            <a:endParaRPr lang="en-US" sz="28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Permit easy reversal of actions - </a:t>
            </a:r>
            <a:r>
              <a:rPr lang="en-US" sz="2800" dirty="0">
                <a:latin typeface="Times New Roman" panose="02020603050405020304" pitchFamily="18" charset="0"/>
                <a:cs typeface="Times New Roman" panose="02020603050405020304" pitchFamily="18" charset="0"/>
              </a:rPr>
              <a:t>This feature relieves anxiety, since the user knows that errors can be undone. Easy reversal of actions encourages exploration of unfamiliar options. The units of reversibility may be a single action, a data entry, or a complete group of actions.</a:t>
            </a:r>
          </a:p>
        </p:txBody>
      </p:sp>
    </p:spTree>
    <p:extLst>
      <p:ext uri="{BB962C8B-B14F-4D97-AF65-F5344CB8AC3E}">
        <p14:creationId xmlns:p14="http://schemas.microsoft.com/office/powerpoint/2010/main" val="1003340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7731E57-3B7F-4ACD-B09C-0E58F53C1AF9}"/>
              </a:ext>
            </a:extLst>
          </p:cNvPr>
          <p:cNvSpPr>
            <a:spLocks noGrp="1"/>
          </p:cNvSpPr>
          <p:nvPr>
            <p:ph type="subTitle" idx="1"/>
          </p:nvPr>
        </p:nvSpPr>
        <p:spPr>
          <a:xfrm>
            <a:off x="1236372" y="1171977"/>
            <a:ext cx="9672034" cy="4468969"/>
          </a:xfrm>
        </p:spPr>
        <p:txBody>
          <a:bodyPr>
            <a:normAutofit/>
          </a:bodyPr>
          <a:lstStyle/>
          <a:p>
            <a:pPr marL="342900" indent="-342900" algn="l">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Support internal locus of control - </a:t>
            </a:r>
            <a:r>
              <a:rPr lang="en-US" sz="2800" dirty="0">
                <a:latin typeface="Times New Roman" panose="02020603050405020304" pitchFamily="18" charset="0"/>
                <a:cs typeface="Times New Roman" panose="02020603050405020304" pitchFamily="18" charset="0"/>
              </a:rPr>
              <a:t>Experienced operators strongly desire the sense that they are in charge of the system and that the system responds to their actions. Design the system to make users the initiators of actions rather than the responders.</a:t>
            </a:r>
          </a:p>
          <a:p>
            <a:pPr marL="342900" indent="-342900" algn="l">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Reduce short-term memory load </a:t>
            </a:r>
            <a:r>
              <a:rPr lang="en-US" sz="2800" dirty="0">
                <a:latin typeface="Times New Roman" panose="02020603050405020304" pitchFamily="18" charset="0"/>
                <a:cs typeface="Times New Roman" panose="02020603050405020304" pitchFamily="18" charset="0"/>
              </a:rPr>
              <a:t>- The limitation of human information processing in short-term memory requires the displays to be kept simple, multiple page displays be consolidated, window-motion frequency be reduced. </a:t>
            </a:r>
          </a:p>
        </p:txBody>
      </p:sp>
    </p:spTree>
    <p:extLst>
      <p:ext uri="{BB962C8B-B14F-4D97-AF65-F5344CB8AC3E}">
        <p14:creationId xmlns:p14="http://schemas.microsoft.com/office/powerpoint/2010/main" val="126767842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{001C3186-26A7-4F0C-9DE7-08AFB757FB92}tf10001105</Template>
  <TotalTime>79</TotalTime>
  <Words>1966</Words>
  <Application>Microsoft Office PowerPoint</Application>
  <PresentationFormat>Widescreen</PresentationFormat>
  <Paragraphs>96</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Franklin Gothic Book</vt:lpstr>
      <vt:lpstr>Times New Roman</vt:lpstr>
      <vt:lpstr>Wingdings</vt:lpstr>
      <vt:lpstr>Crop</vt:lpstr>
      <vt:lpstr>User interface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interface design</dc:title>
  <dc:creator>Yasir Mir</dc:creator>
  <cp:lastModifiedBy>Yasir Mir</cp:lastModifiedBy>
  <cp:revision>13</cp:revision>
  <dcterms:created xsi:type="dcterms:W3CDTF">2021-11-22T17:37:02Z</dcterms:created>
  <dcterms:modified xsi:type="dcterms:W3CDTF">2021-11-25T04:40:12Z</dcterms:modified>
</cp:coreProperties>
</file>