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5" r:id="rId4"/>
    <p:sldId id="276" r:id="rId5"/>
    <p:sldId id="277" r:id="rId6"/>
    <p:sldId id="278" r:id="rId7"/>
    <p:sldId id="280" r:id="rId8"/>
    <p:sldId id="281" r:id="rId9"/>
    <p:sldId id="282" r:id="rId10"/>
    <p:sldId id="283" r:id="rId11"/>
    <p:sldId id="284" r:id="rId12"/>
    <p:sldId id="285" r:id="rId13"/>
    <p:sldId id="287" r:id="rId14"/>
    <p:sldId id="288" r:id="rId15"/>
    <p:sldId id="286" r:id="rId16"/>
    <p:sldId id="289" r:id="rId17"/>
    <p:sldId id="290" r:id="rId18"/>
    <p:sldId id="291" r:id="rId19"/>
    <p:sldId id="292" r:id="rId20"/>
    <p:sldId id="293" r:id="rId21"/>
    <p:sldId id="279" r:id="rId22"/>
    <p:sldId id="257" r:id="rId23"/>
    <p:sldId id="260" r:id="rId24"/>
    <p:sldId id="258" r:id="rId25"/>
    <p:sldId id="259" r:id="rId26"/>
    <p:sldId id="261" r:id="rId27"/>
    <p:sldId id="262" r:id="rId28"/>
    <p:sldId id="263" r:id="rId29"/>
    <p:sldId id="264" r:id="rId30"/>
    <p:sldId id="265" r:id="rId31"/>
    <p:sldId id="266" r:id="rId32"/>
    <p:sldId id="268" r:id="rId33"/>
    <p:sldId id="269" r:id="rId34"/>
    <p:sldId id="270" r:id="rId35"/>
    <p:sldId id="267" r:id="rId36"/>
    <p:sldId id="271" r:id="rId37"/>
    <p:sldId id="272" r:id="rId38"/>
    <p:sldId id="274" r:id="rId39"/>
    <p:sldId id="294" r:id="rId40"/>
    <p:sldId id="295" r:id="rId41"/>
    <p:sldId id="296" r:id="rId42"/>
    <p:sldId id="297" r:id="rId43"/>
    <p:sldId id="298" r:id="rId44"/>
    <p:sldId id="299" r:id="rId45"/>
    <p:sldId id="301" r:id="rId46"/>
    <p:sldId id="302" r:id="rId47"/>
    <p:sldId id="300" r:id="rId48"/>
    <p:sldId id="303" r:id="rId49"/>
    <p:sldId id="305" r:id="rId50"/>
    <p:sldId id="306" r:id="rId51"/>
    <p:sldId id="304" r:id="rId52"/>
    <p:sldId id="307" r:id="rId53"/>
    <p:sldId id="308" r:id="rId54"/>
    <p:sldId id="309" r:id="rId55"/>
    <p:sldId id="310" r:id="rId56"/>
    <p:sldId id="311" r:id="rId57"/>
    <p:sldId id="312" r:id="rId58"/>
    <p:sldId id="313" r:id="rId59"/>
    <p:sldId id="321" r:id="rId60"/>
    <p:sldId id="323" r:id="rId61"/>
    <p:sldId id="314" r:id="rId62"/>
    <p:sldId id="325" r:id="rId63"/>
    <p:sldId id="326" r:id="rId64"/>
    <p:sldId id="327" r:id="rId65"/>
    <p:sldId id="324" r:id="rId66"/>
    <p:sldId id="315" r:id="rId67"/>
    <p:sldId id="316" r:id="rId68"/>
    <p:sldId id="319" r:id="rId69"/>
    <p:sldId id="320"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19A4-EFC8-440A-B9D9-B5BFB9A21177}"/>
              </a:ext>
            </a:extLst>
          </p:cNvPr>
          <p:cNvSpPr>
            <a:spLocks noGrp="1"/>
          </p:cNvSpPr>
          <p:nvPr>
            <p:ph type="ctrTitle"/>
          </p:nvPr>
        </p:nvSpPr>
        <p:spPr>
          <a:xfrm>
            <a:off x="1915128" y="1788454"/>
            <a:ext cx="8787216" cy="2989608"/>
          </a:xfrm>
        </p:spPr>
        <p:txBody>
          <a:bodyPr/>
          <a:lstStyle/>
          <a:p>
            <a:br>
              <a:rPr lang="en-US" dirty="0"/>
            </a:br>
            <a:r>
              <a:rPr lang="en-US" dirty="0"/>
              <a:t>Software</a:t>
            </a:r>
            <a:br>
              <a:rPr lang="en-US" dirty="0"/>
            </a:br>
            <a:r>
              <a:rPr lang="en-US" dirty="0"/>
              <a:t> TESTING</a:t>
            </a:r>
          </a:p>
        </p:txBody>
      </p:sp>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068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600" b="1" dirty="0"/>
              <a:t>What to Automate?</a:t>
            </a:r>
          </a:p>
          <a:p>
            <a:pPr marL="457200" indent="-457200" algn="l">
              <a:buFont typeface="Wingdings" panose="05000000000000000000" pitchFamily="2" charset="2"/>
              <a:buChar char="Ø"/>
            </a:pPr>
            <a:r>
              <a:rPr lang="en-US" sz="2800" dirty="0"/>
              <a:t>It is not possible to automate everything in a software. </a:t>
            </a:r>
          </a:p>
          <a:p>
            <a:pPr marL="457200" indent="-457200" algn="l">
              <a:buFont typeface="Wingdings" panose="05000000000000000000" pitchFamily="2" charset="2"/>
              <a:buChar char="Ø"/>
            </a:pPr>
            <a:r>
              <a:rPr lang="en-US" sz="2800" dirty="0"/>
              <a:t>The areas at which a user can make transactions such as the login form or registration forms, any area where large number of users can access the software simultaneously should be automated</a:t>
            </a:r>
          </a:p>
          <a:p>
            <a:pPr marL="457200" indent="-457200" algn="l">
              <a:buFont typeface="Wingdings" panose="05000000000000000000" pitchFamily="2" charset="2"/>
              <a:buChar char="Ø"/>
            </a:pPr>
            <a:r>
              <a:rPr lang="en-US" sz="2800" dirty="0"/>
              <a:t> All GUI items, connections with databases, field validations, etc. can be efficiently tested by automating the manual process.</a:t>
            </a:r>
          </a:p>
        </p:txBody>
      </p:sp>
    </p:spTree>
    <p:extLst>
      <p:ext uri="{BB962C8B-B14F-4D97-AF65-F5344CB8AC3E}">
        <p14:creationId xmlns:p14="http://schemas.microsoft.com/office/powerpoint/2010/main" val="348445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b="1" dirty="0"/>
              <a:t>Different methods/strategies for software testing</a:t>
            </a:r>
          </a:p>
          <a:p>
            <a:pPr marL="457200" indent="-457200" algn="l">
              <a:buFont typeface="Wingdings" panose="05000000000000000000" pitchFamily="2" charset="2"/>
              <a:buChar char="Ø"/>
            </a:pPr>
            <a:r>
              <a:rPr lang="en-US" sz="2800" dirty="0"/>
              <a:t>Black-Box Testing</a:t>
            </a:r>
          </a:p>
          <a:p>
            <a:pPr marL="457200" indent="-457200" algn="l">
              <a:buFont typeface="Wingdings" panose="05000000000000000000" pitchFamily="2" charset="2"/>
              <a:buChar char="Ø"/>
            </a:pPr>
            <a:r>
              <a:rPr lang="en-US" sz="2800" dirty="0"/>
              <a:t>White-Box Testing</a:t>
            </a:r>
          </a:p>
          <a:p>
            <a:pPr marL="457200" indent="-457200" algn="l">
              <a:buFont typeface="Wingdings" panose="05000000000000000000" pitchFamily="2" charset="2"/>
              <a:buChar char="Ø"/>
            </a:pPr>
            <a:r>
              <a:rPr lang="en-US" sz="2800" dirty="0"/>
              <a:t>Grey-Box Testing</a:t>
            </a:r>
          </a:p>
          <a:p>
            <a:pPr marL="457200" indent="-457200" algn="l">
              <a:buFont typeface="Wingdings" panose="05000000000000000000" pitchFamily="2" charset="2"/>
              <a:buChar char="Ø"/>
            </a:pPr>
            <a:r>
              <a:rPr lang="en-US" sz="2800" dirty="0"/>
              <a:t>Sanity testing</a:t>
            </a:r>
          </a:p>
          <a:p>
            <a:pPr marL="457200" indent="-457200" algn="l">
              <a:buFont typeface="Wingdings" panose="05000000000000000000" pitchFamily="2" charset="2"/>
              <a:buChar char="Ø"/>
            </a:pPr>
            <a:r>
              <a:rPr lang="en-US" sz="2800" dirty="0"/>
              <a:t>Smoke Testing</a:t>
            </a:r>
          </a:p>
        </p:txBody>
      </p:sp>
    </p:spTree>
    <p:extLst>
      <p:ext uri="{BB962C8B-B14F-4D97-AF65-F5344CB8AC3E}">
        <p14:creationId xmlns:p14="http://schemas.microsoft.com/office/powerpoint/2010/main" val="33847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algn="l"/>
            <a:r>
              <a:rPr lang="en-US" sz="3600" b="1" dirty="0"/>
              <a:t>Black-Box Testing</a:t>
            </a:r>
          </a:p>
          <a:p>
            <a:pPr marL="457200" indent="-457200" algn="l">
              <a:buFont typeface="Wingdings" panose="05000000000000000000" pitchFamily="2" charset="2"/>
              <a:buChar char="Ø"/>
            </a:pPr>
            <a:r>
              <a:rPr lang="en-US" sz="2800" dirty="0"/>
              <a:t>The technique of testing without having any knowledge of the interior workings of the application is called black-box testing. </a:t>
            </a:r>
          </a:p>
          <a:p>
            <a:pPr marL="457200" indent="-457200" algn="l">
              <a:buFont typeface="Wingdings" panose="05000000000000000000" pitchFamily="2" charset="2"/>
              <a:buChar char="Ø"/>
            </a:pPr>
            <a:r>
              <a:rPr lang="en-US" sz="2800" dirty="0"/>
              <a:t>The tester is oblivious to the system architecture and does not have access to the source code. </a:t>
            </a:r>
          </a:p>
          <a:p>
            <a:pPr marL="457200" indent="-457200" algn="l">
              <a:buFont typeface="Wingdings" panose="05000000000000000000" pitchFamily="2" charset="2"/>
              <a:buChar char="Ø"/>
            </a:pPr>
            <a:r>
              <a:rPr lang="en-US" sz="2800" dirty="0"/>
              <a:t>While performing a black-box test, a tester will interact with the system's user interface by providing inputs and examining outputs without knowing how and where the inputs are worked upon</a:t>
            </a:r>
          </a:p>
        </p:txBody>
      </p:sp>
    </p:spTree>
    <p:extLst>
      <p:ext uri="{BB962C8B-B14F-4D97-AF65-F5344CB8AC3E}">
        <p14:creationId xmlns:p14="http://schemas.microsoft.com/office/powerpoint/2010/main" val="318521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algn="l"/>
            <a:r>
              <a:rPr lang="en-US" sz="3600" b="1" dirty="0"/>
              <a:t>White-Box Testing</a:t>
            </a:r>
          </a:p>
          <a:p>
            <a:pPr marL="457200" indent="-457200" algn="l">
              <a:buFont typeface="Wingdings" panose="05000000000000000000" pitchFamily="2" charset="2"/>
              <a:buChar char="Ø"/>
            </a:pPr>
            <a:r>
              <a:rPr lang="en-US" sz="2800" dirty="0"/>
              <a:t>White-box testing is the detailed investigation of internal logic and structure of the code.</a:t>
            </a:r>
          </a:p>
          <a:p>
            <a:pPr marL="457200" indent="-457200" algn="l">
              <a:buFont typeface="Wingdings" panose="05000000000000000000" pitchFamily="2" charset="2"/>
              <a:buChar char="Ø"/>
            </a:pPr>
            <a:r>
              <a:rPr lang="en-US" sz="2800" dirty="0"/>
              <a:t> White-box testing is also called glass testing or open-box testing. In order to perform white-box testing on an application, a tester needs to know the internal workings of the code.</a:t>
            </a:r>
          </a:p>
          <a:p>
            <a:pPr marL="457200" indent="-457200" algn="l">
              <a:buFont typeface="Wingdings" panose="05000000000000000000" pitchFamily="2" charset="2"/>
              <a:buChar char="Ø"/>
            </a:pPr>
            <a:r>
              <a:rPr lang="en-US" sz="2800" dirty="0"/>
              <a:t>The tester needs to have a look inside the source code and find out which unit/chunk of the code is behaving inappropriately.</a:t>
            </a:r>
          </a:p>
        </p:txBody>
      </p:sp>
    </p:spTree>
    <p:extLst>
      <p:ext uri="{BB962C8B-B14F-4D97-AF65-F5344CB8AC3E}">
        <p14:creationId xmlns:p14="http://schemas.microsoft.com/office/powerpoint/2010/main" val="184578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algn="l"/>
            <a:r>
              <a:rPr lang="en-US" sz="3600" b="1" dirty="0"/>
              <a:t>Grey-Box Testing</a:t>
            </a:r>
          </a:p>
          <a:p>
            <a:pPr marL="457200" indent="-457200" algn="l">
              <a:buFont typeface="Wingdings" panose="05000000000000000000" pitchFamily="2" charset="2"/>
              <a:buChar char="Ø"/>
            </a:pPr>
            <a:r>
              <a:rPr lang="en-US" sz="2800" dirty="0"/>
              <a:t>Grey-box testing is a technique to test the application with having a limited knowledge of the internal workings of an application. </a:t>
            </a:r>
          </a:p>
          <a:p>
            <a:pPr algn="l"/>
            <a:r>
              <a:rPr lang="en-US" sz="3600" b="1" dirty="0"/>
              <a:t>Sanity Testing </a:t>
            </a:r>
          </a:p>
          <a:p>
            <a:pPr marL="571500" indent="-571500" algn="l">
              <a:buFont typeface="Wingdings" panose="05000000000000000000" pitchFamily="2" charset="2"/>
              <a:buChar char="Ø"/>
            </a:pPr>
            <a:r>
              <a:rPr lang="en-US" sz="2800" dirty="0"/>
              <a:t>Sanity testing is a kind of Software Testing performed after receiving a software build, with minor changes in code, or functionality, to ascertain that the bugs have been fixed and no further issues are introduced due to these changes</a:t>
            </a:r>
            <a:endParaRPr lang="en-US" sz="3600" b="1" dirty="0"/>
          </a:p>
        </p:txBody>
      </p:sp>
    </p:spTree>
    <p:extLst>
      <p:ext uri="{BB962C8B-B14F-4D97-AF65-F5344CB8AC3E}">
        <p14:creationId xmlns:p14="http://schemas.microsoft.com/office/powerpoint/2010/main" val="385204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Sanity testing is performed to make sure that all the defects have been solved and no added issues come into the presence because of these modifications.</a:t>
            </a:r>
          </a:p>
          <a:p>
            <a:pPr marL="457200" indent="-457200" algn="l">
              <a:buFont typeface="Wingdings" panose="05000000000000000000" pitchFamily="2" charset="2"/>
              <a:buChar char="Ø"/>
            </a:pPr>
            <a:r>
              <a:rPr lang="en-US" sz="2800" dirty="0"/>
              <a:t>Sanity testing also ensures that the modification in the code or functions does not affect the associated modules. </a:t>
            </a:r>
          </a:p>
        </p:txBody>
      </p:sp>
    </p:spTree>
    <p:extLst>
      <p:ext uri="{BB962C8B-B14F-4D97-AF65-F5344CB8AC3E}">
        <p14:creationId xmlns:p14="http://schemas.microsoft.com/office/powerpoint/2010/main" val="99563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dirty="0"/>
              <a:t>Sanity Testing Process</a:t>
            </a:r>
          </a:p>
          <a:p>
            <a:pPr marL="457200" indent="-457200" algn="l">
              <a:buFont typeface="Wingdings" panose="05000000000000000000" pitchFamily="2" charset="2"/>
              <a:buChar char="Ø"/>
            </a:pPr>
            <a:r>
              <a:rPr lang="en-US" sz="2800" dirty="0"/>
              <a:t>The main purpose of performing sanity testing is to check the incorrect outcomes or defects</a:t>
            </a:r>
          </a:p>
          <a:p>
            <a:pPr marL="457200" indent="-457200" algn="l">
              <a:buFont typeface="Wingdings" panose="05000000000000000000" pitchFamily="2" charset="2"/>
              <a:buChar char="Ø"/>
            </a:pPr>
            <a:r>
              <a:rPr lang="en-US" sz="2800" dirty="0"/>
              <a:t>.It ensure that the newly added features may not affect the functionalities of current features.</a:t>
            </a:r>
          </a:p>
        </p:txBody>
      </p:sp>
    </p:spTree>
    <p:extLst>
      <p:ext uri="{BB962C8B-B14F-4D97-AF65-F5344CB8AC3E}">
        <p14:creationId xmlns:p14="http://schemas.microsoft.com/office/powerpoint/2010/main" val="59053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 </a:t>
            </a:r>
          </a:p>
        </p:txBody>
      </p:sp>
      <p:pic>
        <p:nvPicPr>
          <p:cNvPr id="4" name="Picture 3">
            <a:extLst>
              <a:ext uri="{FF2B5EF4-FFF2-40B4-BE49-F238E27FC236}">
                <a16:creationId xmlns:a16="http://schemas.microsoft.com/office/drawing/2014/main" id="{B2AD9EC1-CB27-457D-8A90-13681F07358A}"/>
              </a:ext>
            </a:extLst>
          </p:cNvPr>
          <p:cNvPicPr>
            <a:picLocks noChangeAspect="1"/>
          </p:cNvPicPr>
          <p:nvPr/>
        </p:nvPicPr>
        <p:blipFill>
          <a:blip r:embed="rId2"/>
          <a:stretch>
            <a:fillRect/>
          </a:stretch>
        </p:blipFill>
        <p:spPr>
          <a:xfrm>
            <a:off x="1228045" y="1152658"/>
            <a:ext cx="7135183" cy="4063285"/>
          </a:xfrm>
          <a:prstGeom prst="rect">
            <a:avLst/>
          </a:prstGeom>
        </p:spPr>
      </p:pic>
    </p:spTree>
    <p:extLst>
      <p:ext uri="{BB962C8B-B14F-4D97-AF65-F5344CB8AC3E}">
        <p14:creationId xmlns:p14="http://schemas.microsoft.com/office/powerpoint/2010/main" val="361865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marL="457200" indent="-457200" algn="l">
              <a:buFont typeface="Wingdings" panose="05000000000000000000" pitchFamily="2" charset="2"/>
              <a:buChar char="Ø"/>
            </a:pPr>
            <a:r>
              <a:rPr lang="en-US" sz="2800" dirty="0"/>
              <a:t> The first step in the sanity testing process is</a:t>
            </a:r>
            <a:r>
              <a:rPr lang="en-US" sz="2800" b="1" dirty="0"/>
              <a:t> Identification</a:t>
            </a:r>
            <a:r>
              <a:rPr lang="en-US" sz="2800" dirty="0"/>
              <a:t>, where we detect the newly added components and features as well as the modification presented in the code while fixing the bug</a:t>
            </a:r>
          </a:p>
          <a:p>
            <a:pPr marL="457200" indent="-457200" algn="l">
              <a:buFont typeface="Wingdings" panose="05000000000000000000" pitchFamily="2" charset="2"/>
              <a:buChar char="Ø"/>
            </a:pPr>
            <a:r>
              <a:rPr lang="en-US" sz="2800" dirty="0"/>
              <a:t>After completing the identification step, we will analyze newly implemented components, attributes and modify them to check their intended and appropriate working as per the given requirements.</a:t>
            </a:r>
          </a:p>
          <a:p>
            <a:pPr marL="457200" indent="-457200" algn="l">
              <a:buFont typeface="Wingdings" panose="05000000000000000000" pitchFamily="2" charset="2"/>
              <a:buChar char="Ø"/>
            </a:pPr>
            <a:r>
              <a:rPr lang="en-US" sz="2800" dirty="0"/>
              <a:t>Once the identification and evaluation step are successfully processed, we will move to the next step, which is testing.</a:t>
            </a:r>
          </a:p>
        </p:txBody>
      </p:sp>
    </p:spTree>
    <p:extLst>
      <p:ext uri="{BB962C8B-B14F-4D97-AF65-F5344CB8AC3E}">
        <p14:creationId xmlns:p14="http://schemas.microsoft.com/office/powerpoint/2010/main" val="71516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600" b="1" dirty="0"/>
              <a:t>Smoke Testing</a:t>
            </a:r>
          </a:p>
          <a:p>
            <a:pPr marL="457200" indent="-457200" algn="l">
              <a:buFont typeface="Wingdings" panose="05000000000000000000" pitchFamily="2" charset="2"/>
              <a:buChar char="Ø"/>
            </a:pPr>
            <a:r>
              <a:rPr lang="en-US" sz="2800" dirty="0"/>
              <a:t>Smoke Testing is a software testing technique performed post software build to verify that the critical functionalities of software are working fine. </a:t>
            </a:r>
          </a:p>
          <a:p>
            <a:pPr marL="457200" indent="-457200" algn="l">
              <a:buFont typeface="Wingdings" panose="05000000000000000000" pitchFamily="2" charset="2"/>
              <a:buChar char="Ø"/>
            </a:pPr>
            <a:r>
              <a:rPr lang="en-US" sz="2800" dirty="0"/>
              <a:t>The main purpose of smoke testing is to reject a software application with defects so that QA team does not waste time testing broken software application. </a:t>
            </a:r>
          </a:p>
        </p:txBody>
      </p:sp>
    </p:spTree>
    <p:extLst>
      <p:ext uri="{BB962C8B-B14F-4D97-AF65-F5344CB8AC3E}">
        <p14:creationId xmlns:p14="http://schemas.microsoft.com/office/powerpoint/2010/main" val="409694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Testing is the process of evaluating a system or its component(s) with the intent to find whether it satisfies the specified requirements or not.</a:t>
            </a:r>
          </a:p>
          <a:p>
            <a:pPr marL="457200" indent="-457200" algn="l">
              <a:buFont typeface="Wingdings" panose="05000000000000000000" pitchFamily="2" charset="2"/>
              <a:buChar char="Ø"/>
            </a:pPr>
            <a:r>
              <a:rPr lang="en-US" sz="2800" dirty="0"/>
              <a:t>Testing is executing a system in order to identify any gaps, errors, or missing requirements in contrary to the actual requirements</a:t>
            </a:r>
          </a:p>
        </p:txBody>
      </p:sp>
    </p:spTree>
    <p:extLst>
      <p:ext uri="{BB962C8B-B14F-4D97-AF65-F5344CB8AC3E}">
        <p14:creationId xmlns:p14="http://schemas.microsoft.com/office/powerpoint/2010/main" val="163509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Smoke Testing checks the important functionality or component of the system. </a:t>
            </a:r>
          </a:p>
          <a:p>
            <a:pPr marL="457200" indent="-457200" algn="l">
              <a:buFont typeface="Wingdings" panose="05000000000000000000" pitchFamily="2" charset="2"/>
              <a:buChar char="Ø"/>
            </a:pPr>
            <a:r>
              <a:rPr lang="en-US" sz="2800" dirty="0"/>
              <a:t>The objective is not to perform exhaustive testing, but to verify that the critical functionalities of the system are working fine. </a:t>
            </a:r>
          </a:p>
          <a:p>
            <a:pPr marL="457200" indent="-457200" algn="l">
              <a:buFont typeface="Wingdings" panose="05000000000000000000" pitchFamily="2" charset="2"/>
              <a:buChar char="Ø"/>
            </a:pPr>
            <a:r>
              <a:rPr lang="en-US" sz="2800" dirty="0"/>
              <a:t>For Example, a typical smoke test would be – Verify that the application launches successfully, Check that the GUI is responsive … etc.</a:t>
            </a:r>
          </a:p>
        </p:txBody>
      </p:sp>
    </p:spTree>
    <p:extLst>
      <p:ext uri="{BB962C8B-B14F-4D97-AF65-F5344CB8AC3E}">
        <p14:creationId xmlns:p14="http://schemas.microsoft.com/office/powerpoint/2010/main" val="387018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r>
              <a:rPr lang="en-US" sz="4800" u="sng" dirty="0"/>
              <a:t>TEST PLAN</a:t>
            </a:r>
          </a:p>
        </p:txBody>
      </p:sp>
    </p:spTree>
    <p:extLst>
      <p:ext uri="{BB962C8B-B14F-4D97-AF65-F5344CB8AC3E}">
        <p14:creationId xmlns:p14="http://schemas.microsoft.com/office/powerpoint/2010/main" val="3844448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Test Plan</a:t>
            </a:r>
          </a:p>
          <a:p>
            <a:pPr marL="457200" indent="-457200" algn="l">
              <a:buFont typeface="Wingdings" panose="05000000000000000000" pitchFamily="2" charset="2"/>
              <a:buChar char="Ø"/>
            </a:pPr>
            <a:r>
              <a:rPr lang="en-US" sz="2800" dirty="0"/>
              <a:t>A test plan is a detailed document which describes software testing areas and activities. </a:t>
            </a:r>
          </a:p>
          <a:p>
            <a:pPr marL="457200" indent="-457200" algn="l">
              <a:buFont typeface="Wingdings" panose="05000000000000000000" pitchFamily="2" charset="2"/>
              <a:buChar char="Ø"/>
            </a:pPr>
            <a:r>
              <a:rPr lang="en-US" sz="2800" dirty="0"/>
              <a:t>It outlines the test strategy, objectives, test schedule, required resources (human resources, software, and hardware), test estimation and test deliverables</a:t>
            </a:r>
          </a:p>
          <a:p>
            <a:pPr marL="457200" indent="-457200" algn="l">
              <a:buFont typeface="Wingdings" panose="05000000000000000000" pitchFamily="2" charset="2"/>
              <a:buChar char="Ø"/>
            </a:pPr>
            <a:r>
              <a:rPr lang="en-US" sz="2800" dirty="0"/>
              <a:t>The test plan is a base of every software's testing. It is the most crucial activity which ensures availability of all the lists of planned activities in an appropriate sequence.</a:t>
            </a:r>
          </a:p>
        </p:txBody>
      </p:sp>
    </p:spTree>
    <p:extLst>
      <p:ext uri="{BB962C8B-B14F-4D97-AF65-F5344CB8AC3E}">
        <p14:creationId xmlns:p14="http://schemas.microsoft.com/office/powerpoint/2010/main" val="243353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The test plan is a template for conducting software testing activities as a defined process that is fully monitored and controlled by the testing manager. </a:t>
            </a:r>
          </a:p>
          <a:p>
            <a:pPr marL="457200" indent="-457200" algn="l">
              <a:buFont typeface="Wingdings" panose="05000000000000000000" pitchFamily="2" charset="2"/>
              <a:buChar char="Ø"/>
            </a:pPr>
            <a:r>
              <a:rPr lang="en-US" sz="2800" dirty="0"/>
              <a:t>The test plan is prepared by the Test Lead (60%), Test Manager(20%), and by the test engineer(20%).</a:t>
            </a:r>
          </a:p>
        </p:txBody>
      </p:sp>
    </p:spTree>
    <p:extLst>
      <p:ext uri="{BB962C8B-B14F-4D97-AF65-F5344CB8AC3E}">
        <p14:creationId xmlns:p14="http://schemas.microsoft.com/office/powerpoint/2010/main" val="1756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Types of Test Plan</a:t>
            </a:r>
          </a:p>
          <a:p>
            <a:pPr marL="514350" indent="-514350" algn="l">
              <a:buFont typeface="+mj-lt"/>
              <a:buAutoNum type="arabicPeriod"/>
            </a:pPr>
            <a:r>
              <a:rPr lang="en-US" sz="2800" dirty="0"/>
              <a:t>    Master Test Plan</a:t>
            </a:r>
          </a:p>
          <a:p>
            <a:pPr marL="514350" indent="-514350" algn="l">
              <a:buFont typeface="+mj-lt"/>
              <a:buAutoNum type="arabicPeriod"/>
            </a:pPr>
            <a:r>
              <a:rPr lang="en-US" sz="2800" dirty="0"/>
              <a:t>    Phase Test Plan</a:t>
            </a:r>
          </a:p>
          <a:p>
            <a:pPr marL="514350" indent="-514350" algn="l">
              <a:buFont typeface="+mj-lt"/>
              <a:buAutoNum type="arabicPeriod"/>
            </a:pPr>
            <a:r>
              <a:rPr lang="en-US" sz="2800" dirty="0"/>
              <a:t>    Testing Type Specific Test Plans</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378874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Master Test Plan</a:t>
            </a:r>
          </a:p>
          <a:p>
            <a:pPr marL="457200" indent="-457200" algn="l">
              <a:buFont typeface="Wingdings" panose="05000000000000000000" pitchFamily="2" charset="2"/>
              <a:buChar char="Ø"/>
            </a:pPr>
            <a:r>
              <a:rPr lang="en-US" sz="2800" dirty="0"/>
              <a:t>Master Test Plan is a type of test plan that has multiple levels of testing. It includes a complete test strategy.</a:t>
            </a:r>
            <a:br>
              <a:rPr lang="en-US" sz="2800" dirty="0"/>
            </a:br>
            <a:endParaRPr lang="en-US" sz="2800" dirty="0"/>
          </a:p>
          <a:p>
            <a:pPr algn="l"/>
            <a:r>
              <a:rPr lang="en-US" sz="3200" b="1" dirty="0"/>
              <a:t>Phase Test Plan</a:t>
            </a:r>
            <a:endParaRPr lang="en-US" sz="2800" dirty="0"/>
          </a:p>
          <a:p>
            <a:pPr marL="457200" indent="-457200" algn="l">
              <a:buFont typeface="Wingdings" panose="05000000000000000000" pitchFamily="2" charset="2"/>
              <a:buChar char="Ø"/>
            </a:pPr>
            <a:r>
              <a:rPr lang="en-US" sz="2800" dirty="0"/>
              <a:t>A phase test plan is a type of test plan that addresses any one phase of the testing strategy. For example, a list of tools, a list of test cases, etc.</a:t>
            </a:r>
          </a:p>
        </p:txBody>
      </p:sp>
    </p:spTree>
    <p:extLst>
      <p:ext uri="{BB962C8B-B14F-4D97-AF65-F5344CB8AC3E}">
        <p14:creationId xmlns:p14="http://schemas.microsoft.com/office/powerpoint/2010/main" val="45956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Specific Test Plans</a:t>
            </a:r>
            <a:endParaRPr lang="en-US" sz="2800" dirty="0"/>
          </a:p>
          <a:p>
            <a:pPr marL="457200" indent="-457200" algn="l">
              <a:buFont typeface="Wingdings" panose="05000000000000000000" pitchFamily="2" charset="2"/>
              <a:buChar char="Ø"/>
            </a:pPr>
            <a:r>
              <a:rPr lang="en-US" sz="2800" dirty="0"/>
              <a:t>Specific test plan designed for major types of testing like security testing, load testing, performance testing, etc.</a:t>
            </a:r>
          </a:p>
          <a:p>
            <a:pPr marL="457200" indent="-457200" algn="l">
              <a:buFont typeface="Wingdings" panose="05000000000000000000" pitchFamily="2" charset="2"/>
              <a:buChar char="Ø"/>
            </a:pPr>
            <a:r>
              <a:rPr lang="en-US" sz="2800" dirty="0"/>
              <a:t> In other words, a specific test plan designed for non-functional testing.</a:t>
            </a:r>
          </a:p>
        </p:txBody>
      </p:sp>
    </p:spTree>
    <p:extLst>
      <p:ext uri="{BB962C8B-B14F-4D97-AF65-F5344CB8AC3E}">
        <p14:creationId xmlns:p14="http://schemas.microsoft.com/office/powerpoint/2010/main" val="2822477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How to write a Test Plan</a:t>
            </a:r>
          </a:p>
          <a:p>
            <a:pPr marL="457200" indent="-457200" algn="l">
              <a:buFont typeface="Wingdings" panose="05000000000000000000" pitchFamily="2" charset="2"/>
              <a:buChar char="ü"/>
            </a:pPr>
            <a:r>
              <a:rPr lang="en-US" sz="3200" dirty="0"/>
              <a:t>First, analyze product structure and architecture.</a:t>
            </a:r>
          </a:p>
          <a:p>
            <a:pPr marL="457200" indent="-457200" algn="l">
              <a:buFont typeface="Wingdings" panose="05000000000000000000" pitchFamily="2" charset="2"/>
              <a:buChar char="ü"/>
            </a:pPr>
            <a:r>
              <a:rPr lang="en-US" sz="3200" dirty="0"/>
              <a:t>Now design the test strategy.</a:t>
            </a:r>
          </a:p>
          <a:p>
            <a:pPr marL="457200" indent="-457200" algn="l">
              <a:buFont typeface="Wingdings" panose="05000000000000000000" pitchFamily="2" charset="2"/>
              <a:buChar char="ü"/>
            </a:pPr>
            <a:r>
              <a:rPr lang="en-US" sz="3200" dirty="0"/>
              <a:t>Define all the test objectives.</a:t>
            </a:r>
          </a:p>
          <a:p>
            <a:pPr marL="457200" indent="-457200" algn="l">
              <a:buFont typeface="Wingdings" panose="05000000000000000000" pitchFamily="2" charset="2"/>
              <a:buChar char="ü"/>
            </a:pPr>
            <a:r>
              <a:rPr lang="en-US" sz="3200" dirty="0"/>
              <a:t>Define the testing area.</a:t>
            </a:r>
          </a:p>
          <a:p>
            <a:pPr marL="457200" indent="-457200" algn="l">
              <a:buFont typeface="Wingdings" panose="05000000000000000000" pitchFamily="2" charset="2"/>
              <a:buChar char="ü"/>
            </a:pPr>
            <a:r>
              <a:rPr lang="en-US" sz="3200" dirty="0"/>
              <a:t>Define all the useable resources.</a:t>
            </a:r>
          </a:p>
          <a:p>
            <a:pPr marL="457200" indent="-457200" algn="l">
              <a:buFont typeface="Wingdings" panose="05000000000000000000" pitchFamily="2" charset="2"/>
              <a:buChar char="ü"/>
            </a:pPr>
            <a:r>
              <a:rPr lang="en-US" sz="3200" dirty="0"/>
              <a:t>Schedule all activities in an appropriate manner.</a:t>
            </a:r>
          </a:p>
          <a:p>
            <a:pPr marL="457200" indent="-457200" algn="l">
              <a:buFont typeface="Wingdings" panose="05000000000000000000" pitchFamily="2" charset="2"/>
              <a:buChar char="ü"/>
            </a:pPr>
            <a:r>
              <a:rPr lang="en-US" sz="3200" dirty="0"/>
              <a:t>Determine all the Test Deliverable</a:t>
            </a:r>
          </a:p>
        </p:txBody>
      </p:sp>
    </p:spTree>
    <p:extLst>
      <p:ext uri="{BB962C8B-B14F-4D97-AF65-F5344CB8AC3E}">
        <p14:creationId xmlns:p14="http://schemas.microsoft.com/office/powerpoint/2010/main" val="1930152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Template</a:t>
            </a:r>
          </a:p>
          <a:p>
            <a:pPr marL="457200" indent="-457200" algn="l">
              <a:buFont typeface="Wingdings" panose="05000000000000000000" pitchFamily="2" charset="2"/>
              <a:buChar char="Ø"/>
            </a:pPr>
            <a:r>
              <a:rPr lang="en-US" sz="2800" dirty="0"/>
              <a:t>Template contains all the templates for the documents that will be used in the product, and all the test engineers will use only these templates in the project to maintain the consistency of the product. </a:t>
            </a:r>
          </a:p>
          <a:p>
            <a:pPr marL="457200" indent="-457200" algn="l">
              <a:buFont typeface="Wingdings" panose="05000000000000000000" pitchFamily="2" charset="2"/>
              <a:buChar char="Ø"/>
            </a:pPr>
            <a:r>
              <a:rPr lang="en-US" sz="2800" dirty="0"/>
              <a:t>we have different types of the template which are used during the entire testing process </a:t>
            </a:r>
          </a:p>
        </p:txBody>
      </p:sp>
    </p:spTree>
    <p:extLst>
      <p:ext uri="{BB962C8B-B14F-4D97-AF65-F5344CB8AC3E}">
        <p14:creationId xmlns:p14="http://schemas.microsoft.com/office/powerpoint/2010/main" val="216602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endParaRPr lang="en-US" sz="2800" dirty="0"/>
          </a:p>
          <a:p>
            <a:pPr marL="457200" indent="-457200" algn="l">
              <a:buFont typeface="Wingdings" panose="05000000000000000000" pitchFamily="2" charset="2"/>
              <a:buChar char="Ø"/>
            </a:pPr>
            <a:r>
              <a:rPr lang="en-US" sz="2800" dirty="0"/>
              <a:t>    Test case template</a:t>
            </a:r>
          </a:p>
          <a:p>
            <a:pPr marL="457200" indent="-457200" algn="l">
              <a:buFont typeface="Wingdings" panose="05000000000000000000" pitchFamily="2" charset="2"/>
              <a:buChar char="Ø"/>
            </a:pPr>
            <a:r>
              <a:rPr lang="en-US" sz="2800" dirty="0"/>
              <a:t>    Test case review template</a:t>
            </a:r>
          </a:p>
          <a:p>
            <a:pPr marL="457200" indent="-457200" algn="l">
              <a:buFont typeface="Wingdings" panose="05000000000000000000" pitchFamily="2" charset="2"/>
              <a:buChar char="Ø"/>
            </a:pPr>
            <a:r>
              <a:rPr lang="en-US" sz="2800" dirty="0"/>
              <a:t>    RTM Template</a:t>
            </a:r>
          </a:p>
          <a:p>
            <a:pPr marL="457200" indent="-457200" algn="l">
              <a:buFont typeface="Wingdings" panose="05000000000000000000" pitchFamily="2" charset="2"/>
              <a:buChar char="Ø"/>
            </a:pPr>
            <a:r>
              <a:rPr lang="en-US" sz="2800" dirty="0"/>
              <a:t>    Bug Report Template</a:t>
            </a:r>
          </a:p>
          <a:p>
            <a:pPr marL="457200" indent="-457200" algn="l">
              <a:buFont typeface="Wingdings" panose="05000000000000000000" pitchFamily="2" charset="2"/>
              <a:buChar char="Ø"/>
            </a:pPr>
            <a:r>
              <a:rPr lang="en-US" sz="2800" dirty="0"/>
              <a:t>    Test execution Report</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103469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600" b="1" dirty="0"/>
              <a:t>Applications of Software Testing</a:t>
            </a:r>
          </a:p>
          <a:p>
            <a:pPr marL="457200" indent="-457200" algn="l">
              <a:buFont typeface="Wingdings" panose="05000000000000000000" pitchFamily="2" charset="2"/>
              <a:buChar char="Ø"/>
            </a:pPr>
            <a:r>
              <a:rPr lang="en-US" sz="2800" dirty="0"/>
              <a:t>Cost Effective Development</a:t>
            </a:r>
          </a:p>
          <a:p>
            <a:pPr marL="457200" indent="-457200" algn="l">
              <a:buFont typeface="Wingdings" panose="05000000000000000000" pitchFamily="2" charset="2"/>
              <a:buChar char="Ø"/>
            </a:pPr>
            <a:r>
              <a:rPr lang="en-US" sz="2800" dirty="0"/>
              <a:t>Product Improvement</a:t>
            </a:r>
          </a:p>
          <a:p>
            <a:pPr marL="457200" indent="-457200" algn="l">
              <a:buFont typeface="Wingdings" panose="05000000000000000000" pitchFamily="2" charset="2"/>
              <a:buChar char="Ø"/>
            </a:pPr>
            <a:r>
              <a:rPr lang="en-US" sz="2800" dirty="0"/>
              <a:t>Test Automation</a:t>
            </a:r>
          </a:p>
          <a:p>
            <a:pPr marL="457200" indent="-457200" algn="l">
              <a:buFont typeface="Wingdings" panose="05000000000000000000" pitchFamily="2" charset="2"/>
              <a:buChar char="Ø"/>
            </a:pPr>
            <a:r>
              <a:rPr lang="en-US" sz="2800" dirty="0"/>
              <a:t>Quality Check</a:t>
            </a:r>
          </a:p>
        </p:txBody>
      </p:sp>
    </p:spTree>
    <p:extLst>
      <p:ext uri="{BB962C8B-B14F-4D97-AF65-F5344CB8AC3E}">
        <p14:creationId xmlns:p14="http://schemas.microsoft.com/office/powerpoint/2010/main" val="3703032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dirty="0"/>
              <a:t>Sample of test plan document</a:t>
            </a:r>
          </a:p>
          <a:p>
            <a:pPr algn="l"/>
            <a:endParaRPr lang="en-US" sz="2800" dirty="0"/>
          </a:p>
        </p:txBody>
      </p:sp>
      <p:pic>
        <p:nvPicPr>
          <p:cNvPr id="4" name="Picture 3">
            <a:extLst>
              <a:ext uri="{FF2B5EF4-FFF2-40B4-BE49-F238E27FC236}">
                <a16:creationId xmlns:a16="http://schemas.microsoft.com/office/drawing/2014/main" id="{FA7E83C7-6897-400E-BD82-F39D394E6746}"/>
              </a:ext>
            </a:extLst>
          </p:cNvPr>
          <p:cNvPicPr>
            <a:picLocks noChangeAspect="1"/>
          </p:cNvPicPr>
          <p:nvPr/>
        </p:nvPicPr>
        <p:blipFill>
          <a:blip r:embed="rId2"/>
          <a:stretch>
            <a:fillRect/>
          </a:stretch>
        </p:blipFill>
        <p:spPr>
          <a:xfrm>
            <a:off x="1342597" y="1636108"/>
            <a:ext cx="5642745" cy="3869609"/>
          </a:xfrm>
          <a:prstGeom prst="rect">
            <a:avLst/>
          </a:prstGeom>
        </p:spPr>
      </p:pic>
    </p:spTree>
    <p:extLst>
      <p:ext uri="{BB962C8B-B14F-4D97-AF65-F5344CB8AC3E}">
        <p14:creationId xmlns:p14="http://schemas.microsoft.com/office/powerpoint/2010/main" val="1075645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we primarily fill only the Versions, Author, Comments, and Reviewed By fields, and after the manager approves it,</a:t>
            </a:r>
          </a:p>
          <a:p>
            <a:pPr marL="457200" indent="-457200" algn="l">
              <a:buFont typeface="Wingdings" panose="05000000000000000000" pitchFamily="2" charset="2"/>
              <a:buChar char="Ø"/>
            </a:pPr>
            <a:r>
              <a:rPr lang="en-US" sz="2800" dirty="0"/>
              <a:t>we will mention the details in the Approved By and Approval Date fields.</a:t>
            </a:r>
          </a:p>
        </p:txBody>
      </p:sp>
    </p:spTree>
    <p:extLst>
      <p:ext uri="{BB962C8B-B14F-4D97-AF65-F5344CB8AC3E}">
        <p14:creationId xmlns:p14="http://schemas.microsoft.com/office/powerpoint/2010/main" val="1338259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Note:</a:t>
            </a:r>
          </a:p>
          <a:p>
            <a:pPr marL="457200" indent="-457200" algn="l">
              <a:buFont typeface="Wingdings" panose="05000000000000000000" pitchFamily="2" charset="2"/>
              <a:buChar char="Ø"/>
            </a:pPr>
            <a:r>
              <a:rPr lang="en-US" sz="2800" dirty="0"/>
              <a:t>Who writes the test plan?</a:t>
            </a:r>
          </a:p>
          <a:p>
            <a:pPr marL="457200" indent="-457200" algn="l">
              <a:buFont typeface="Wingdings" panose="05000000000000000000" pitchFamily="2" charset="2"/>
              <a:buChar char="Ø"/>
            </a:pPr>
            <a:r>
              <a:rPr lang="en-US" sz="2800" dirty="0"/>
              <a:t>    Test Lead→60%</a:t>
            </a:r>
          </a:p>
          <a:p>
            <a:pPr marL="457200" indent="-457200" algn="l">
              <a:buFont typeface="Wingdings" panose="05000000000000000000" pitchFamily="2" charset="2"/>
              <a:buChar char="Ø"/>
            </a:pPr>
            <a:r>
              <a:rPr lang="en-US" sz="2800" dirty="0"/>
              <a:t>    Test Manager→20%</a:t>
            </a:r>
          </a:p>
          <a:p>
            <a:pPr marL="457200" indent="-457200" algn="l">
              <a:buFont typeface="Wingdings" panose="05000000000000000000" pitchFamily="2" charset="2"/>
              <a:buChar char="Ø"/>
            </a:pPr>
            <a:r>
              <a:rPr lang="en-US" sz="2800" dirty="0"/>
              <a:t>    Test Engineer→20%</a:t>
            </a:r>
          </a:p>
          <a:p>
            <a:pPr marL="457200" indent="-457200" algn="l">
              <a:buFont typeface="Wingdings" panose="05000000000000000000" pitchFamily="2" charset="2"/>
              <a:buChar char="Ø"/>
            </a:pPr>
            <a:endParaRPr lang="en-US" sz="2800" dirty="0"/>
          </a:p>
          <a:p>
            <a:pPr marL="457200" indent="-457200" algn="l">
              <a:buFont typeface="Wingdings" panose="05000000000000000000" pitchFamily="2" charset="2"/>
              <a:buChar char="Ø"/>
            </a:pPr>
            <a:r>
              <a:rPr lang="en-US" sz="2800" dirty="0"/>
              <a:t>Therefore, as we can see from above that in 60% of the product, the test plan is written by the Test Lead.</a:t>
            </a:r>
          </a:p>
        </p:txBody>
      </p:sp>
    </p:spTree>
    <p:extLst>
      <p:ext uri="{BB962C8B-B14F-4D97-AF65-F5344CB8AC3E}">
        <p14:creationId xmlns:p14="http://schemas.microsoft.com/office/powerpoint/2010/main" val="977128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Who reviews the Test Plan?</a:t>
            </a:r>
          </a:p>
          <a:p>
            <a:pPr marL="457200" indent="-457200" algn="l">
              <a:buFont typeface="Wingdings" panose="05000000000000000000" pitchFamily="2" charset="2"/>
              <a:buChar char="Ø"/>
            </a:pPr>
            <a:r>
              <a:rPr lang="en-US" sz="2800" dirty="0"/>
              <a:t>    Test Lead</a:t>
            </a:r>
          </a:p>
          <a:p>
            <a:pPr marL="457200" indent="-457200" algn="l">
              <a:buFont typeface="Wingdings" panose="05000000000000000000" pitchFamily="2" charset="2"/>
              <a:buChar char="Ø"/>
            </a:pPr>
            <a:r>
              <a:rPr lang="en-US" sz="2800" dirty="0"/>
              <a:t>    Test Manager</a:t>
            </a:r>
          </a:p>
          <a:p>
            <a:pPr marL="457200" indent="-457200" algn="l">
              <a:buFont typeface="Wingdings" panose="05000000000000000000" pitchFamily="2" charset="2"/>
              <a:buChar char="Ø"/>
            </a:pPr>
            <a:r>
              <a:rPr lang="en-US" sz="2800" dirty="0"/>
              <a:t>    Test engineer</a:t>
            </a:r>
          </a:p>
          <a:p>
            <a:pPr marL="457200" indent="-457200" algn="l">
              <a:buFont typeface="Wingdings" panose="05000000000000000000" pitchFamily="2" charset="2"/>
              <a:buChar char="Ø"/>
            </a:pPr>
            <a:r>
              <a:rPr lang="en-US" sz="2800" dirty="0"/>
              <a:t>    Customer</a:t>
            </a:r>
          </a:p>
          <a:p>
            <a:pPr marL="457200" indent="-457200" algn="l">
              <a:buFont typeface="Wingdings" panose="05000000000000000000" pitchFamily="2" charset="2"/>
              <a:buChar char="Ø"/>
            </a:pPr>
            <a:r>
              <a:rPr lang="en-US" sz="2800" dirty="0"/>
              <a:t>    Development team</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843789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dirty="0"/>
              <a:t>Who approve the test Plan?</a:t>
            </a:r>
          </a:p>
          <a:p>
            <a:pPr marL="457200" indent="-457200" algn="l">
              <a:buFont typeface="Wingdings" panose="05000000000000000000" pitchFamily="2" charset="2"/>
              <a:buChar char="Ø"/>
            </a:pPr>
            <a:r>
              <a:rPr lang="en-US" sz="2800" dirty="0"/>
              <a:t>    Customer</a:t>
            </a:r>
          </a:p>
          <a:p>
            <a:pPr marL="457200" indent="-457200" algn="l">
              <a:buFont typeface="Wingdings" panose="05000000000000000000" pitchFamily="2" charset="2"/>
              <a:buChar char="Ø"/>
            </a:pPr>
            <a:r>
              <a:rPr lang="en-US" sz="2800" dirty="0"/>
              <a:t>    Test Manager</a:t>
            </a:r>
          </a:p>
          <a:p>
            <a:pPr algn="l"/>
            <a:endParaRPr lang="en-US" sz="2800" dirty="0"/>
          </a:p>
          <a:p>
            <a:pPr algn="l"/>
            <a:r>
              <a:rPr lang="en-US" sz="2800" dirty="0"/>
              <a:t>Who writes the test case?</a:t>
            </a:r>
          </a:p>
          <a:p>
            <a:pPr marL="457200" indent="-457200" algn="l">
              <a:buFont typeface="Wingdings" panose="05000000000000000000" pitchFamily="2" charset="2"/>
              <a:buChar char="Ø"/>
            </a:pPr>
            <a:r>
              <a:rPr lang="en-US" sz="2800" dirty="0"/>
              <a:t>    Test Lead</a:t>
            </a:r>
          </a:p>
          <a:p>
            <a:pPr marL="457200" indent="-457200" algn="l">
              <a:buFont typeface="Wingdings" panose="05000000000000000000" pitchFamily="2" charset="2"/>
              <a:buChar char="Ø"/>
            </a:pPr>
            <a:r>
              <a:rPr lang="en-US" sz="2800" dirty="0"/>
              <a:t>    Test Engineer</a:t>
            </a:r>
          </a:p>
          <a:p>
            <a:pPr algn="l"/>
            <a:endParaRPr lang="en-US" sz="2800" dirty="0"/>
          </a:p>
        </p:txBody>
      </p:sp>
    </p:spTree>
    <p:extLst>
      <p:ext uri="{BB962C8B-B14F-4D97-AF65-F5344CB8AC3E}">
        <p14:creationId xmlns:p14="http://schemas.microsoft.com/office/powerpoint/2010/main" val="31225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algn="l"/>
            <a:r>
              <a:rPr lang="en-US" sz="2800" dirty="0"/>
              <a:t>Who review the test case?</a:t>
            </a:r>
          </a:p>
          <a:p>
            <a:pPr marL="457200" indent="-457200" algn="l">
              <a:buFont typeface="Wingdings" panose="05000000000000000000" pitchFamily="2" charset="2"/>
              <a:buChar char="Ø"/>
            </a:pPr>
            <a:r>
              <a:rPr lang="en-US" sz="2800" dirty="0"/>
              <a:t>    Test Engineer</a:t>
            </a:r>
          </a:p>
          <a:p>
            <a:pPr marL="457200" indent="-457200" algn="l">
              <a:buFont typeface="Wingdings" panose="05000000000000000000" pitchFamily="2" charset="2"/>
              <a:buChar char="Ø"/>
            </a:pPr>
            <a:r>
              <a:rPr lang="en-US" sz="2800" dirty="0"/>
              <a:t>    Test Lead</a:t>
            </a:r>
          </a:p>
          <a:p>
            <a:pPr marL="457200" indent="-457200" algn="l">
              <a:buFont typeface="Wingdings" panose="05000000000000000000" pitchFamily="2" charset="2"/>
              <a:buChar char="Ø"/>
            </a:pPr>
            <a:r>
              <a:rPr lang="en-US" sz="2800" dirty="0"/>
              <a:t>    Customer</a:t>
            </a:r>
          </a:p>
          <a:p>
            <a:pPr marL="457200" indent="-457200" algn="l">
              <a:buFont typeface="Wingdings" panose="05000000000000000000" pitchFamily="2" charset="2"/>
              <a:buChar char="Ø"/>
            </a:pPr>
            <a:r>
              <a:rPr lang="en-US" sz="2800" dirty="0"/>
              <a:t>    Development Team</a:t>
            </a:r>
          </a:p>
          <a:p>
            <a:pPr algn="l"/>
            <a:endParaRPr lang="en-US" sz="2800" dirty="0"/>
          </a:p>
          <a:p>
            <a:pPr algn="l"/>
            <a:r>
              <a:rPr lang="en-US" sz="2800" dirty="0"/>
              <a:t>Who approves the Test cases?</a:t>
            </a:r>
          </a:p>
          <a:p>
            <a:pPr marL="457200" indent="-457200" algn="l">
              <a:buFont typeface="Wingdings" panose="05000000000000000000" pitchFamily="2" charset="2"/>
              <a:buChar char="Ø"/>
            </a:pPr>
            <a:r>
              <a:rPr lang="en-US" sz="2800" dirty="0"/>
              <a:t>    Test Manager</a:t>
            </a:r>
          </a:p>
          <a:p>
            <a:pPr marL="457200" indent="-457200" algn="l">
              <a:buFont typeface="Wingdings" panose="05000000000000000000" pitchFamily="2" charset="2"/>
              <a:buChar char="Ø"/>
            </a:pPr>
            <a:r>
              <a:rPr lang="en-US" sz="2800" dirty="0"/>
              <a:t>    Test Lead</a:t>
            </a:r>
          </a:p>
          <a:p>
            <a:pPr marL="457200" indent="-457200" algn="l">
              <a:buFont typeface="Wingdings" panose="05000000000000000000" pitchFamily="2" charset="2"/>
              <a:buChar char="Ø"/>
            </a:pPr>
            <a:r>
              <a:rPr lang="en-US" sz="2800" dirty="0"/>
              <a:t>    Customer</a:t>
            </a:r>
          </a:p>
          <a:p>
            <a:pPr algn="l"/>
            <a:endParaRPr lang="en-US" sz="2800" dirty="0"/>
          </a:p>
        </p:txBody>
      </p:sp>
    </p:spTree>
    <p:extLst>
      <p:ext uri="{BB962C8B-B14F-4D97-AF65-F5344CB8AC3E}">
        <p14:creationId xmlns:p14="http://schemas.microsoft.com/office/powerpoint/2010/main" val="560027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algn="l"/>
            <a:r>
              <a:rPr lang="en-US" sz="2800" dirty="0"/>
              <a:t>Importance of Test Plan</a:t>
            </a:r>
          </a:p>
          <a:p>
            <a:pPr marL="457200" indent="-457200" algn="l">
              <a:buFont typeface="Wingdings" panose="05000000000000000000" pitchFamily="2" charset="2"/>
              <a:buChar char="Ø"/>
            </a:pPr>
            <a:r>
              <a:rPr lang="en-US" sz="2800" dirty="0"/>
              <a:t>    The test plan gives direction to our thinking. This is like a rule book, which must be followed.</a:t>
            </a:r>
          </a:p>
          <a:p>
            <a:pPr marL="457200" indent="-457200" algn="l">
              <a:buFont typeface="Wingdings" panose="05000000000000000000" pitchFamily="2" charset="2"/>
              <a:buChar char="Ø"/>
            </a:pPr>
            <a:r>
              <a:rPr lang="en-US" sz="2800" dirty="0"/>
              <a:t>The test plan helps in determining the necessary efforts to validate the quality of the software application under the test.</a:t>
            </a:r>
          </a:p>
          <a:p>
            <a:pPr marL="457200" indent="-457200" algn="l">
              <a:buFont typeface="Wingdings" panose="05000000000000000000" pitchFamily="2" charset="2"/>
              <a:buChar char="Ø"/>
            </a:pPr>
            <a:r>
              <a:rPr lang="en-US" sz="2800" dirty="0"/>
              <a:t>The test plan helps those people to understand the test details that are related to the outside like developers, business managers, customers, etc.</a:t>
            </a:r>
          </a:p>
          <a:p>
            <a:pPr marL="457200" indent="-457200" algn="l">
              <a:buFont typeface="Wingdings" panose="05000000000000000000" pitchFamily="2" charset="2"/>
              <a:buChar char="Ø"/>
            </a:pPr>
            <a:r>
              <a:rPr lang="en-US" sz="2800" dirty="0"/>
              <a:t> </a:t>
            </a:r>
          </a:p>
        </p:txBody>
      </p:sp>
    </p:spTree>
    <p:extLst>
      <p:ext uri="{BB962C8B-B14F-4D97-AF65-F5344CB8AC3E}">
        <p14:creationId xmlns:p14="http://schemas.microsoft.com/office/powerpoint/2010/main" val="128419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Important aspects like test schedule, test strategy, test scope </a:t>
            </a:r>
            <a:r>
              <a:rPr lang="en-US" sz="2800" dirty="0" err="1"/>
              <a:t>etc</a:t>
            </a:r>
            <a:r>
              <a:rPr lang="en-US" sz="2800" dirty="0"/>
              <a:t> are documented in the test plan so that the management team can review them and reuse them for other similar projects.</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3541644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endParaRPr lang="en-US" sz="2800" dirty="0"/>
          </a:p>
          <a:p>
            <a:endParaRPr lang="en-US" sz="2800" dirty="0"/>
          </a:p>
          <a:p>
            <a:endParaRPr lang="en-US" sz="2800" dirty="0"/>
          </a:p>
          <a:p>
            <a:r>
              <a:rPr lang="en-US" sz="6600" dirty="0"/>
              <a:t>TESTNG LEVELS</a:t>
            </a:r>
          </a:p>
        </p:txBody>
      </p:sp>
    </p:spTree>
    <p:extLst>
      <p:ext uri="{BB962C8B-B14F-4D97-AF65-F5344CB8AC3E}">
        <p14:creationId xmlns:p14="http://schemas.microsoft.com/office/powerpoint/2010/main" val="2460375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2"/>
            <a:ext cx="9800823" cy="4636393"/>
          </a:xfrm>
        </p:spPr>
        <p:txBody>
          <a:bodyPr>
            <a:normAutofit fontScale="92500" lnSpcReduction="20000"/>
          </a:bodyPr>
          <a:lstStyle/>
          <a:p>
            <a:pPr algn="l"/>
            <a:r>
              <a:rPr lang="en-US" sz="3200" b="1" dirty="0"/>
              <a:t>Two significant/main levels of software testing</a:t>
            </a:r>
          </a:p>
          <a:p>
            <a:pPr marL="457200" indent="-457200" algn="l">
              <a:buFont typeface="Wingdings" panose="05000000000000000000" pitchFamily="2" charset="2"/>
              <a:buChar char="Ø"/>
            </a:pPr>
            <a:r>
              <a:rPr lang="en-US" sz="3200" b="1" dirty="0"/>
              <a:t> Functional Testing</a:t>
            </a:r>
          </a:p>
          <a:p>
            <a:pPr marL="457200" indent="-457200" algn="l">
              <a:buFont typeface="Wingdings" panose="05000000000000000000" pitchFamily="2" charset="2"/>
              <a:buChar char="ü"/>
            </a:pPr>
            <a:r>
              <a:rPr lang="en-US" sz="2200" b="1" dirty="0"/>
              <a:t>Unit Testing</a:t>
            </a:r>
          </a:p>
          <a:p>
            <a:pPr marL="457200" indent="-457200" algn="l">
              <a:buFont typeface="Wingdings" panose="05000000000000000000" pitchFamily="2" charset="2"/>
              <a:buChar char="ü"/>
            </a:pPr>
            <a:r>
              <a:rPr lang="en-US" sz="2200" b="1" dirty="0"/>
              <a:t>Integration Testing</a:t>
            </a:r>
          </a:p>
          <a:p>
            <a:pPr marL="457200" indent="-457200" algn="l">
              <a:buFont typeface="Wingdings" panose="05000000000000000000" pitchFamily="2" charset="2"/>
              <a:buChar char="ü"/>
            </a:pPr>
            <a:r>
              <a:rPr lang="en-US" sz="2200" b="1" dirty="0"/>
              <a:t>System Testing</a:t>
            </a:r>
          </a:p>
          <a:p>
            <a:pPr marL="457200" indent="-457200" algn="l">
              <a:buFont typeface="Wingdings" panose="05000000000000000000" pitchFamily="2" charset="2"/>
              <a:buChar char="ü"/>
            </a:pPr>
            <a:r>
              <a:rPr lang="en-US" sz="2200" b="1" dirty="0"/>
              <a:t>Regression Testing</a:t>
            </a:r>
          </a:p>
          <a:p>
            <a:pPr marL="457200" indent="-457200" algn="l">
              <a:buFont typeface="Wingdings" panose="05000000000000000000" pitchFamily="2" charset="2"/>
              <a:buChar char="ü"/>
            </a:pPr>
            <a:r>
              <a:rPr lang="en-US" sz="2200" b="1" dirty="0"/>
              <a:t>Acceptance Testing</a:t>
            </a:r>
          </a:p>
          <a:p>
            <a:pPr marL="457200" indent="-457200" algn="l">
              <a:buFont typeface="Wingdings" panose="05000000000000000000" pitchFamily="2" charset="2"/>
              <a:buChar char="Ø"/>
            </a:pPr>
            <a:r>
              <a:rPr lang="en-US" sz="3200" b="1" dirty="0"/>
              <a:t> Non-functional Testing</a:t>
            </a:r>
          </a:p>
          <a:p>
            <a:pPr marL="457200" indent="-457200" algn="l">
              <a:buFont typeface="Wingdings" panose="05000000000000000000" pitchFamily="2" charset="2"/>
              <a:buChar char="ü"/>
            </a:pPr>
            <a:r>
              <a:rPr lang="en-US" sz="2200" b="1" dirty="0"/>
              <a:t>Performance Testing</a:t>
            </a:r>
          </a:p>
          <a:p>
            <a:pPr marL="457200" indent="-457200" algn="l">
              <a:buFont typeface="Wingdings" panose="05000000000000000000" pitchFamily="2" charset="2"/>
              <a:buChar char="ü"/>
            </a:pPr>
            <a:r>
              <a:rPr lang="en-US" sz="2200" b="1" dirty="0"/>
              <a:t>Load Testing</a:t>
            </a:r>
          </a:p>
          <a:p>
            <a:pPr marL="457200" indent="-457200" algn="l">
              <a:buFont typeface="Wingdings" panose="05000000000000000000" pitchFamily="2" charset="2"/>
              <a:buChar char="ü"/>
            </a:pPr>
            <a:r>
              <a:rPr lang="en-US" sz="2200" b="1" dirty="0"/>
              <a:t>Stress Testing</a:t>
            </a:r>
          </a:p>
          <a:p>
            <a:pPr marL="457200" indent="-457200" algn="l">
              <a:buFont typeface="Wingdings" panose="05000000000000000000" pitchFamily="2" charset="2"/>
              <a:buChar char="ü"/>
            </a:pPr>
            <a:r>
              <a:rPr lang="en-US" sz="2200" b="1" dirty="0"/>
              <a:t>Usability Testing</a:t>
            </a:r>
          </a:p>
          <a:p>
            <a:pPr marL="457200" indent="-457200" algn="l">
              <a:buFont typeface="Wingdings" panose="05000000000000000000" pitchFamily="2" charset="2"/>
              <a:buChar char="ü"/>
            </a:pPr>
            <a:r>
              <a:rPr lang="en-US" sz="2200" b="1" dirty="0"/>
              <a:t>Security Testing</a:t>
            </a:r>
          </a:p>
          <a:p>
            <a:pPr marL="457200" indent="-457200" algn="l">
              <a:buFont typeface="Wingdings" panose="05000000000000000000" pitchFamily="2" charset="2"/>
              <a:buChar char="ü"/>
            </a:pPr>
            <a:r>
              <a:rPr lang="en-US" sz="2200" b="1" dirty="0"/>
              <a:t>Portability Testing</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375018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b="1" dirty="0"/>
              <a:t>Cost Effective Development - </a:t>
            </a:r>
            <a:r>
              <a:rPr lang="en-US" sz="2800" dirty="0"/>
              <a:t>Early testing saves both time and cost in many aspects, however reducing the cost without testing may result in improper design of a software application rendering the product useless.</a:t>
            </a:r>
          </a:p>
          <a:p>
            <a:pPr marL="457200" indent="-457200" algn="l">
              <a:buFont typeface="Wingdings" panose="05000000000000000000" pitchFamily="2" charset="2"/>
              <a:buChar char="Ø"/>
            </a:pPr>
            <a:r>
              <a:rPr lang="en-US" sz="2800" b="1" dirty="0"/>
              <a:t>Product Improvement - </a:t>
            </a:r>
            <a:r>
              <a:rPr lang="en-US" sz="2800" dirty="0"/>
              <a:t>During the SDLC phases, testing is never a time-consuming process. However diagnosing and fixing the errors identified during proper testing is a time-consuming but productive activity.</a:t>
            </a:r>
          </a:p>
        </p:txBody>
      </p:sp>
    </p:spTree>
    <p:extLst>
      <p:ext uri="{BB962C8B-B14F-4D97-AF65-F5344CB8AC3E}">
        <p14:creationId xmlns:p14="http://schemas.microsoft.com/office/powerpoint/2010/main" val="4039969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b="1" dirty="0"/>
              <a:t>Functional Testing</a:t>
            </a:r>
          </a:p>
          <a:p>
            <a:pPr marL="457200" indent="-457200" algn="l">
              <a:buFont typeface="Wingdings" panose="05000000000000000000" pitchFamily="2" charset="2"/>
              <a:buChar char="Ø"/>
            </a:pPr>
            <a:r>
              <a:rPr lang="en-US" sz="2800" dirty="0"/>
              <a:t>This is a kind of black box testing that is specification-oriented, which is done by putting the input, and then the output is examined whether it comes the way it is expected.</a:t>
            </a:r>
          </a:p>
          <a:p>
            <a:pPr marL="457200" indent="-457200" algn="l">
              <a:buFont typeface="Wingdings" panose="05000000000000000000" pitchFamily="2" charset="2"/>
              <a:buChar char="Ø"/>
            </a:pPr>
            <a:r>
              <a:rPr lang="en-US" sz="2800" dirty="0"/>
              <a:t>Five steps of testing are there, which involved the testing of an application for functionality </a:t>
            </a:r>
          </a:p>
        </p:txBody>
      </p:sp>
    </p:spTree>
    <p:extLst>
      <p:ext uri="{BB962C8B-B14F-4D97-AF65-F5344CB8AC3E}">
        <p14:creationId xmlns:p14="http://schemas.microsoft.com/office/powerpoint/2010/main" val="2710846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marL="514350" indent="-514350" algn="l">
              <a:buFont typeface="+mj-lt"/>
              <a:buAutoNum type="arabicPeriod"/>
            </a:pPr>
            <a:r>
              <a:rPr lang="en-US" sz="2800" dirty="0"/>
              <a:t>Determine the functionality which a projected software is meant to perform.</a:t>
            </a:r>
          </a:p>
          <a:p>
            <a:pPr marL="514350" indent="-514350" algn="l">
              <a:buFont typeface="+mj-lt"/>
              <a:buAutoNum type="arabicPeriod"/>
            </a:pPr>
            <a:r>
              <a:rPr lang="en-US" sz="2800" dirty="0"/>
              <a:t>Creation of test data depending on the requirements of the application.</a:t>
            </a:r>
          </a:p>
          <a:p>
            <a:pPr marL="514350" indent="-514350" algn="l">
              <a:buFont typeface="+mj-lt"/>
              <a:buAutoNum type="arabicPeriod"/>
            </a:pPr>
            <a:r>
              <a:rPr lang="en-US" sz="2800" dirty="0"/>
              <a:t>Check for output, depending on the data being tested along with the specifications of your application.</a:t>
            </a:r>
          </a:p>
          <a:p>
            <a:pPr marL="514350" indent="-514350" algn="l">
              <a:buFont typeface="+mj-lt"/>
              <a:buAutoNum type="arabicPeriod"/>
            </a:pPr>
            <a:r>
              <a:rPr lang="en-US" sz="2800" dirty="0"/>
              <a:t>Scripting of scenarios by testing and then executing those test cases.</a:t>
            </a:r>
          </a:p>
          <a:p>
            <a:pPr marL="514350" indent="-514350" algn="l">
              <a:buFont typeface="+mj-lt"/>
              <a:buAutoNum type="arabicPeriod"/>
            </a:pPr>
            <a:r>
              <a:rPr lang="en-US" sz="2800" dirty="0"/>
              <a:t>Compare the actual as well as expected output depending on the executed tests</a:t>
            </a:r>
          </a:p>
        </p:txBody>
      </p:sp>
    </p:spTree>
    <p:extLst>
      <p:ext uri="{BB962C8B-B14F-4D97-AF65-F5344CB8AC3E}">
        <p14:creationId xmlns:p14="http://schemas.microsoft.com/office/powerpoint/2010/main" val="2410839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600" b="1" dirty="0"/>
              <a:t>Non-functional Testing</a:t>
            </a:r>
            <a:endParaRPr lang="en-US" sz="3600" dirty="0"/>
          </a:p>
          <a:p>
            <a:pPr marL="457200" indent="-457200" algn="l">
              <a:buFont typeface="Wingdings" panose="05000000000000000000" pitchFamily="2" charset="2"/>
              <a:buChar char="Ø"/>
            </a:pPr>
            <a:r>
              <a:rPr lang="en-US" sz="2800" dirty="0"/>
              <a:t>This type of testing deals with testing any product from the requirement point of view that is nonfunctional in type and important at the same time.</a:t>
            </a:r>
          </a:p>
          <a:p>
            <a:pPr algn="l"/>
            <a:r>
              <a:rPr lang="en-US" sz="2800" dirty="0"/>
              <a:t> Nonfunctional testing can be categorized as:</a:t>
            </a:r>
          </a:p>
          <a:p>
            <a:pPr marL="457200" indent="-457200" algn="l">
              <a:buFont typeface="Wingdings" panose="05000000000000000000" pitchFamily="2" charset="2"/>
              <a:buChar char="Ø"/>
            </a:pPr>
            <a:r>
              <a:rPr lang="en-US" sz="2800" dirty="0"/>
              <a:t>    Performance</a:t>
            </a:r>
          </a:p>
          <a:p>
            <a:pPr marL="457200" indent="-457200" algn="l">
              <a:buFont typeface="Wingdings" panose="05000000000000000000" pitchFamily="2" charset="2"/>
              <a:buChar char="Ø"/>
            </a:pPr>
            <a:r>
              <a:rPr lang="en-US" sz="2800" dirty="0"/>
              <a:t>    Security</a:t>
            </a:r>
          </a:p>
          <a:p>
            <a:pPr marL="457200" indent="-457200" algn="l">
              <a:buFont typeface="Wingdings" panose="05000000000000000000" pitchFamily="2" charset="2"/>
              <a:buChar char="Ø"/>
            </a:pPr>
            <a:r>
              <a:rPr lang="en-US" sz="2800" dirty="0"/>
              <a:t>    User interface</a:t>
            </a:r>
          </a:p>
        </p:txBody>
      </p:sp>
    </p:spTree>
    <p:extLst>
      <p:ext uri="{BB962C8B-B14F-4D97-AF65-F5344CB8AC3E}">
        <p14:creationId xmlns:p14="http://schemas.microsoft.com/office/powerpoint/2010/main" val="87251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fontScale="92500" lnSpcReduction="10000"/>
          </a:bodyPr>
          <a:lstStyle/>
          <a:p>
            <a:pPr algn="l"/>
            <a:r>
              <a:rPr lang="en-US" sz="3200" b="1" dirty="0"/>
              <a:t>Unit Testing</a:t>
            </a:r>
          </a:p>
          <a:p>
            <a:pPr marL="457200" indent="-457200" algn="l">
              <a:buFont typeface="Wingdings" panose="05000000000000000000" pitchFamily="2" charset="2"/>
              <a:buChar char="Ø"/>
            </a:pPr>
            <a:r>
              <a:rPr lang="en-US" sz="2800" dirty="0"/>
              <a:t>This type of testing is performed by developers before the setup is handed over to the testing team to formally execute the test cases.</a:t>
            </a:r>
          </a:p>
          <a:p>
            <a:pPr marL="457200" indent="-457200" algn="l">
              <a:buFont typeface="Wingdings" panose="05000000000000000000" pitchFamily="2" charset="2"/>
              <a:buChar char="Ø"/>
            </a:pPr>
            <a:r>
              <a:rPr lang="en-US" sz="2800" dirty="0"/>
              <a:t> Unit testing is performed by the respective developers on the individual units of source code assigned areas.</a:t>
            </a:r>
          </a:p>
          <a:p>
            <a:pPr marL="457200" indent="-457200" algn="l">
              <a:buFont typeface="Wingdings" panose="05000000000000000000" pitchFamily="2" charset="2"/>
              <a:buChar char="Ø"/>
            </a:pPr>
            <a:r>
              <a:rPr lang="en-US" sz="2800" dirty="0"/>
              <a:t> The developers use test data that is different from the test data of the quality assurance team.</a:t>
            </a:r>
          </a:p>
          <a:p>
            <a:pPr marL="457200" indent="-457200" algn="l">
              <a:buFont typeface="Wingdings" panose="05000000000000000000" pitchFamily="2" charset="2"/>
              <a:buChar char="Ø"/>
            </a:pPr>
            <a:r>
              <a:rPr lang="en-US" sz="2800" dirty="0"/>
              <a:t>The goal of unit testing is to isolate each part of the program and show that individual parts are correct in terms of requirements and functionality.</a:t>
            </a:r>
          </a:p>
        </p:txBody>
      </p:sp>
    </p:spTree>
    <p:extLst>
      <p:ext uri="{BB962C8B-B14F-4D97-AF65-F5344CB8AC3E}">
        <p14:creationId xmlns:p14="http://schemas.microsoft.com/office/powerpoint/2010/main" val="129001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fontScale="92500"/>
          </a:bodyPr>
          <a:lstStyle/>
          <a:p>
            <a:pPr algn="l"/>
            <a:r>
              <a:rPr lang="en-US" sz="3200" b="1" dirty="0"/>
              <a:t>Integration testing </a:t>
            </a:r>
          </a:p>
          <a:p>
            <a:pPr marL="457200" indent="-457200" algn="l">
              <a:buFont typeface="Wingdings" panose="05000000000000000000" pitchFamily="2" charset="2"/>
              <a:buChar char="Ø"/>
            </a:pPr>
            <a:r>
              <a:rPr lang="en-US" sz="2800" dirty="0"/>
              <a:t>Integration testing is defined as the testing of combined parts of an application to determine if they function correctly. Integration testing can be done in two ways: Bottom-up integration testing and Top-down integration testing</a:t>
            </a:r>
          </a:p>
          <a:p>
            <a:pPr marL="457200" indent="-457200" algn="l">
              <a:buFont typeface="Wingdings" panose="05000000000000000000" pitchFamily="2" charset="2"/>
              <a:buChar char="Ø"/>
            </a:pPr>
            <a:r>
              <a:rPr lang="en-US" sz="2800" dirty="0"/>
              <a:t>Bottom-up integration testing begins with unit testing, followed by tests of progressively higher-level combinations of units called modules or builds</a:t>
            </a:r>
          </a:p>
          <a:p>
            <a:pPr marL="457200" indent="-457200" algn="l">
              <a:buFont typeface="Wingdings" panose="05000000000000000000" pitchFamily="2" charset="2"/>
              <a:buChar char="Ø"/>
            </a:pPr>
            <a:r>
              <a:rPr lang="en-US" sz="2800" dirty="0"/>
              <a:t>Top-down integration testing, the highest-level modules are tested first and progressively, lower-level modules are tested thereafter.</a:t>
            </a:r>
          </a:p>
        </p:txBody>
      </p:sp>
    </p:spTree>
    <p:extLst>
      <p:ext uri="{BB962C8B-B14F-4D97-AF65-F5344CB8AC3E}">
        <p14:creationId xmlns:p14="http://schemas.microsoft.com/office/powerpoint/2010/main" val="3740808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System Testing</a:t>
            </a:r>
          </a:p>
          <a:p>
            <a:pPr marL="457200" indent="-457200" algn="l">
              <a:buFont typeface="Wingdings" panose="05000000000000000000" pitchFamily="2" charset="2"/>
              <a:buChar char="Ø"/>
            </a:pPr>
            <a:r>
              <a:rPr lang="en-US" sz="2800" dirty="0"/>
              <a:t>System testing tests the system as a whole. </a:t>
            </a:r>
          </a:p>
          <a:p>
            <a:pPr marL="457200" indent="-457200" algn="l">
              <a:buFont typeface="Wingdings" panose="05000000000000000000" pitchFamily="2" charset="2"/>
              <a:buChar char="Ø"/>
            </a:pPr>
            <a:r>
              <a:rPr lang="en-US" sz="2800" dirty="0"/>
              <a:t>Once all the components are integrated, the application as a whole is tested rigorously to see that it meets the specified Quality Standards. </a:t>
            </a:r>
          </a:p>
          <a:p>
            <a:pPr marL="457200" indent="-457200" algn="l">
              <a:buFont typeface="Wingdings" panose="05000000000000000000" pitchFamily="2" charset="2"/>
              <a:buChar char="Ø"/>
            </a:pPr>
            <a:r>
              <a:rPr lang="en-US" sz="2800" dirty="0"/>
              <a:t>This type of testing is performed by a specialized testing team.</a:t>
            </a:r>
          </a:p>
        </p:txBody>
      </p:sp>
    </p:spTree>
    <p:extLst>
      <p:ext uri="{BB962C8B-B14F-4D97-AF65-F5344CB8AC3E}">
        <p14:creationId xmlns:p14="http://schemas.microsoft.com/office/powerpoint/2010/main" val="2839924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Regression Testing</a:t>
            </a:r>
          </a:p>
          <a:p>
            <a:pPr marL="457200" indent="-457200" algn="l">
              <a:buFont typeface="Wingdings" panose="05000000000000000000" pitchFamily="2" charset="2"/>
              <a:buChar char="Ø"/>
            </a:pPr>
            <a:r>
              <a:rPr lang="en-US" sz="2800" dirty="0"/>
              <a:t>Whenever a change in a software application is made, it is quite possible that other areas within the application have been affected by this change.</a:t>
            </a:r>
          </a:p>
          <a:p>
            <a:pPr marL="457200" indent="-457200" algn="l">
              <a:buFont typeface="Wingdings" panose="05000000000000000000" pitchFamily="2" charset="2"/>
              <a:buChar char="Ø"/>
            </a:pPr>
            <a:r>
              <a:rPr lang="en-US" sz="2800" dirty="0"/>
              <a:t> Regression testing is performed to verify that a fixed bug hasn't resulted in another functionality.</a:t>
            </a:r>
          </a:p>
        </p:txBody>
      </p:sp>
    </p:spTree>
    <p:extLst>
      <p:ext uri="{BB962C8B-B14F-4D97-AF65-F5344CB8AC3E}">
        <p14:creationId xmlns:p14="http://schemas.microsoft.com/office/powerpoint/2010/main" val="388600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Acceptance Testing</a:t>
            </a:r>
          </a:p>
          <a:p>
            <a:pPr marL="457200" indent="-457200" algn="l">
              <a:buFont typeface="Wingdings" panose="05000000000000000000" pitchFamily="2" charset="2"/>
              <a:buChar char="Ø"/>
            </a:pPr>
            <a:r>
              <a:rPr lang="en-US" sz="2800" dirty="0"/>
              <a:t>This is arguably the most important type of testing, as it is conducted by the Quality Assurance Team who will gauge whether the application meets the intended specifications and satisfies the client’s requirement.</a:t>
            </a:r>
          </a:p>
          <a:p>
            <a:pPr marL="457200" indent="-457200" algn="l">
              <a:buFont typeface="Wingdings" panose="05000000000000000000" pitchFamily="2" charset="2"/>
              <a:buChar char="Ø"/>
            </a:pPr>
            <a:r>
              <a:rPr lang="en-US" sz="2800" dirty="0"/>
              <a:t> The QA team will have a set of pre-written scenarios and test cases that will be used to test the application.</a:t>
            </a:r>
          </a:p>
        </p:txBody>
      </p:sp>
    </p:spTree>
    <p:extLst>
      <p:ext uri="{BB962C8B-B14F-4D97-AF65-F5344CB8AC3E}">
        <p14:creationId xmlns:p14="http://schemas.microsoft.com/office/powerpoint/2010/main" val="1562228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Non-Functional Testing</a:t>
            </a:r>
            <a:endParaRPr lang="en-US" sz="2800" dirty="0"/>
          </a:p>
          <a:p>
            <a:pPr marL="457200" indent="-457200" algn="l">
              <a:buFont typeface="Wingdings" panose="05000000000000000000" pitchFamily="2" charset="2"/>
              <a:buChar char="Ø"/>
            </a:pPr>
            <a:r>
              <a:rPr lang="en-US" sz="2800" dirty="0"/>
              <a:t>Non-functional testing involves testing a software from the requirements which are nonfunctional in nature but important such as performance, security, user interface, etc.</a:t>
            </a:r>
          </a:p>
        </p:txBody>
      </p:sp>
    </p:spTree>
    <p:extLst>
      <p:ext uri="{BB962C8B-B14F-4D97-AF65-F5344CB8AC3E}">
        <p14:creationId xmlns:p14="http://schemas.microsoft.com/office/powerpoint/2010/main" val="2237652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algn="l"/>
            <a:r>
              <a:rPr lang="en-US" sz="3200" b="1" dirty="0"/>
              <a:t>Performance Testing</a:t>
            </a:r>
          </a:p>
          <a:p>
            <a:pPr marL="457200" indent="-457200" algn="l">
              <a:buFont typeface="Wingdings" panose="05000000000000000000" pitchFamily="2" charset="2"/>
              <a:buChar char="Ø"/>
            </a:pPr>
            <a:r>
              <a:rPr lang="en-US" sz="2800" dirty="0"/>
              <a:t>It is mostly used to identify any bottlenecks or performance issues rather than finding bugs in a software. There are different causes that contribute in lowering the performance of a software </a:t>
            </a:r>
          </a:p>
          <a:p>
            <a:pPr marL="457200" indent="-457200" algn="l">
              <a:buFont typeface="Wingdings" panose="05000000000000000000" pitchFamily="2" charset="2"/>
              <a:buChar char="ü"/>
            </a:pPr>
            <a:r>
              <a:rPr lang="en-US" sz="2800" dirty="0"/>
              <a:t>    Network delay</a:t>
            </a:r>
          </a:p>
          <a:p>
            <a:pPr marL="457200" indent="-457200" algn="l">
              <a:buFont typeface="Wingdings" panose="05000000000000000000" pitchFamily="2" charset="2"/>
              <a:buChar char="ü"/>
            </a:pPr>
            <a:r>
              <a:rPr lang="en-US" sz="2800" dirty="0"/>
              <a:t>    Client-side processing</a:t>
            </a:r>
          </a:p>
          <a:p>
            <a:pPr marL="457200" indent="-457200" algn="l">
              <a:buFont typeface="Wingdings" panose="05000000000000000000" pitchFamily="2" charset="2"/>
              <a:buChar char="ü"/>
            </a:pPr>
            <a:r>
              <a:rPr lang="en-US" sz="2800" dirty="0"/>
              <a:t>    Database transaction processing</a:t>
            </a:r>
          </a:p>
          <a:p>
            <a:pPr marL="457200" indent="-457200" algn="l">
              <a:buFont typeface="Wingdings" panose="05000000000000000000" pitchFamily="2" charset="2"/>
              <a:buChar char="ü"/>
            </a:pPr>
            <a:r>
              <a:rPr lang="en-US" sz="2800" dirty="0"/>
              <a:t>    Load balancing between servers</a:t>
            </a:r>
          </a:p>
          <a:p>
            <a:pPr marL="457200" indent="-457200" algn="l">
              <a:buFont typeface="Wingdings" panose="05000000000000000000" pitchFamily="2" charset="2"/>
              <a:buChar char="ü"/>
            </a:pPr>
            <a:r>
              <a:rPr lang="en-US" sz="2800" dirty="0"/>
              <a:t>    Data rendering</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174188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b="1" dirty="0"/>
              <a:t>Test Automation </a:t>
            </a:r>
            <a:r>
              <a:rPr lang="en-US" sz="2800" dirty="0"/>
              <a:t>- Test Automation reduces the testing time, but it is not possible to start test automation at any time during software development. Test automaton should be started when the software has been manually tested and is stable to some extent. Moreover, test automation can never be used if requirements keep changing</a:t>
            </a:r>
          </a:p>
        </p:txBody>
      </p:sp>
    </p:spTree>
    <p:extLst>
      <p:ext uri="{BB962C8B-B14F-4D97-AF65-F5344CB8AC3E}">
        <p14:creationId xmlns:p14="http://schemas.microsoft.com/office/powerpoint/2010/main" val="3908330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fontScale="92500" lnSpcReduction="10000"/>
          </a:bodyPr>
          <a:lstStyle/>
          <a:p>
            <a:pPr algn="l"/>
            <a:r>
              <a:rPr lang="en-US" sz="3200" b="1" dirty="0"/>
              <a:t>Load Testing</a:t>
            </a:r>
          </a:p>
          <a:p>
            <a:pPr marL="457200" indent="-457200" algn="l">
              <a:buFont typeface="Wingdings" panose="05000000000000000000" pitchFamily="2" charset="2"/>
              <a:buChar char="Ø"/>
            </a:pPr>
            <a:r>
              <a:rPr lang="en-US" sz="2800" dirty="0"/>
              <a:t>It is a process of testing the behavior of a software by applying maximum load in terms of software accessing and manipulating large input data. </a:t>
            </a:r>
          </a:p>
          <a:p>
            <a:pPr marL="457200" indent="-457200" algn="l">
              <a:buFont typeface="Wingdings" panose="05000000000000000000" pitchFamily="2" charset="2"/>
              <a:buChar char="Ø"/>
            </a:pPr>
            <a:r>
              <a:rPr lang="en-US" sz="2800" dirty="0"/>
              <a:t>It can be done at both normal and peak load conditions. This type of testing identifies the maximum capacity of software and its behavior at peak time.</a:t>
            </a:r>
          </a:p>
          <a:p>
            <a:pPr marL="457200" indent="-457200" algn="l">
              <a:buFont typeface="Wingdings" panose="05000000000000000000" pitchFamily="2" charset="2"/>
              <a:buChar char="Ø"/>
            </a:pPr>
            <a:r>
              <a:rPr lang="en-US" sz="2800" dirty="0"/>
              <a:t>Most of the time, load testing is performed with the help of automated tools such as Load Runner, </a:t>
            </a:r>
            <a:r>
              <a:rPr lang="en-US" sz="2800" dirty="0" err="1"/>
              <a:t>AppLoader</a:t>
            </a:r>
            <a:r>
              <a:rPr lang="en-US" sz="2800" dirty="0"/>
              <a:t>, IBM Rational Performance Tester, Apache JMeter, Silk Performer, Visual Studio Load Test, etc.</a:t>
            </a:r>
          </a:p>
        </p:txBody>
      </p:sp>
    </p:spTree>
    <p:extLst>
      <p:ext uri="{BB962C8B-B14F-4D97-AF65-F5344CB8AC3E}">
        <p14:creationId xmlns:p14="http://schemas.microsoft.com/office/powerpoint/2010/main" val="1137334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Stress Testing</a:t>
            </a:r>
          </a:p>
          <a:p>
            <a:pPr marL="457200" indent="-457200" algn="l">
              <a:buFont typeface="Wingdings" panose="05000000000000000000" pitchFamily="2" charset="2"/>
              <a:buChar char="Ø"/>
            </a:pPr>
            <a:r>
              <a:rPr lang="en-US" sz="2800" dirty="0"/>
              <a:t>Stress testing includes testing the behavior of a software under abnormal conditions. For example, it may include taking away some resources or applying a load beyond the actual load limit.</a:t>
            </a:r>
          </a:p>
          <a:p>
            <a:pPr marL="457200" indent="-457200" algn="l">
              <a:buFont typeface="Wingdings" panose="05000000000000000000" pitchFamily="2" charset="2"/>
              <a:buChar char="Ø"/>
            </a:pPr>
            <a:r>
              <a:rPr lang="en-US" sz="2800" dirty="0"/>
              <a:t>The aim of stress testing is to test the software by applying the load to the system and taking over the resources used by the software to identify the breaking point.</a:t>
            </a:r>
          </a:p>
        </p:txBody>
      </p:sp>
    </p:spTree>
    <p:extLst>
      <p:ext uri="{BB962C8B-B14F-4D97-AF65-F5344CB8AC3E}">
        <p14:creationId xmlns:p14="http://schemas.microsoft.com/office/powerpoint/2010/main" val="3977298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Usability Testing</a:t>
            </a:r>
          </a:p>
          <a:p>
            <a:pPr marL="457200" indent="-457200" algn="l">
              <a:buFont typeface="Wingdings" panose="05000000000000000000" pitchFamily="2" charset="2"/>
              <a:buChar char="Ø"/>
            </a:pPr>
            <a:r>
              <a:rPr lang="en-US" sz="2800" dirty="0"/>
              <a:t>Usability testing is a black-box technique and is used to identify any error(s) and improvements in the software by observing the users through their usage and operation.</a:t>
            </a:r>
          </a:p>
          <a:p>
            <a:pPr algn="l"/>
            <a:r>
              <a:rPr lang="en-US" sz="3200" b="1" dirty="0"/>
              <a:t>Security Testing</a:t>
            </a:r>
          </a:p>
          <a:p>
            <a:pPr marL="457200" indent="-457200" algn="l">
              <a:buFont typeface="Wingdings" panose="05000000000000000000" pitchFamily="2" charset="2"/>
              <a:buChar char="Ø"/>
            </a:pPr>
            <a:r>
              <a:rPr lang="en-US" sz="2800" dirty="0"/>
              <a:t>Security testing involves testing a software in order to identify any flaws and gaps from security and vulnerability point of view.</a:t>
            </a:r>
          </a:p>
        </p:txBody>
      </p:sp>
    </p:spTree>
    <p:extLst>
      <p:ext uri="{BB962C8B-B14F-4D97-AF65-F5344CB8AC3E}">
        <p14:creationId xmlns:p14="http://schemas.microsoft.com/office/powerpoint/2010/main" val="2866497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Portability Testing</a:t>
            </a:r>
          </a:p>
          <a:p>
            <a:pPr marL="457200" indent="-457200" algn="l">
              <a:buFont typeface="Wingdings" panose="05000000000000000000" pitchFamily="2" charset="2"/>
              <a:buChar char="Ø"/>
            </a:pPr>
            <a:r>
              <a:rPr lang="en-US" sz="2800" dirty="0"/>
              <a:t>Portability testing includes testing a software with the aim to ensure its reusability and that it can be moved from another software as well</a:t>
            </a:r>
          </a:p>
        </p:txBody>
      </p:sp>
    </p:spTree>
    <p:extLst>
      <p:ext uri="{BB962C8B-B14F-4D97-AF65-F5344CB8AC3E}">
        <p14:creationId xmlns:p14="http://schemas.microsoft.com/office/powerpoint/2010/main" val="656078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r>
              <a:rPr lang="en-US" sz="8000" b="1" dirty="0"/>
              <a:t>BUGS</a:t>
            </a:r>
          </a:p>
        </p:txBody>
      </p:sp>
    </p:spTree>
    <p:extLst>
      <p:ext uri="{BB962C8B-B14F-4D97-AF65-F5344CB8AC3E}">
        <p14:creationId xmlns:p14="http://schemas.microsoft.com/office/powerpoint/2010/main" val="2037811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The Bug is the informal name of defects, which means that software or application is not working as per the requirement</a:t>
            </a:r>
          </a:p>
          <a:p>
            <a:pPr marL="457200" indent="-457200" algn="l">
              <a:buFont typeface="Wingdings" panose="05000000000000000000" pitchFamily="2" charset="2"/>
              <a:buChar char="Ø"/>
            </a:pPr>
            <a:r>
              <a:rPr lang="en-US" sz="2800" dirty="0"/>
              <a:t>A software bug can also be issue, error, fault, or failure. The bug occurred when developers made any mistake or error while developing the product.</a:t>
            </a:r>
          </a:p>
          <a:p>
            <a:pPr marL="457200" indent="-457200" algn="l">
              <a:buFont typeface="Wingdings" panose="05000000000000000000" pitchFamily="2" charset="2"/>
              <a:buChar char="Ø"/>
            </a:pPr>
            <a:r>
              <a:rPr lang="en-US" sz="2800" dirty="0"/>
              <a:t>While testing the application or executing the test cases, the test engineer may not get the expected result as per the requirement.</a:t>
            </a:r>
          </a:p>
        </p:txBody>
      </p:sp>
    </p:spTree>
    <p:extLst>
      <p:ext uri="{BB962C8B-B14F-4D97-AF65-F5344CB8AC3E}">
        <p14:creationId xmlns:p14="http://schemas.microsoft.com/office/powerpoint/2010/main" val="162805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dirty="0"/>
              <a:t>Basic terminology of defect</a:t>
            </a:r>
          </a:p>
          <a:p>
            <a:pPr marL="457200" indent="-457200" algn="l">
              <a:buFont typeface="Wingdings" panose="05000000000000000000" pitchFamily="2" charset="2"/>
              <a:buChar char="Ø"/>
            </a:pPr>
            <a:r>
              <a:rPr lang="en-US" sz="2800" dirty="0"/>
              <a:t>    Defect</a:t>
            </a:r>
          </a:p>
          <a:p>
            <a:pPr marL="457200" indent="-457200" algn="l">
              <a:buFont typeface="Wingdings" panose="05000000000000000000" pitchFamily="2" charset="2"/>
              <a:buChar char="Ø"/>
            </a:pPr>
            <a:r>
              <a:rPr lang="en-US" sz="2800" dirty="0"/>
              <a:t>    Bug</a:t>
            </a:r>
          </a:p>
          <a:p>
            <a:pPr marL="457200" indent="-457200" algn="l">
              <a:buFont typeface="Wingdings" panose="05000000000000000000" pitchFamily="2" charset="2"/>
              <a:buChar char="Ø"/>
            </a:pPr>
            <a:r>
              <a:rPr lang="en-US" sz="2800" dirty="0"/>
              <a:t>    Error</a:t>
            </a:r>
          </a:p>
          <a:p>
            <a:pPr marL="457200" indent="-457200" algn="l">
              <a:buFont typeface="Wingdings" panose="05000000000000000000" pitchFamily="2" charset="2"/>
              <a:buChar char="Ø"/>
            </a:pPr>
            <a:r>
              <a:rPr lang="en-US" sz="2800" dirty="0"/>
              <a:t>    Issue</a:t>
            </a:r>
          </a:p>
          <a:p>
            <a:pPr marL="457200" indent="-457200" algn="l">
              <a:buFont typeface="Wingdings" panose="05000000000000000000" pitchFamily="2" charset="2"/>
              <a:buChar char="Ø"/>
            </a:pPr>
            <a:r>
              <a:rPr lang="en-US" sz="2800" dirty="0"/>
              <a:t>    Mistake</a:t>
            </a:r>
          </a:p>
          <a:p>
            <a:pPr marL="457200" indent="-457200" algn="l">
              <a:buFont typeface="Wingdings" panose="05000000000000000000" pitchFamily="2" charset="2"/>
              <a:buChar char="Ø"/>
            </a:pPr>
            <a:r>
              <a:rPr lang="en-US" sz="2800" dirty="0"/>
              <a:t>    Failure</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2359796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endParaRPr lang="en-US" sz="2800" dirty="0"/>
          </a:p>
        </p:txBody>
      </p:sp>
      <p:pic>
        <p:nvPicPr>
          <p:cNvPr id="4" name="Picture 3">
            <a:extLst>
              <a:ext uri="{FF2B5EF4-FFF2-40B4-BE49-F238E27FC236}">
                <a16:creationId xmlns:a16="http://schemas.microsoft.com/office/drawing/2014/main" id="{438CB0F8-A45B-47D7-BB3F-10321B15E5E9}"/>
              </a:ext>
            </a:extLst>
          </p:cNvPr>
          <p:cNvPicPr>
            <a:picLocks noChangeAspect="1"/>
          </p:cNvPicPr>
          <p:nvPr/>
        </p:nvPicPr>
        <p:blipFill>
          <a:blip r:embed="rId2"/>
          <a:stretch>
            <a:fillRect/>
          </a:stretch>
        </p:blipFill>
        <p:spPr>
          <a:xfrm>
            <a:off x="1206321" y="1152658"/>
            <a:ext cx="8259651" cy="4430379"/>
          </a:xfrm>
          <a:prstGeom prst="rect">
            <a:avLst/>
          </a:prstGeom>
        </p:spPr>
      </p:pic>
    </p:spTree>
    <p:extLst>
      <p:ext uri="{BB962C8B-B14F-4D97-AF65-F5344CB8AC3E}">
        <p14:creationId xmlns:p14="http://schemas.microsoft.com/office/powerpoint/2010/main" val="1330539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Why defect/bug occur?</a:t>
            </a:r>
          </a:p>
          <a:p>
            <a:pPr marL="457200" indent="-457200" algn="l">
              <a:buFont typeface="Wingdings" panose="05000000000000000000" pitchFamily="2" charset="2"/>
              <a:buChar char="Ø"/>
            </a:pPr>
            <a:r>
              <a:rPr lang="en-US" sz="2800" dirty="0"/>
              <a:t>    Wrong coding </a:t>
            </a:r>
          </a:p>
          <a:p>
            <a:pPr algn="l"/>
            <a:r>
              <a:rPr lang="en-US" sz="2800" dirty="0"/>
              <a:t>	Wrong coding means improper implementation</a:t>
            </a:r>
          </a:p>
          <a:p>
            <a:pPr algn="l"/>
            <a:r>
              <a:rPr lang="en-US" sz="2800" dirty="0"/>
              <a:t>	For example: Suppose if we take the Gmail application 	where we click on the "Inbox" link, and it navigates to the “	Draft" page, this is happening because of the wrong 	coding which is done by the developer, that's why it is a 	bug.</a:t>
            </a:r>
          </a:p>
          <a:p>
            <a:pPr algn="l"/>
            <a:endParaRPr lang="en-US" sz="2800" dirty="0"/>
          </a:p>
        </p:txBody>
      </p:sp>
    </p:spTree>
    <p:extLst>
      <p:ext uri="{BB962C8B-B14F-4D97-AF65-F5344CB8AC3E}">
        <p14:creationId xmlns:p14="http://schemas.microsoft.com/office/powerpoint/2010/main" val="1193359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Autofit/>
          </a:bodyPr>
          <a:lstStyle/>
          <a:p>
            <a:pPr algn="l"/>
            <a:r>
              <a:rPr lang="en-US" sz="2800" b="1" dirty="0"/>
              <a:t>Parameters of a Bug:</a:t>
            </a:r>
          </a:p>
          <a:p>
            <a:pPr marL="457200" indent="-457200" algn="l">
              <a:buFont typeface="Wingdings" panose="05000000000000000000" pitchFamily="2" charset="2"/>
              <a:buChar char="Ø"/>
            </a:pPr>
            <a:r>
              <a:rPr lang="en-US" sz="2800" dirty="0"/>
              <a:t>Date of issue, author, approvals and status.</a:t>
            </a:r>
          </a:p>
          <a:p>
            <a:pPr marL="457200" indent="-457200" algn="l">
              <a:buFont typeface="Wingdings" panose="05000000000000000000" pitchFamily="2" charset="2"/>
              <a:buChar char="Ø"/>
            </a:pPr>
            <a:r>
              <a:rPr lang="en-US" sz="2800" dirty="0"/>
              <a:t>Severity and priority of the incident.</a:t>
            </a:r>
          </a:p>
          <a:p>
            <a:pPr marL="457200" indent="-457200" algn="l">
              <a:buFont typeface="Wingdings" panose="05000000000000000000" pitchFamily="2" charset="2"/>
              <a:buChar char="Ø"/>
            </a:pPr>
            <a:r>
              <a:rPr lang="en-US" sz="2800" dirty="0"/>
              <a:t>The associated test case that revealed the problem</a:t>
            </a:r>
          </a:p>
          <a:p>
            <a:pPr marL="457200" indent="-457200" algn="l">
              <a:buFont typeface="Wingdings" panose="05000000000000000000" pitchFamily="2" charset="2"/>
              <a:buChar char="Ø"/>
            </a:pPr>
            <a:r>
              <a:rPr lang="en-US" sz="2800" dirty="0"/>
              <a:t>Expected and actual results.</a:t>
            </a:r>
          </a:p>
          <a:p>
            <a:pPr marL="457200" indent="-457200" algn="l">
              <a:buFont typeface="Wingdings" panose="05000000000000000000" pitchFamily="2" charset="2"/>
              <a:buChar char="Ø"/>
            </a:pPr>
            <a:r>
              <a:rPr lang="en-US" sz="2800" dirty="0"/>
              <a:t>Identification of the test item and environment.</a:t>
            </a:r>
          </a:p>
          <a:p>
            <a:pPr marL="457200" indent="-457200" algn="l">
              <a:buFont typeface="Wingdings" panose="05000000000000000000" pitchFamily="2" charset="2"/>
              <a:buChar char="Ø"/>
            </a:pPr>
            <a:r>
              <a:rPr lang="en-US" sz="2800" dirty="0"/>
              <a:t>Description of the incident with steps to Reproduce</a:t>
            </a:r>
          </a:p>
          <a:p>
            <a:pPr marL="457200" indent="-457200" algn="l">
              <a:buFont typeface="Wingdings" panose="05000000000000000000" pitchFamily="2" charset="2"/>
              <a:buChar char="Ø"/>
            </a:pPr>
            <a:r>
              <a:rPr lang="en-US" sz="2800" dirty="0"/>
              <a:t>Status of the incident</a:t>
            </a:r>
          </a:p>
          <a:p>
            <a:pPr marL="457200" indent="-457200" algn="l">
              <a:buFont typeface="Wingdings" panose="05000000000000000000" pitchFamily="2" charset="2"/>
              <a:buChar char="Ø"/>
            </a:pPr>
            <a:r>
              <a:rPr lang="en-US" sz="2800" dirty="0"/>
              <a:t>Conclusions, recommendations and approvals.</a:t>
            </a:r>
          </a:p>
          <a:p>
            <a:pPr marL="457200" indent="-457200" algn="l">
              <a:buFont typeface="Wingdings" panose="05000000000000000000" pitchFamily="2" charset="2"/>
              <a:buChar char="Ø"/>
            </a:pPr>
            <a:endParaRPr lang="en-US" sz="2800" dirty="0"/>
          </a:p>
          <a:p>
            <a:pPr marL="457200" indent="-457200" algn="l">
              <a:buFont typeface="Wingdings" panose="05000000000000000000" pitchFamily="2" charset="2"/>
              <a:buChar char="Ø"/>
            </a:pPr>
            <a:endParaRPr lang="en-US" sz="2800" dirty="0"/>
          </a:p>
          <a:p>
            <a:pPr marL="457200" indent="-457200" algn="l">
              <a:buFont typeface="Wingdings" panose="05000000000000000000" pitchFamily="2" charset="2"/>
              <a:buChar char="Ø"/>
            </a:pPr>
            <a:endParaRPr lang="en-US" sz="2800" dirty="0"/>
          </a:p>
          <a:p>
            <a:pPr marL="457200" indent="-457200" algn="l">
              <a:buFont typeface="Wingdings" panose="05000000000000000000" pitchFamily="2" charset="2"/>
              <a:buChar char="Ø"/>
            </a:pPr>
            <a:endParaRPr lang="en-US" sz="2800" dirty="0"/>
          </a:p>
          <a:p>
            <a:pPr marL="457200" indent="-457200" algn="l">
              <a:buFont typeface="Wingdings" panose="05000000000000000000" pitchFamily="2" charset="2"/>
              <a:buChar char="Ø"/>
            </a:pPr>
            <a:endParaRPr lang="en-US" sz="2800" dirty="0"/>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228806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b="1" dirty="0"/>
              <a:t>Quality Check - </a:t>
            </a:r>
            <a:r>
              <a:rPr lang="en-US" sz="2800" dirty="0"/>
              <a:t>Software testing helps in determining following set of properties of any software such as</a:t>
            </a:r>
          </a:p>
          <a:p>
            <a:pPr marL="457200" indent="-457200" algn="l">
              <a:buFont typeface="Wingdings" panose="05000000000000000000" pitchFamily="2" charset="2"/>
              <a:buChar char="ü"/>
            </a:pPr>
            <a:r>
              <a:rPr lang="en-US" sz="2800" dirty="0"/>
              <a:t>    Functionality</a:t>
            </a:r>
          </a:p>
          <a:p>
            <a:pPr marL="457200" indent="-457200" algn="l">
              <a:buFont typeface="Wingdings" panose="05000000000000000000" pitchFamily="2" charset="2"/>
              <a:buChar char="ü"/>
            </a:pPr>
            <a:r>
              <a:rPr lang="en-US" sz="2800" dirty="0"/>
              <a:t>    Reliability</a:t>
            </a:r>
          </a:p>
          <a:p>
            <a:pPr marL="457200" indent="-457200" algn="l">
              <a:buFont typeface="Wingdings" panose="05000000000000000000" pitchFamily="2" charset="2"/>
              <a:buChar char="ü"/>
            </a:pPr>
            <a:r>
              <a:rPr lang="en-US" sz="2800" dirty="0"/>
              <a:t>    Usability</a:t>
            </a:r>
          </a:p>
          <a:p>
            <a:pPr marL="457200" indent="-457200" algn="l">
              <a:buFont typeface="Wingdings" panose="05000000000000000000" pitchFamily="2" charset="2"/>
              <a:buChar char="ü"/>
            </a:pPr>
            <a:r>
              <a:rPr lang="en-US" sz="2800" dirty="0"/>
              <a:t>    Efficiency</a:t>
            </a:r>
          </a:p>
          <a:p>
            <a:pPr marL="457200" indent="-457200" algn="l">
              <a:buFont typeface="Wingdings" panose="05000000000000000000" pitchFamily="2" charset="2"/>
              <a:buChar char="ü"/>
            </a:pPr>
            <a:r>
              <a:rPr lang="en-US" sz="2800" dirty="0"/>
              <a:t>    Maintainability</a:t>
            </a:r>
          </a:p>
          <a:p>
            <a:pPr marL="457200" indent="-457200" algn="l">
              <a:buFont typeface="Wingdings" panose="05000000000000000000" pitchFamily="2" charset="2"/>
              <a:buChar char="ü"/>
            </a:pPr>
            <a:r>
              <a:rPr lang="en-US" sz="2800" dirty="0"/>
              <a:t>    Portability</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2777295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dirty="0"/>
              <a:t>BUG LIFE CYCLE</a:t>
            </a:r>
          </a:p>
          <a:p>
            <a:pPr algn="l"/>
            <a:endParaRPr lang="en-US" sz="2800" dirty="0"/>
          </a:p>
        </p:txBody>
      </p:sp>
      <p:pic>
        <p:nvPicPr>
          <p:cNvPr id="4" name="Picture 3">
            <a:extLst>
              <a:ext uri="{FF2B5EF4-FFF2-40B4-BE49-F238E27FC236}">
                <a16:creationId xmlns:a16="http://schemas.microsoft.com/office/drawing/2014/main" id="{8741EA75-D084-4144-984B-B6D6D9F3DF14}"/>
              </a:ext>
            </a:extLst>
          </p:cNvPr>
          <p:cNvPicPr>
            <a:picLocks noChangeAspect="1"/>
          </p:cNvPicPr>
          <p:nvPr/>
        </p:nvPicPr>
        <p:blipFill>
          <a:blip r:embed="rId2"/>
          <a:stretch>
            <a:fillRect/>
          </a:stretch>
        </p:blipFill>
        <p:spPr>
          <a:xfrm>
            <a:off x="1206321" y="1591248"/>
            <a:ext cx="6429740" cy="4114093"/>
          </a:xfrm>
          <a:prstGeom prst="rect">
            <a:avLst/>
          </a:prstGeom>
        </p:spPr>
      </p:pic>
    </p:spTree>
    <p:extLst>
      <p:ext uri="{BB962C8B-B14F-4D97-AF65-F5344CB8AC3E}">
        <p14:creationId xmlns:p14="http://schemas.microsoft.com/office/powerpoint/2010/main" val="3579106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New: This is the first state of a defect in the Defect Life Cycle. When any new defect is found, it falls in a ‘New’ state</a:t>
            </a:r>
          </a:p>
          <a:p>
            <a:pPr marL="457200" indent="-457200" algn="l">
              <a:buFont typeface="Wingdings" panose="05000000000000000000" pitchFamily="2" charset="2"/>
              <a:buChar char="Ø"/>
            </a:pPr>
            <a:r>
              <a:rPr lang="en-US" sz="2800" dirty="0"/>
              <a:t>Assigned: In this stage, a newly created defect is assigned to the development team to work on the defect. This is assigned by the project lead or the manager of the testing team to a developer</a:t>
            </a:r>
          </a:p>
          <a:p>
            <a:pPr marL="457200" indent="-457200" algn="l">
              <a:buFont typeface="Wingdings" panose="05000000000000000000" pitchFamily="2" charset="2"/>
              <a:buChar char="Ø"/>
            </a:pPr>
            <a:r>
              <a:rPr lang="en-US" sz="2800" dirty="0"/>
              <a:t> Open: Here, the developer starts the process of analyzing the defect and works on fixing it</a:t>
            </a:r>
          </a:p>
        </p:txBody>
      </p:sp>
    </p:spTree>
    <p:extLst>
      <p:ext uri="{BB962C8B-B14F-4D97-AF65-F5344CB8AC3E}">
        <p14:creationId xmlns:p14="http://schemas.microsoft.com/office/powerpoint/2010/main" val="88787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Fixed: When the developer finishes the task of fixing a defect by making the required changes then he can mark the status of the defect as “Fixed”.</a:t>
            </a:r>
          </a:p>
          <a:p>
            <a:pPr marL="457200" indent="-457200" algn="l">
              <a:buFont typeface="Wingdings" panose="05000000000000000000" pitchFamily="2" charset="2"/>
              <a:buChar char="Ø"/>
            </a:pPr>
            <a:r>
              <a:rPr lang="en-US" sz="2800" dirty="0"/>
              <a:t>Pending Retest: After fixing the defect, the developer assigns the defect to the tester to retest the defect at their end, and until the tester works on retesting the defect, the state of the defect remains in “Pending Retest”.</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3954701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Retest: At this point, the tester starts the task of retesting the defect to verify if the defect is fixed accurately by the developer as per the requirements or not</a:t>
            </a:r>
          </a:p>
          <a:p>
            <a:pPr marL="457200" indent="-457200" algn="l">
              <a:buFont typeface="Wingdings" panose="05000000000000000000" pitchFamily="2" charset="2"/>
              <a:buChar char="Ø"/>
            </a:pPr>
            <a:r>
              <a:rPr lang="en-US" sz="2800" dirty="0"/>
              <a:t>Reopen: If any issue persists in the defect, then it will be assigned to the developer again for testing and the status of the defect gets changed to ‘Reopen’</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319616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Verified: If the tester does not find any issue in the defect after being assigned to the developer for retesting and he feels that if the defect has been fixed accurately then the status of the defect gets assigned to ‘Verified’.</a:t>
            </a:r>
          </a:p>
          <a:p>
            <a:pPr marL="457200" indent="-457200" algn="l">
              <a:buFont typeface="Wingdings" panose="05000000000000000000" pitchFamily="2" charset="2"/>
              <a:buChar char="Ø"/>
            </a:pPr>
            <a:r>
              <a:rPr lang="en-US" sz="2800" dirty="0"/>
              <a:t> Closed: When the defect does not exist any longer, then the tester changes the status of the defect to “Closed”.</a:t>
            </a:r>
          </a:p>
        </p:txBody>
      </p:sp>
    </p:spTree>
    <p:extLst>
      <p:ext uri="{BB962C8B-B14F-4D97-AF65-F5344CB8AC3E}">
        <p14:creationId xmlns:p14="http://schemas.microsoft.com/office/powerpoint/2010/main" val="372745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Missing coding</a:t>
            </a:r>
          </a:p>
          <a:p>
            <a:pPr algn="l"/>
            <a:r>
              <a:rPr lang="en-US" sz="2800" dirty="0"/>
              <a:t>	Missing coding means that the developer may not have 	developed the code only for that particular feature.</a:t>
            </a:r>
          </a:p>
          <a:p>
            <a:pPr algn="l"/>
            <a:r>
              <a:rPr lang="en-US" sz="2800" dirty="0"/>
              <a:t>	For example: if we take the above example and open the 	inbox link, we see that it is not there only, which means 	the feature is not developed only</a:t>
            </a:r>
          </a:p>
        </p:txBody>
      </p:sp>
    </p:spTree>
    <p:extLst>
      <p:ext uri="{BB962C8B-B14F-4D97-AF65-F5344CB8AC3E}">
        <p14:creationId xmlns:p14="http://schemas.microsoft.com/office/powerpoint/2010/main" val="28999062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lnSpcReduction="10000"/>
          </a:bodyPr>
          <a:lstStyle/>
          <a:p>
            <a:pPr marL="457200" indent="-457200" algn="l">
              <a:buFont typeface="Wingdings" panose="05000000000000000000" pitchFamily="2" charset="2"/>
              <a:buChar char="Ø"/>
            </a:pPr>
            <a:r>
              <a:rPr lang="en-US" sz="2800" dirty="0"/>
              <a:t>Extra coding</a:t>
            </a:r>
          </a:p>
          <a:p>
            <a:pPr algn="l"/>
            <a:r>
              <a:rPr lang="en-US" sz="2800" dirty="0"/>
              <a:t>	Extra coding means that the developers develop the 	extra 	features, which are not required according to the 	client’s 	requirements. </a:t>
            </a:r>
          </a:p>
          <a:p>
            <a:pPr algn="l"/>
            <a:r>
              <a:rPr lang="en-US" sz="2800" dirty="0"/>
              <a:t>	Suppose we have one application form wherein the Name 	field, the First name, and Last name textbox are needed 	to 	develop according to the client's requirement.</a:t>
            </a:r>
          </a:p>
          <a:p>
            <a:pPr algn="l"/>
            <a:r>
              <a:rPr lang="en-US" sz="2800" dirty="0"/>
              <a:t>	But, the developers also develop the "Middle name" 	textbox, 	which is not needed according to the client’s 	requirements </a:t>
            </a:r>
          </a:p>
        </p:txBody>
      </p:sp>
    </p:spTree>
    <p:extLst>
      <p:ext uri="{BB962C8B-B14F-4D97-AF65-F5344CB8AC3E}">
        <p14:creationId xmlns:p14="http://schemas.microsoft.com/office/powerpoint/2010/main" val="948265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3200" b="1" dirty="0"/>
              <a:t>Bug tracking tools</a:t>
            </a:r>
            <a:endParaRPr lang="sv-SE" sz="3200" b="1" dirty="0"/>
          </a:p>
          <a:p>
            <a:pPr marL="457200" indent="-457200" algn="l">
              <a:buFont typeface="Wingdings" panose="05000000000000000000" pitchFamily="2" charset="2"/>
              <a:buChar char="Ø"/>
            </a:pPr>
            <a:r>
              <a:rPr lang="sv-SE" sz="2800" dirty="0"/>
              <a:t>    Jira</a:t>
            </a:r>
          </a:p>
          <a:p>
            <a:pPr marL="457200" indent="-457200" algn="l">
              <a:buFont typeface="Wingdings" panose="05000000000000000000" pitchFamily="2" charset="2"/>
              <a:buChar char="Ø"/>
            </a:pPr>
            <a:r>
              <a:rPr lang="sv-SE" sz="2800" dirty="0"/>
              <a:t>    Bugzilla</a:t>
            </a:r>
          </a:p>
          <a:p>
            <a:pPr marL="457200" indent="-457200" algn="l">
              <a:buFont typeface="Wingdings" panose="05000000000000000000" pitchFamily="2" charset="2"/>
              <a:buChar char="Ø"/>
            </a:pPr>
            <a:r>
              <a:rPr lang="sv-SE" sz="2800" dirty="0"/>
              <a:t>    Redmine</a:t>
            </a:r>
          </a:p>
          <a:p>
            <a:pPr marL="457200" indent="-457200" algn="l">
              <a:buFont typeface="Wingdings" panose="05000000000000000000" pitchFamily="2" charset="2"/>
              <a:buChar char="Ø"/>
            </a:pPr>
            <a:r>
              <a:rPr lang="sv-SE" sz="2800" dirty="0"/>
              <a:t>    Mantis</a:t>
            </a:r>
          </a:p>
          <a:p>
            <a:pPr marL="457200" indent="-457200" algn="l">
              <a:buFont typeface="Wingdings" panose="05000000000000000000" pitchFamily="2" charset="2"/>
              <a:buChar char="Ø"/>
            </a:pPr>
            <a:r>
              <a:rPr lang="sv-SE" sz="2800" dirty="0"/>
              <a:t>    Backlog</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4500908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Bugzilla is important bug tracking tool, which is most widely used by many organizations to track the bugs.</a:t>
            </a:r>
          </a:p>
          <a:p>
            <a:pPr marL="457200" indent="-457200" algn="l">
              <a:buFont typeface="Wingdings" panose="05000000000000000000" pitchFamily="2" charset="2"/>
              <a:buChar char="Ø"/>
            </a:pPr>
            <a:r>
              <a:rPr lang="en-US" sz="2800" dirty="0"/>
              <a:t>Bugzilla is an open-source tool, which is used to help the customer, and the client to maintain the track of the bugs.</a:t>
            </a:r>
          </a:p>
          <a:p>
            <a:pPr marL="457200" indent="-457200" algn="l">
              <a:buFont typeface="Wingdings" panose="05000000000000000000" pitchFamily="2" charset="2"/>
              <a:buChar char="Ø"/>
            </a:pPr>
            <a:r>
              <a:rPr lang="en-US" sz="2800" dirty="0"/>
              <a:t>It is also used as a test management tool because, in this, we can easily link other test case management tools such as  quality Centre, etc.</a:t>
            </a:r>
          </a:p>
        </p:txBody>
      </p:sp>
    </p:spTree>
    <p:extLst>
      <p:ext uri="{BB962C8B-B14F-4D97-AF65-F5344CB8AC3E}">
        <p14:creationId xmlns:p14="http://schemas.microsoft.com/office/powerpoint/2010/main" val="3549433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457200" indent="-457200" algn="l">
              <a:buFont typeface="Wingdings" panose="05000000000000000000" pitchFamily="2" charset="2"/>
              <a:buChar char="Ø"/>
            </a:pPr>
            <a:r>
              <a:rPr lang="en-US" sz="2800" dirty="0"/>
              <a:t>Bugzilla supports various operating systems such as Windows, Linux, and Mac.</a:t>
            </a:r>
          </a:p>
          <a:p>
            <a:pPr marL="457200" indent="-457200" algn="l">
              <a:buFont typeface="Wingdings" panose="05000000000000000000" pitchFamily="2" charset="2"/>
              <a:buChar char="Ø"/>
            </a:pPr>
            <a:r>
              <a:rPr lang="en-US" sz="2800" dirty="0"/>
              <a:t>Bugzilla has some features which help us to report the bug easily:</a:t>
            </a:r>
          </a:p>
          <a:p>
            <a:pPr marL="457200" indent="-457200" algn="l">
              <a:buFont typeface="Wingdings" panose="05000000000000000000" pitchFamily="2" charset="2"/>
              <a:buChar char="ü"/>
            </a:pPr>
            <a:r>
              <a:rPr lang="en-US" sz="2800" dirty="0"/>
              <a:t>    A bug can be list in multiple formats</a:t>
            </a:r>
          </a:p>
          <a:p>
            <a:pPr marL="457200" indent="-457200" algn="l">
              <a:buFont typeface="Wingdings" panose="05000000000000000000" pitchFamily="2" charset="2"/>
              <a:buChar char="ü"/>
            </a:pPr>
            <a:r>
              <a:rPr lang="en-US" sz="2800" dirty="0"/>
              <a:t>    Email notification controlled by user preferences.</a:t>
            </a:r>
          </a:p>
          <a:p>
            <a:pPr marL="457200" indent="-457200" algn="l">
              <a:buFont typeface="Wingdings" panose="05000000000000000000" pitchFamily="2" charset="2"/>
              <a:buChar char="ü"/>
            </a:pPr>
            <a:r>
              <a:rPr lang="en-US" sz="2800" dirty="0"/>
              <a:t>    Advanced searching capabilities</a:t>
            </a:r>
          </a:p>
          <a:p>
            <a:pPr marL="457200" indent="-457200" algn="l">
              <a:buFont typeface="Wingdings" panose="05000000000000000000" pitchFamily="2" charset="2"/>
              <a:buChar char="ü"/>
            </a:pPr>
            <a:r>
              <a:rPr lang="en-US" sz="2800" dirty="0"/>
              <a:t>    Excellent security</a:t>
            </a:r>
          </a:p>
          <a:p>
            <a:pPr marL="457200" indent="-457200" algn="l">
              <a:buFont typeface="Wingdings" panose="05000000000000000000" pitchFamily="2" charset="2"/>
              <a:buChar char="ü"/>
            </a:pPr>
            <a:r>
              <a:rPr lang="en-US" sz="2800" dirty="0"/>
              <a:t>    Time tracking</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296630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b="1" dirty="0"/>
              <a:t>different types of testing</a:t>
            </a:r>
          </a:p>
          <a:p>
            <a:pPr marL="514350" indent="-514350" algn="l">
              <a:buFont typeface="+mj-lt"/>
              <a:buAutoNum type="arabicPeriod"/>
            </a:pPr>
            <a:r>
              <a:rPr lang="en-US" sz="2800" dirty="0"/>
              <a:t>Manual Testing</a:t>
            </a:r>
          </a:p>
          <a:p>
            <a:pPr algn="l"/>
            <a:r>
              <a:rPr lang="en-US" sz="2800" dirty="0"/>
              <a:t>Stages of manual testing</a:t>
            </a:r>
          </a:p>
          <a:p>
            <a:pPr marL="514350" indent="-514350" algn="l">
              <a:buFont typeface="Wingdings" panose="05000000000000000000" pitchFamily="2" charset="2"/>
              <a:buChar char="ü"/>
            </a:pPr>
            <a:r>
              <a:rPr lang="en-US" sz="2800" dirty="0"/>
              <a:t>unit testing  </a:t>
            </a:r>
          </a:p>
          <a:p>
            <a:pPr marL="514350" indent="-514350" algn="l">
              <a:buFont typeface="Wingdings" panose="05000000000000000000" pitchFamily="2" charset="2"/>
              <a:buChar char="ü"/>
            </a:pPr>
            <a:r>
              <a:rPr lang="en-US" sz="2800" dirty="0"/>
              <a:t>integration testing</a:t>
            </a:r>
          </a:p>
          <a:p>
            <a:pPr marL="514350" indent="-514350" algn="l">
              <a:buFont typeface="Wingdings" panose="05000000000000000000" pitchFamily="2" charset="2"/>
              <a:buChar char="ü"/>
            </a:pPr>
            <a:r>
              <a:rPr lang="en-US" sz="2800" dirty="0"/>
              <a:t> system testing</a:t>
            </a:r>
          </a:p>
          <a:p>
            <a:pPr marL="514350" indent="-514350" algn="l">
              <a:buFont typeface="Wingdings" panose="05000000000000000000" pitchFamily="2" charset="2"/>
              <a:buChar char="ü"/>
            </a:pPr>
            <a:r>
              <a:rPr lang="en-US" sz="2800" dirty="0"/>
              <a:t> user acceptance testing</a:t>
            </a:r>
          </a:p>
          <a:p>
            <a:pPr algn="l"/>
            <a:r>
              <a:rPr lang="en-US" sz="2800" dirty="0"/>
              <a:t>2.   Automation Testing</a:t>
            </a:r>
          </a:p>
        </p:txBody>
      </p:sp>
    </p:spTree>
    <p:extLst>
      <p:ext uri="{BB962C8B-B14F-4D97-AF65-F5344CB8AC3E}">
        <p14:creationId xmlns:p14="http://schemas.microsoft.com/office/powerpoint/2010/main" val="274505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marL="514350" indent="-514350" algn="l">
              <a:buFont typeface="+mj-lt"/>
              <a:buAutoNum type="arabicPeriod"/>
            </a:pPr>
            <a:r>
              <a:rPr lang="en-US" sz="2800" b="1" dirty="0"/>
              <a:t>Manual Testing</a:t>
            </a:r>
          </a:p>
          <a:p>
            <a:pPr marL="514350" indent="-514350" algn="l">
              <a:buFont typeface="Wingdings" panose="05000000000000000000" pitchFamily="2" charset="2"/>
              <a:buChar char="Ø"/>
            </a:pPr>
            <a:r>
              <a:rPr lang="en-US" sz="2800" dirty="0"/>
              <a:t>Manual testing includes testing a software manually, i.e., without using any automated tool or any script.</a:t>
            </a:r>
          </a:p>
          <a:p>
            <a:pPr marL="514350" indent="-514350" algn="l">
              <a:buFont typeface="Wingdings" panose="05000000000000000000" pitchFamily="2" charset="2"/>
              <a:buChar char="Ø"/>
            </a:pPr>
            <a:r>
              <a:rPr lang="en-US" sz="2800" dirty="0"/>
              <a:t> The tester takes over the role of an end-user and tests the software to identify any unexpected behavior or bug. </a:t>
            </a:r>
          </a:p>
        </p:txBody>
      </p:sp>
    </p:spTree>
    <p:extLst>
      <p:ext uri="{BB962C8B-B14F-4D97-AF65-F5344CB8AC3E}">
        <p14:creationId xmlns:p14="http://schemas.microsoft.com/office/powerpoint/2010/main" val="155849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FD76A-EE61-4D1E-AF6E-470985EDD222}"/>
              </a:ext>
            </a:extLst>
          </p:cNvPr>
          <p:cNvSpPr>
            <a:spLocks noGrp="1"/>
          </p:cNvSpPr>
          <p:nvPr>
            <p:ph type="subTitle" idx="1"/>
          </p:nvPr>
        </p:nvSpPr>
        <p:spPr>
          <a:xfrm>
            <a:off x="1184856" y="1120463"/>
            <a:ext cx="9800823" cy="4584878"/>
          </a:xfrm>
        </p:spPr>
        <p:txBody>
          <a:bodyPr>
            <a:normAutofit/>
          </a:bodyPr>
          <a:lstStyle/>
          <a:p>
            <a:pPr algn="l"/>
            <a:r>
              <a:rPr lang="en-US" sz="2800" dirty="0"/>
              <a:t>2.   </a:t>
            </a:r>
            <a:r>
              <a:rPr lang="en-US" sz="2800" b="1" dirty="0"/>
              <a:t>Automation Testing</a:t>
            </a:r>
            <a:endParaRPr lang="en-US" sz="2800" dirty="0"/>
          </a:p>
          <a:p>
            <a:pPr marL="457200" indent="-457200" algn="l">
              <a:buFont typeface="Wingdings" panose="05000000000000000000" pitchFamily="2" charset="2"/>
              <a:buChar char="Ø"/>
            </a:pPr>
            <a:r>
              <a:rPr lang="en-US" sz="2800" dirty="0"/>
              <a:t>Automation testing, also known as Test Automation, is when the tester writes scripts and uses another software to test the product. </a:t>
            </a:r>
          </a:p>
          <a:p>
            <a:pPr marL="457200" indent="-457200" algn="l">
              <a:buFont typeface="Wingdings" panose="05000000000000000000" pitchFamily="2" charset="2"/>
              <a:buChar char="Ø"/>
            </a:pPr>
            <a:r>
              <a:rPr lang="en-US" sz="2800" dirty="0"/>
              <a:t>This process involves automation of a manual process. Automation Testing is used to re-run the test scenarios that were performed manually, quickly, and repeatedly.</a:t>
            </a:r>
          </a:p>
        </p:txBody>
      </p:sp>
    </p:spTree>
    <p:extLst>
      <p:ext uri="{BB962C8B-B14F-4D97-AF65-F5344CB8AC3E}">
        <p14:creationId xmlns:p14="http://schemas.microsoft.com/office/powerpoint/2010/main" val="35180148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{C96CD6F5-1992-43F5-BB55-1A6FF7AEB99B}tf10001105</Template>
  <TotalTime>261</TotalTime>
  <Words>3251</Words>
  <Application>Microsoft Office PowerPoint</Application>
  <PresentationFormat>Widescreen</PresentationFormat>
  <Paragraphs>283</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Franklin Gothic Book</vt:lpstr>
      <vt:lpstr>Wingdings</vt:lpstr>
      <vt:lpstr>Crop</vt:lpstr>
      <vt:lpstr> 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 TESTING</dc:title>
  <dc:creator>Yasir Mir</dc:creator>
  <cp:lastModifiedBy>Yasir Mir</cp:lastModifiedBy>
  <cp:revision>24</cp:revision>
  <dcterms:created xsi:type="dcterms:W3CDTF">2021-11-30T03:55:04Z</dcterms:created>
  <dcterms:modified xsi:type="dcterms:W3CDTF">2021-12-03T04:38:57Z</dcterms:modified>
</cp:coreProperties>
</file>