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6"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1" r:id="rId20"/>
    <p:sldId id="274" r:id="rId21"/>
    <p:sldId id="275" r:id="rId22"/>
    <p:sldId id="277" r:id="rId23"/>
    <p:sldId id="278" r:id="rId24"/>
    <p:sldId id="279" r:id="rId25"/>
    <p:sldId id="282" r:id="rId26"/>
    <p:sldId id="283" r:id="rId27"/>
    <p:sldId id="281" r:id="rId28"/>
    <p:sldId id="280" r:id="rId29"/>
    <p:sldId id="284" r:id="rId30"/>
    <p:sldId id="285" r:id="rId31"/>
    <p:sldId id="286" r:id="rId32"/>
    <p:sldId id="289" r:id="rId33"/>
    <p:sldId id="290" r:id="rId34"/>
    <p:sldId id="287" r:id="rId35"/>
    <p:sldId id="291"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9192-09AA-43CD-9AC6-A0EF9D170F31}"/>
              </a:ext>
            </a:extLst>
          </p:cNvPr>
          <p:cNvSpPr>
            <a:spLocks noGrp="1"/>
          </p:cNvSpPr>
          <p:nvPr>
            <p:ph type="ctrTitle"/>
          </p:nvPr>
        </p:nvSpPr>
        <p:spPr/>
        <p:txBody>
          <a:bodyPr/>
          <a:lstStyle/>
          <a:p>
            <a:r>
              <a:rPr lang="en-US" dirty="0"/>
              <a:t>USE CASE DIAGRAM</a:t>
            </a:r>
          </a:p>
        </p:txBody>
      </p:sp>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8504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r>
              <a:rPr lang="en-US" sz="2800" dirty="0"/>
              <a:t>3 attributes</a:t>
            </a:r>
          </a:p>
          <a:p>
            <a:pPr marL="342900" indent="-342900" algn="l">
              <a:buFont typeface="Wingdings" panose="05000000000000000000" pitchFamily="2" charset="2"/>
              <a:buChar char="§"/>
            </a:pPr>
            <a:r>
              <a:rPr lang="en-US" sz="2800" dirty="0"/>
              <a:t>3 operations</a:t>
            </a:r>
          </a:p>
        </p:txBody>
      </p:sp>
      <p:pic>
        <p:nvPicPr>
          <p:cNvPr id="4" name="Picture 3">
            <a:extLst>
              <a:ext uri="{FF2B5EF4-FFF2-40B4-BE49-F238E27FC236}">
                <a16:creationId xmlns:a16="http://schemas.microsoft.com/office/drawing/2014/main" id="{7C397CC4-97A7-4B43-8051-9B16E88D03F0}"/>
              </a:ext>
            </a:extLst>
          </p:cNvPr>
          <p:cNvPicPr>
            <a:picLocks noChangeAspect="1"/>
          </p:cNvPicPr>
          <p:nvPr/>
        </p:nvPicPr>
        <p:blipFill>
          <a:blip r:embed="rId2"/>
          <a:stretch>
            <a:fillRect/>
          </a:stretch>
        </p:blipFill>
        <p:spPr>
          <a:xfrm>
            <a:off x="1197735" y="1139780"/>
            <a:ext cx="3984801" cy="3045854"/>
          </a:xfrm>
          <a:prstGeom prst="rect">
            <a:avLst/>
          </a:prstGeom>
        </p:spPr>
      </p:pic>
    </p:spTree>
    <p:extLst>
      <p:ext uri="{BB962C8B-B14F-4D97-AF65-F5344CB8AC3E}">
        <p14:creationId xmlns:p14="http://schemas.microsoft.com/office/powerpoint/2010/main" val="10613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r>
              <a:rPr lang="en-US" sz="2800" dirty="0"/>
              <a:t>Class Relationships</a:t>
            </a:r>
          </a:p>
          <a:p>
            <a:pPr marL="342900" indent="-342900" algn="l">
              <a:buFont typeface="Wingdings" panose="05000000000000000000" pitchFamily="2" charset="2"/>
              <a:buChar char="§"/>
            </a:pPr>
            <a:r>
              <a:rPr lang="en-US" sz="2800" dirty="0"/>
              <a:t>A class may be involved in one or more relationships with other classes. </a:t>
            </a:r>
          </a:p>
          <a:p>
            <a:pPr marL="342900" indent="-342900" algn="l">
              <a:buFont typeface="Wingdings" panose="05000000000000000000" pitchFamily="2" charset="2"/>
              <a:buChar char="§"/>
            </a:pPr>
            <a:r>
              <a:rPr lang="en-US" sz="2800" dirty="0"/>
              <a:t>Relationship Type</a:t>
            </a:r>
          </a:p>
          <a:p>
            <a:pPr marL="457200" indent="-457200" algn="l">
              <a:buFont typeface="+mj-lt"/>
              <a:buAutoNum type="arabicPeriod"/>
            </a:pPr>
            <a:r>
              <a:rPr lang="en-US" sz="2400" dirty="0"/>
              <a:t>Inheritance (or Generalization)</a:t>
            </a:r>
          </a:p>
          <a:p>
            <a:pPr marL="457200" indent="-457200" algn="l">
              <a:buFont typeface="+mj-lt"/>
              <a:buAutoNum type="arabicPeriod"/>
            </a:pPr>
            <a:r>
              <a:rPr lang="en-US" sz="2400" dirty="0"/>
              <a:t>Simple Association</a:t>
            </a:r>
          </a:p>
          <a:p>
            <a:pPr marL="457200" indent="-457200" algn="l">
              <a:buFont typeface="+mj-lt"/>
              <a:buAutoNum type="arabicPeriod"/>
            </a:pPr>
            <a:r>
              <a:rPr lang="en-US" sz="2400" dirty="0"/>
              <a:t>Aggregation</a:t>
            </a:r>
          </a:p>
          <a:p>
            <a:pPr marL="457200" indent="-457200" algn="l">
              <a:buFont typeface="+mj-lt"/>
              <a:buAutoNum type="arabicPeriod"/>
            </a:pPr>
            <a:r>
              <a:rPr lang="en-US" sz="2400" dirty="0"/>
              <a:t>Composition</a:t>
            </a:r>
          </a:p>
          <a:p>
            <a:pPr marL="457200" indent="-457200" algn="l">
              <a:buFont typeface="+mj-lt"/>
              <a:buAutoNum type="arabicPeriod"/>
            </a:pPr>
            <a:r>
              <a:rPr lang="en-US" sz="2400" dirty="0"/>
              <a:t>Dependency</a:t>
            </a:r>
          </a:p>
        </p:txBody>
      </p:sp>
    </p:spTree>
    <p:extLst>
      <p:ext uri="{BB962C8B-B14F-4D97-AF65-F5344CB8AC3E}">
        <p14:creationId xmlns:p14="http://schemas.microsoft.com/office/powerpoint/2010/main" val="89411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1</a:t>
            </a:r>
            <a:r>
              <a:rPr lang="en-US" sz="2800" dirty="0"/>
              <a:t>	Inheritance (or Generalization):</a:t>
            </a:r>
          </a:p>
          <a:p>
            <a:pPr marL="342900" indent="-342900" algn="l">
              <a:buFont typeface="Wingdings" panose="05000000000000000000" pitchFamily="2" charset="2"/>
              <a:buChar char="§"/>
            </a:pPr>
            <a:r>
              <a:rPr lang="en-US" sz="2800" dirty="0"/>
              <a:t>    Represents an "is-a" relationship.</a:t>
            </a:r>
          </a:p>
          <a:p>
            <a:pPr marL="342900" indent="-342900" algn="l">
              <a:buFont typeface="Wingdings" panose="05000000000000000000" pitchFamily="2" charset="2"/>
              <a:buChar char="§"/>
            </a:pPr>
            <a:r>
              <a:rPr lang="en-US" sz="2800" dirty="0"/>
              <a:t>    An abstract class name is shown in italics.</a:t>
            </a:r>
          </a:p>
          <a:p>
            <a:pPr marL="342900" indent="-342900" algn="l">
              <a:buFont typeface="Wingdings" panose="05000000000000000000" pitchFamily="2" charset="2"/>
              <a:buChar char="§"/>
            </a:pPr>
            <a:r>
              <a:rPr lang="en-US" sz="2800" dirty="0"/>
              <a:t>    SubClass1 and SubClass2 are specializations of Super Class.</a:t>
            </a:r>
          </a:p>
          <a:p>
            <a:pPr marL="342900" indent="-342900" algn="l">
              <a:buFont typeface="Wingdings" panose="05000000000000000000" pitchFamily="2" charset="2"/>
              <a:buChar char="§"/>
            </a:pPr>
            <a:r>
              <a:rPr lang="en-US" sz="2800" dirty="0"/>
              <a:t>    A solid line with a hollow arrowhead that point from the child to the parent class</a:t>
            </a:r>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400" dirty="0"/>
          </a:p>
        </p:txBody>
      </p:sp>
      <p:pic>
        <p:nvPicPr>
          <p:cNvPr id="4" name="Picture 3">
            <a:extLst>
              <a:ext uri="{FF2B5EF4-FFF2-40B4-BE49-F238E27FC236}">
                <a16:creationId xmlns:a16="http://schemas.microsoft.com/office/drawing/2014/main" id="{20AC5EAB-D3AE-49BD-895F-B03681AFEB5F}"/>
              </a:ext>
            </a:extLst>
          </p:cNvPr>
          <p:cNvPicPr>
            <a:picLocks noChangeAspect="1"/>
          </p:cNvPicPr>
          <p:nvPr/>
        </p:nvPicPr>
        <p:blipFill>
          <a:blip r:embed="rId2"/>
          <a:stretch>
            <a:fillRect/>
          </a:stretch>
        </p:blipFill>
        <p:spPr>
          <a:xfrm>
            <a:off x="5316087" y="4057120"/>
            <a:ext cx="2502416" cy="2369438"/>
          </a:xfrm>
          <a:prstGeom prst="rect">
            <a:avLst/>
          </a:prstGeom>
        </p:spPr>
      </p:pic>
    </p:spTree>
    <p:extLst>
      <p:ext uri="{BB962C8B-B14F-4D97-AF65-F5344CB8AC3E}">
        <p14:creationId xmlns:p14="http://schemas.microsoft.com/office/powerpoint/2010/main" val="330188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2	</a:t>
            </a:r>
            <a:r>
              <a:rPr lang="en-US" sz="2800" dirty="0"/>
              <a:t>Simple Association:</a:t>
            </a:r>
          </a:p>
          <a:p>
            <a:pPr marL="342900" indent="-342900" algn="l">
              <a:buFont typeface="Wingdings" panose="05000000000000000000" pitchFamily="2" charset="2"/>
              <a:buChar char="§"/>
            </a:pPr>
            <a:r>
              <a:rPr lang="en-US" sz="2800" dirty="0"/>
              <a:t>    A structural link between two peer classes.</a:t>
            </a:r>
          </a:p>
          <a:p>
            <a:pPr marL="342900" indent="-342900" algn="l">
              <a:buFont typeface="Wingdings" panose="05000000000000000000" pitchFamily="2" charset="2"/>
              <a:buChar char="§"/>
            </a:pPr>
            <a:r>
              <a:rPr lang="en-US" sz="2800" dirty="0"/>
              <a:t>    There is an association between Class1 and Class2</a:t>
            </a:r>
          </a:p>
          <a:p>
            <a:pPr marL="342900" indent="-342900" algn="l">
              <a:buFont typeface="Wingdings" panose="05000000000000000000" pitchFamily="2" charset="2"/>
              <a:buChar char="§"/>
            </a:pPr>
            <a:r>
              <a:rPr lang="en-US" sz="2800" dirty="0"/>
              <a:t>    A solid line connecting two classes</a:t>
            </a:r>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400" dirty="0"/>
          </a:p>
        </p:txBody>
      </p:sp>
      <p:pic>
        <p:nvPicPr>
          <p:cNvPr id="4" name="Picture 3">
            <a:extLst>
              <a:ext uri="{FF2B5EF4-FFF2-40B4-BE49-F238E27FC236}">
                <a16:creationId xmlns:a16="http://schemas.microsoft.com/office/drawing/2014/main" id="{B9788650-3FF7-4104-BFEC-DDEA23335908}"/>
              </a:ext>
            </a:extLst>
          </p:cNvPr>
          <p:cNvPicPr>
            <a:picLocks noChangeAspect="1"/>
          </p:cNvPicPr>
          <p:nvPr/>
        </p:nvPicPr>
        <p:blipFill>
          <a:blip r:embed="rId2"/>
          <a:stretch>
            <a:fillRect/>
          </a:stretch>
        </p:blipFill>
        <p:spPr>
          <a:xfrm>
            <a:off x="2013104" y="3064708"/>
            <a:ext cx="5075783" cy="1919415"/>
          </a:xfrm>
          <a:prstGeom prst="rect">
            <a:avLst/>
          </a:prstGeom>
        </p:spPr>
      </p:pic>
    </p:spTree>
    <p:extLst>
      <p:ext uri="{BB962C8B-B14F-4D97-AF65-F5344CB8AC3E}">
        <p14:creationId xmlns:p14="http://schemas.microsoft.com/office/powerpoint/2010/main" val="66100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3	 </a:t>
            </a:r>
            <a:r>
              <a:rPr lang="en-US" sz="2800" dirty="0"/>
              <a:t>Aggregation:</a:t>
            </a:r>
          </a:p>
          <a:p>
            <a:pPr algn="l"/>
            <a:r>
              <a:rPr lang="en-US" sz="2800" dirty="0"/>
              <a:t> It represents a "part of“ relationship</a:t>
            </a:r>
          </a:p>
          <a:p>
            <a:pPr marL="342900" indent="-342900" algn="l">
              <a:buFont typeface="Wingdings" panose="05000000000000000000" pitchFamily="2" charset="2"/>
              <a:buChar char="§"/>
            </a:pPr>
            <a:r>
              <a:rPr lang="en-US" sz="2800" dirty="0"/>
              <a:t>    Class2 is part of Class1.</a:t>
            </a:r>
          </a:p>
          <a:p>
            <a:pPr marL="342900" indent="-342900" algn="l">
              <a:buFont typeface="Wingdings" panose="05000000000000000000" pitchFamily="2" charset="2"/>
              <a:buChar char="§"/>
            </a:pPr>
            <a:r>
              <a:rPr lang="en-US" sz="2800" dirty="0"/>
              <a:t>    Many instances (denoted by the *) of Class2 can be associated with Class1.</a:t>
            </a:r>
          </a:p>
          <a:p>
            <a:pPr marL="342900" indent="-342900" algn="l">
              <a:buFont typeface="Wingdings" panose="05000000000000000000" pitchFamily="2" charset="2"/>
              <a:buChar char="§"/>
            </a:pPr>
            <a:r>
              <a:rPr lang="en-US" sz="2800" dirty="0"/>
              <a:t>    Objects of Class1 and Class2 have separate lifetimes.</a:t>
            </a:r>
          </a:p>
          <a:p>
            <a:pPr marL="342900" indent="-342900" algn="l">
              <a:buFont typeface="Wingdings" panose="05000000000000000000" pitchFamily="2" charset="2"/>
              <a:buChar char="§"/>
            </a:pPr>
            <a:r>
              <a:rPr lang="en-US" sz="2800" dirty="0"/>
              <a:t>    A solid line with an unfilled diamond at the association end connected to the class of composite</a:t>
            </a:r>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400" dirty="0"/>
          </a:p>
        </p:txBody>
      </p:sp>
      <p:pic>
        <p:nvPicPr>
          <p:cNvPr id="4" name="Picture 3">
            <a:extLst>
              <a:ext uri="{FF2B5EF4-FFF2-40B4-BE49-F238E27FC236}">
                <a16:creationId xmlns:a16="http://schemas.microsoft.com/office/drawing/2014/main" id="{195C3C6E-431A-4140-8424-EC31A0EBC0C3}"/>
              </a:ext>
            </a:extLst>
          </p:cNvPr>
          <p:cNvPicPr>
            <a:picLocks noChangeAspect="1"/>
          </p:cNvPicPr>
          <p:nvPr/>
        </p:nvPicPr>
        <p:blipFill>
          <a:blip r:embed="rId2"/>
          <a:stretch>
            <a:fillRect/>
          </a:stretch>
        </p:blipFill>
        <p:spPr>
          <a:xfrm>
            <a:off x="7336664" y="4509781"/>
            <a:ext cx="3657601" cy="1106355"/>
          </a:xfrm>
          <a:prstGeom prst="rect">
            <a:avLst/>
          </a:prstGeom>
        </p:spPr>
      </p:pic>
    </p:spTree>
    <p:extLst>
      <p:ext uri="{BB962C8B-B14F-4D97-AF65-F5344CB8AC3E}">
        <p14:creationId xmlns:p14="http://schemas.microsoft.com/office/powerpoint/2010/main" val="2227779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r>
              <a:rPr lang="en-US" sz="2800" dirty="0"/>
              <a:t> Composition:</a:t>
            </a:r>
          </a:p>
          <a:p>
            <a:pPr marL="342900" indent="-342900" algn="l">
              <a:buFont typeface="Wingdings" panose="05000000000000000000" pitchFamily="2" charset="2"/>
              <a:buChar char="§"/>
            </a:pPr>
            <a:r>
              <a:rPr lang="en-US" sz="2800" dirty="0"/>
              <a:t>Objects of Class2 live and die with Class1.</a:t>
            </a:r>
          </a:p>
          <a:p>
            <a:pPr marL="342900" indent="-342900" algn="l">
              <a:buFont typeface="Wingdings" panose="05000000000000000000" pitchFamily="2" charset="2"/>
              <a:buChar char="§"/>
            </a:pPr>
            <a:r>
              <a:rPr lang="en-US" sz="2800" dirty="0"/>
              <a:t>    Class2 cannot stand by itself.</a:t>
            </a:r>
          </a:p>
          <a:p>
            <a:pPr marL="342900" indent="-342900" algn="l">
              <a:buFont typeface="Wingdings" panose="05000000000000000000" pitchFamily="2" charset="2"/>
              <a:buChar char="§"/>
            </a:pPr>
            <a:r>
              <a:rPr lang="en-US" sz="2800" dirty="0"/>
              <a:t>    A solid line with a filled diamond at the association connected to the class of composite</a:t>
            </a:r>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400" dirty="0"/>
          </a:p>
        </p:txBody>
      </p:sp>
      <p:pic>
        <p:nvPicPr>
          <p:cNvPr id="4" name="Picture 3">
            <a:extLst>
              <a:ext uri="{FF2B5EF4-FFF2-40B4-BE49-F238E27FC236}">
                <a16:creationId xmlns:a16="http://schemas.microsoft.com/office/drawing/2014/main" id="{8E805C71-2929-4801-866E-6D56399AB55A}"/>
              </a:ext>
            </a:extLst>
          </p:cNvPr>
          <p:cNvPicPr>
            <a:picLocks noChangeAspect="1"/>
          </p:cNvPicPr>
          <p:nvPr/>
        </p:nvPicPr>
        <p:blipFill>
          <a:blip r:embed="rId2"/>
          <a:stretch>
            <a:fillRect/>
          </a:stretch>
        </p:blipFill>
        <p:spPr>
          <a:xfrm>
            <a:off x="1823274" y="3549159"/>
            <a:ext cx="5091346" cy="1357692"/>
          </a:xfrm>
          <a:prstGeom prst="rect">
            <a:avLst/>
          </a:prstGeom>
        </p:spPr>
      </p:pic>
    </p:spTree>
    <p:extLst>
      <p:ext uri="{BB962C8B-B14F-4D97-AF65-F5344CB8AC3E}">
        <p14:creationId xmlns:p14="http://schemas.microsoft.com/office/powerpoint/2010/main" val="178819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r>
              <a:rPr lang="en-US" sz="2800" dirty="0"/>
              <a:t> Dependency:</a:t>
            </a:r>
          </a:p>
          <a:p>
            <a:pPr marL="342900" indent="-342900" algn="l">
              <a:buFont typeface="Wingdings" panose="05000000000000000000" pitchFamily="2" charset="2"/>
              <a:buChar char="§"/>
            </a:pPr>
            <a:r>
              <a:rPr lang="en-US" sz="2800" dirty="0"/>
              <a:t>    Exists between two classes if the changes to the definition of one may cause changes to the other (but not the other way around).</a:t>
            </a:r>
          </a:p>
          <a:p>
            <a:pPr marL="342900" indent="-342900" algn="l">
              <a:buFont typeface="Wingdings" panose="05000000000000000000" pitchFamily="2" charset="2"/>
              <a:buChar char="§"/>
            </a:pPr>
            <a:r>
              <a:rPr lang="en-US" sz="2800" dirty="0"/>
              <a:t>    Class1 depends on Class2</a:t>
            </a:r>
          </a:p>
          <a:p>
            <a:pPr marL="342900" indent="-342900" algn="l">
              <a:buFont typeface="Wingdings" panose="05000000000000000000" pitchFamily="2" charset="2"/>
              <a:buChar char="§"/>
            </a:pPr>
            <a:r>
              <a:rPr lang="en-US" sz="2800" dirty="0"/>
              <a:t>    A dashed line with an open arrow</a:t>
            </a:r>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400" dirty="0"/>
          </a:p>
        </p:txBody>
      </p:sp>
      <p:pic>
        <p:nvPicPr>
          <p:cNvPr id="6" name="Picture 5">
            <a:extLst>
              <a:ext uri="{FF2B5EF4-FFF2-40B4-BE49-F238E27FC236}">
                <a16:creationId xmlns:a16="http://schemas.microsoft.com/office/drawing/2014/main" id="{AB4E5DF1-0EE3-41C8-8165-91C898C8A540}"/>
              </a:ext>
            </a:extLst>
          </p:cNvPr>
          <p:cNvPicPr>
            <a:picLocks noChangeAspect="1"/>
          </p:cNvPicPr>
          <p:nvPr/>
        </p:nvPicPr>
        <p:blipFill>
          <a:blip r:embed="rId2"/>
          <a:stretch>
            <a:fillRect/>
          </a:stretch>
        </p:blipFill>
        <p:spPr>
          <a:xfrm>
            <a:off x="1746001" y="4004151"/>
            <a:ext cx="5906004" cy="1353459"/>
          </a:xfrm>
          <a:prstGeom prst="rect">
            <a:avLst/>
          </a:prstGeom>
        </p:spPr>
      </p:pic>
    </p:spTree>
    <p:extLst>
      <p:ext uri="{BB962C8B-B14F-4D97-AF65-F5344CB8AC3E}">
        <p14:creationId xmlns:p14="http://schemas.microsoft.com/office/powerpoint/2010/main" val="303404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r>
              <a:rPr lang="en-US" sz="2800" b="1" dirty="0"/>
              <a:t>Relationship Names</a:t>
            </a:r>
          </a:p>
          <a:p>
            <a:pPr marL="342900" indent="-342900" algn="l">
              <a:buFont typeface="Wingdings" panose="05000000000000000000" pitchFamily="2" charset="2"/>
              <a:buChar char="§"/>
            </a:pPr>
            <a:r>
              <a:rPr lang="en-US" sz="2800" dirty="0"/>
              <a:t>Names of relationships are written in the middle of the association line. </a:t>
            </a:r>
          </a:p>
          <a:p>
            <a:pPr marL="342900" indent="-342900" algn="l">
              <a:buFont typeface="Wingdings" panose="05000000000000000000" pitchFamily="2" charset="2"/>
              <a:buChar char="§"/>
            </a:pPr>
            <a:r>
              <a:rPr lang="en-US" sz="2800" dirty="0"/>
              <a:t>They often have a </a:t>
            </a:r>
            <a:r>
              <a:rPr lang="en-US" sz="2800" b="1" dirty="0"/>
              <a:t>small arrowhead to show the direction</a:t>
            </a:r>
            <a:r>
              <a:rPr lang="en-US" sz="2800" dirty="0"/>
              <a:t> in which direction to read the relationship, </a:t>
            </a:r>
          </a:p>
          <a:p>
            <a:pPr marL="342900" indent="-342900" algn="l">
              <a:buFont typeface="Wingdings" panose="05000000000000000000" pitchFamily="2" charset="2"/>
              <a:buChar char="§"/>
            </a:pPr>
            <a:endParaRPr lang="en-US" sz="2800" dirty="0"/>
          </a:p>
        </p:txBody>
      </p:sp>
      <p:pic>
        <p:nvPicPr>
          <p:cNvPr id="4" name="Picture 3">
            <a:extLst>
              <a:ext uri="{FF2B5EF4-FFF2-40B4-BE49-F238E27FC236}">
                <a16:creationId xmlns:a16="http://schemas.microsoft.com/office/drawing/2014/main" id="{66C8007C-6910-4401-A472-07A923513850}"/>
              </a:ext>
            </a:extLst>
          </p:cNvPr>
          <p:cNvPicPr>
            <a:picLocks noChangeAspect="1"/>
          </p:cNvPicPr>
          <p:nvPr/>
        </p:nvPicPr>
        <p:blipFill>
          <a:blip r:embed="rId2"/>
          <a:stretch>
            <a:fillRect/>
          </a:stretch>
        </p:blipFill>
        <p:spPr>
          <a:xfrm>
            <a:off x="1488479" y="3630784"/>
            <a:ext cx="5366162" cy="2080996"/>
          </a:xfrm>
          <a:prstGeom prst="rect">
            <a:avLst/>
          </a:prstGeom>
        </p:spPr>
      </p:pic>
    </p:spTree>
    <p:extLst>
      <p:ext uri="{BB962C8B-B14F-4D97-AF65-F5344CB8AC3E}">
        <p14:creationId xmlns:p14="http://schemas.microsoft.com/office/powerpoint/2010/main" val="432986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214907" y="1143000"/>
            <a:ext cx="9762185" cy="4571999"/>
          </a:xfrm>
        </p:spPr>
        <p:txBody>
          <a:bodyPr>
            <a:normAutofit/>
          </a:bodyPr>
          <a:lstStyle/>
          <a:p>
            <a:pPr algn="l"/>
            <a:r>
              <a:rPr lang="en-US" sz="2800" b="1" dirty="0"/>
              <a:t>Visibility of Class attributes and Operations</a:t>
            </a:r>
          </a:p>
          <a:p>
            <a:pPr marL="342900" indent="-342900" algn="l">
              <a:buFont typeface="Wingdings" panose="05000000000000000000" pitchFamily="2" charset="2"/>
              <a:buChar char="§"/>
            </a:pPr>
            <a:r>
              <a:rPr lang="en-US" sz="2800" dirty="0"/>
              <a:t>In object-oriented design, there is a notation of visibility for attributes and operations. UML identifies four types of visibility: public, protected, private, and package. </a:t>
            </a:r>
          </a:p>
          <a:p>
            <a:pPr marL="342900" indent="-342900" algn="l">
              <a:buFont typeface="Wingdings" panose="05000000000000000000" pitchFamily="2" charset="2"/>
              <a:buChar char="§"/>
            </a:pPr>
            <a:r>
              <a:rPr lang="en-US" sz="2800" dirty="0"/>
              <a:t>The +, -, # and ~ symbols before an attribute </a:t>
            </a:r>
            <a:r>
              <a:rPr lang="en-US" sz="2000" dirty="0"/>
              <a:t>and operation name in a class denote the visibility of the attribute and operation</a:t>
            </a:r>
            <a:endParaRPr lang="en-US" sz="2400" dirty="0"/>
          </a:p>
        </p:txBody>
      </p:sp>
    </p:spTree>
    <p:extLst>
      <p:ext uri="{BB962C8B-B14F-4D97-AF65-F5344CB8AC3E}">
        <p14:creationId xmlns:p14="http://schemas.microsoft.com/office/powerpoint/2010/main" val="3405329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Ø"/>
            </a:pPr>
            <a:r>
              <a:rPr lang="en-US" sz="2800" dirty="0"/>
              <a:t>    + denotes public attributes or operations</a:t>
            </a:r>
          </a:p>
          <a:p>
            <a:pPr marL="342900" indent="-342900" algn="l">
              <a:buFont typeface="Wingdings" panose="05000000000000000000" pitchFamily="2" charset="2"/>
              <a:buChar char="Ø"/>
            </a:pPr>
            <a:r>
              <a:rPr lang="en-US" sz="2800" dirty="0"/>
              <a:t>- denotes private attributes or operations</a:t>
            </a:r>
          </a:p>
          <a:p>
            <a:pPr marL="342900" indent="-342900" algn="l">
              <a:buFont typeface="Wingdings" panose="05000000000000000000" pitchFamily="2" charset="2"/>
              <a:buChar char="Ø"/>
            </a:pPr>
            <a:r>
              <a:rPr lang="en-US" sz="2800" dirty="0"/>
              <a:t>  # denotes protected attributes or operations</a:t>
            </a:r>
          </a:p>
          <a:p>
            <a:pPr marL="342900" indent="-342900" algn="l">
              <a:buFont typeface="Wingdings" panose="05000000000000000000" pitchFamily="2" charset="2"/>
              <a:buChar char="Ø"/>
            </a:pPr>
            <a:r>
              <a:rPr lang="en-US" sz="2800" dirty="0"/>
              <a:t>  ~ denotes package attributes or operations</a:t>
            </a:r>
          </a:p>
          <a:p>
            <a:pPr algn="l"/>
            <a:endParaRPr lang="en-US" sz="2400" dirty="0"/>
          </a:p>
          <a:p>
            <a:pPr marL="342900" indent="-342900" algn="l">
              <a:buFont typeface="Wingdings" panose="05000000000000000000" pitchFamily="2" charset="2"/>
              <a:buChar char="§"/>
            </a:pPr>
            <a:endParaRPr lang="en-US" sz="2400" dirty="0"/>
          </a:p>
        </p:txBody>
      </p:sp>
    </p:spTree>
    <p:extLst>
      <p:ext uri="{BB962C8B-B14F-4D97-AF65-F5344CB8AC3E}">
        <p14:creationId xmlns:p14="http://schemas.microsoft.com/office/powerpoint/2010/main" val="286639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a:p>
            <a:pPr marL="342900" indent="-342900" algn="l">
              <a:buFont typeface="Wingdings" panose="05000000000000000000" pitchFamily="2" charset="2"/>
              <a:buChar char="§"/>
            </a:pPr>
            <a:endParaRPr lang="en-US" sz="2800" dirty="0"/>
          </a:p>
        </p:txBody>
      </p:sp>
      <p:pic>
        <p:nvPicPr>
          <p:cNvPr id="4" name="Picture 3">
            <a:extLst>
              <a:ext uri="{FF2B5EF4-FFF2-40B4-BE49-F238E27FC236}">
                <a16:creationId xmlns:a16="http://schemas.microsoft.com/office/drawing/2014/main" id="{E29B1E0D-D8B7-40C9-8883-D008E02BC9BA}"/>
              </a:ext>
            </a:extLst>
          </p:cNvPr>
          <p:cNvPicPr>
            <a:picLocks noChangeAspect="1"/>
          </p:cNvPicPr>
          <p:nvPr/>
        </p:nvPicPr>
        <p:blipFill>
          <a:blip r:embed="rId2"/>
          <a:stretch>
            <a:fillRect/>
          </a:stretch>
        </p:blipFill>
        <p:spPr>
          <a:xfrm>
            <a:off x="1463898" y="1332963"/>
            <a:ext cx="8453086" cy="3702675"/>
          </a:xfrm>
          <a:prstGeom prst="rect">
            <a:avLst/>
          </a:prstGeom>
        </p:spPr>
      </p:pic>
    </p:spTree>
    <p:extLst>
      <p:ext uri="{BB962C8B-B14F-4D97-AF65-F5344CB8AC3E}">
        <p14:creationId xmlns:p14="http://schemas.microsoft.com/office/powerpoint/2010/main" val="291609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r>
              <a:rPr lang="en-US" sz="2400" dirty="0"/>
              <a:t>Class visibility example </a:t>
            </a:r>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r>
              <a:rPr lang="en-US" sz="2400" dirty="0"/>
              <a:t>attribute1 and op1 of </a:t>
            </a:r>
            <a:r>
              <a:rPr lang="en-US" sz="2400" dirty="0" err="1"/>
              <a:t>MyClassName</a:t>
            </a:r>
            <a:r>
              <a:rPr lang="en-US" sz="2400" dirty="0"/>
              <a:t> are public</a:t>
            </a:r>
          </a:p>
          <a:p>
            <a:pPr marL="342900" indent="-342900" algn="l">
              <a:buFont typeface="Wingdings" panose="05000000000000000000" pitchFamily="2" charset="2"/>
              <a:buChar char="§"/>
            </a:pPr>
            <a:r>
              <a:rPr lang="en-US" sz="2400" dirty="0"/>
              <a:t>attribute3 and op3 are protected.</a:t>
            </a:r>
          </a:p>
          <a:p>
            <a:pPr marL="342900" indent="-342900" algn="l">
              <a:buFont typeface="Wingdings" panose="05000000000000000000" pitchFamily="2" charset="2"/>
              <a:buChar char="§"/>
            </a:pPr>
            <a:r>
              <a:rPr lang="en-US" sz="2400" dirty="0"/>
              <a:t>attribute2 and op2 are private.</a:t>
            </a:r>
          </a:p>
        </p:txBody>
      </p:sp>
      <p:pic>
        <p:nvPicPr>
          <p:cNvPr id="4" name="Picture 3">
            <a:extLst>
              <a:ext uri="{FF2B5EF4-FFF2-40B4-BE49-F238E27FC236}">
                <a16:creationId xmlns:a16="http://schemas.microsoft.com/office/drawing/2014/main" id="{2803FABF-D2C5-4113-8CA9-86EBAD17184B}"/>
              </a:ext>
            </a:extLst>
          </p:cNvPr>
          <p:cNvPicPr>
            <a:picLocks noChangeAspect="1"/>
          </p:cNvPicPr>
          <p:nvPr/>
        </p:nvPicPr>
        <p:blipFill>
          <a:blip r:embed="rId2"/>
          <a:stretch>
            <a:fillRect/>
          </a:stretch>
        </p:blipFill>
        <p:spPr>
          <a:xfrm>
            <a:off x="1434719" y="1526147"/>
            <a:ext cx="3806982" cy="3007726"/>
          </a:xfrm>
          <a:prstGeom prst="rect">
            <a:avLst/>
          </a:prstGeom>
        </p:spPr>
      </p:pic>
    </p:spTree>
    <p:extLst>
      <p:ext uri="{BB962C8B-B14F-4D97-AF65-F5344CB8AC3E}">
        <p14:creationId xmlns:p14="http://schemas.microsoft.com/office/powerpoint/2010/main" val="1532774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endParaRPr lang="en-US" sz="2400" dirty="0"/>
          </a:p>
          <a:p>
            <a:r>
              <a:rPr lang="en-US" sz="5400" dirty="0"/>
              <a:t>ACTIVITY DIAGRAM</a:t>
            </a:r>
          </a:p>
        </p:txBody>
      </p:sp>
    </p:spTree>
    <p:extLst>
      <p:ext uri="{BB962C8B-B14F-4D97-AF65-F5344CB8AC3E}">
        <p14:creationId xmlns:p14="http://schemas.microsoft.com/office/powerpoint/2010/main" val="2030973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dirty="0">
                <a:latin typeface="Times New Roman" panose="02020603050405020304" pitchFamily="18" charset="0"/>
                <a:cs typeface="Times New Roman" panose="02020603050405020304" pitchFamily="18" charset="0"/>
              </a:rPr>
              <a:t>UML models basically three types of diagrams</a:t>
            </a:r>
          </a:p>
          <a:p>
            <a:pPr algn="l"/>
            <a:r>
              <a:rPr lang="en-US" sz="2800" dirty="0">
                <a:latin typeface="Times New Roman" panose="02020603050405020304" pitchFamily="18" charset="0"/>
                <a:cs typeface="Times New Roman" panose="02020603050405020304" pitchFamily="18" charset="0"/>
              </a:rPr>
              <a:t>structure diagrams</a:t>
            </a:r>
          </a:p>
          <a:p>
            <a:pPr algn="l"/>
            <a:r>
              <a:rPr lang="en-US" sz="2800" dirty="0">
                <a:latin typeface="Times New Roman" panose="02020603050405020304" pitchFamily="18" charset="0"/>
                <a:cs typeface="Times New Roman" panose="02020603050405020304" pitchFamily="18" charset="0"/>
              </a:rPr>
              <a:t> interaction diagrams</a:t>
            </a:r>
          </a:p>
          <a:p>
            <a:pPr algn="l"/>
            <a:r>
              <a:rPr lang="en-US" sz="2800" dirty="0">
                <a:latin typeface="Times New Roman" panose="02020603050405020304" pitchFamily="18" charset="0"/>
                <a:cs typeface="Times New Roman" panose="02020603050405020304" pitchFamily="18" charset="0"/>
              </a:rPr>
              <a:t>behavior diagrams. An activity diagram is a behavioral diagram i.e. it depicts the behavior of a system</a:t>
            </a:r>
          </a:p>
        </p:txBody>
      </p:sp>
    </p:spTree>
    <p:extLst>
      <p:ext uri="{BB962C8B-B14F-4D97-AF65-F5344CB8AC3E}">
        <p14:creationId xmlns:p14="http://schemas.microsoft.com/office/powerpoint/2010/main" val="3886306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342900" indent="-342900" algn="l">
              <a:buFont typeface="Wingdings" panose="05000000000000000000" pitchFamily="2" charset="2"/>
              <a:buChar char="Ø"/>
            </a:pPr>
            <a:r>
              <a:rPr lang="en-US" sz="2400" dirty="0"/>
              <a:t> An activity diagram focuses on condition of flow and the sequence in which it happens. We describe or depict what causes a particular event using an activity diagram.</a:t>
            </a:r>
          </a:p>
          <a:p>
            <a:pPr marL="342900" indent="-342900" algn="l">
              <a:buFont typeface="Wingdings" panose="05000000000000000000" pitchFamily="2" charset="2"/>
              <a:buChar char="Ø"/>
            </a:pPr>
            <a:r>
              <a:rPr lang="en-US" sz="2400" dirty="0"/>
              <a:t>An activity diagram portrays the control flow from a start point to a finish point showing the various decision paths that exist while the activity is being executed.</a:t>
            </a:r>
          </a:p>
          <a:p>
            <a:pPr marL="342900" indent="-342900" algn="l">
              <a:buFont typeface="Wingdings" panose="05000000000000000000" pitchFamily="2" charset="2"/>
              <a:buChar char="Ø"/>
            </a:pPr>
            <a:r>
              <a:rPr lang="en-US" sz="2400" dirty="0"/>
              <a:t> We can depict both sequential processing and concurrent processing of activities using an activity diagram. </a:t>
            </a:r>
          </a:p>
          <a:p>
            <a:pPr marL="342900" indent="-342900" algn="l">
              <a:buFont typeface="Wingdings" panose="05000000000000000000" pitchFamily="2" charset="2"/>
              <a:buChar char="Ø"/>
            </a:pPr>
            <a:r>
              <a:rPr lang="en-US" sz="2400" dirty="0"/>
              <a:t>They are used in business and process modelling where their primary use is to depict the dynamic aspects of a system.</a:t>
            </a:r>
          </a:p>
        </p:txBody>
      </p:sp>
    </p:spTree>
    <p:extLst>
      <p:ext uri="{BB962C8B-B14F-4D97-AF65-F5344CB8AC3E}">
        <p14:creationId xmlns:p14="http://schemas.microsoft.com/office/powerpoint/2010/main" val="1965172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dirty="0"/>
              <a:t>components used in the diagram and the standard notations </a:t>
            </a:r>
          </a:p>
          <a:p>
            <a:pPr algn="l"/>
            <a:r>
              <a:rPr lang="en-US" sz="2800" b="1" dirty="0"/>
              <a:t>1	Initial State –</a:t>
            </a:r>
            <a:r>
              <a:rPr lang="en-US" sz="2800" dirty="0"/>
              <a:t> The starting state before an activity takes place is depicted using the initial state.</a:t>
            </a:r>
          </a:p>
          <a:p>
            <a:pPr algn="l"/>
            <a:endParaRPr lang="en-US" sz="2400" dirty="0"/>
          </a:p>
          <a:p>
            <a:pPr algn="l"/>
            <a:endParaRPr lang="en-US" sz="2400" dirty="0"/>
          </a:p>
        </p:txBody>
      </p:sp>
      <p:pic>
        <p:nvPicPr>
          <p:cNvPr id="4" name="Picture 3">
            <a:extLst>
              <a:ext uri="{FF2B5EF4-FFF2-40B4-BE49-F238E27FC236}">
                <a16:creationId xmlns:a16="http://schemas.microsoft.com/office/drawing/2014/main" id="{0A80532B-219F-4A42-8B10-9D9973E170DC}"/>
              </a:ext>
            </a:extLst>
          </p:cNvPr>
          <p:cNvPicPr>
            <a:picLocks noChangeAspect="1"/>
          </p:cNvPicPr>
          <p:nvPr/>
        </p:nvPicPr>
        <p:blipFill>
          <a:blip r:embed="rId2"/>
          <a:stretch>
            <a:fillRect/>
          </a:stretch>
        </p:blipFill>
        <p:spPr>
          <a:xfrm>
            <a:off x="4549851" y="2793636"/>
            <a:ext cx="3057952" cy="2924583"/>
          </a:xfrm>
          <a:prstGeom prst="rect">
            <a:avLst/>
          </a:prstGeom>
        </p:spPr>
      </p:pic>
    </p:spTree>
    <p:extLst>
      <p:ext uri="{BB962C8B-B14F-4D97-AF65-F5344CB8AC3E}">
        <p14:creationId xmlns:p14="http://schemas.microsoft.com/office/powerpoint/2010/main" val="2469777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Figure – notation for initial state or start state</a:t>
            </a:r>
          </a:p>
          <a:p>
            <a:pPr algn="l"/>
            <a:r>
              <a:rPr lang="en-US" sz="2400" dirty="0"/>
              <a:t>A process can have only one initial state unless we are depicting nested activities. We use a black filled circle to depict the initial state of a system. For objects, this is the state when they are instantiated. The Initial State from the UML Activity Diagram marks the entry point and the initial Activity State.</a:t>
            </a:r>
          </a:p>
          <a:p>
            <a:pPr algn="l"/>
            <a:r>
              <a:rPr lang="en-US" sz="2400" dirty="0"/>
              <a:t>For example – Here the initial state is the state of the system before the application is opened.</a:t>
            </a:r>
          </a:p>
          <a:p>
            <a:pPr algn="l"/>
            <a:endParaRPr lang="en-US" sz="2400" dirty="0"/>
          </a:p>
        </p:txBody>
      </p:sp>
      <p:pic>
        <p:nvPicPr>
          <p:cNvPr id="4" name="Picture 3">
            <a:extLst>
              <a:ext uri="{FF2B5EF4-FFF2-40B4-BE49-F238E27FC236}">
                <a16:creationId xmlns:a16="http://schemas.microsoft.com/office/drawing/2014/main" id="{5FE292F1-DA36-4968-A100-FAD09B485CB2}"/>
              </a:ext>
            </a:extLst>
          </p:cNvPr>
          <p:cNvPicPr>
            <a:picLocks noChangeAspect="1"/>
          </p:cNvPicPr>
          <p:nvPr/>
        </p:nvPicPr>
        <p:blipFill>
          <a:blip r:embed="rId2"/>
          <a:stretch>
            <a:fillRect/>
          </a:stretch>
        </p:blipFill>
        <p:spPr>
          <a:xfrm>
            <a:off x="4351417" y="4059549"/>
            <a:ext cx="2010746" cy="2654185"/>
          </a:xfrm>
          <a:prstGeom prst="rect">
            <a:avLst/>
          </a:prstGeom>
        </p:spPr>
      </p:pic>
    </p:spTree>
    <p:extLst>
      <p:ext uri="{BB962C8B-B14F-4D97-AF65-F5344CB8AC3E}">
        <p14:creationId xmlns:p14="http://schemas.microsoft.com/office/powerpoint/2010/main" val="481030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2	Action or Activity State </a:t>
            </a:r>
          </a:p>
          <a:p>
            <a:pPr algn="l"/>
            <a:r>
              <a:rPr lang="en-US" sz="2400" dirty="0"/>
              <a:t>An activity represents execution of an action on objects or by objects. We represent an activity using a rectangle with rounded corners. Basically any action or event that takes place is represented using an activity.</a:t>
            </a:r>
          </a:p>
          <a:p>
            <a:pPr algn="l"/>
            <a:endParaRPr lang="en-US" sz="2400" dirty="0"/>
          </a:p>
        </p:txBody>
      </p:sp>
      <p:pic>
        <p:nvPicPr>
          <p:cNvPr id="4" name="Picture 3">
            <a:extLst>
              <a:ext uri="{FF2B5EF4-FFF2-40B4-BE49-F238E27FC236}">
                <a16:creationId xmlns:a16="http://schemas.microsoft.com/office/drawing/2014/main" id="{2F061821-4A43-4EBA-9F5F-F989C72782D1}"/>
              </a:ext>
            </a:extLst>
          </p:cNvPr>
          <p:cNvPicPr>
            <a:picLocks noChangeAspect="1"/>
          </p:cNvPicPr>
          <p:nvPr/>
        </p:nvPicPr>
        <p:blipFill>
          <a:blip r:embed="rId2"/>
          <a:stretch>
            <a:fillRect/>
          </a:stretch>
        </p:blipFill>
        <p:spPr>
          <a:xfrm>
            <a:off x="1454643" y="2874935"/>
            <a:ext cx="5753903" cy="2962688"/>
          </a:xfrm>
          <a:prstGeom prst="rect">
            <a:avLst/>
          </a:prstGeom>
        </p:spPr>
      </p:pic>
    </p:spTree>
    <p:extLst>
      <p:ext uri="{BB962C8B-B14F-4D97-AF65-F5344CB8AC3E}">
        <p14:creationId xmlns:p14="http://schemas.microsoft.com/office/powerpoint/2010/main" val="385421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514350" indent="-514350" algn="l">
              <a:buAutoNum type="arabicPlain" startAt="3"/>
            </a:pPr>
            <a:r>
              <a:rPr lang="en-US" sz="2800" b="1" dirty="0"/>
              <a:t>Action Flow or Control flows </a:t>
            </a:r>
          </a:p>
          <a:p>
            <a:pPr algn="l"/>
            <a:r>
              <a:rPr lang="en-US" sz="2800" dirty="0"/>
              <a:t> Action flows or Control flows are also referred to as paths and edges. They are used to show the transition </a:t>
            </a:r>
            <a:r>
              <a:rPr lang="en-US" sz="2000" dirty="0"/>
              <a:t>from one activity state to another.</a:t>
            </a:r>
          </a:p>
          <a:p>
            <a:pPr algn="l"/>
            <a:endParaRPr lang="en-US" sz="2400" dirty="0"/>
          </a:p>
        </p:txBody>
      </p:sp>
      <p:pic>
        <p:nvPicPr>
          <p:cNvPr id="4" name="Picture 3">
            <a:extLst>
              <a:ext uri="{FF2B5EF4-FFF2-40B4-BE49-F238E27FC236}">
                <a16:creationId xmlns:a16="http://schemas.microsoft.com/office/drawing/2014/main" id="{A4F9579D-6C42-4C58-A46A-243FD0E38D8E}"/>
              </a:ext>
            </a:extLst>
          </p:cNvPr>
          <p:cNvPicPr>
            <a:picLocks noChangeAspect="1"/>
          </p:cNvPicPr>
          <p:nvPr/>
        </p:nvPicPr>
        <p:blipFill>
          <a:blip r:embed="rId2"/>
          <a:stretch>
            <a:fillRect/>
          </a:stretch>
        </p:blipFill>
        <p:spPr>
          <a:xfrm>
            <a:off x="1461696" y="3003600"/>
            <a:ext cx="8352005" cy="850799"/>
          </a:xfrm>
          <a:prstGeom prst="rect">
            <a:avLst/>
          </a:prstGeom>
        </p:spPr>
      </p:pic>
    </p:spTree>
    <p:extLst>
      <p:ext uri="{BB962C8B-B14F-4D97-AF65-F5344CB8AC3E}">
        <p14:creationId xmlns:p14="http://schemas.microsoft.com/office/powerpoint/2010/main" val="1797574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457200" indent="-457200" algn="l">
              <a:buAutoNum type="arabicPlain" startAt="4"/>
            </a:pPr>
            <a:r>
              <a:rPr lang="en-US" sz="2400" dirty="0"/>
              <a:t>Decision node and Branching </a:t>
            </a:r>
          </a:p>
          <a:p>
            <a:pPr algn="l"/>
            <a:r>
              <a:rPr lang="en-US" sz="2400" dirty="0"/>
              <a:t>When we need to make a decision before deciding the flow of control, we use the decision node</a:t>
            </a:r>
          </a:p>
          <a:p>
            <a:pPr algn="l"/>
            <a:endParaRPr lang="en-US" sz="2400" dirty="0"/>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59894707-1976-4B1E-B105-8A1428F396B9}"/>
              </a:ext>
            </a:extLst>
          </p:cNvPr>
          <p:cNvPicPr>
            <a:picLocks noChangeAspect="1"/>
          </p:cNvPicPr>
          <p:nvPr/>
        </p:nvPicPr>
        <p:blipFill>
          <a:blip r:embed="rId2"/>
          <a:stretch>
            <a:fillRect/>
          </a:stretch>
        </p:blipFill>
        <p:spPr>
          <a:xfrm>
            <a:off x="1526731" y="2392774"/>
            <a:ext cx="3162741" cy="3077004"/>
          </a:xfrm>
          <a:prstGeom prst="rect">
            <a:avLst/>
          </a:prstGeom>
        </p:spPr>
      </p:pic>
    </p:spTree>
    <p:extLst>
      <p:ext uri="{BB962C8B-B14F-4D97-AF65-F5344CB8AC3E}">
        <p14:creationId xmlns:p14="http://schemas.microsoft.com/office/powerpoint/2010/main" val="2511256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514350" indent="-514350" algn="l">
              <a:buAutoNum type="arabicPlain" startAt="5"/>
            </a:pPr>
            <a:r>
              <a:rPr lang="en-US" sz="2800" b="1" dirty="0"/>
              <a:t>Guards –</a:t>
            </a:r>
            <a:r>
              <a:rPr lang="en-US" sz="2800" dirty="0"/>
              <a:t> A Guard refers to a statement written next to a decision node on an arrow sometimes within square brackets</a:t>
            </a:r>
          </a:p>
          <a:p>
            <a:pPr algn="l"/>
            <a:endParaRPr lang="en-US" sz="2800" dirty="0"/>
          </a:p>
          <a:p>
            <a:pPr marL="457200" indent="-457200" algn="l">
              <a:buAutoNum type="arabicPlain" startAt="4"/>
            </a:pPr>
            <a:endParaRPr lang="en-US" sz="2400" dirty="0"/>
          </a:p>
        </p:txBody>
      </p:sp>
      <p:pic>
        <p:nvPicPr>
          <p:cNvPr id="5" name="Picture 4">
            <a:extLst>
              <a:ext uri="{FF2B5EF4-FFF2-40B4-BE49-F238E27FC236}">
                <a16:creationId xmlns:a16="http://schemas.microsoft.com/office/drawing/2014/main" id="{5A0DD4D2-14F2-4FB7-98B8-6CCF9006A552}"/>
              </a:ext>
            </a:extLst>
          </p:cNvPr>
          <p:cNvPicPr>
            <a:picLocks noChangeAspect="1"/>
          </p:cNvPicPr>
          <p:nvPr/>
        </p:nvPicPr>
        <p:blipFill>
          <a:blip r:embed="rId2"/>
          <a:stretch>
            <a:fillRect/>
          </a:stretch>
        </p:blipFill>
        <p:spPr>
          <a:xfrm>
            <a:off x="1574235" y="2525263"/>
            <a:ext cx="4896533" cy="2915057"/>
          </a:xfrm>
          <a:prstGeom prst="rect">
            <a:avLst/>
          </a:prstGeom>
        </p:spPr>
      </p:pic>
    </p:spTree>
    <p:extLst>
      <p:ext uri="{BB962C8B-B14F-4D97-AF65-F5344CB8AC3E}">
        <p14:creationId xmlns:p14="http://schemas.microsoft.com/office/powerpoint/2010/main" val="2510570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210614" y="1171977"/>
            <a:ext cx="9723549" cy="4443212"/>
          </a:xfrm>
        </p:spPr>
        <p:txBody>
          <a:bodyPr>
            <a:normAutofit fontScale="92500" lnSpcReduction="10000"/>
          </a:bodyPr>
          <a:lstStyle/>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class diagram is </a:t>
            </a:r>
            <a:r>
              <a:rPr lang="en-US" sz="2800" b="1" dirty="0">
                <a:latin typeface="Times New Roman" panose="02020603050405020304" pitchFamily="18" charset="0"/>
                <a:cs typeface="Times New Roman" panose="02020603050405020304" pitchFamily="18" charset="0"/>
              </a:rPr>
              <a:t>a type of static structure diagram</a:t>
            </a:r>
            <a:r>
              <a:rPr lang="en-US" sz="2800" dirty="0">
                <a:latin typeface="Times New Roman" panose="02020603050405020304" pitchFamily="18" charset="0"/>
                <a:cs typeface="Times New Roman" panose="02020603050405020304" pitchFamily="18" charset="0"/>
              </a:rPr>
              <a:t> that describes the structure of a system by showing the system's classes, their attributes, operations (or methods), and the relationships among objects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class diagrams are widely used in the modeling of object oriented systems because they are the only UML diagrams, which can be mapped directly with object-oriented languages.</a:t>
            </a:r>
          </a:p>
          <a:p>
            <a:pPr marL="342900" indent="-3429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Class diagram shows a collection of classes, interfaces, associations, collaborations, and constraints. It is also known as a structural diagram</a:t>
            </a:r>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301960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514350" indent="-514350" algn="l">
              <a:buAutoNum type="arabicPlain" startAt="6"/>
            </a:pPr>
            <a:r>
              <a:rPr lang="en-US" sz="2800" b="1" dirty="0"/>
              <a:t>Fork –</a:t>
            </a:r>
            <a:r>
              <a:rPr lang="en-US" sz="2800" dirty="0"/>
              <a:t> Fork nodes are used to support concurrent activities</a:t>
            </a:r>
          </a:p>
          <a:p>
            <a:pPr algn="l"/>
            <a:endParaRPr lang="en-US" sz="2800" dirty="0"/>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5D4A555F-D175-40EC-9A6C-AF7DAA86DB70}"/>
              </a:ext>
            </a:extLst>
          </p:cNvPr>
          <p:cNvPicPr>
            <a:picLocks noChangeAspect="1"/>
          </p:cNvPicPr>
          <p:nvPr/>
        </p:nvPicPr>
        <p:blipFill>
          <a:blip r:embed="rId2"/>
          <a:stretch>
            <a:fillRect/>
          </a:stretch>
        </p:blipFill>
        <p:spPr>
          <a:xfrm>
            <a:off x="1470782" y="1734888"/>
            <a:ext cx="2295845" cy="2924583"/>
          </a:xfrm>
          <a:prstGeom prst="rect">
            <a:avLst/>
          </a:prstGeom>
        </p:spPr>
      </p:pic>
    </p:spTree>
    <p:extLst>
      <p:ext uri="{BB962C8B-B14F-4D97-AF65-F5344CB8AC3E}">
        <p14:creationId xmlns:p14="http://schemas.microsoft.com/office/powerpoint/2010/main" val="1781456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marL="514350" indent="-514350" algn="l">
              <a:buAutoNum type="arabicPlain" startAt="7"/>
            </a:pPr>
            <a:r>
              <a:rPr lang="en-US" sz="2800" b="1" dirty="0"/>
              <a:t>Join –</a:t>
            </a:r>
            <a:r>
              <a:rPr lang="en-US" sz="2800" dirty="0"/>
              <a:t> Join nodes are used to support concurrent activities converging into one. For join notations we have two or more incoming edges and one outgoing edge</a:t>
            </a:r>
          </a:p>
          <a:p>
            <a:pPr algn="l"/>
            <a:endParaRPr lang="en-US" sz="2800" dirty="0"/>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9B85322D-E6C2-4268-8901-F0F153C44490}"/>
              </a:ext>
            </a:extLst>
          </p:cNvPr>
          <p:cNvPicPr>
            <a:picLocks noChangeAspect="1"/>
          </p:cNvPicPr>
          <p:nvPr/>
        </p:nvPicPr>
        <p:blipFill>
          <a:blip r:embed="rId2"/>
          <a:stretch>
            <a:fillRect/>
          </a:stretch>
        </p:blipFill>
        <p:spPr>
          <a:xfrm>
            <a:off x="1904999" y="2688804"/>
            <a:ext cx="3848637" cy="2819794"/>
          </a:xfrm>
          <a:prstGeom prst="rect">
            <a:avLst/>
          </a:prstGeom>
        </p:spPr>
      </p:pic>
    </p:spTree>
    <p:extLst>
      <p:ext uri="{BB962C8B-B14F-4D97-AF65-F5344CB8AC3E}">
        <p14:creationId xmlns:p14="http://schemas.microsoft.com/office/powerpoint/2010/main" val="4143522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8	Merge or Merge Event – Scenarios arise when activities which are not being executed concurrently have to be merged. We use the merge notation for such scenarios. We can merge two or more activities into one if the control proceeds onto the next activity irrespective of the path chosen</a:t>
            </a:r>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040B19C5-0E12-4694-934E-2A761E87F48F}"/>
              </a:ext>
            </a:extLst>
          </p:cNvPr>
          <p:cNvPicPr>
            <a:picLocks noChangeAspect="1"/>
          </p:cNvPicPr>
          <p:nvPr/>
        </p:nvPicPr>
        <p:blipFill>
          <a:blip r:embed="rId2"/>
          <a:stretch>
            <a:fillRect/>
          </a:stretch>
        </p:blipFill>
        <p:spPr>
          <a:xfrm>
            <a:off x="2706255" y="2988902"/>
            <a:ext cx="1705213" cy="2915057"/>
          </a:xfrm>
          <a:prstGeom prst="rect">
            <a:avLst/>
          </a:prstGeom>
        </p:spPr>
      </p:pic>
    </p:spTree>
    <p:extLst>
      <p:ext uri="{BB962C8B-B14F-4D97-AF65-F5344CB8AC3E}">
        <p14:creationId xmlns:p14="http://schemas.microsoft.com/office/powerpoint/2010/main" val="1335393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b="1" dirty="0"/>
              <a:t>9	</a:t>
            </a:r>
            <a:r>
              <a:rPr lang="en-US" sz="2800" b="1" dirty="0" err="1"/>
              <a:t>Swimlanes</a:t>
            </a:r>
            <a:r>
              <a:rPr lang="en-US" sz="2800" b="1" dirty="0"/>
              <a:t> –</a:t>
            </a:r>
            <a:r>
              <a:rPr lang="en-US" sz="2800" dirty="0"/>
              <a:t> We use </a:t>
            </a:r>
            <a:r>
              <a:rPr lang="en-US" sz="2800" dirty="0" err="1"/>
              <a:t>swimlanes</a:t>
            </a:r>
            <a:r>
              <a:rPr lang="en-US" sz="2800" dirty="0"/>
              <a:t> for grouping related activities in one column. </a:t>
            </a:r>
            <a:r>
              <a:rPr lang="en-US" sz="2800" dirty="0" err="1"/>
              <a:t>Swimlanes</a:t>
            </a:r>
            <a:r>
              <a:rPr lang="en-US" sz="2800" dirty="0"/>
              <a:t> group related activities into one column or one row. </a:t>
            </a:r>
            <a:r>
              <a:rPr lang="en-US" sz="2800" dirty="0" err="1"/>
              <a:t>Swimlanes</a:t>
            </a:r>
            <a:r>
              <a:rPr lang="en-US" sz="2800" dirty="0"/>
              <a:t> can be vertical and horizontal. </a:t>
            </a:r>
            <a:r>
              <a:rPr lang="en-US" sz="2800" dirty="0" err="1"/>
              <a:t>Swimlanes</a:t>
            </a:r>
            <a:r>
              <a:rPr lang="en-US" sz="2800" dirty="0"/>
              <a:t> are used to add modularity to the activity diagram. It is not mandatory to use </a:t>
            </a:r>
            <a:r>
              <a:rPr lang="en-US" sz="2800" dirty="0" err="1"/>
              <a:t>swimlanes</a:t>
            </a:r>
            <a:endParaRPr lang="en-US" sz="2800" dirty="0"/>
          </a:p>
          <a:p>
            <a:pPr algn="l"/>
            <a:endParaRPr lang="en-US" sz="2800" dirty="0"/>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A7E9F85A-DDB7-4CD0-BD88-5EB8433E68E0}"/>
              </a:ext>
            </a:extLst>
          </p:cNvPr>
          <p:cNvPicPr>
            <a:picLocks noChangeAspect="1"/>
          </p:cNvPicPr>
          <p:nvPr/>
        </p:nvPicPr>
        <p:blipFill>
          <a:blip r:embed="rId2"/>
          <a:stretch>
            <a:fillRect/>
          </a:stretch>
        </p:blipFill>
        <p:spPr>
          <a:xfrm>
            <a:off x="8640778" y="3058592"/>
            <a:ext cx="1636563" cy="2416246"/>
          </a:xfrm>
          <a:prstGeom prst="rect">
            <a:avLst/>
          </a:prstGeom>
        </p:spPr>
      </p:pic>
    </p:spTree>
    <p:extLst>
      <p:ext uri="{BB962C8B-B14F-4D97-AF65-F5344CB8AC3E}">
        <p14:creationId xmlns:p14="http://schemas.microsoft.com/office/powerpoint/2010/main" val="409067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10	Time event </a:t>
            </a:r>
          </a:p>
          <a:p>
            <a:pPr algn="l"/>
            <a:r>
              <a:rPr lang="en-US" sz="2400" dirty="0"/>
              <a:t>We can have a scenario where an event takes some time to complete. We use an hourglass to represent a time event</a:t>
            </a:r>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407F413A-5EF3-41DA-A8AA-895ED52D564A}"/>
              </a:ext>
            </a:extLst>
          </p:cNvPr>
          <p:cNvPicPr>
            <a:picLocks noChangeAspect="1"/>
          </p:cNvPicPr>
          <p:nvPr/>
        </p:nvPicPr>
        <p:blipFill>
          <a:blip r:embed="rId2"/>
          <a:stretch>
            <a:fillRect/>
          </a:stretch>
        </p:blipFill>
        <p:spPr>
          <a:xfrm>
            <a:off x="2067478" y="2505147"/>
            <a:ext cx="3600953" cy="2800741"/>
          </a:xfrm>
          <a:prstGeom prst="rect">
            <a:avLst/>
          </a:prstGeom>
        </p:spPr>
      </p:pic>
    </p:spTree>
    <p:extLst>
      <p:ext uri="{BB962C8B-B14F-4D97-AF65-F5344CB8AC3E}">
        <p14:creationId xmlns:p14="http://schemas.microsoft.com/office/powerpoint/2010/main" val="3231115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11	Final State or End State – The state which the system reaches when a particular process or activity ends is known as a Final State or End State. We use a filled circle within a circle notation to represent the final state in a state machine diagram. A system or a process can have multiple final state</a:t>
            </a:r>
          </a:p>
          <a:p>
            <a:pPr marL="457200" indent="-457200" algn="l">
              <a:buAutoNum type="arabicPlain" startAt="4"/>
            </a:pPr>
            <a:endParaRPr lang="en-US" sz="2400" dirty="0"/>
          </a:p>
        </p:txBody>
      </p:sp>
      <p:pic>
        <p:nvPicPr>
          <p:cNvPr id="4" name="Picture 3">
            <a:extLst>
              <a:ext uri="{FF2B5EF4-FFF2-40B4-BE49-F238E27FC236}">
                <a16:creationId xmlns:a16="http://schemas.microsoft.com/office/drawing/2014/main" id="{FD94CD4B-CB36-44C4-8CBC-8DF6D6E75F42}"/>
              </a:ext>
            </a:extLst>
          </p:cNvPr>
          <p:cNvPicPr>
            <a:picLocks noChangeAspect="1"/>
          </p:cNvPicPr>
          <p:nvPr/>
        </p:nvPicPr>
        <p:blipFill>
          <a:blip r:embed="rId2"/>
          <a:stretch>
            <a:fillRect/>
          </a:stretch>
        </p:blipFill>
        <p:spPr>
          <a:xfrm>
            <a:off x="2855892" y="2825302"/>
            <a:ext cx="2848373" cy="2886478"/>
          </a:xfrm>
          <a:prstGeom prst="rect">
            <a:avLst/>
          </a:prstGeom>
        </p:spPr>
      </p:pic>
    </p:spTree>
    <p:extLst>
      <p:ext uri="{BB962C8B-B14F-4D97-AF65-F5344CB8AC3E}">
        <p14:creationId xmlns:p14="http://schemas.microsoft.com/office/powerpoint/2010/main" val="1056312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400" dirty="0"/>
              <a:t>Uses of an Activity Diagram –</a:t>
            </a:r>
          </a:p>
          <a:p>
            <a:pPr marL="342900" indent="-342900" algn="l">
              <a:buFont typeface="Wingdings" panose="05000000000000000000" pitchFamily="2" charset="2"/>
              <a:buChar char="Ø"/>
            </a:pPr>
            <a:r>
              <a:rPr lang="en-US" sz="2400" dirty="0"/>
              <a:t>    Dynamic modelling of the system or a process.</a:t>
            </a:r>
          </a:p>
          <a:p>
            <a:pPr marL="342900" indent="-342900" algn="l">
              <a:buFont typeface="Wingdings" panose="05000000000000000000" pitchFamily="2" charset="2"/>
              <a:buChar char="Ø"/>
            </a:pPr>
            <a:r>
              <a:rPr lang="en-US" sz="2400" dirty="0"/>
              <a:t>  Illustrate the various steps involved in a UML use case.</a:t>
            </a:r>
          </a:p>
          <a:p>
            <a:pPr marL="342900" indent="-342900" algn="l">
              <a:buFont typeface="Wingdings" panose="05000000000000000000" pitchFamily="2" charset="2"/>
              <a:buChar char="Ø"/>
            </a:pPr>
            <a:r>
              <a:rPr lang="en-US" sz="2400" dirty="0"/>
              <a:t>Model software elements like </a:t>
            </a:r>
            <a:r>
              <a:rPr lang="en-US" sz="2400" dirty="0" err="1"/>
              <a:t>methods,operations</a:t>
            </a:r>
            <a:r>
              <a:rPr lang="en-US" sz="2400" dirty="0"/>
              <a:t> and functions.</a:t>
            </a:r>
          </a:p>
          <a:p>
            <a:pPr marL="342900" indent="-342900" algn="l">
              <a:buFont typeface="Wingdings" panose="05000000000000000000" pitchFamily="2" charset="2"/>
              <a:buChar char="Ø"/>
            </a:pPr>
            <a:r>
              <a:rPr lang="en-US" sz="2400" dirty="0"/>
              <a:t>We can use Activity diagrams to depict concurrent activities easily.</a:t>
            </a:r>
          </a:p>
          <a:p>
            <a:pPr marL="342900" indent="-342900" algn="l">
              <a:buFont typeface="Wingdings" panose="05000000000000000000" pitchFamily="2" charset="2"/>
              <a:buChar char="Ø"/>
            </a:pPr>
            <a:r>
              <a:rPr lang="en-US" sz="2400" dirty="0"/>
              <a:t>Show the constraints, conditions and logic behind algorithm</a:t>
            </a:r>
          </a:p>
          <a:p>
            <a:pPr marL="457200" indent="-457200" algn="l">
              <a:buAutoNum type="arabicPlain" startAt="4"/>
            </a:pPr>
            <a:endParaRPr lang="en-US" sz="2400" dirty="0"/>
          </a:p>
        </p:txBody>
      </p:sp>
    </p:spTree>
    <p:extLst>
      <p:ext uri="{BB962C8B-B14F-4D97-AF65-F5344CB8AC3E}">
        <p14:creationId xmlns:p14="http://schemas.microsoft.com/office/powerpoint/2010/main" val="223697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b="1" dirty="0"/>
              <a:t>Purpose of Class Diagrams</a:t>
            </a:r>
          </a:p>
          <a:p>
            <a:pPr marL="457200" indent="-457200" algn="l">
              <a:buFont typeface="Wingdings" panose="05000000000000000000" pitchFamily="2" charset="2"/>
              <a:buChar char="Ø"/>
            </a:pPr>
            <a:r>
              <a:rPr lang="en-US" sz="2800" dirty="0"/>
              <a:t>Shows static structure of classifiers in a system</a:t>
            </a:r>
          </a:p>
          <a:p>
            <a:pPr marL="457200" indent="-457200" algn="l">
              <a:buFont typeface="Wingdings" panose="05000000000000000000" pitchFamily="2" charset="2"/>
              <a:buChar char="Ø"/>
            </a:pPr>
            <a:r>
              <a:rPr lang="en-US" sz="2800" dirty="0"/>
              <a:t>Diagram provides a basic notation for other structure diagrams prescribed by UML</a:t>
            </a:r>
          </a:p>
          <a:p>
            <a:pPr marL="457200" indent="-457200" algn="l">
              <a:buFont typeface="Wingdings" panose="05000000000000000000" pitchFamily="2" charset="2"/>
              <a:buChar char="Ø"/>
            </a:pPr>
            <a:r>
              <a:rPr lang="en-US" sz="2800" dirty="0"/>
              <a:t>Helpful for developers and other team members too</a:t>
            </a:r>
          </a:p>
          <a:p>
            <a:pPr marL="457200" indent="-457200" algn="l">
              <a:buFont typeface="Wingdings" panose="05000000000000000000" pitchFamily="2" charset="2"/>
              <a:buChar char="Ø"/>
            </a:pPr>
            <a:r>
              <a:rPr lang="en-US" sz="2800" dirty="0"/>
              <a:t>Business Analysts can use class diagrams to model systems from a business perspective</a:t>
            </a:r>
          </a:p>
          <a:p>
            <a:pPr marL="342900" indent="-342900" algn="l">
              <a:buFont typeface="Wingdings" panose="05000000000000000000" pitchFamily="2" charset="2"/>
              <a:buChar char="§"/>
            </a:pPr>
            <a:endParaRPr lang="en-US" sz="2800" dirty="0"/>
          </a:p>
        </p:txBody>
      </p:sp>
    </p:spTree>
    <p:extLst>
      <p:ext uri="{BB962C8B-B14F-4D97-AF65-F5344CB8AC3E}">
        <p14:creationId xmlns:p14="http://schemas.microsoft.com/office/powerpoint/2010/main" val="16582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dirty="0"/>
              <a:t>A UML class diagram is made up of:</a:t>
            </a:r>
          </a:p>
          <a:p>
            <a:pPr algn="l">
              <a:buFont typeface="Arial" panose="020B0604020202020204" pitchFamily="34" charset="0"/>
              <a:buChar char="•"/>
            </a:pPr>
            <a:r>
              <a:rPr lang="en-US" sz="2800" dirty="0"/>
              <a:t>  A set of classes and</a:t>
            </a:r>
          </a:p>
          <a:p>
            <a:pPr algn="l">
              <a:buFont typeface="Arial" panose="020B0604020202020204" pitchFamily="34" charset="0"/>
              <a:buChar char="•"/>
            </a:pPr>
            <a:r>
              <a:rPr lang="en-US" sz="2800" dirty="0"/>
              <a:t>  A set of relationships between classes</a:t>
            </a:r>
          </a:p>
          <a:p>
            <a:pPr algn="l"/>
            <a:endParaRPr lang="en-US" sz="2800" b="1" dirty="0"/>
          </a:p>
          <a:p>
            <a:pPr algn="l"/>
            <a:r>
              <a:rPr lang="en-US" sz="2800" b="1" dirty="0"/>
              <a:t>Class  is a </a:t>
            </a:r>
            <a:r>
              <a:rPr lang="en-US" sz="2800" dirty="0"/>
              <a:t>description of a group of objects all with similar roles in the system, which consists of:</a:t>
            </a:r>
          </a:p>
          <a:p>
            <a:pPr algn="l">
              <a:buFont typeface="Arial" panose="020B0604020202020204" pitchFamily="34" charset="0"/>
              <a:buChar char="•"/>
            </a:pPr>
            <a:r>
              <a:rPr lang="en-US" sz="2800" b="1" dirty="0"/>
              <a:t>  Structural features</a:t>
            </a:r>
            <a:r>
              <a:rPr lang="en-US" sz="2800" dirty="0"/>
              <a:t> </a:t>
            </a:r>
          </a:p>
          <a:p>
            <a:pPr algn="l">
              <a:buFont typeface="Arial" panose="020B0604020202020204" pitchFamily="34" charset="0"/>
              <a:buChar char="•"/>
            </a:pPr>
            <a:r>
              <a:rPr lang="en-US" sz="2800" b="1" dirty="0"/>
              <a:t>  Behavioral features</a:t>
            </a:r>
            <a:endParaRPr lang="en-US" sz="2800" dirty="0"/>
          </a:p>
          <a:p>
            <a:pPr marL="342900" indent="-342900" algn="l">
              <a:buFont typeface="Wingdings" panose="05000000000000000000" pitchFamily="2" charset="2"/>
              <a:buChar char="§"/>
            </a:pPr>
            <a:endParaRPr lang="en-US" sz="2800" dirty="0"/>
          </a:p>
        </p:txBody>
      </p:sp>
    </p:spTree>
    <p:extLst>
      <p:ext uri="{BB962C8B-B14F-4D97-AF65-F5344CB8AC3E}">
        <p14:creationId xmlns:p14="http://schemas.microsoft.com/office/powerpoint/2010/main" val="333526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lnSpcReduction="10000"/>
          </a:bodyPr>
          <a:lstStyle/>
          <a:p>
            <a:pPr marL="800100" lvl="1" indent="-342900" algn="l">
              <a:buFont typeface="Wingdings" panose="05000000000000000000" pitchFamily="2" charset="2"/>
              <a:buChar char="Ø"/>
            </a:pPr>
            <a:r>
              <a:rPr lang="en-US" sz="2800" b="1" dirty="0"/>
              <a:t>Structural features</a:t>
            </a:r>
            <a:r>
              <a:rPr lang="en-US" sz="2800" dirty="0"/>
              <a:t> (attributes) define what objects of the class "know" </a:t>
            </a:r>
          </a:p>
          <a:p>
            <a:pPr marL="800100" lvl="1" indent="-342900" algn="l">
              <a:buFont typeface="Wingdings" panose="05000000000000000000" pitchFamily="2" charset="2"/>
              <a:buChar char="ü"/>
            </a:pPr>
            <a:r>
              <a:rPr lang="en-US" sz="2800" dirty="0"/>
              <a:t>Represent the state of an object of the class</a:t>
            </a:r>
          </a:p>
          <a:p>
            <a:pPr marL="800100" lvl="1" indent="-342900" algn="l">
              <a:buFont typeface="Wingdings" panose="05000000000000000000" pitchFamily="2" charset="2"/>
              <a:buChar char="ü"/>
            </a:pPr>
            <a:r>
              <a:rPr lang="en-US" sz="2800" dirty="0"/>
              <a:t>Are descriptions of the structural or static features of a class</a:t>
            </a:r>
          </a:p>
          <a:p>
            <a:pPr marL="800100" lvl="1" indent="-342900" algn="l">
              <a:buFont typeface="Wingdings" panose="05000000000000000000" pitchFamily="2" charset="2"/>
              <a:buChar char="Ø"/>
            </a:pPr>
            <a:r>
              <a:rPr lang="en-US" sz="2800" b="1" dirty="0"/>
              <a:t>Behavioral features</a:t>
            </a:r>
            <a:r>
              <a:rPr lang="en-US" sz="2800" dirty="0"/>
              <a:t> (operations) define what objects of the class "can do</a:t>
            </a:r>
          </a:p>
          <a:p>
            <a:pPr marL="800100" lvl="1" indent="-342900" algn="l">
              <a:buFont typeface="Wingdings" panose="05000000000000000000" pitchFamily="2" charset="2"/>
              <a:buChar char="ü"/>
            </a:pPr>
            <a:r>
              <a:rPr lang="en-US" sz="2800" dirty="0"/>
              <a:t>Define the way in which objects may interact</a:t>
            </a:r>
          </a:p>
          <a:p>
            <a:pPr marL="800100" lvl="1" indent="-342900" algn="l">
              <a:buFont typeface="Wingdings" panose="05000000000000000000" pitchFamily="2" charset="2"/>
              <a:buChar char="ü"/>
            </a:pPr>
            <a:r>
              <a:rPr lang="en-US" sz="2800" dirty="0"/>
              <a:t>Operations are descriptions of behavioral or dynamic features of a class</a:t>
            </a:r>
          </a:p>
          <a:p>
            <a:pPr marL="342900" indent="-342900" algn="l">
              <a:buFont typeface="Wingdings" panose="05000000000000000000" pitchFamily="2" charset="2"/>
              <a:buChar char="§"/>
            </a:pPr>
            <a:endParaRPr lang="en-US" sz="2800" dirty="0"/>
          </a:p>
        </p:txBody>
      </p:sp>
    </p:spTree>
    <p:extLst>
      <p:ext uri="{BB962C8B-B14F-4D97-AF65-F5344CB8AC3E}">
        <p14:creationId xmlns:p14="http://schemas.microsoft.com/office/powerpoint/2010/main" val="150687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b="1" dirty="0"/>
              <a:t>Class Notation</a:t>
            </a:r>
          </a:p>
          <a:p>
            <a:pPr algn="l"/>
            <a:r>
              <a:rPr lang="en-US" sz="2800" dirty="0"/>
              <a:t>A class notation consists of three parts:</a:t>
            </a:r>
          </a:p>
          <a:p>
            <a:pPr marL="342900" indent="-342900" algn="l">
              <a:buFont typeface="Wingdings" panose="05000000000000000000" pitchFamily="2" charset="2"/>
              <a:buChar char="§"/>
            </a:pPr>
            <a:r>
              <a:rPr lang="en-US" sz="2800" b="1" dirty="0"/>
              <a:t>Class Name</a:t>
            </a:r>
          </a:p>
          <a:p>
            <a:pPr marL="342900" indent="-342900" algn="l">
              <a:buFont typeface="Wingdings" panose="05000000000000000000" pitchFamily="2" charset="2"/>
              <a:buChar char="§"/>
            </a:pPr>
            <a:r>
              <a:rPr lang="en-US" sz="2800" b="1" dirty="0"/>
              <a:t>Class Attributes</a:t>
            </a:r>
          </a:p>
          <a:p>
            <a:pPr marL="342900" indent="-342900" algn="l">
              <a:buFont typeface="Wingdings" panose="05000000000000000000" pitchFamily="2" charset="2"/>
              <a:buChar char="§"/>
            </a:pPr>
            <a:r>
              <a:rPr lang="en-US" sz="2800" b="1" dirty="0"/>
              <a:t>Class Operations</a:t>
            </a:r>
            <a:r>
              <a:rPr lang="en-US" sz="2800" dirty="0"/>
              <a:t> (Methods)</a:t>
            </a:r>
          </a:p>
        </p:txBody>
      </p:sp>
    </p:spTree>
    <p:extLst>
      <p:ext uri="{BB962C8B-B14F-4D97-AF65-F5344CB8AC3E}">
        <p14:creationId xmlns:p14="http://schemas.microsoft.com/office/powerpoint/2010/main" val="415675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b="1" dirty="0"/>
              <a:t>1	Class Name</a:t>
            </a:r>
            <a:r>
              <a:rPr lang="en-US" sz="2800" dirty="0"/>
              <a:t> </a:t>
            </a:r>
          </a:p>
          <a:p>
            <a:pPr marL="342900" indent="-342900" algn="l">
              <a:buFont typeface="Wingdings" panose="05000000000000000000" pitchFamily="2" charset="2"/>
              <a:buChar char="§"/>
            </a:pPr>
            <a:r>
              <a:rPr lang="en-US" sz="2800" dirty="0"/>
              <a:t>The name of the class appears in the first partition</a:t>
            </a:r>
          </a:p>
          <a:p>
            <a:pPr algn="l"/>
            <a:r>
              <a:rPr lang="en-US" sz="2800" b="1" dirty="0"/>
              <a:t>2	Class Attributes</a:t>
            </a:r>
          </a:p>
          <a:p>
            <a:pPr marL="342900" indent="-342900" algn="l">
              <a:buFont typeface="Wingdings" panose="05000000000000000000" pitchFamily="2" charset="2"/>
              <a:buChar char="§"/>
            </a:pPr>
            <a:r>
              <a:rPr lang="en-US" sz="2800" dirty="0"/>
              <a:t>    Attributes are shown in the second partition.</a:t>
            </a:r>
          </a:p>
          <a:p>
            <a:pPr marL="342900" indent="-342900" algn="l">
              <a:buFont typeface="Wingdings" panose="05000000000000000000" pitchFamily="2" charset="2"/>
              <a:buChar char="§"/>
            </a:pPr>
            <a:r>
              <a:rPr lang="en-US" sz="2800" dirty="0"/>
              <a:t>    The attribute type is shown after the colon.</a:t>
            </a:r>
          </a:p>
          <a:p>
            <a:pPr marL="342900" indent="-342900" algn="l">
              <a:buFont typeface="Wingdings" panose="05000000000000000000" pitchFamily="2" charset="2"/>
              <a:buChar char="§"/>
            </a:pPr>
            <a:r>
              <a:rPr lang="en-US" sz="2800" dirty="0"/>
              <a:t>    Attributes map onto member variables (data members) in code.</a:t>
            </a:r>
          </a:p>
          <a:p>
            <a:pPr marL="342900" indent="-342900" algn="l">
              <a:buFont typeface="Wingdings" panose="05000000000000000000" pitchFamily="2" charset="2"/>
              <a:buChar char="§"/>
            </a:pPr>
            <a:endParaRPr lang="en-US" sz="2800" dirty="0"/>
          </a:p>
        </p:txBody>
      </p:sp>
    </p:spTree>
    <p:extLst>
      <p:ext uri="{BB962C8B-B14F-4D97-AF65-F5344CB8AC3E}">
        <p14:creationId xmlns:p14="http://schemas.microsoft.com/office/powerpoint/2010/main" val="354344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547FA6-5BF9-4F7F-9699-74993FCD96CF}"/>
              </a:ext>
            </a:extLst>
          </p:cNvPr>
          <p:cNvSpPr>
            <a:spLocks noGrp="1"/>
          </p:cNvSpPr>
          <p:nvPr>
            <p:ph type="subTitle" idx="1"/>
          </p:nvPr>
        </p:nvSpPr>
        <p:spPr>
          <a:xfrm>
            <a:off x="1197735" y="1146220"/>
            <a:ext cx="9762185" cy="4571999"/>
          </a:xfrm>
        </p:spPr>
        <p:txBody>
          <a:bodyPr>
            <a:normAutofit/>
          </a:bodyPr>
          <a:lstStyle/>
          <a:p>
            <a:pPr algn="l"/>
            <a:r>
              <a:rPr lang="en-US" sz="2800" b="1" dirty="0"/>
              <a:t>3	Class Operations (Methods)</a:t>
            </a:r>
          </a:p>
          <a:p>
            <a:pPr marL="342900" indent="-342900" algn="l">
              <a:buFont typeface="Wingdings" panose="05000000000000000000" pitchFamily="2" charset="2"/>
              <a:buChar char="§"/>
            </a:pPr>
            <a:r>
              <a:rPr lang="en-US" sz="2800" dirty="0"/>
              <a:t>    Operations are shown in the third partition. They are services the class provides.</a:t>
            </a:r>
          </a:p>
          <a:p>
            <a:pPr marL="342900" indent="-342900" algn="l">
              <a:buFont typeface="Wingdings" panose="05000000000000000000" pitchFamily="2" charset="2"/>
              <a:buChar char="§"/>
            </a:pPr>
            <a:r>
              <a:rPr lang="en-US" sz="2800" dirty="0"/>
              <a:t>    The return type of a method is shown after the colon at the end of the method signature.</a:t>
            </a:r>
          </a:p>
          <a:p>
            <a:pPr marL="342900" indent="-342900" algn="l">
              <a:buFont typeface="Wingdings" panose="05000000000000000000" pitchFamily="2" charset="2"/>
              <a:buChar char="§"/>
            </a:pPr>
            <a:r>
              <a:rPr lang="en-US" sz="2800" dirty="0"/>
              <a:t>    The return type of method parameters is shown after the colon following the parameter name.</a:t>
            </a:r>
          </a:p>
          <a:p>
            <a:pPr marL="342900" indent="-342900" algn="l">
              <a:buFont typeface="Wingdings" panose="05000000000000000000" pitchFamily="2" charset="2"/>
              <a:buChar char="§"/>
            </a:pPr>
            <a:r>
              <a:rPr lang="en-US" sz="2800" dirty="0"/>
              <a:t>    Operations map onto class methods in code </a:t>
            </a:r>
          </a:p>
        </p:txBody>
      </p:sp>
    </p:spTree>
    <p:extLst>
      <p:ext uri="{BB962C8B-B14F-4D97-AF65-F5344CB8AC3E}">
        <p14:creationId xmlns:p14="http://schemas.microsoft.com/office/powerpoint/2010/main" val="18918349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{001C3186-26A7-4F0C-9DE7-08AFB757FB92}tf10001105</Template>
  <TotalTime>64</TotalTime>
  <Words>1453</Words>
  <Application>Microsoft Office PowerPoint</Application>
  <PresentationFormat>Widescreen</PresentationFormat>
  <Paragraphs>142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Franklin Gothic Book</vt:lpstr>
      <vt:lpstr>Times New Roman</vt:lpstr>
      <vt:lpstr>Wingdings</vt:lpstr>
      <vt:lpstr>Crop</vt:lpstr>
      <vt:lpstr>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Yasir Mir</dc:creator>
  <cp:lastModifiedBy>Yasir Mir</cp:lastModifiedBy>
  <cp:revision>3</cp:revision>
  <dcterms:created xsi:type="dcterms:W3CDTF">2021-11-20T04:27:48Z</dcterms:created>
  <dcterms:modified xsi:type="dcterms:W3CDTF">2021-11-20T05:32:16Z</dcterms:modified>
</cp:coreProperties>
</file>