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70" r:id="rId13"/>
    <p:sldId id="271" r:id="rId14"/>
    <p:sldId id="273" r:id="rId15"/>
    <p:sldId id="272" r:id="rId16"/>
    <p:sldId id="269" r:id="rId17"/>
    <p:sldId id="263" r:id="rId18"/>
    <p:sldId id="274" r:id="rId19"/>
    <p:sldId id="275" r:id="rId20"/>
    <p:sldId id="264" r:id="rId21"/>
    <p:sldId id="289" r:id="rId22"/>
    <p:sldId id="291" r:id="rId23"/>
    <p:sldId id="292" r:id="rId24"/>
    <p:sldId id="293" r:id="rId25"/>
    <p:sldId id="294" r:id="rId26"/>
    <p:sldId id="295" r:id="rId27"/>
    <p:sldId id="296" r:id="rId28"/>
    <p:sldId id="297" r:id="rId29"/>
    <p:sldId id="29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70B1-6DC5-7641-B740-193EF8679C22}"/>
              </a:ext>
            </a:extLst>
          </p:cNvPr>
          <p:cNvSpPr>
            <a:spLocks noGrp="1"/>
          </p:cNvSpPr>
          <p:nvPr>
            <p:ph type="ctrTitle"/>
          </p:nvPr>
        </p:nvSpPr>
        <p:spPr/>
        <p:txBody>
          <a:bodyPr/>
          <a:lstStyle/>
          <a:p>
            <a:r>
              <a:rPr lang="en-US" dirty="0"/>
              <a:t>diagrams</a:t>
            </a:r>
          </a:p>
        </p:txBody>
      </p:sp>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822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b="1" dirty="0"/>
              <a:t>Level 0</a:t>
            </a:r>
            <a:r>
              <a:rPr lang="en-IN" sz="2800" dirty="0"/>
              <a:t> - Highest abstraction level DFD is known as Level 0 DFD, which depicts the entire information system as one diagram concealing all the underlying details. Level 0 DFDs are also known as context level DFDs</a:t>
            </a:r>
          </a:p>
          <a:p>
            <a:pPr marL="342900" indent="-342900" algn="l">
              <a:buFont typeface="Wingdings" pitchFamily="2" charset="2"/>
              <a:buChar char="Ø"/>
            </a:pPr>
            <a:endParaRPr lang="en-US" sz="2800" dirty="0"/>
          </a:p>
        </p:txBody>
      </p:sp>
      <p:pic>
        <p:nvPicPr>
          <p:cNvPr id="4" name="Picture 3">
            <a:extLst>
              <a:ext uri="{FF2B5EF4-FFF2-40B4-BE49-F238E27FC236}">
                <a16:creationId xmlns:a16="http://schemas.microsoft.com/office/drawing/2014/main" id="{AA083559-99DD-4648-9967-57E1318C97CC}"/>
              </a:ext>
            </a:extLst>
          </p:cNvPr>
          <p:cNvPicPr>
            <a:picLocks noChangeAspect="1"/>
          </p:cNvPicPr>
          <p:nvPr/>
        </p:nvPicPr>
        <p:blipFill>
          <a:blip r:embed="rId2"/>
          <a:stretch>
            <a:fillRect/>
          </a:stretch>
        </p:blipFill>
        <p:spPr>
          <a:xfrm>
            <a:off x="2690395" y="3054684"/>
            <a:ext cx="4456363" cy="2998290"/>
          </a:xfrm>
          <a:prstGeom prst="rect">
            <a:avLst/>
          </a:prstGeom>
        </p:spPr>
      </p:pic>
    </p:spTree>
    <p:extLst>
      <p:ext uri="{BB962C8B-B14F-4D97-AF65-F5344CB8AC3E}">
        <p14:creationId xmlns:p14="http://schemas.microsoft.com/office/powerpoint/2010/main" val="24686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b="1" dirty="0"/>
              <a:t>Level 1</a:t>
            </a:r>
            <a:r>
              <a:rPr lang="en-IN" sz="2800" dirty="0"/>
              <a:t> - The Level 0 DFD is broken down into more specific, Level 1 DFD. </a:t>
            </a:r>
          </a:p>
          <a:p>
            <a:pPr marL="457200" indent="-457200" algn="l">
              <a:buFont typeface="Arial" panose="020B0604020202020204" pitchFamily="34" charset="0"/>
              <a:buChar char="•"/>
            </a:pPr>
            <a:r>
              <a:rPr lang="en-IN" sz="2800" dirty="0"/>
              <a:t>	Level 1 DFD depicts basic modules in the system and 	flow of data among various modules. </a:t>
            </a:r>
          </a:p>
          <a:p>
            <a:pPr marL="457200" indent="-457200" algn="l">
              <a:buFont typeface="Arial" panose="020B0604020202020204" pitchFamily="34" charset="0"/>
              <a:buChar char="•"/>
            </a:pPr>
            <a:r>
              <a:rPr lang="en-IN" sz="2800" dirty="0"/>
              <a:t>Level 1 DFD also 	mentions basic processes and sources of information.</a:t>
            </a:r>
            <a:endParaRPr lang="en-US" sz="2800" dirty="0"/>
          </a:p>
        </p:txBody>
      </p:sp>
    </p:spTree>
    <p:extLst>
      <p:ext uri="{BB962C8B-B14F-4D97-AF65-F5344CB8AC3E}">
        <p14:creationId xmlns:p14="http://schemas.microsoft.com/office/powerpoint/2010/main" val="293115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endParaRPr lang="en-US" sz="2800" dirty="0"/>
          </a:p>
        </p:txBody>
      </p:sp>
      <p:pic>
        <p:nvPicPr>
          <p:cNvPr id="4" name="Picture 3">
            <a:extLst>
              <a:ext uri="{FF2B5EF4-FFF2-40B4-BE49-F238E27FC236}">
                <a16:creationId xmlns:a16="http://schemas.microsoft.com/office/drawing/2014/main" id="{4AB262A1-E13A-BC43-B55D-DEA4C5E9D87A}"/>
              </a:ext>
            </a:extLst>
          </p:cNvPr>
          <p:cNvPicPr>
            <a:picLocks noChangeAspect="1"/>
          </p:cNvPicPr>
          <p:nvPr/>
        </p:nvPicPr>
        <p:blipFill>
          <a:blip r:embed="rId2"/>
          <a:stretch>
            <a:fillRect/>
          </a:stretch>
        </p:blipFill>
        <p:spPr>
          <a:xfrm>
            <a:off x="1303421" y="1143001"/>
            <a:ext cx="6264442" cy="4572000"/>
          </a:xfrm>
          <a:prstGeom prst="rect">
            <a:avLst/>
          </a:prstGeom>
        </p:spPr>
      </p:pic>
    </p:spTree>
    <p:extLst>
      <p:ext uri="{BB962C8B-B14F-4D97-AF65-F5344CB8AC3E}">
        <p14:creationId xmlns:p14="http://schemas.microsoft.com/office/powerpoint/2010/main" val="87125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r>
              <a:rPr lang="en-IN" sz="2800" b="1" dirty="0"/>
              <a:t>Level 2</a:t>
            </a:r>
            <a:r>
              <a:rPr lang="en-IN" sz="2800" dirty="0"/>
              <a:t> - At this level, DFD shows how data flows inside the modules mentioned in Level 1.</a:t>
            </a:r>
          </a:p>
          <a:p>
            <a:pPr algn="l"/>
            <a:r>
              <a:rPr lang="en-IN" sz="2800" dirty="0"/>
              <a:t>Higher level DFDs can be transformed into more specific lower level DFDs with deeper level of understanding unless the desired level of specification is achieved.</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81497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r>
              <a:rPr lang="en-IN" sz="2800" b="1" dirty="0"/>
              <a:t>Rules and tips for DFD</a:t>
            </a:r>
          </a:p>
          <a:p>
            <a:pPr marL="342900" indent="-342900" algn="l">
              <a:buFont typeface="Wingdings" pitchFamily="2" charset="2"/>
              <a:buChar char="Ø"/>
            </a:pPr>
            <a:r>
              <a:rPr lang="en-IN" sz="2800" dirty="0"/>
              <a:t> Each process should have at least one input and an output.</a:t>
            </a:r>
          </a:p>
          <a:p>
            <a:pPr marL="342900" indent="-342900" algn="l">
              <a:buFont typeface="Wingdings" pitchFamily="2" charset="2"/>
              <a:buChar char="Ø"/>
            </a:pPr>
            <a:r>
              <a:rPr lang="en-IN" sz="2800" dirty="0"/>
              <a:t>Each data store should have at least one data flow in and one data flow out. </a:t>
            </a:r>
          </a:p>
          <a:p>
            <a:pPr marL="342900" indent="-342900" algn="l">
              <a:buFont typeface="Wingdings" pitchFamily="2" charset="2"/>
              <a:buChar char="Ø"/>
            </a:pPr>
            <a:r>
              <a:rPr lang="en-IN" sz="2800" dirty="0"/>
              <a:t>Data stored in a system must go through a process.</a:t>
            </a:r>
          </a:p>
          <a:p>
            <a:pPr marL="342900" indent="-342900" algn="l">
              <a:buFont typeface="Wingdings" pitchFamily="2" charset="2"/>
              <a:buChar char="Ø"/>
            </a:pPr>
            <a:r>
              <a:rPr lang="en-IN" sz="2800" dirty="0"/>
              <a:t> All processes in a DFD go to another process or a data store </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76246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endParaRPr lang="en-US" sz="6000" dirty="0"/>
          </a:p>
          <a:p>
            <a:r>
              <a:rPr lang="en-US" sz="6000" dirty="0"/>
              <a:t>FLOW CHART</a:t>
            </a:r>
          </a:p>
        </p:txBody>
      </p:sp>
    </p:spTree>
    <p:extLst>
      <p:ext uri="{BB962C8B-B14F-4D97-AF65-F5344CB8AC3E}">
        <p14:creationId xmlns:p14="http://schemas.microsoft.com/office/powerpoint/2010/main" val="134456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dirty="0"/>
              <a:t>A flowchart is a diagram that depicts a process, system or computer algorithm </a:t>
            </a:r>
          </a:p>
          <a:p>
            <a:pPr marL="342900" indent="-342900" algn="l">
              <a:buFont typeface="Wingdings" pitchFamily="2" charset="2"/>
              <a:buChar char="Ø"/>
            </a:pPr>
            <a:r>
              <a:rPr lang="en-IN" sz="2800" dirty="0"/>
              <a:t>They are widely used in multiple fields to document, study, plan, improve and  communicate often complex processes in clear, easy-to-understand diagrams. </a:t>
            </a:r>
          </a:p>
          <a:p>
            <a:pPr marL="342900" indent="-342900" algn="l">
              <a:buFont typeface="Wingdings" pitchFamily="2" charset="2"/>
              <a:buChar char="Ø"/>
            </a:pPr>
            <a:r>
              <a:rPr lang="en-IN" sz="2800" dirty="0"/>
              <a:t>Flowcharts use rectangles, ovals, diamonds and potentially numerous other shapes to define the type of step, along with connecting arrows to define flow and sequence </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106982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r>
              <a:rPr lang="en-IN" sz="2800" dirty="0"/>
              <a:t>When it is used </a:t>
            </a:r>
          </a:p>
          <a:p>
            <a:pPr marL="342900" indent="-342900" algn="l">
              <a:buFont typeface="Wingdings" pitchFamily="2" charset="2"/>
              <a:buChar char="ü"/>
            </a:pPr>
            <a:r>
              <a:rPr lang="en-IN" sz="2800" dirty="0"/>
              <a:t>To develop understanding of how a process is done. </a:t>
            </a:r>
          </a:p>
          <a:p>
            <a:pPr marL="342900" indent="-342900" algn="l">
              <a:buFont typeface="Wingdings" pitchFamily="2" charset="2"/>
              <a:buChar char="ü"/>
            </a:pPr>
            <a:r>
              <a:rPr lang="en-IN" sz="2800" dirty="0"/>
              <a:t>To study a process for improvement. </a:t>
            </a:r>
          </a:p>
          <a:p>
            <a:pPr marL="342900" indent="-342900" algn="l">
              <a:buFont typeface="Wingdings" pitchFamily="2" charset="2"/>
              <a:buChar char="ü"/>
            </a:pPr>
            <a:r>
              <a:rPr lang="en-IN" sz="2800" dirty="0"/>
              <a:t>To communicate to others how a process is done. </a:t>
            </a:r>
          </a:p>
          <a:p>
            <a:pPr marL="342900" indent="-342900" algn="l">
              <a:buFont typeface="Wingdings" pitchFamily="2" charset="2"/>
              <a:buChar char="ü"/>
            </a:pPr>
            <a:r>
              <a:rPr lang="en-IN" sz="2800" dirty="0"/>
              <a:t>When better communication is needed between people involved with the same process. </a:t>
            </a:r>
          </a:p>
          <a:p>
            <a:pPr marL="342900" indent="-342900" algn="l">
              <a:buFont typeface="Wingdings" pitchFamily="2" charset="2"/>
              <a:buChar char="ü"/>
            </a:pPr>
            <a:r>
              <a:rPr lang="en-IN" sz="2800" dirty="0"/>
              <a:t>To document a process. </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57765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lvl="8" algn="l"/>
            <a:r>
              <a:rPr lang="en-US" sz="2100" dirty="0"/>
              <a:t>                                        FLOW CHART SYMBOLS</a:t>
            </a:r>
          </a:p>
        </p:txBody>
      </p:sp>
      <p:pic>
        <p:nvPicPr>
          <p:cNvPr id="4" name="Picture 3">
            <a:extLst>
              <a:ext uri="{FF2B5EF4-FFF2-40B4-BE49-F238E27FC236}">
                <a16:creationId xmlns:a16="http://schemas.microsoft.com/office/drawing/2014/main" id="{78E00F8E-863E-2B4E-9AD1-C490410FA924}"/>
              </a:ext>
            </a:extLst>
          </p:cNvPr>
          <p:cNvPicPr>
            <a:picLocks noChangeAspect="1"/>
          </p:cNvPicPr>
          <p:nvPr/>
        </p:nvPicPr>
        <p:blipFill>
          <a:blip r:embed="rId2"/>
          <a:stretch>
            <a:fillRect/>
          </a:stretch>
        </p:blipFill>
        <p:spPr>
          <a:xfrm>
            <a:off x="1191126" y="1143000"/>
            <a:ext cx="6197691" cy="5522495"/>
          </a:xfrm>
          <a:prstGeom prst="rect">
            <a:avLst/>
          </a:prstGeom>
        </p:spPr>
      </p:pic>
    </p:spTree>
    <p:extLst>
      <p:ext uri="{BB962C8B-B14F-4D97-AF65-F5344CB8AC3E}">
        <p14:creationId xmlns:p14="http://schemas.microsoft.com/office/powerpoint/2010/main" val="341903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b="1" dirty="0"/>
              <a:t>Terminator: </a:t>
            </a:r>
            <a:r>
              <a:rPr lang="en-IN" sz="2800" dirty="0"/>
              <a:t>An oval flow chart shape indicating the start or end of the process. </a:t>
            </a:r>
          </a:p>
          <a:p>
            <a:pPr marL="342900" indent="-342900" algn="l">
              <a:buFont typeface="Wingdings" pitchFamily="2" charset="2"/>
              <a:buChar char="Ø"/>
            </a:pPr>
            <a:r>
              <a:rPr lang="en-IN" sz="2800" b="1" dirty="0"/>
              <a:t>Process: </a:t>
            </a:r>
            <a:r>
              <a:rPr lang="en-IN" sz="2800" dirty="0"/>
              <a:t>A rectangular flow chart shape indicating a normal process flow step. </a:t>
            </a:r>
          </a:p>
          <a:p>
            <a:pPr marL="342900" indent="-342900" algn="l">
              <a:buFont typeface="Wingdings" pitchFamily="2" charset="2"/>
              <a:buChar char="Ø"/>
            </a:pPr>
            <a:r>
              <a:rPr lang="en-IN" sz="2800" b="1" dirty="0"/>
              <a:t>Decision: </a:t>
            </a:r>
            <a:r>
              <a:rPr lang="en-IN" sz="2800" dirty="0"/>
              <a:t>A diamond flow chart shape indication a branch in the process flow. </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10137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dirty="0"/>
              <a:t>Software analysis and design includes all activities, which help the transformation of requirement specification into implementation.</a:t>
            </a:r>
          </a:p>
          <a:p>
            <a:pPr marL="342900" indent="-342900" algn="l">
              <a:buFont typeface="Wingdings" pitchFamily="2" charset="2"/>
              <a:buChar char="Ø"/>
            </a:pPr>
            <a:r>
              <a:rPr lang="en-IN" sz="2800" dirty="0"/>
              <a:t>Requirement specifications specify all functional and non-functional expectations from the software. </a:t>
            </a:r>
          </a:p>
          <a:p>
            <a:pPr marL="342900" indent="-342900" algn="l">
              <a:buFont typeface="Wingdings" pitchFamily="2" charset="2"/>
              <a:buChar char="Ø"/>
            </a:pPr>
            <a:r>
              <a:rPr lang="en-IN" sz="2800" dirty="0"/>
              <a:t>These requirement specifications come in the shape of human readable and understandable documents, to which a computer has nothing to do.</a:t>
            </a:r>
            <a:endParaRPr lang="en-US" sz="2800" dirty="0"/>
          </a:p>
        </p:txBody>
      </p:sp>
    </p:spTree>
    <p:extLst>
      <p:ext uri="{BB962C8B-B14F-4D97-AF65-F5344CB8AC3E}">
        <p14:creationId xmlns:p14="http://schemas.microsoft.com/office/powerpoint/2010/main" val="52379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b="1" dirty="0"/>
              <a:t>Connector</a:t>
            </a:r>
            <a:r>
              <a:rPr lang="en-IN" sz="2800" dirty="0"/>
              <a:t>: A small, </a:t>
            </a:r>
            <a:r>
              <a:rPr lang="en-IN" sz="2800" dirty="0" err="1"/>
              <a:t>labeled</a:t>
            </a:r>
            <a:r>
              <a:rPr lang="en-IN" sz="2800" dirty="0"/>
              <a:t>, circular flow chart shape used to indicate a jump in the process flow. (Shown as the circle with the letter “A”, below.) </a:t>
            </a:r>
          </a:p>
          <a:p>
            <a:pPr marL="342900" indent="-342900" algn="l">
              <a:buFont typeface="Wingdings" pitchFamily="2" charset="2"/>
              <a:buChar char="Ø"/>
            </a:pPr>
            <a:r>
              <a:rPr lang="en-IN" sz="2800" b="1" dirty="0"/>
              <a:t>Data: </a:t>
            </a:r>
            <a:r>
              <a:rPr lang="en-IN" sz="2800" dirty="0"/>
              <a:t>A parallelogram that indicates data input or output (I/O) for a process. </a:t>
            </a:r>
          </a:p>
          <a:p>
            <a:pPr marL="342900" indent="-342900" algn="l">
              <a:buFont typeface="Wingdings" pitchFamily="2" charset="2"/>
              <a:buChar char="Ø"/>
            </a:pPr>
            <a:r>
              <a:rPr lang="en-IN" sz="2800" b="1" dirty="0"/>
              <a:t>Document: </a:t>
            </a:r>
            <a:r>
              <a:rPr lang="en-IN" sz="2800" dirty="0"/>
              <a:t>Used to indicate a document or report </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3431875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endParaRPr lang="en-IN" sz="4800" b="1" dirty="0"/>
          </a:p>
          <a:p>
            <a:r>
              <a:rPr lang="en-IN" sz="4800" b="1" dirty="0"/>
              <a:t>Object-Oriented Design</a:t>
            </a:r>
          </a:p>
          <a:p>
            <a:pPr algn="l"/>
            <a:endParaRPr lang="en-IN" sz="2800" b="1" dirty="0"/>
          </a:p>
        </p:txBody>
      </p:sp>
    </p:spTree>
    <p:extLst>
      <p:ext uri="{BB962C8B-B14F-4D97-AF65-F5344CB8AC3E}">
        <p14:creationId xmlns:p14="http://schemas.microsoft.com/office/powerpoint/2010/main" val="238923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dirty="0"/>
              <a:t>In the object-oriented design method, the system is viewed as a collection of objects (i.e., entities)</a:t>
            </a:r>
          </a:p>
          <a:p>
            <a:pPr marL="457200" indent="-457200" algn="l">
              <a:buFont typeface="Wingdings" pitchFamily="2" charset="2"/>
              <a:buChar char="Ø"/>
            </a:pPr>
            <a:r>
              <a:rPr lang="en-IN" sz="2800" dirty="0"/>
              <a:t>Objects have their internal data which represent their state. </a:t>
            </a:r>
          </a:p>
          <a:p>
            <a:pPr marL="457200" indent="-457200" algn="l">
              <a:buFont typeface="Wingdings" pitchFamily="2" charset="2"/>
              <a:buChar char="Ø"/>
            </a:pPr>
            <a:r>
              <a:rPr lang="en-IN" sz="2800" b="1" dirty="0"/>
              <a:t>The different terms related to object design are:</a:t>
            </a:r>
          </a:p>
        </p:txBody>
      </p:sp>
    </p:spTree>
    <p:extLst>
      <p:ext uri="{BB962C8B-B14F-4D97-AF65-F5344CB8AC3E}">
        <p14:creationId xmlns:p14="http://schemas.microsoft.com/office/powerpoint/2010/main" val="2645431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endParaRPr lang="en-IN" sz="2800" b="1" dirty="0"/>
          </a:p>
        </p:txBody>
      </p:sp>
      <p:pic>
        <p:nvPicPr>
          <p:cNvPr id="4" name="Picture 3">
            <a:extLst>
              <a:ext uri="{FF2B5EF4-FFF2-40B4-BE49-F238E27FC236}">
                <a16:creationId xmlns:a16="http://schemas.microsoft.com/office/drawing/2014/main" id="{351EB2CA-A84C-294D-83B5-FCFA887D4727}"/>
              </a:ext>
            </a:extLst>
          </p:cNvPr>
          <p:cNvPicPr>
            <a:picLocks noChangeAspect="1"/>
          </p:cNvPicPr>
          <p:nvPr/>
        </p:nvPicPr>
        <p:blipFill>
          <a:blip r:embed="rId2"/>
          <a:stretch>
            <a:fillRect/>
          </a:stretch>
        </p:blipFill>
        <p:spPr>
          <a:xfrm>
            <a:off x="2108200" y="1130300"/>
            <a:ext cx="7975600" cy="4597400"/>
          </a:xfrm>
          <a:prstGeom prst="rect">
            <a:avLst/>
          </a:prstGeom>
        </p:spPr>
      </p:pic>
    </p:spTree>
    <p:extLst>
      <p:ext uri="{BB962C8B-B14F-4D97-AF65-F5344CB8AC3E}">
        <p14:creationId xmlns:p14="http://schemas.microsoft.com/office/powerpoint/2010/main" val="26981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b="1" dirty="0"/>
              <a:t>Objects:</a:t>
            </a:r>
            <a:r>
              <a:rPr lang="en-IN" sz="2800" dirty="0"/>
              <a:t> All entities involved in the solution design are known as objects. For example, person, banks, company, and users are considered as objects. Every entity has some attributes associated with it and has some methods to perform on the attributes.</a:t>
            </a:r>
            <a:endParaRPr lang="en-IN" sz="2800" b="1" dirty="0"/>
          </a:p>
        </p:txBody>
      </p:sp>
    </p:spTree>
    <p:extLst>
      <p:ext uri="{BB962C8B-B14F-4D97-AF65-F5344CB8AC3E}">
        <p14:creationId xmlns:p14="http://schemas.microsoft.com/office/powerpoint/2010/main" val="86508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b="1" dirty="0"/>
              <a:t>Classes:</a:t>
            </a:r>
            <a:r>
              <a:rPr lang="en-IN" sz="2800" dirty="0"/>
              <a:t> A class is a generalized description of an object. An object is an instance of a class. A class defines all the attributes, which an object can have and methods, which represents the functionality of the object.</a:t>
            </a:r>
          </a:p>
          <a:p>
            <a:pPr marL="457200" indent="-457200" algn="l">
              <a:buFont typeface="Wingdings" pitchFamily="2" charset="2"/>
              <a:buChar char="Ø"/>
            </a:pPr>
            <a:r>
              <a:rPr lang="en-IN" sz="2800" b="1" dirty="0"/>
              <a:t>Messages:</a:t>
            </a:r>
            <a:r>
              <a:rPr lang="en-IN" sz="2800" dirty="0"/>
              <a:t> Objects communicate by message passing. Messages consist of the integrity of the target object, the name of the requested operation, and any other action needed to perform the function. Messages are often implemented as procedure or function calls.</a:t>
            </a:r>
            <a:endParaRPr lang="en-IN" sz="2800" b="1" dirty="0"/>
          </a:p>
        </p:txBody>
      </p:sp>
    </p:spTree>
    <p:extLst>
      <p:ext uri="{BB962C8B-B14F-4D97-AF65-F5344CB8AC3E}">
        <p14:creationId xmlns:p14="http://schemas.microsoft.com/office/powerpoint/2010/main" val="306371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b="1" dirty="0"/>
              <a:t>Abstraction</a:t>
            </a:r>
            <a:r>
              <a:rPr lang="en-IN" sz="2800" dirty="0"/>
              <a:t> In object-oriented design, complexity is handled using abstraction.</a:t>
            </a:r>
          </a:p>
          <a:p>
            <a:pPr marL="457200" indent="-457200" algn="l">
              <a:buFont typeface="Wingdings" pitchFamily="2" charset="2"/>
              <a:buChar char="Ø"/>
            </a:pPr>
            <a:r>
              <a:rPr lang="en-IN" sz="2800" b="1" dirty="0"/>
              <a:t>Encapsulation:</a:t>
            </a:r>
            <a:r>
              <a:rPr lang="en-IN" sz="2800" dirty="0"/>
              <a:t> Encapsulation is also called an information hiding concept. The data and operations are linked to a single unit. Encapsulation not only bundles essential information of an object together but also restricts access to the data and methods from the outside world.</a:t>
            </a:r>
          </a:p>
          <a:p>
            <a:pPr marL="457200" indent="-457200" algn="l">
              <a:buFont typeface="Wingdings" pitchFamily="2" charset="2"/>
              <a:buChar char="Ø"/>
            </a:pPr>
            <a:endParaRPr lang="en-IN" sz="2800" b="1" dirty="0"/>
          </a:p>
        </p:txBody>
      </p:sp>
    </p:spTree>
    <p:extLst>
      <p:ext uri="{BB962C8B-B14F-4D97-AF65-F5344CB8AC3E}">
        <p14:creationId xmlns:p14="http://schemas.microsoft.com/office/powerpoint/2010/main" val="126999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b="1" dirty="0"/>
              <a:t>Inheritance:</a:t>
            </a:r>
            <a:r>
              <a:rPr lang="en-IN" sz="2800" dirty="0"/>
              <a:t> OOD allows similar classes to stack up in a hierarchical manner where the lower or sub-classes can import, implement, and re-use allowed variables and functions from their immediate </a:t>
            </a:r>
            <a:r>
              <a:rPr lang="en-IN" sz="2800" dirty="0" err="1"/>
              <a:t>superclasses</a:t>
            </a:r>
            <a:r>
              <a:rPr lang="en-IN" sz="2800" dirty="0"/>
              <a:t>. This property of OOD is called an inheritance. This makes it easier to define a specific class and to create generalized classes from specific ones.</a:t>
            </a:r>
            <a:endParaRPr lang="en-IN" sz="2800" b="1" dirty="0"/>
          </a:p>
        </p:txBody>
      </p:sp>
    </p:spTree>
    <p:extLst>
      <p:ext uri="{BB962C8B-B14F-4D97-AF65-F5344CB8AC3E}">
        <p14:creationId xmlns:p14="http://schemas.microsoft.com/office/powerpoint/2010/main" val="63473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b="1" dirty="0"/>
              <a:t>Polymorphism:</a:t>
            </a:r>
            <a:r>
              <a:rPr lang="en-IN" sz="2800" dirty="0"/>
              <a:t> OOD languages provide a mechanism where methods performing similar tasks but vary in arguments, can be assigned the same name. This is known as polymorphism, which allows a single interface is performing functions for different types. Depending upon how the service is invoked, the respective portion of the code gets executed.</a:t>
            </a:r>
            <a:endParaRPr lang="en-IN" sz="2800" b="1" dirty="0"/>
          </a:p>
        </p:txBody>
      </p:sp>
    </p:spTree>
    <p:extLst>
      <p:ext uri="{BB962C8B-B14F-4D97-AF65-F5344CB8AC3E}">
        <p14:creationId xmlns:p14="http://schemas.microsoft.com/office/powerpoint/2010/main" val="2359062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endParaRPr lang="en-IN" sz="2800" b="1" dirty="0"/>
          </a:p>
        </p:txBody>
      </p:sp>
    </p:spTree>
    <p:extLst>
      <p:ext uri="{BB962C8B-B14F-4D97-AF65-F5344CB8AC3E}">
        <p14:creationId xmlns:p14="http://schemas.microsoft.com/office/powerpoint/2010/main" val="387967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dirty="0"/>
              <a:t>Software analysis and design is the intermediate stage, which helps human-readable requirements to be transformed into actual code.</a:t>
            </a:r>
          </a:p>
          <a:p>
            <a:pPr marL="342900" indent="-342900" algn="l">
              <a:buFont typeface="Wingdings" pitchFamily="2" charset="2"/>
              <a:buChar char="Ø"/>
            </a:pPr>
            <a:r>
              <a:rPr lang="en-IN" sz="2800" dirty="0"/>
              <a:t>Let us see few analysis and design tools used by software designers</a:t>
            </a:r>
            <a:endParaRPr lang="en-US" sz="2800" dirty="0"/>
          </a:p>
        </p:txBody>
      </p:sp>
    </p:spTree>
    <p:extLst>
      <p:ext uri="{BB962C8B-B14F-4D97-AF65-F5344CB8AC3E}">
        <p14:creationId xmlns:p14="http://schemas.microsoft.com/office/powerpoint/2010/main" val="341915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endParaRPr lang="en-US" sz="6000" dirty="0"/>
          </a:p>
          <a:p>
            <a:r>
              <a:rPr lang="en-US" sz="6000" dirty="0"/>
              <a:t>DATA FLOW DIAGRAM</a:t>
            </a:r>
          </a:p>
        </p:txBody>
      </p:sp>
    </p:spTree>
    <p:extLst>
      <p:ext uri="{BB962C8B-B14F-4D97-AF65-F5344CB8AC3E}">
        <p14:creationId xmlns:p14="http://schemas.microsoft.com/office/powerpoint/2010/main" val="399147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dirty="0"/>
              <a:t>Data flow diagram is graphical representation of flow of data in an information system. </a:t>
            </a:r>
          </a:p>
          <a:p>
            <a:pPr marL="342900" indent="-342900" algn="l">
              <a:buFont typeface="Wingdings" pitchFamily="2" charset="2"/>
              <a:buChar char="Ø"/>
            </a:pPr>
            <a:r>
              <a:rPr lang="en-IN" sz="2800" dirty="0"/>
              <a:t>It is capable of depicting incoming data flow, outgoing data flow and stored data. </a:t>
            </a:r>
          </a:p>
          <a:p>
            <a:pPr marL="342900" indent="-342900" algn="l">
              <a:buFont typeface="Wingdings" pitchFamily="2" charset="2"/>
              <a:buChar char="Ø"/>
            </a:pPr>
            <a:r>
              <a:rPr lang="en-IN" sz="2800" dirty="0"/>
              <a:t>The DFD does not mention anything about how data flows through the system</a:t>
            </a:r>
            <a:endParaRPr lang="en-US" sz="2800" dirty="0"/>
          </a:p>
        </p:txBody>
      </p:sp>
    </p:spTree>
    <p:extLst>
      <p:ext uri="{BB962C8B-B14F-4D97-AF65-F5344CB8AC3E}">
        <p14:creationId xmlns:p14="http://schemas.microsoft.com/office/powerpoint/2010/main" val="243567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r>
              <a:rPr lang="en-IN" sz="2800" dirty="0"/>
              <a:t>Types of DFD</a:t>
            </a:r>
          </a:p>
          <a:p>
            <a:pPr algn="l"/>
            <a:r>
              <a:rPr lang="en-IN" sz="2800" b="1" dirty="0"/>
              <a:t>Logical DFD</a:t>
            </a:r>
            <a:r>
              <a:rPr lang="en-IN" sz="2800" dirty="0"/>
              <a:t> - This type of DFD concentrates on the system process, and flow of data in the system. For example in a Banking software system, how data is moved between different entities.</a:t>
            </a:r>
          </a:p>
          <a:p>
            <a:pPr algn="l"/>
            <a:r>
              <a:rPr lang="en-IN" sz="2800" b="1" dirty="0"/>
              <a:t>Physical DFD</a:t>
            </a:r>
            <a:r>
              <a:rPr lang="en-IN" sz="2800" dirty="0"/>
              <a:t> - This type of DFD shows how the data flow is actually implemented in the system. It is more specific and close to the implementation.</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62932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algn="l"/>
            <a:r>
              <a:rPr lang="en-IN" sz="2800" b="1" dirty="0"/>
              <a:t>DFD Components</a:t>
            </a:r>
          </a:p>
          <a:p>
            <a:pPr marL="514350" indent="-514350" algn="l">
              <a:buFont typeface="Wingdings" pitchFamily="2" charset="2"/>
              <a:buChar char="Ø"/>
            </a:pPr>
            <a:r>
              <a:rPr lang="en-IN" sz="2800" dirty="0"/>
              <a:t>DFD can represent Source, destination, storage and flow of data using the following set of components –</a:t>
            </a:r>
          </a:p>
          <a:p>
            <a:pPr marL="514350" indent="-514350" algn="l">
              <a:buFont typeface="Wingdings" pitchFamily="2" charset="2"/>
              <a:buChar char="Ø"/>
            </a:pPr>
            <a:endParaRPr lang="en-IN" sz="2800" dirty="0"/>
          </a:p>
          <a:p>
            <a:pPr marL="342900" indent="-342900" algn="l">
              <a:buFont typeface="Wingdings" pitchFamily="2" charset="2"/>
              <a:buChar char="Ø"/>
            </a:pPr>
            <a:endParaRPr lang="en-US" sz="2800" dirty="0"/>
          </a:p>
        </p:txBody>
      </p:sp>
      <p:pic>
        <p:nvPicPr>
          <p:cNvPr id="4" name="Picture 3">
            <a:extLst>
              <a:ext uri="{FF2B5EF4-FFF2-40B4-BE49-F238E27FC236}">
                <a16:creationId xmlns:a16="http://schemas.microsoft.com/office/drawing/2014/main" id="{7CA8AFC1-6180-8146-8E8A-D2A261F6E8A8}"/>
              </a:ext>
            </a:extLst>
          </p:cNvPr>
          <p:cNvPicPr>
            <a:picLocks noChangeAspect="1"/>
          </p:cNvPicPr>
          <p:nvPr/>
        </p:nvPicPr>
        <p:blipFill>
          <a:blip r:embed="rId2"/>
          <a:stretch>
            <a:fillRect/>
          </a:stretch>
        </p:blipFill>
        <p:spPr>
          <a:xfrm>
            <a:off x="1191126" y="3046329"/>
            <a:ext cx="9334500" cy="1511300"/>
          </a:xfrm>
          <a:prstGeom prst="rect">
            <a:avLst/>
          </a:prstGeom>
        </p:spPr>
      </p:pic>
    </p:spTree>
    <p:extLst>
      <p:ext uri="{BB962C8B-B14F-4D97-AF65-F5344CB8AC3E}">
        <p14:creationId xmlns:p14="http://schemas.microsoft.com/office/powerpoint/2010/main" val="95720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457200" indent="-457200" algn="l">
              <a:buFont typeface="Wingdings" pitchFamily="2" charset="2"/>
              <a:buChar char="Ø"/>
            </a:pPr>
            <a:r>
              <a:rPr lang="en-IN" sz="2800" b="1" dirty="0"/>
              <a:t>Entities</a:t>
            </a:r>
            <a:r>
              <a:rPr lang="en-IN" sz="2800" dirty="0"/>
              <a:t> - Entities are source and destination of information data. Entities are represented by a rectangles with their respective names.</a:t>
            </a:r>
          </a:p>
          <a:p>
            <a:pPr marL="457200" indent="-457200" algn="l">
              <a:buFont typeface="Wingdings" pitchFamily="2" charset="2"/>
              <a:buChar char="Ø"/>
            </a:pPr>
            <a:r>
              <a:rPr lang="en-IN" sz="2800" b="1" dirty="0"/>
              <a:t>Process</a:t>
            </a:r>
            <a:r>
              <a:rPr lang="en-IN" sz="2800" dirty="0"/>
              <a:t> - Activities and action taken on the data are represented by Circle or Round-edged rectangles.</a:t>
            </a:r>
          </a:p>
          <a:p>
            <a:pPr marL="457200" indent="-457200" algn="l">
              <a:buFont typeface="Wingdings" pitchFamily="2" charset="2"/>
              <a:buChar char="Ø"/>
            </a:pPr>
            <a:r>
              <a:rPr lang="en-IN" sz="2800" b="1" dirty="0"/>
              <a:t>Data Storage</a:t>
            </a:r>
            <a:r>
              <a:rPr lang="en-IN" sz="2800" dirty="0"/>
              <a:t> - There are two variants of data storage - it can either be represented as a rectangle with absence of both smaller sides or as an open-sided rectangle with only one side missing.</a:t>
            </a:r>
          </a:p>
          <a:p>
            <a:pPr marL="457200" indent="-457200" algn="l">
              <a:buFont typeface="Wingdings" pitchFamily="2" charset="2"/>
              <a:buChar char="Ø"/>
            </a:pPr>
            <a:endParaRPr lang="en-US" sz="2800" dirty="0"/>
          </a:p>
        </p:txBody>
      </p:sp>
    </p:spTree>
    <p:extLst>
      <p:ext uri="{BB962C8B-B14F-4D97-AF65-F5344CB8AC3E}">
        <p14:creationId xmlns:p14="http://schemas.microsoft.com/office/powerpoint/2010/main" val="172402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573F9F-5042-6F43-9299-974FFC8C0CAA}"/>
              </a:ext>
            </a:extLst>
          </p:cNvPr>
          <p:cNvSpPr>
            <a:spLocks noGrp="1"/>
          </p:cNvSpPr>
          <p:nvPr>
            <p:ph type="subTitle" idx="1"/>
          </p:nvPr>
        </p:nvSpPr>
        <p:spPr>
          <a:xfrm>
            <a:off x="1191126" y="1143000"/>
            <a:ext cx="9697453" cy="4535905"/>
          </a:xfrm>
        </p:spPr>
        <p:txBody>
          <a:bodyPr>
            <a:normAutofit/>
          </a:bodyPr>
          <a:lstStyle/>
          <a:p>
            <a:pPr marL="342900" indent="-342900" algn="l">
              <a:buFont typeface="Wingdings" pitchFamily="2" charset="2"/>
              <a:buChar char="Ø"/>
            </a:pPr>
            <a:r>
              <a:rPr lang="en-IN" sz="2800" b="1" dirty="0"/>
              <a:t>Data Flow</a:t>
            </a:r>
            <a:r>
              <a:rPr lang="en-IN" sz="2800" dirty="0"/>
              <a:t> - Movement of data is shown by pointed arrows. Data movement is shown from the base of arrow as its source towards head of the arrow as destination.</a:t>
            </a:r>
          </a:p>
          <a:p>
            <a:pPr marL="342900" indent="-342900" algn="l">
              <a:buFont typeface="Wingdings" pitchFamily="2" charset="2"/>
              <a:buChar char="Ø"/>
            </a:pPr>
            <a:r>
              <a:rPr lang="en-IN" sz="2800" b="1" dirty="0"/>
              <a:t>Levels of DFD</a:t>
            </a:r>
          </a:p>
          <a:p>
            <a:pPr algn="l"/>
            <a:r>
              <a:rPr lang="en-IN" sz="2800" dirty="0"/>
              <a:t>	Level 0 </a:t>
            </a:r>
          </a:p>
          <a:p>
            <a:pPr algn="l"/>
            <a:r>
              <a:rPr lang="en-IN" sz="2800" dirty="0"/>
              <a:t>	Level 1 </a:t>
            </a:r>
          </a:p>
          <a:p>
            <a:pPr algn="l"/>
            <a:r>
              <a:rPr lang="en-IN" sz="2800" dirty="0"/>
              <a:t>          Level 2</a:t>
            </a:r>
          </a:p>
          <a:p>
            <a:pPr marL="342900" indent="-342900" algn="l">
              <a:buFont typeface="Wingdings" pitchFamily="2" charset="2"/>
              <a:buChar char="Ø"/>
            </a:pPr>
            <a:endParaRPr lang="en-US" sz="2800" dirty="0"/>
          </a:p>
        </p:txBody>
      </p:sp>
    </p:spTree>
    <p:extLst>
      <p:ext uri="{BB962C8B-B14F-4D97-AF65-F5344CB8AC3E}">
        <p14:creationId xmlns:p14="http://schemas.microsoft.com/office/powerpoint/2010/main" val="14934481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846</TotalTime>
  <Words>1124</Words>
  <Application>Microsoft Macintosh PowerPoint</Application>
  <PresentationFormat>Widescreen</PresentationFormat>
  <Paragraphs>65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Franklin Gothic Book</vt:lpstr>
      <vt:lpstr>Wingdings</vt:lpstr>
      <vt:lpstr>Crop</vt:lpstr>
      <vt:lpstr>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diagrams</dc:title>
  <dc:creator>Microsoft Office User</dc:creator>
  <cp:lastModifiedBy>Microsoft Office User</cp:lastModifiedBy>
  <cp:revision>5</cp:revision>
  <dcterms:created xsi:type="dcterms:W3CDTF">2021-11-15T14:25:39Z</dcterms:created>
  <dcterms:modified xsi:type="dcterms:W3CDTF">2021-11-18T04:13:21Z</dcterms:modified>
</cp:coreProperties>
</file>