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1" r:id="rId18"/>
    <p:sldId id="272" r:id="rId19"/>
    <p:sldId id="273" r:id="rId20"/>
    <p:sldId id="277" r:id="rId21"/>
    <p:sldId id="274" r:id="rId22"/>
    <p:sldId id="275" r:id="rId23"/>
    <p:sldId id="278" r:id="rId24"/>
    <p:sldId id="279" r:id="rId25"/>
    <p:sldId id="280" r:id="rId26"/>
    <p:sldId id="281" r:id="rId27"/>
    <p:sldId id="282" r:id="rId28"/>
    <p:sldId id="283" r:id="rId29"/>
    <p:sldId id="285" r:id="rId30"/>
    <p:sldId id="286" r:id="rId31"/>
    <p:sldId id="284" r:id="rId32"/>
    <p:sldId id="287" r:id="rId33"/>
    <p:sldId id="288" r:id="rId34"/>
    <p:sldId id="289" r:id="rId35"/>
    <p:sldId id="290" r:id="rId36"/>
    <p:sldId id="291" r:id="rId37"/>
    <p:sldId id="293" r:id="rId38"/>
    <p:sldId id="294" r:id="rId39"/>
    <p:sldId id="295" r:id="rId40"/>
    <p:sldId id="292"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11/15/21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11/15/21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11/15/21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11/15/21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11/15/21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4BC5-4B02-6C41-A47B-397EE7D128CC}"/>
              </a:ext>
            </a:extLst>
          </p:cNvPr>
          <p:cNvSpPr>
            <a:spLocks noGrp="1"/>
          </p:cNvSpPr>
          <p:nvPr>
            <p:ph type="ctrTitle"/>
          </p:nvPr>
        </p:nvSpPr>
        <p:spPr/>
        <p:txBody>
          <a:bodyPr/>
          <a:lstStyle/>
          <a:p>
            <a:r>
              <a:rPr lang="en-US" dirty="0"/>
              <a:t>Software design</a:t>
            </a:r>
          </a:p>
        </p:txBody>
      </p:sp>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812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Benefits of Problem Partitioning </a:t>
            </a:r>
          </a:p>
          <a:p>
            <a:pPr algn="l"/>
            <a:r>
              <a:rPr lang="en-IN" sz="2800" dirty="0"/>
              <a:t>Software is easy to understand</a:t>
            </a:r>
          </a:p>
          <a:p>
            <a:pPr algn="l"/>
            <a:r>
              <a:rPr lang="en-IN" sz="2800" dirty="0"/>
              <a:t>Software becomes simple</a:t>
            </a:r>
          </a:p>
          <a:p>
            <a:pPr algn="l"/>
            <a:r>
              <a:rPr lang="en-IN" sz="2800" dirty="0"/>
              <a:t>Software is easy to test</a:t>
            </a:r>
          </a:p>
          <a:p>
            <a:pPr algn="l"/>
            <a:r>
              <a:rPr lang="en-IN" sz="2800" dirty="0"/>
              <a:t>Software is easy to modify</a:t>
            </a:r>
          </a:p>
          <a:p>
            <a:pPr algn="l"/>
            <a:r>
              <a:rPr lang="en-IN" sz="2800" dirty="0"/>
              <a:t>Software is easy to maintain</a:t>
            </a:r>
          </a:p>
          <a:p>
            <a:pPr algn="l"/>
            <a:r>
              <a:rPr lang="en-IN" sz="2800" dirty="0"/>
              <a:t>Software is easy to expand</a:t>
            </a:r>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64546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457200" indent="-457200" algn="l">
              <a:buFont typeface="Wingdings" pitchFamily="2" charset="2"/>
              <a:buChar char="Ø"/>
            </a:pPr>
            <a:r>
              <a:rPr lang="en-IN" sz="2800" b="1" dirty="0"/>
              <a:t>Abstraction</a:t>
            </a:r>
          </a:p>
          <a:p>
            <a:pPr algn="l"/>
            <a:r>
              <a:rPr lang="en-IN" sz="2800" dirty="0"/>
              <a:t>An abstraction is a tool that enables a designer to consider a component at an abstract level without bothering about the internal details of the implementation. </a:t>
            </a:r>
          </a:p>
          <a:p>
            <a:pPr algn="l"/>
            <a:r>
              <a:rPr lang="en-IN" sz="2800" dirty="0"/>
              <a:t>Two common abstraction mechanisms</a:t>
            </a:r>
          </a:p>
          <a:p>
            <a:pPr marL="514350" indent="-514350" algn="l">
              <a:buFont typeface="+mj-lt"/>
              <a:buAutoNum type="arabicPeriod"/>
            </a:pPr>
            <a:r>
              <a:rPr lang="en-IN" sz="2800" dirty="0"/>
              <a:t>Functional Abstraction</a:t>
            </a:r>
          </a:p>
          <a:p>
            <a:pPr marL="514350" indent="-514350" algn="l">
              <a:buFont typeface="+mj-lt"/>
              <a:buAutoNum type="arabicPeriod"/>
            </a:pPr>
            <a:r>
              <a:rPr lang="en-IN" sz="2800" dirty="0"/>
              <a:t>Data Abstraction</a:t>
            </a:r>
          </a:p>
          <a:p>
            <a:pPr algn="l"/>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108089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Functional Abstraction</a:t>
            </a:r>
          </a:p>
          <a:p>
            <a:pPr algn="l"/>
            <a:r>
              <a:rPr lang="en-IN" sz="2800" dirty="0"/>
              <a:t>A module is specified by the method it performs.</a:t>
            </a:r>
          </a:p>
          <a:p>
            <a:pPr algn="l"/>
            <a:r>
              <a:rPr lang="en-IN" sz="2800" dirty="0"/>
              <a:t>The details of the algorithm to accomplish the functions are not visible to the user of the function.</a:t>
            </a:r>
          </a:p>
          <a:p>
            <a:pPr algn="l"/>
            <a:r>
              <a:rPr lang="en-IN" sz="2800" b="1" dirty="0"/>
              <a:t>Data Abstraction</a:t>
            </a:r>
          </a:p>
          <a:p>
            <a:pPr algn="l"/>
            <a:r>
              <a:rPr lang="en-IN" sz="2800" dirty="0"/>
              <a:t>Details of the data elements are not visible to the users of data. Data Abstraction forms the basis for </a:t>
            </a:r>
            <a:r>
              <a:rPr lang="en-IN" sz="2800" b="1" dirty="0"/>
              <a:t>Object Oriented design approaches</a:t>
            </a:r>
            <a:endParaRPr lang="en-IN" sz="2800" dirty="0"/>
          </a:p>
          <a:p>
            <a:pPr algn="l"/>
            <a:endParaRPr lang="en-IN" sz="2800" dirty="0"/>
          </a:p>
          <a:p>
            <a:pPr algn="l"/>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257970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457200" indent="-457200" algn="l">
              <a:buFont typeface="Wingdings" pitchFamily="2" charset="2"/>
              <a:buChar char="Ø"/>
            </a:pPr>
            <a:r>
              <a:rPr lang="en-IN" sz="2800" b="1" dirty="0"/>
              <a:t>Modularity</a:t>
            </a:r>
          </a:p>
          <a:p>
            <a:pPr algn="l"/>
            <a:r>
              <a:rPr lang="en-IN" sz="2800" dirty="0"/>
              <a:t>Modularity specifies to the division of software into separate modules which are differently named and addressed and are integrated later on in to obtain the completely functional software. </a:t>
            </a:r>
          </a:p>
          <a:p>
            <a:pPr algn="l"/>
            <a:r>
              <a:rPr lang="en-IN" sz="2800" dirty="0"/>
              <a:t>Single large programs are difficult to understand and read due to a large number of reference variables, control paths, global variables, etc. </a:t>
            </a:r>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271174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properties of a modular system </a:t>
            </a:r>
            <a:endParaRPr lang="en-IN" sz="2800" dirty="0"/>
          </a:p>
          <a:p>
            <a:pPr algn="l"/>
            <a:r>
              <a:rPr lang="en-IN" sz="2800" dirty="0"/>
              <a:t>Each module is a well-defined system that can be used with other applications.</a:t>
            </a:r>
          </a:p>
          <a:p>
            <a:pPr algn="l"/>
            <a:r>
              <a:rPr lang="en-IN" sz="2800" dirty="0"/>
              <a:t>Each module has single specified objectives.</a:t>
            </a:r>
          </a:p>
          <a:p>
            <a:pPr algn="l"/>
            <a:r>
              <a:rPr lang="en-IN" sz="2800" dirty="0"/>
              <a:t>Modules can be separately compiled and saved in the library.</a:t>
            </a:r>
          </a:p>
          <a:p>
            <a:pPr algn="l"/>
            <a:r>
              <a:rPr lang="en-IN" sz="2800" dirty="0"/>
              <a:t>Modules should be easier to use than to build.</a:t>
            </a:r>
          </a:p>
          <a:p>
            <a:pPr algn="l"/>
            <a:r>
              <a:rPr lang="en-IN" sz="2800" dirty="0"/>
              <a:t>Modules are simpler from outside than inside</a:t>
            </a:r>
          </a:p>
          <a:p>
            <a:pPr algn="l"/>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86838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advantages of Modularity</a:t>
            </a:r>
          </a:p>
          <a:p>
            <a:pPr marL="457200" indent="-457200" algn="l">
              <a:buFont typeface="Wingdings" pitchFamily="2" charset="2"/>
              <a:buChar char="Ø"/>
            </a:pPr>
            <a:r>
              <a:rPr lang="en-IN" sz="2800" dirty="0"/>
              <a:t>It allows large programs to be written by several or different people</a:t>
            </a:r>
          </a:p>
          <a:p>
            <a:pPr marL="457200" indent="-457200" algn="l">
              <a:buFont typeface="Wingdings" pitchFamily="2" charset="2"/>
              <a:buChar char="Ø"/>
            </a:pPr>
            <a:r>
              <a:rPr lang="en-IN" sz="2800" dirty="0"/>
              <a:t>It encourages the creation of commonly used routines to be placed in the library and used by other programs</a:t>
            </a:r>
          </a:p>
          <a:p>
            <a:pPr marL="457200" indent="-457200" algn="l">
              <a:buFont typeface="Wingdings" pitchFamily="2" charset="2"/>
              <a:buChar char="Ø"/>
            </a:pPr>
            <a:r>
              <a:rPr lang="en-IN" sz="2800" dirty="0"/>
              <a:t>It simplifies the overlay procedure of loading a large program into main </a:t>
            </a:r>
            <a:r>
              <a:rPr lang="en-IN" sz="2800" dirty="0" err="1"/>
              <a:t>storagage</a:t>
            </a:r>
            <a:endParaRPr lang="en-IN" sz="2800" dirty="0"/>
          </a:p>
          <a:p>
            <a:pPr marL="457200" indent="-457200" algn="l">
              <a:buFont typeface="Wingdings" pitchFamily="2" charset="2"/>
              <a:buChar char="Ø"/>
            </a:pPr>
            <a:r>
              <a:rPr lang="en-IN" sz="2800" dirty="0"/>
              <a:t>it provides more checkpoints to measure progress.</a:t>
            </a:r>
          </a:p>
          <a:p>
            <a:pPr algn="l"/>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135167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advantages of Modularity</a:t>
            </a:r>
          </a:p>
          <a:p>
            <a:pPr marL="457200" indent="-457200" algn="l">
              <a:buFont typeface="Wingdings" pitchFamily="2" charset="2"/>
              <a:buChar char="Ø"/>
            </a:pPr>
            <a:r>
              <a:rPr lang="en-IN" sz="2800" dirty="0"/>
              <a:t>It provides a framework for complete testing, more accessible to test </a:t>
            </a:r>
          </a:p>
          <a:p>
            <a:pPr marL="457200" indent="-457200" algn="l">
              <a:buFont typeface="Wingdings" pitchFamily="2" charset="2"/>
              <a:buChar char="Ø"/>
            </a:pPr>
            <a:r>
              <a:rPr lang="en-IN" sz="2800" dirty="0"/>
              <a:t>It produced the well designed and more readable program.</a:t>
            </a:r>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232289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Modular Design</a:t>
            </a:r>
          </a:p>
          <a:p>
            <a:pPr algn="l"/>
            <a:r>
              <a:rPr lang="en-IN" sz="2800" dirty="0"/>
              <a:t>Modular design reduces the design complexity and results in easier and faster implementation by allowing parallel development of various parts of a system</a:t>
            </a:r>
          </a:p>
          <a:p>
            <a:pPr algn="l"/>
            <a:endParaRPr lang="en-IN" sz="2800" dirty="0"/>
          </a:p>
          <a:p>
            <a:pPr algn="l"/>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402578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1. Functional Independence</a:t>
            </a:r>
          </a:p>
          <a:p>
            <a:pPr marL="457200" indent="-457200" algn="l">
              <a:buFont typeface="Wingdings" pitchFamily="2" charset="2"/>
              <a:buChar char="Ø"/>
            </a:pPr>
            <a:r>
              <a:rPr lang="en-IN" sz="2800" dirty="0"/>
              <a:t> Functional independence is achieved by developing functions that perform only one kind of task and do not excessively interact with other modules. </a:t>
            </a:r>
          </a:p>
          <a:p>
            <a:pPr marL="457200" indent="-457200" algn="l">
              <a:buFont typeface="Wingdings" pitchFamily="2" charset="2"/>
              <a:buChar char="Ø"/>
            </a:pPr>
            <a:r>
              <a:rPr lang="en-IN" sz="2800" dirty="0"/>
              <a:t>It makes implementation more accessible and faster. </a:t>
            </a:r>
          </a:p>
          <a:p>
            <a:pPr marL="457200" indent="-457200" algn="l">
              <a:buFont typeface="Wingdings" pitchFamily="2" charset="2"/>
              <a:buChar char="Ø"/>
            </a:pPr>
            <a:r>
              <a:rPr lang="en-IN" sz="2800" dirty="0"/>
              <a:t>The independent modules are easier to maintain, test, and reduce error propagation and can be reused in other programs </a:t>
            </a:r>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269034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It is measured using two criteria:</a:t>
            </a:r>
            <a:endParaRPr lang="en-IN" sz="2800" dirty="0"/>
          </a:p>
          <a:p>
            <a:pPr algn="l"/>
            <a:r>
              <a:rPr lang="en-IN" sz="2800" b="1" dirty="0"/>
              <a:t>Cohesion</a:t>
            </a:r>
          </a:p>
          <a:p>
            <a:pPr marL="457200" indent="-457200" algn="l">
              <a:buFont typeface="Wingdings" pitchFamily="2" charset="2"/>
              <a:buChar char="Ø"/>
            </a:pPr>
            <a:r>
              <a:rPr lang="en-IN" sz="2800" dirty="0"/>
              <a:t> Cohesion is a measure that defines the degree of intra-dependability within elements of a module. The greater the cohesion, the better is the program design.</a:t>
            </a:r>
          </a:p>
          <a:p>
            <a:pPr algn="l"/>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212026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342900" indent="-342900" algn="l">
              <a:buFont typeface="Wingdings" pitchFamily="2" charset="2"/>
              <a:buChar char="Ø"/>
            </a:pPr>
            <a:r>
              <a:rPr lang="en-IN" sz="2800" dirty="0"/>
              <a:t>Software design is a process to transform user requirements into some suitable form, which helps the programmer in software coding and implementation.</a:t>
            </a:r>
          </a:p>
          <a:p>
            <a:pPr marL="342900" indent="-342900" algn="l">
              <a:buFont typeface="Wingdings" pitchFamily="2" charset="2"/>
              <a:buChar char="Ø"/>
            </a:pPr>
            <a:r>
              <a:rPr lang="en-IN" sz="2800" dirty="0"/>
              <a:t>It deals with representing the client's requirement, as described in SRS (Software Requirement Specification) document, into a form, i.e., easily implementable using programming language.</a:t>
            </a:r>
          </a:p>
        </p:txBody>
      </p:sp>
    </p:spTree>
    <p:extLst>
      <p:ext uri="{BB962C8B-B14F-4D97-AF65-F5344CB8AC3E}">
        <p14:creationId xmlns:p14="http://schemas.microsoft.com/office/powerpoint/2010/main" val="597882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Coupling</a:t>
            </a:r>
          </a:p>
          <a:p>
            <a:pPr marL="457200" indent="-457200" algn="l">
              <a:buFont typeface="Wingdings" pitchFamily="2" charset="2"/>
              <a:buChar char="Ø"/>
            </a:pPr>
            <a:r>
              <a:rPr lang="en-IN" sz="2800" dirty="0"/>
              <a:t>It measures the relative interdependence among modules.</a:t>
            </a:r>
          </a:p>
          <a:p>
            <a:pPr marL="457200" indent="-457200" algn="l">
              <a:buFont typeface="Wingdings" pitchFamily="2" charset="2"/>
              <a:buChar char="Ø"/>
            </a:pPr>
            <a:r>
              <a:rPr lang="en-IN" sz="2800" dirty="0"/>
              <a:t>Coupling is a measure that defines the level of inter-dependability among modules of a program. </a:t>
            </a:r>
          </a:p>
          <a:p>
            <a:pPr marL="457200" indent="-457200" algn="l">
              <a:buFont typeface="Wingdings" pitchFamily="2" charset="2"/>
              <a:buChar char="Ø"/>
            </a:pPr>
            <a:r>
              <a:rPr lang="en-IN" sz="2800" dirty="0"/>
              <a:t>It tells at what level the modules interfere and interact with each other. The lower the coupling, the better the program.</a:t>
            </a:r>
          </a:p>
          <a:p>
            <a:pPr algn="l"/>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3555121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2.   Information hiding</a:t>
            </a:r>
          </a:p>
          <a:p>
            <a:pPr algn="l"/>
            <a:r>
              <a:rPr lang="en-IN" sz="2800" dirty="0"/>
              <a:t>Modules should specify that data included within a module is inaccessible to other modules that do not need for such information.</a:t>
            </a:r>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181280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endParaRPr lang="en-IN" sz="2800" dirty="0"/>
          </a:p>
          <a:p>
            <a:pPr algn="l"/>
            <a:r>
              <a:rPr lang="en-IN" sz="2800" dirty="0"/>
              <a:t>To design a system, there are two possible approaches:</a:t>
            </a:r>
          </a:p>
          <a:p>
            <a:pPr marL="514350" indent="-514350" algn="l">
              <a:buFont typeface="+mj-lt"/>
              <a:buAutoNum type="arabicPeriod"/>
            </a:pPr>
            <a:r>
              <a:rPr lang="en-IN" sz="2800" dirty="0"/>
              <a:t>Top-down Approach</a:t>
            </a:r>
          </a:p>
          <a:p>
            <a:pPr marL="514350" indent="-514350" algn="l">
              <a:buFont typeface="+mj-lt"/>
              <a:buAutoNum type="arabicPeriod"/>
            </a:pPr>
            <a:r>
              <a:rPr lang="en-IN" sz="2800" dirty="0"/>
              <a:t>Bottom-up Approach</a:t>
            </a:r>
          </a:p>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160000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457200" indent="-457200" algn="l">
              <a:buFont typeface="Wingdings" pitchFamily="2" charset="2"/>
              <a:buChar char="Ø"/>
            </a:pPr>
            <a:r>
              <a:rPr lang="en-IN" sz="2800" b="1" dirty="0"/>
              <a:t>Top-down Approach:</a:t>
            </a:r>
          </a:p>
          <a:p>
            <a:pPr algn="l"/>
            <a:r>
              <a:rPr lang="en-IN" sz="2800" dirty="0"/>
              <a:t>This approach starts with the identification of the main components and then decomposing them into their more detailed sub-components.</a:t>
            </a:r>
          </a:p>
          <a:p>
            <a:pPr marL="457200" indent="-457200" algn="l">
              <a:buFont typeface="Wingdings" pitchFamily="2" charset="2"/>
              <a:buChar char="Ø"/>
            </a:pPr>
            <a:endParaRPr lang="en-IN" sz="2800" dirty="0"/>
          </a:p>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pic>
        <p:nvPicPr>
          <p:cNvPr id="4" name="Picture 3">
            <a:extLst>
              <a:ext uri="{FF2B5EF4-FFF2-40B4-BE49-F238E27FC236}">
                <a16:creationId xmlns:a16="http://schemas.microsoft.com/office/drawing/2014/main" id="{D94BCCA7-92E1-5C46-9A4E-26B8B161ADAD}"/>
              </a:ext>
            </a:extLst>
          </p:cNvPr>
          <p:cNvPicPr>
            <a:picLocks noChangeAspect="1"/>
          </p:cNvPicPr>
          <p:nvPr/>
        </p:nvPicPr>
        <p:blipFill>
          <a:blip r:embed="rId2"/>
          <a:stretch>
            <a:fillRect/>
          </a:stretch>
        </p:blipFill>
        <p:spPr>
          <a:xfrm>
            <a:off x="5630518" y="2597149"/>
            <a:ext cx="5358324" cy="2989713"/>
          </a:xfrm>
          <a:prstGeom prst="rect">
            <a:avLst/>
          </a:prstGeom>
        </p:spPr>
      </p:pic>
    </p:spTree>
    <p:extLst>
      <p:ext uri="{BB962C8B-B14F-4D97-AF65-F5344CB8AC3E}">
        <p14:creationId xmlns:p14="http://schemas.microsoft.com/office/powerpoint/2010/main" val="3345871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457200" indent="-457200" algn="l">
              <a:buFont typeface="Wingdings" pitchFamily="2" charset="2"/>
              <a:buChar char="Ø"/>
            </a:pPr>
            <a:r>
              <a:rPr lang="en-IN" sz="2800" b="1" dirty="0"/>
              <a:t>Bottom-up Approach</a:t>
            </a:r>
          </a:p>
          <a:p>
            <a:pPr algn="l"/>
            <a:r>
              <a:rPr lang="en-IN" sz="2800" dirty="0"/>
              <a:t> A bottom-up approach begins with the lower details and moves towards up the hierarchy, as shown in fig. This approach is suitable in case of an existing system.</a:t>
            </a:r>
          </a:p>
          <a:p>
            <a:pPr algn="l"/>
            <a:endParaRPr lang="en-IN" sz="2800" dirty="0"/>
          </a:p>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pic>
        <p:nvPicPr>
          <p:cNvPr id="4" name="Picture 3">
            <a:extLst>
              <a:ext uri="{FF2B5EF4-FFF2-40B4-BE49-F238E27FC236}">
                <a16:creationId xmlns:a16="http://schemas.microsoft.com/office/drawing/2014/main" id="{38F5E29A-DE49-A648-A19B-AD974283A3BD}"/>
              </a:ext>
            </a:extLst>
          </p:cNvPr>
          <p:cNvPicPr>
            <a:picLocks noChangeAspect="1"/>
          </p:cNvPicPr>
          <p:nvPr/>
        </p:nvPicPr>
        <p:blipFill>
          <a:blip r:embed="rId2"/>
          <a:stretch>
            <a:fillRect/>
          </a:stretch>
        </p:blipFill>
        <p:spPr>
          <a:xfrm>
            <a:off x="1327150" y="3086100"/>
            <a:ext cx="5222809" cy="2731770"/>
          </a:xfrm>
          <a:prstGeom prst="rect">
            <a:avLst/>
          </a:prstGeom>
        </p:spPr>
      </p:pic>
    </p:spTree>
    <p:extLst>
      <p:ext uri="{BB962C8B-B14F-4D97-AF65-F5344CB8AC3E}">
        <p14:creationId xmlns:p14="http://schemas.microsoft.com/office/powerpoint/2010/main" val="2999419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lnSpcReduction="10000"/>
          </a:bodyPr>
          <a:lstStyle/>
          <a:p>
            <a:pPr algn="l"/>
            <a:r>
              <a:rPr lang="en-IN" sz="2800" b="1" dirty="0"/>
              <a:t>Coupling and Cohesion</a:t>
            </a:r>
          </a:p>
          <a:p>
            <a:pPr marL="457200" indent="-457200" algn="l">
              <a:buFont typeface="Wingdings" pitchFamily="2" charset="2"/>
              <a:buChar char="Ø"/>
            </a:pPr>
            <a:r>
              <a:rPr lang="en-IN" sz="2800" b="1" dirty="0"/>
              <a:t>Module Coupling</a:t>
            </a:r>
          </a:p>
          <a:p>
            <a:pPr algn="l"/>
            <a:r>
              <a:rPr lang="en-IN" sz="2800" dirty="0"/>
              <a:t>The coupling is the degree of interdependence between software modules.</a:t>
            </a:r>
          </a:p>
          <a:p>
            <a:pPr algn="l"/>
            <a:r>
              <a:rPr lang="en-IN" sz="2800" dirty="0"/>
              <a:t> Two modules that are tightly coupled are strongly dependent on each other. </a:t>
            </a:r>
          </a:p>
          <a:p>
            <a:pPr algn="l"/>
            <a:r>
              <a:rPr lang="en-IN" sz="2800" dirty="0"/>
              <a:t>two modules that are loosely coupled are not dependent on each other. </a:t>
            </a:r>
          </a:p>
          <a:p>
            <a:pPr algn="l"/>
            <a:r>
              <a:rPr lang="en-IN" sz="2800" b="1" dirty="0"/>
              <a:t>Uncoupled modules</a:t>
            </a:r>
            <a:r>
              <a:rPr lang="en-IN" sz="2800" dirty="0"/>
              <a:t> have no interdependence at all within them.</a:t>
            </a:r>
          </a:p>
          <a:p>
            <a:pPr algn="l"/>
            <a:endParaRPr lang="en-IN" sz="2800" dirty="0"/>
          </a:p>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2238283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coupling techniques</a:t>
            </a:r>
          </a:p>
          <a:p>
            <a:pPr algn="l"/>
            <a:endParaRPr lang="en-IN" sz="2800" dirty="0"/>
          </a:p>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pic>
        <p:nvPicPr>
          <p:cNvPr id="4" name="Picture 3">
            <a:extLst>
              <a:ext uri="{FF2B5EF4-FFF2-40B4-BE49-F238E27FC236}">
                <a16:creationId xmlns:a16="http://schemas.microsoft.com/office/drawing/2014/main" id="{93040A86-746A-9D4F-B770-FB374213DAE1}"/>
              </a:ext>
            </a:extLst>
          </p:cNvPr>
          <p:cNvPicPr>
            <a:picLocks noChangeAspect="1"/>
          </p:cNvPicPr>
          <p:nvPr/>
        </p:nvPicPr>
        <p:blipFill>
          <a:blip r:embed="rId2"/>
          <a:stretch>
            <a:fillRect/>
          </a:stretch>
        </p:blipFill>
        <p:spPr>
          <a:xfrm>
            <a:off x="1318260" y="1692642"/>
            <a:ext cx="6535715" cy="3436620"/>
          </a:xfrm>
          <a:prstGeom prst="rect">
            <a:avLst/>
          </a:prstGeom>
        </p:spPr>
      </p:pic>
    </p:spTree>
    <p:extLst>
      <p:ext uri="{BB962C8B-B14F-4D97-AF65-F5344CB8AC3E}">
        <p14:creationId xmlns:p14="http://schemas.microsoft.com/office/powerpoint/2010/main" val="2924317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457200" indent="-457200" algn="l">
              <a:buFont typeface="Wingdings" pitchFamily="2" charset="2"/>
              <a:buChar char="Ø"/>
            </a:pPr>
            <a:r>
              <a:rPr lang="en-IN" sz="2800" dirty="0"/>
              <a:t>A good design is the one that has low coupling. </a:t>
            </a:r>
          </a:p>
          <a:p>
            <a:pPr marL="457200" indent="-457200" algn="l">
              <a:buFont typeface="Wingdings" pitchFamily="2" charset="2"/>
              <a:buChar char="Ø"/>
            </a:pPr>
            <a:r>
              <a:rPr lang="en-IN" sz="2800" dirty="0"/>
              <a:t>Coupling is measured by the number of relations between the modules. </a:t>
            </a:r>
          </a:p>
          <a:p>
            <a:pPr marL="457200" indent="-457200" algn="l">
              <a:buFont typeface="Wingdings" pitchFamily="2" charset="2"/>
              <a:buChar char="Ø"/>
            </a:pPr>
            <a:r>
              <a:rPr lang="en-IN" sz="2800" dirty="0"/>
              <a:t>coupling increases as the number of calls between modules increase or the amount of shared data is large. </a:t>
            </a:r>
          </a:p>
          <a:p>
            <a:pPr marL="457200" indent="-457200" algn="l">
              <a:buFont typeface="Wingdings" pitchFamily="2" charset="2"/>
              <a:buChar char="Ø"/>
            </a:pPr>
            <a:r>
              <a:rPr lang="en-IN" sz="2800" dirty="0"/>
              <a:t>Thus, it can be said that a design with high coupling will have more errors</a:t>
            </a:r>
          </a:p>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2408396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199147" y="1173079"/>
            <a:ext cx="9793705" cy="4511841"/>
          </a:xfrm>
        </p:spPr>
        <p:txBody>
          <a:bodyPr>
            <a:normAutofit/>
          </a:bodyPr>
          <a:lstStyle/>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pic>
        <p:nvPicPr>
          <p:cNvPr id="5" name="Picture 4">
            <a:extLst>
              <a:ext uri="{FF2B5EF4-FFF2-40B4-BE49-F238E27FC236}">
                <a16:creationId xmlns:a16="http://schemas.microsoft.com/office/drawing/2014/main" id="{05A98755-D79A-B24B-8231-B41FF58C2AA1}"/>
              </a:ext>
            </a:extLst>
          </p:cNvPr>
          <p:cNvPicPr>
            <a:picLocks noChangeAspect="1"/>
          </p:cNvPicPr>
          <p:nvPr/>
        </p:nvPicPr>
        <p:blipFill>
          <a:blip r:embed="rId2"/>
          <a:stretch>
            <a:fillRect/>
          </a:stretch>
        </p:blipFill>
        <p:spPr>
          <a:xfrm>
            <a:off x="1199147" y="1173079"/>
            <a:ext cx="7541260" cy="4417187"/>
          </a:xfrm>
          <a:prstGeom prst="rect">
            <a:avLst/>
          </a:prstGeom>
        </p:spPr>
      </p:pic>
    </p:spTree>
    <p:extLst>
      <p:ext uri="{BB962C8B-B14F-4D97-AF65-F5344CB8AC3E}">
        <p14:creationId xmlns:p14="http://schemas.microsoft.com/office/powerpoint/2010/main" val="3934074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514350" indent="-514350" algn="l">
              <a:buFont typeface="+mj-lt"/>
              <a:buAutoNum type="arabicPeriod"/>
            </a:pPr>
            <a:r>
              <a:rPr lang="en-IN" sz="2800" b="1" dirty="0"/>
              <a:t>No Direct Coupling:</a:t>
            </a:r>
            <a:r>
              <a:rPr lang="en-IN" sz="2800" dirty="0"/>
              <a:t> There is no direct coupling between M1 and M2.</a:t>
            </a:r>
          </a:p>
          <a:p>
            <a:pPr marL="514350" indent="-514350" algn="l">
              <a:buFont typeface="+mj-lt"/>
              <a:buAutoNum type="arabicPeriod"/>
            </a:pPr>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pic>
        <p:nvPicPr>
          <p:cNvPr id="4" name="Picture 3">
            <a:extLst>
              <a:ext uri="{FF2B5EF4-FFF2-40B4-BE49-F238E27FC236}">
                <a16:creationId xmlns:a16="http://schemas.microsoft.com/office/drawing/2014/main" id="{27D2331F-CB50-BA4A-BF8A-E0CA77E16B0C}"/>
              </a:ext>
            </a:extLst>
          </p:cNvPr>
          <p:cNvPicPr>
            <a:picLocks noChangeAspect="1"/>
          </p:cNvPicPr>
          <p:nvPr/>
        </p:nvPicPr>
        <p:blipFill>
          <a:blip r:embed="rId2"/>
          <a:stretch>
            <a:fillRect/>
          </a:stretch>
        </p:blipFill>
        <p:spPr>
          <a:xfrm>
            <a:off x="1776730" y="2137410"/>
            <a:ext cx="6540500" cy="3429000"/>
          </a:xfrm>
          <a:prstGeom prst="rect">
            <a:avLst/>
          </a:prstGeom>
        </p:spPr>
      </p:pic>
    </p:spTree>
    <p:extLst>
      <p:ext uri="{BB962C8B-B14F-4D97-AF65-F5344CB8AC3E}">
        <p14:creationId xmlns:p14="http://schemas.microsoft.com/office/powerpoint/2010/main" val="1441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342900" indent="-342900" algn="l">
              <a:buFont typeface="Wingdings" pitchFamily="2" charset="2"/>
              <a:buChar char="Ø"/>
            </a:pPr>
            <a:r>
              <a:rPr lang="en-IN" sz="2800" dirty="0"/>
              <a:t>The software design phase is the first step in </a:t>
            </a:r>
            <a:r>
              <a:rPr lang="en-IN" sz="2800" b="1" dirty="0"/>
              <a:t>SDLC (Software Design Life Cycle)</a:t>
            </a:r>
            <a:r>
              <a:rPr lang="en-IN" sz="2800" dirty="0"/>
              <a:t>, which moves the concentration from the problem domain to the solution domain</a:t>
            </a:r>
          </a:p>
          <a:p>
            <a:pPr marL="342900" indent="-342900" algn="l">
              <a:buFont typeface="Wingdings" pitchFamily="2" charset="2"/>
              <a:buChar char="Ø"/>
            </a:pPr>
            <a:r>
              <a:rPr lang="en-IN" sz="2800" dirty="0"/>
              <a:t>In software design, we consider the system to be a set of components or modules</a:t>
            </a:r>
          </a:p>
        </p:txBody>
      </p:sp>
    </p:spTree>
    <p:extLst>
      <p:ext uri="{BB962C8B-B14F-4D97-AF65-F5344CB8AC3E}">
        <p14:creationId xmlns:p14="http://schemas.microsoft.com/office/powerpoint/2010/main" val="670758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2. Data Coupling:</a:t>
            </a:r>
            <a:r>
              <a:rPr lang="en-IN" sz="2800" dirty="0"/>
              <a:t> When data of one module is passed to another module, this is called data coupling.</a:t>
            </a:r>
          </a:p>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pic>
        <p:nvPicPr>
          <p:cNvPr id="4" name="Picture 3">
            <a:extLst>
              <a:ext uri="{FF2B5EF4-FFF2-40B4-BE49-F238E27FC236}">
                <a16:creationId xmlns:a16="http://schemas.microsoft.com/office/drawing/2014/main" id="{A5BCC5E4-70C6-2649-94F0-350E10341DC6}"/>
              </a:ext>
            </a:extLst>
          </p:cNvPr>
          <p:cNvPicPr>
            <a:picLocks noChangeAspect="1"/>
          </p:cNvPicPr>
          <p:nvPr/>
        </p:nvPicPr>
        <p:blipFill>
          <a:blip r:embed="rId2"/>
          <a:stretch>
            <a:fillRect/>
          </a:stretch>
        </p:blipFill>
        <p:spPr>
          <a:xfrm>
            <a:off x="1369059" y="2188209"/>
            <a:ext cx="6615123" cy="3615823"/>
          </a:xfrm>
          <a:prstGeom prst="rect">
            <a:avLst/>
          </a:prstGeom>
        </p:spPr>
      </p:pic>
    </p:spTree>
    <p:extLst>
      <p:ext uri="{BB962C8B-B14F-4D97-AF65-F5344CB8AC3E}">
        <p14:creationId xmlns:p14="http://schemas.microsoft.com/office/powerpoint/2010/main" val="4071514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3. Stamp Coupling:</a:t>
            </a:r>
            <a:r>
              <a:rPr lang="en-IN" sz="2800" dirty="0"/>
              <a:t> </a:t>
            </a:r>
          </a:p>
          <a:p>
            <a:pPr algn="l"/>
            <a:r>
              <a:rPr lang="en-IN" sz="2800" dirty="0"/>
              <a:t>Two modules are stamp coupled if they communicate using composite data items such as structure, objects, etc. </a:t>
            </a:r>
          </a:p>
          <a:p>
            <a:pPr algn="l"/>
            <a:r>
              <a:rPr lang="en-IN" sz="2800" dirty="0"/>
              <a:t>When the module passes non-global data structure or entire structure to another module, they are said to be stamp coupled. For example, passing structure variable in C or object in C++ language to a module.</a:t>
            </a:r>
          </a:p>
          <a:p>
            <a:pPr algn="l"/>
            <a:r>
              <a:rPr lang="en-IN" sz="2800" b="1" dirty="0"/>
              <a:t>When multiple modules share common data structure and work on different part of it, it is called stamp coupling.</a:t>
            </a:r>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1654695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4. Control Coupling:</a:t>
            </a:r>
            <a:r>
              <a:rPr lang="en-IN" sz="2800" dirty="0"/>
              <a:t> </a:t>
            </a:r>
          </a:p>
          <a:p>
            <a:pPr algn="l"/>
            <a:r>
              <a:rPr lang="en-IN" sz="2800" dirty="0"/>
              <a:t>Two modules are called control-coupled if one of them decides the function of the other module or changes its flow of execution.</a:t>
            </a:r>
          </a:p>
          <a:p>
            <a:pPr algn="l"/>
            <a:r>
              <a:rPr lang="en-IN" sz="2800" b="1" dirty="0"/>
              <a:t>5. External Coupling:</a:t>
            </a:r>
            <a:r>
              <a:rPr lang="en-IN" sz="2800" dirty="0"/>
              <a:t> </a:t>
            </a:r>
          </a:p>
          <a:p>
            <a:pPr algn="l"/>
            <a:r>
              <a:rPr lang="en-IN" sz="2800" dirty="0"/>
              <a:t>External Coupling arises when two modules share an externally imposed data, communication, or device interface. This is related to communication to external tools and devices.</a:t>
            </a:r>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91871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6. Common Coupling:</a:t>
            </a:r>
            <a:r>
              <a:rPr lang="en-IN" sz="2800" dirty="0"/>
              <a:t> </a:t>
            </a:r>
          </a:p>
          <a:p>
            <a:pPr algn="l"/>
            <a:r>
              <a:rPr lang="en-IN" sz="2800" dirty="0"/>
              <a:t>Two modules are common coupled if they share information through some global data items.</a:t>
            </a:r>
          </a:p>
          <a:p>
            <a:pPr algn="l"/>
            <a:endParaRPr lang="en-IN" sz="2800" dirty="0"/>
          </a:p>
          <a:p>
            <a:pPr algn="l"/>
            <a:r>
              <a:rPr lang="en-IN" sz="2800" b="1" dirty="0"/>
              <a:t>7. Content Coupling:</a:t>
            </a:r>
            <a:r>
              <a:rPr lang="en-IN" sz="2800" dirty="0"/>
              <a:t> </a:t>
            </a:r>
          </a:p>
          <a:p>
            <a:pPr algn="l"/>
            <a:r>
              <a:rPr lang="en-IN" sz="2800" dirty="0"/>
              <a:t>Content Coupling exists among two modules if they share code, e.g., a branch from one module into another module.</a:t>
            </a:r>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3077089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r>
              <a:rPr lang="en-IN" sz="2800" b="1" dirty="0"/>
              <a:t>Module Cohesion</a:t>
            </a:r>
          </a:p>
          <a:p>
            <a:pPr algn="l"/>
            <a:r>
              <a:rPr lang="en-IN" sz="2800" dirty="0"/>
              <a:t>Cohesion is a measure that defines the degree of intra-dependability within elements of a module. The greater the cohesion, the better is the program design.</a:t>
            </a:r>
          </a:p>
          <a:p>
            <a:pPr algn="l"/>
            <a:endParaRPr lang="en-IN" sz="2800" dirty="0"/>
          </a:p>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3370563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pic>
        <p:nvPicPr>
          <p:cNvPr id="4" name="Picture 3">
            <a:extLst>
              <a:ext uri="{FF2B5EF4-FFF2-40B4-BE49-F238E27FC236}">
                <a16:creationId xmlns:a16="http://schemas.microsoft.com/office/drawing/2014/main" id="{3B772987-CD00-8D40-85A4-685C7E4D2D32}"/>
              </a:ext>
            </a:extLst>
          </p:cNvPr>
          <p:cNvPicPr>
            <a:picLocks noChangeAspect="1"/>
          </p:cNvPicPr>
          <p:nvPr/>
        </p:nvPicPr>
        <p:blipFill>
          <a:blip r:embed="rId2"/>
          <a:stretch>
            <a:fillRect/>
          </a:stretch>
        </p:blipFill>
        <p:spPr>
          <a:xfrm>
            <a:off x="1203158" y="1191127"/>
            <a:ext cx="8331200" cy="4102100"/>
          </a:xfrm>
          <a:prstGeom prst="rect">
            <a:avLst/>
          </a:prstGeom>
        </p:spPr>
      </p:pic>
    </p:spTree>
    <p:extLst>
      <p:ext uri="{BB962C8B-B14F-4D97-AF65-F5344CB8AC3E}">
        <p14:creationId xmlns:p14="http://schemas.microsoft.com/office/powerpoint/2010/main" val="90329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pic>
        <p:nvPicPr>
          <p:cNvPr id="4" name="Picture 3">
            <a:extLst>
              <a:ext uri="{FF2B5EF4-FFF2-40B4-BE49-F238E27FC236}">
                <a16:creationId xmlns:a16="http://schemas.microsoft.com/office/drawing/2014/main" id="{8398C0CA-D5F1-5C45-AC25-176DA9CA41BF}"/>
              </a:ext>
            </a:extLst>
          </p:cNvPr>
          <p:cNvPicPr>
            <a:picLocks noChangeAspect="1"/>
          </p:cNvPicPr>
          <p:nvPr/>
        </p:nvPicPr>
        <p:blipFill>
          <a:blip r:embed="rId2"/>
          <a:stretch>
            <a:fillRect/>
          </a:stretch>
        </p:blipFill>
        <p:spPr>
          <a:xfrm>
            <a:off x="1203158" y="1155032"/>
            <a:ext cx="5403382" cy="5080938"/>
          </a:xfrm>
          <a:prstGeom prst="rect">
            <a:avLst/>
          </a:prstGeom>
        </p:spPr>
      </p:pic>
    </p:spTree>
    <p:extLst>
      <p:ext uri="{BB962C8B-B14F-4D97-AF65-F5344CB8AC3E}">
        <p14:creationId xmlns:p14="http://schemas.microsoft.com/office/powerpoint/2010/main" val="182603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Functional Cohesion:</a:t>
            </a:r>
          </a:p>
          <a:p>
            <a:pPr algn="l"/>
            <a:r>
              <a:rPr lang="en-IN" sz="2800" dirty="0"/>
              <a:t> Functional Cohesion is said to exist if the different elements of a module, cooperate to achieve a single function.</a:t>
            </a:r>
          </a:p>
          <a:p>
            <a:pPr algn="l"/>
            <a:r>
              <a:rPr lang="en-IN" sz="2800" dirty="0"/>
              <a:t> </a:t>
            </a:r>
          </a:p>
          <a:p>
            <a:pPr algn="l"/>
            <a:r>
              <a:rPr lang="en-IN" sz="2800" b="1" dirty="0"/>
              <a:t>Sequential Cohesion:</a:t>
            </a:r>
            <a:r>
              <a:rPr lang="en-IN" sz="2800" dirty="0"/>
              <a:t> </a:t>
            </a:r>
          </a:p>
          <a:p>
            <a:pPr algn="l"/>
            <a:r>
              <a:rPr lang="en-IN" sz="2800" dirty="0"/>
              <a:t>When elements of module are grouped because the output of one element serves as input to another and so on, it is called sequential cohesion.</a:t>
            </a:r>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3018246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Communicational Cohesion:</a:t>
            </a:r>
            <a:r>
              <a:rPr lang="en-IN" sz="2800" dirty="0"/>
              <a:t> </a:t>
            </a:r>
          </a:p>
          <a:p>
            <a:pPr algn="l"/>
            <a:r>
              <a:rPr lang="en-IN" sz="2800" dirty="0"/>
              <a:t>When elements of module are grouped together, which are executed sequentially and work on same data (information), it is called communicational cohesion.</a:t>
            </a:r>
          </a:p>
          <a:p>
            <a:pPr algn="l"/>
            <a:r>
              <a:rPr lang="en-IN" sz="2800" b="1" dirty="0"/>
              <a:t>Procedural Cohesion:</a:t>
            </a:r>
            <a:r>
              <a:rPr lang="en-IN" sz="2800" dirty="0"/>
              <a:t> </a:t>
            </a:r>
          </a:p>
          <a:p>
            <a:pPr algn="l"/>
            <a:r>
              <a:rPr lang="en-IN" sz="2800" dirty="0"/>
              <a:t>When elements of module are grouped together, which are executed sequentially in order to perform a task, it is called procedural cohesion.</a:t>
            </a:r>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2918500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Temporal Cohesion:</a:t>
            </a:r>
            <a:r>
              <a:rPr lang="en-IN" sz="2800" dirty="0"/>
              <a:t> </a:t>
            </a:r>
          </a:p>
          <a:p>
            <a:pPr algn="l"/>
            <a:r>
              <a:rPr lang="en-IN" sz="2800" dirty="0"/>
              <a:t>When elements of module are organized such that they are processed at a similar point in time, it is called temporal cohesion</a:t>
            </a:r>
            <a:endParaRPr lang="en-IN" sz="2800" b="1" dirty="0"/>
          </a:p>
          <a:p>
            <a:pPr algn="l"/>
            <a:r>
              <a:rPr lang="en-IN" sz="2800" b="1" dirty="0"/>
              <a:t>Logical Cohesion:</a:t>
            </a:r>
          </a:p>
          <a:p>
            <a:pPr algn="l"/>
            <a:r>
              <a:rPr lang="en-IN" sz="2800" dirty="0"/>
              <a:t> A module is said to be logically cohesive if all the elements of the module perform a similar operation. For example Error handling, data input and data output, etc. </a:t>
            </a:r>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195603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342900" indent="-342900" algn="l">
              <a:buFont typeface="Wingdings" pitchFamily="2" charset="2"/>
              <a:buChar char="Ø"/>
            </a:pPr>
            <a:endParaRPr lang="en-IN" sz="2800" dirty="0"/>
          </a:p>
        </p:txBody>
      </p:sp>
      <p:pic>
        <p:nvPicPr>
          <p:cNvPr id="4" name="Picture 3">
            <a:extLst>
              <a:ext uri="{FF2B5EF4-FFF2-40B4-BE49-F238E27FC236}">
                <a16:creationId xmlns:a16="http://schemas.microsoft.com/office/drawing/2014/main" id="{05045757-F81A-1447-A7D2-60A7B2780168}"/>
              </a:ext>
            </a:extLst>
          </p:cNvPr>
          <p:cNvPicPr>
            <a:picLocks noChangeAspect="1"/>
          </p:cNvPicPr>
          <p:nvPr/>
        </p:nvPicPr>
        <p:blipFill>
          <a:blip r:embed="rId2"/>
          <a:stretch>
            <a:fillRect/>
          </a:stretch>
        </p:blipFill>
        <p:spPr>
          <a:xfrm>
            <a:off x="1580147" y="1155031"/>
            <a:ext cx="6553200" cy="4511842"/>
          </a:xfrm>
          <a:prstGeom prst="rect">
            <a:avLst/>
          </a:prstGeom>
        </p:spPr>
      </p:pic>
    </p:spTree>
    <p:extLst>
      <p:ext uri="{BB962C8B-B14F-4D97-AF65-F5344CB8AC3E}">
        <p14:creationId xmlns:p14="http://schemas.microsoft.com/office/powerpoint/2010/main" val="419068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Coincidental Cohesion:</a:t>
            </a:r>
            <a:r>
              <a:rPr lang="en-IN" sz="2800" dirty="0"/>
              <a:t> A module is said to have coincidental cohesion if it performs a set of tasks that are associated with each other very loosely, if at all.</a:t>
            </a:r>
          </a:p>
          <a:p>
            <a:pPr algn="l"/>
            <a:r>
              <a:rPr lang="en-IN" sz="2800"/>
              <a:t>It </a:t>
            </a:r>
            <a:r>
              <a:rPr lang="en-IN" sz="2800" dirty="0"/>
              <a:t>is unplanned and random cohesion, which might be the result of breaking the program into smaller modules for the sake of </a:t>
            </a:r>
            <a:r>
              <a:rPr lang="en-IN" sz="2800"/>
              <a:t>modularization.</a:t>
            </a:r>
          </a:p>
          <a:p>
            <a:pPr algn="l"/>
            <a:r>
              <a:rPr lang="en-IN" sz="2800" dirty="0"/>
              <a:t> Because it is unplanned, it may serve confusion to the programmers and is generally not-accepted.</a:t>
            </a:r>
          </a:p>
          <a:p>
            <a:pPr algn="l"/>
            <a:endParaRPr lang="en-IN" sz="2800" dirty="0"/>
          </a:p>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2455788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457200" indent="-457200" algn="l">
              <a:buFont typeface="Wingdings" pitchFamily="2" charset="2"/>
              <a:buChar char="Ø"/>
            </a:pPr>
            <a:endParaRPr lang="en-IN" sz="2800" dirty="0"/>
          </a:p>
          <a:p>
            <a:pPr algn="l"/>
            <a:endParaRPr lang="en-IN" sz="2800"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347879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342900" indent="-342900" algn="l">
              <a:buFont typeface="Wingdings" pitchFamily="2" charset="2"/>
              <a:buChar char="Ø"/>
            </a:pPr>
            <a:r>
              <a:rPr lang="en-IN" sz="2800" b="1" dirty="0"/>
              <a:t>Objectives of Software Design</a:t>
            </a:r>
          </a:p>
          <a:p>
            <a:pPr algn="l"/>
            <a:r>
              <a:rPr lang="en-IN" sz="2800" b="1" dirty="0"/>
              <a:t>Correctness</a:t>
            </a:r>
          </a:p>
          <a:p>
            <a:pPr algn="l"/>
            <a:r>
              <a:rPr lang="en-IN" sz="2800" dirty="0"/>
              <a:t>Software design should be correct as per 	requirement</a:t>
            </a:r>
          </a:p>
          <a:p>
            <a:pPr algn="l"/>
            <a:r>
              <a:rPr lang="en-IN" sz="2800" b="1" dirty="0"/>
              <a:t>Completeness</a:t>
            </a:r>
          </a:p>
          <a:p>
            <a:pPr algn="l"/>
            <a:r>
              <a:rPr lang="en-IN" sz="2800" b="1" dirty="0"/>
              <a:t> </a:t>
            </a:r>
            <a:r>
              <a:rPr lang="en-IN" sz="2800" dirty="0"/>
              <a:t>The design should have all components 	like data structures, modules, and external interfaces, 	etc.</a:t>
            </a:r>
          </a:p>
          <a:p>
            <a:pPr algn="l"/>
            <a:r>
              <a:rPr lang="en-IN" sz="2800" b="1" dirty="0"/>
              <a:t>Efficiency</a:t>
            </a:r>
          </a:p>
          <a:p>
            <a:pPr algn="l"/>
            <a:r>
              <a:rPr lang="en-IN" sz="2800" dirty="0"/>
              <a:t>Resources should be used efficiently by the program</a:t>
            </a:r>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419287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r>
              <a:rPr lang="en-IN" sz="2800" b="1" dirty="0"/>
              <a:t>Flexibility</a:t>
            </a:r>
          </a:p>
          <a:p>
            <a:pPr algn="l"/>
            <a:r>
              <a:rPr lang="en-IN" sz="2800" dirty="0"/>
              <a:t>Able to modify on changing needs.</a:t>
            </a:r>
          </a:p>
          <a:p>
            <a:pPr algn="l"/>
            <a:r>
              <a:rPr lang="en-IN" sz="2800" b="1" dirty="0"/>
              <a:t>Consistency</a:t>
            </a:r>
          </a:p>
          <a:p>
            <a:pPr algn="l"/>
            <a:r>
              <a:rPr lang="en-IN" sz="2800" dirty="0"/>
              <a:t>There should not be any inconsistency in the design.</a:t>
            </a:r>
          </a:p>
          <a:p>
            <a:pPr algn="l"/>
            <a:r>
              <a:rPr lang="en-IN" sz="2800" b="1" dirty="0"/>
              <a:t>Maintainability</a:t>
            </a:r>
          </a:p>
          <a:p>
            <a:pPr algn="l"/>
            <a:r>
              <a:rPr lang="en-IN" sz="2800" dirty="0"/>
              <a:t>The design should be so simple so that it can be easily maintainable by other designers.</a:t>
            </a:r>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14380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r>
              <a:rPr lang="en-IN" sz="3200" b="1" dirty="0"/>
              <a:t>Software Design Principle</a:t>
            </a:r>
          </a:p>
          <a:p>
            <a:pPr marL="342900" indent="-342900" algn="l">
              <a:buFont typeface="Wingdings" pitchFamily="2" charset="2"/>
              <a:buChar char="Ø"/>
            </a:pPr>
            <a:r>
              <a:rPr lang="en-IN" sz="2800" dirty="0"/>
              <a:t>Software design principles are concerned with providing means to handle the complexity of the design process effectively</a:t>
            </a:r>
          </a:p>
          <a:p>
            <a:pPr marL="342900" indent="-342900" algn="l">
              <a:buFont typeface="Wingdings" pitchFamily="2" charset="2"/>
              <a:buChar char="Ø"/>
            </a:pPr>
            <a:r>
              <a:rPr lang="en-IN" sz="2800" dirty="0"/>
              <a:t>Effectively managing the complexity will not only reduce the effort needed for design but can also reduce the scope of introducing errors during design.</a:t>
            </a:r>
            <a:endParaRPr lang="en-IN" sz="2800" b="1" dirty="0"/>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384193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algn="l"/>
            <a:endParaRPr lang="en-IN" sz="2800" dirty="0"/>
          </a:p>
        </p:txBody>
      </p:sp>
      <p:pic>
        <p:nvPicPr>
          <p:cNvPr id="4" name="Picture 3">
            <a:extLst>
              <a:ext uri="{FF2B5EF4-FFF2-40B4-BE49-F238E27FC236}">
                <a16:creationId xmlns:a16="http://schemas.microsoft.com/office/drawing/2014/main" id="{5F030478-46D1-594F-968F-EAFE786BCE01}"/>
              </a:ext>
            </a:extLst>
          </p:cNvPr>
          <p:cNvPicPr>
            <a:picLocks noChangeAspect="1"/>
          </p:cNvPicPr>
          <p:nvPr/>
        </p:nvPicPr>
        <p:blipFill>
          <a:blip r:embed="rId2"/>
          <a:stretch>
            <a:fillRect/>
          </a:stretch>
        </p:blipFill>
        <p:spPr>
          <a:xfrm>
            <a:off x="1203158" y="1124952"/>
            <a:ext cx="7658100" cy="4572000"/>
          </a:xfrm>
          <a:prstGeom prst="rect">
            <a:avLst/>
          </a:prstGeom>
        </p:spPr>
      </p:pic>
    </p:spTree>
    <p:extLst>
      <p:ext uri="{BB962C8B-B14F-4D97-AF65-F5344CB8AC3E}">
        <p14:creationId xmlns:p14="http://schemas.microsoft.com/office/powerpoint/2010/main" val="309738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BCEA6D-A2D6-B34C-A982-50BBD6020957}"/>
              </a:ext>
            </a:extLst>
          </p:cNvPr>
          <p:cNvSpPr>
            <a:spLocks noGrp="1"/>
          </p:cNvSpPr>
          <p:nvPr>
            <p:ph type="subTitle" idx="1"/>
          </p:nvPr>
        </p:nvSpPr>
        <p:spPr>
          <a:xfrm>
            <a:off x="1203158" y="1155032"/>
            <a:ext cx="9793705" cy="4511841"/>
          </a:xfrm>
        </p:spPr>
        <p:txBody>
          <a:bodyPr>
            <a:normAutofit/>
          </a:bodyPr>
          <a:lstStyle/>
          <a:p>
            <a:pPr marL="457200" indent="-457200" algn="l">
              <a:buFont typeface="Wingdings" pitchFamily="2" charset="2"/>
              <a:buChar char="Ø"/>
            </a:pPr>
            <a:r>
              <a:rPr lang="en-IN" sz="2800" b="1" dirty="0"/>
              <a:t>Problem Partitioning</a:t>
            </a:r>
          </a:p>
          <a:p>
            <a:pPr algn="l"/>
            <a:r>
              <a:rPr lang="en-IN" sz="2800" dirty="0"/>
              <a:t>	For small problem, we can handle the entire problem at once but for the significant problem, divide the problems and conquer the problem it means to divide the problem into smaller pieces so that each piece can be captured separately</a:t>
            </a:r>
          </a:p>
          <a:p>
            <a:pPr algn="l"/>
            <a:r>
              <a:rPr lang="en-IN" sz="2800" dirty="0"/>
              <a:t>	These pieces cannot be entirely independent of each other as they together form the system. They have to cooperate and communicate to solve the problem. </a:t>
            </a:r>
          </a:p>
          <a:p>
            <a:pPr marL="342900" indent="-342900" algn="l">
              <a:buFont typeface="Wingdings" pitchFamily="2" charset="2"/>
              <a:buChar char="Ø"/>
            </a:pPr>
            <a:endParaRPr lang="en-IN" sz="2800" dirty="0"/>
          </a:p>
        </p:txBody>
      </p:sp>
    </p:spTree>
    <p:extLst>
      <p:ext uri="{BB962C8B-B14F-4D97-AF65-F5344CB8AC3E}">
        <p14:creationId xmlns:p14="http://schemas.microsoft.com/office/powerpoint/2010/main" val="13335625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144</TotalTime>
  <Words>1510</Words>
  <Application>Microsoft Macintosh PowerPoint</Application>
  <PresentationFormat>Widescreen</PresentationFormat>
  <Paragraphs>170</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Franklin Gothic Book</vt:lpstr>
      <vt:lpstr>Wingdings</vt:lpstr>
      <vt:lpstr>Crop</vt:lpstr>
      <vt:lpstr>Software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Microsoft Office User</dc:creator>
  <cp:lastModifiedBy>Microsoft Office User</cp:lastModifiedBy>
  <cp:revision>4</cp:revision>
  <dcterms:created xsi:type="dcterms:W3CDTF">2021-11-11T04:58:35Z</dcterms:created>
  <dcterms:modified xsi:type="dcterms:W3CDTF">2021-11-15T14:24:56Z</dcterms:modified>
</cp:coreProperties>
</file>