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506AD-EB36-4A0A-B918-E4BE8409DCF7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CE51-52A6-4DF3-AE00-701F4F94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6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E61B2F-DCF8-4E8C-889C-BAB23A6037DF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0ABEDE2-9218-4D3B-8C1D-EB6FD639A250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45D16A7-7C80-4D09-8120-4EACAB5467DC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6E215EB-0249-4D38-8730-5ACFD1D716ED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3750"/>
            <a:ext cx="4276725" cy="32067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92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10/30/20089/25/20089/11/2008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EB19C4-A4EC-44AD-8DA0-899F062A1334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8294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/>
              <a:t>9/25/20089/11/2008</a:t>
            </a:r>
          </a:p>
        </p:txBody>
      </p:sp>
      <p:sp>
        <p:nvSpPr>
          <p:cNvPr id="829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494005F-8F29-40F0-9CE2-F409777E45E4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Shell Scripting</a:t>
            </a:r>
          </a:p>
        </p:txBody>
      </p:sp>
      <p:sp>
        <p:nvSpPr>
          <p:cNvPr id="8295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/>
              <a:t>9/11/2008</a:t>
            </a:r>
          </a:p>
        </p:txBody>
      </p:sp>
      <p:sp>
        <p:nvSpPr>
          <p:cNvPr id="829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Research Computing Center, UNC-CH</a:t>
            </a:r>
          </a:p>
        </p:txBody>
      </p:sp>
      <p:sp>
        <p:nvSpPr>
          <p:cNvPr id="829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663254D-DD54-4CD0-85EF-CDB69F571417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82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9388DC1-D7F3-41F6-B897-D3E61AB31EB5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82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3750"/>
            <a:ext cx="4276725" cy="3206750"/>
          </a:xfrm>
          <a:ln/>
        </p:spPr>
      </p:sp>
      <p:sp>
        <p:nvSpPr>
          <p:cNvPr id="82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92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8D260A-B3E0-4576-8A9F-A15A4B3E231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131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29057" indent="-280406" defTabSz="933131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391D23-B109-4D9F-9FCA-3279D62F3BD1}" type="slidenum">
              <a:rPr lang="en-US" sz="1000" b="0">
                <a:latin typeface="Times New Roman" pitchFamily="18" charset="0"/>
              </a:rPr>
              <a:pPr/>
              <a:t>13</a:t>
            </a:fld>
            <a:endParaRPr lang="en-US" sz="1000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131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29057" indent="-280406" defTabSz="933131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33131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3313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728A10-C5AA-4A3F-8CE9-A48A222763AF}" type="slidenum">
              <a:rPr lang="en-US" sz="1000" b="0">
                <a:latin typeface="Times New Roman" pitchFamily="18" charset="0"/>
              </a:rPr>
              <a:pPr/>
              <a:t>14</a:t>
            </a:fld>
            <a:endParaRPr lang="en-US" sz="10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5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1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89EC-C770-4EDC-8312-48342FE9A19C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E111-C0FC-434E-8EC9-B061831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New%20Books\Networking%20Stuff\Client-Server%20Computing%20-%20HTML\04csc08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Shell…………………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 </a:t>
            </a:r>
            <a:r>
              <a:rPr lang="en-IN" dirty="0" err="1" smtClean="0"/>
              <a:t>Pallavi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3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shell………..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Shell is the interface between end user and the Linux system, similar to the commands in Windows</a:t>
            </a:r>
          </a:p>
          <a:p>
            <a:r>
              <a:rPr lang="en-US" altLang="zh-TW" dirty="0" smtClean="0"/>
              <a:t>Bash is installed as in 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Check the version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1" dirty="0" smtClean="0">
                <a:latin typeface="Courier New" pitchFamily="49" charset="0"/>
              </a:rPr>
              <a:t>% /bin/</a:t>
            </a:r>
            <a:r>
              <a:rPr lang="en-US" altLang="zh-TW" b="1" dirty="0" err="1" smtClean="0">
                <a:latin typeface="Courier New" pitchFamily="49" charset="0"/>
              </a:rPr>
              <a:t>sh</a:t>
            </a:r>
            <a:r>
              <a:rPr lang="en-US" altLang="zh-TW" b="1" dirty="0" smtClean="0">
                <a:latin typeface="Courier New" pitchFamily="49" charset="0"/>
              </a:rPr>
              <a:t> --version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E4005C"/>
                </a:solidFill>
                <a:latin typeface="Arial" charset="0"/>
              </a:rPr>
              <a:t>LINUX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File Management and Viewing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err="1" smtClean="0">
                <a:solidFill>
                  <a:srgbClr val="000066"/>
                </a:solidFill>
                <a:latin typeface="Arial" charset="0"/>
              </a:rPr>
              <a:t>Filesystem</a:t>
            </a: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  <a:latin typeface="Arial" charset="0"/>
              </a:rPr>
              <a:t>Mangement</a:t>
            </a:r>
            <a:endParaRPr lang="en-US" b="1" dirty="0" smtClean="0">
              <a:solidFill>
                <a:srgbClr val="000066"/>
              </a:solidFill>
              <a:latin typeface="Arial" charset="0"/>
            </a:endParaRP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Help, Job and Process Management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Network Management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System Management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User Management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Printing and Programming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Document Preparation </a:t>
            </a:r>
          </a:p>
          <a:p>
            <a:pPr marL="311150" indent="-311150" algn="just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Miscellaneous </a:t>
            </a:r>
          </a:p>
          <a:p>
            <a:pPr marL="311150" indent="-311150">
              <a:spcAft>
                <a:spcPct val="0"/>
              </a:spcAft>
              <a:buSzPct val="100000"/>
              <a:buFont typeface="Times New Roman" pitchFamily="16" charset="0"/>
              <a:buChar char="•"/>
            </a:pPr>
            <a:endParaRPr lang="en-US" b="1" dirty="0" smtClean="0">
              <a:solidFill>
                <a:srgbClr val="000066"/>
              </a:solidFill>
              <a:latin typeface="Arial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Linux/Unix Architecture</a:t>
            </a:r>
            <a:endParaRPr lang="en-US" dirty="0"/>
          </a:p>
        </p:txBody>
      </p:sp>
      <p:pic>
        <p:nvPicPr>
          <p:cNvPr id="5123" name="Picture 3" descr="unixArchitectur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2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29400" cy="1143000"/>
          </a:xfrm>
          <a:noFill/>
        </p:spPr>
        <p:txBody>
          <a:bodyPr/>
          <a:lstStyle/>
          <a:p>
            <a:r>
              <a:rPr lang="en-US" smtClean="0"/>
              <a:t>Shell Scripts</a:t>
            </a:r>
            <a:r>
              <a:rPr lang="en-US" sz="40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7244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shell script is just a file containing shell commands, but with a few extras:</a:t>
            </a:r>
          </a:p>
          <a:p>
            <a:pPr lvl="1"/>
            <a:r>
              <a:rPr lang="en-US" smtClean="0"/>
              <a:t>The first line of a shell script should be a comment of the following form: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			#!/bin/sh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for a Bourne shell script. Bourne shell scripts are the most common, since C Shell scripts have buggy features. </a:t>
            </a:r>
          </a:p>
          <a:p>
            <a:pPr lvl="1"/>
            <a:r>
              <a:rPr lang="en-US" smtClean="0"/>
              <a:t>A shell script must be readable and executable.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			chmod u+rx scriptname</a:t>
            </a:r>
            <a:endParaRPr lang="en-US" smtClean="0">
              <a:latin typeface="Courier New" pitchFamily="49" charset="0"/>
            </a:endParaRPr>
          </a:p>
          <a:p>
            <a:pPr lvl="1"/>
            <a:r>
              <a:rPr lang="en-US" smtClean="0"/>
              <a:t>As with any command, a shell script has to be “in your path” to be executed. </a:t>
            </a:r>
          </a:p>
          <a:p>
            <a:pPr lvl="2"/>
            <a:r>
              <a:rPr lang="en-US" smtClean="0"/>
              <a:t>If “.” is not in your PATH, you must specify “</a:t>
            </a:r>
            <a:r>
              <a:rPr lang="en-US" smtClean="0">
                <a:latin typeface="Courier New" pitchFamily="49" charset="0"/>
              </a:rPr>
              <a:t>./scriptname</a:t>
            </a:r>
            <a:r>
              <a:rPr lang="en-US" smtClean="0"/>
              <a:t>” instead of just “</a:t>
            </a:r>
            <a:r>
              <a:rPr lang="en-US" smtClean="0">
                <a:latin typeface="Courier New" pitchFamily="49" charset="0"/>
              </a:rPr>
              <a:t>scriptname</a:t>
            </a:r>
            <a:r>
              <a:rPr lang="en-US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39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934200" cy="1143000"/>
          </a:xfrm>
          <a:noFill/>
        </p:spPr>
        <p:txBody>
          <a:bodyPr/>
          <a:lstStyle/>
          <a:p>
            <a:r>
              <a:rPr lang="en-US" smtClean="0"/>
              <a:t>Shell Script Example</a:t>
            </a:r>
            <a:r>
              <a:rPr lang="en-US" sz="400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72440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Here is a “hello world” shell script:</a:t>
            </a:r>
            <a:endParaRPr lang="en-US" sz="3200" dirty="0" smtClean="0"/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$ </a:t>
            </a:r>
            <a:r>
              <a:rPr lang="en-US" sz="2000" dirty="0" err="1" smtClean="0">
                <a:latin typeface="Courier New" pitchFamily="49" charset="0"/>
              </a:rPr>
              <a:t>ls</a:t>
            </a:r>
            <a:r>
              <a:rPr lang="en-US" sz="2000" dirty="0" smtClean="0">
                <a:latin typeface="Courier New" pitchFamily="49" charset="0"/>
              </a:rPr>
              <a:t> -l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-</a:t>
            </a:r>
            <a:r>
              <a:rPr lang="en-US" sz="2000" dirty="0" err="1" smtClean="0">
                <a:latin typeface="Courier New" pitchFamily="49" charset="0"/>
              </a:rPr>
              <a:t>rwxr</a:t>
            </a:r>
            <a:r>
              <a:rPr lang="en-US" sz="2000" dirty="0" smtClean="0">
                <a:latin typeface="Courier New" pitchFamily="49" charset="0"/>
              </a:rPr>
              <a:t>-</a:t>
            </a:r>
            <a:r>
              <a:rPr lang="en-US" sz="2000" dirty="0" err="1" smtClean="0">
                <a:latin typeface="Courier New" pitchFamily="49" charset="0"/>
              </a:rPr>
              <a:t>xr</a:t>
            </a:r>
            <a:r>
              <a:rPr lang="en-US" sz="2000" dirty="0" smtClean="0">
                <a:latin typeface="Courier New" pitchFamily="49" charset="0"/>
              </a:rPr>
              <a:t>-x  1 </a:t>
            </a:r>
            <a:r>
              <a:rPr lang="en-US" sz="2000" dirty="0" err="1" smtClean="0">
                <a:latin typeface="Courier New" pitchFamily="49" charset="0"/>
              </a:rPr>
              <a:t>horner</a:t>
            </a:r>
            <a:r>
              <a:rPr lang="en-US" sz="2000" dirty="0" smtClean="0">
                <a:latin typeface="Courier New" pitchFamily="49" charset="0"/>
              </a:rPr>
              <a:t>   48 Feb 19 11:50 hello*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$ cat hello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#!/bin/</a:t>
            </a:r>
            <a:r>
              <a:rPr lang="en-US" sz="2000" dirty="0" err="1" smtClean="0">
                <a:latin typeface="Courier New" pitchFamily="49" charset="0"/>
              </a:rPr>
              <a:t>sh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# comment lines start with the # character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echo </a:t>
            </a:r>
            <a:r>
              <a:rPr lang="en-US" sz="1800" dirty="0" smtClean="0">
                <a:latin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Hello world</a:t>
            </a:r>
            <a:r>
              <a:rPr lang="en-US" sz="1800" dirty="0" smtClean="0">
                <a:latin typeface="Courier New" pitchFamily="49" charset="0"/>
              </a:rPr>
              <a:t>"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$ hello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Hello world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$</a:t>
            </a:r>
          </a:p>
          <a:p>
            <a:pPr lvl="1">
              <a:buFont typeface="Monotype Sort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echo</a:t>
            </a:r>
            <a:r>
              <a:rPr lang="en-US" dirty="0" smtClean="0"/>
              <a:t> command functions like a print command in shell scripts.</a:t>
            </a:r>
          </a:p>
        </p:txBody>
      </p:sp>
    </p:spTree>
    <p:extLst>
      <p:ext uri="{BB962C8B-B14F-4D97-AF65-F5344CB8AC3E}">
        <p14:creationId xmlns:p14="http://schemas.microsoft.com/office/powerpoint/2010/main" val="74184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27000"/>
            <a:ext cx="8278812" cy="606425"/>
          </a:xfrm>
        </p:spPr>
        <p:txBody>
          <a:bodyPr lIns="90488" tIns="44450" rIns="90488" bIns="44450" anchorCtr="1">
            <a:spAutoFit/>
          </a:bodyPr>
          <a:lstStyle/>
          <a:p>
            <a:pPr eaLnBrk="1" hangingPunct="1"/>
            <a:r>
              <a:rPr lang="en-GB" b="0" smtClean="0">
                <a:solidFill>
                  <a:srgbClr val="CCFFFF"/>
                </a:solidFill>
              </a:rPr>
              <a:t>            UNIX/LINUX Architecture</a:t>
            </a:r>
          </a:p>
        </p:txBody>
      </p:sp>
      <p:pic>
        <p:nvPicPr>
          <p:cNvPr id="10243" name="Picture 4" descr="D:\New Books\Networking Stuff\Client-Server Computing - HTML\04csc08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620838"/>
            <a:ext cx="8066088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65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5794375" y="4343400"/>
            <a:ext cx="3109913" cy="2060575"/>
            <a:chOff x="2208" y="1728"/>
            <a:chExt cx="3024" cy="2254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2832" y="1824"/>
              <a:ext cx="2016" cy="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3216" y="2208"/>
              <a:ext cx="1296" cy="1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endParaRPr kumimoji="1" lang="en-US" sz="24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3648" y="2688"/>
              <a:ext cx="527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1">
                  <a:solidFill>
                    <a:schemeClr val="bg1"/>
                  </a:solidFill>
                  <a:latin typeface="Gulim" pitchFamily="34" charset="-127"/>
                  <a:ea typeface="Gulim" pitchFamily="34" charset="-127"/>
                </a:rPr>
                <a:t>OS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208" y="2688"/>
              <a:ext cx="5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>
                  <a:latin typeface="Gulim" pitchFamily="34" charset="-127"/>
                  <a:ea typeface="Gulim" pitchFamily="34" charset="-127"/>
                </a:rPr>
                <a:t>user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415" y="3649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>
                  <a:latin typeface="Gulim" pitchFamily="34" charset="-127"/>
                  <a:ea typeface="Gulim" pitchFamily="34" charset="-127"/>
                </a:rPr>
                <a:t>user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4704" y="1728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>
                  <a:latin typeface="Gulim" pitchFamily="34" charset="-127"/>
                  <a:ea typeface="Gulim" pitchFamily="34" charset="-127"/>
                </a:rPr>
                <a:t>user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554" y="1876"/>
              <a:ext cx="57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>
                  <a:latin typeface="Gulim" pitchFamily="34" charset="-127"/>
                  <a:ea typeface="Gulim" pitchFamily="34" charset="-127"/>
                </a:rPr>
                <a:t>Shell</a:t>
              </a:r>
            </a:p>
          </p:txBody>
        </p:sp>
      </p:grpSp>
      <p:sp>
        <p:nvSpPr>
          <p:cNvPr id="1126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28613" y="1585913"/>
            <a:ext cx="8455025" cy="45259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“Shell” is simply </a:t>
            </a:r>
            <a:r>
              <a:rPr lang="en-US" sz="2400" i="1" smtClean="0"/>
              <a:t>another program </a:t>
            </a:r>
            <a:r>
              <a:rPr lang="en-US" sz="2400" smtClean="0"/>
              <a:t>on top of the kernel which provides a basic human-OS interface. </a:t>
            </a:r>
            <a:endParaRPr lang="en-US" altLang="ko-KR" sz="240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It is a command interpreter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smtClean="0"/>
              <a:t>Built on top of the kernel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smtClean="0"/>
              <a:t>Enables users to run services provided by the UNIX OS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In its simplest form, a series of commands in a file is a shell program that saves having to retype commands to perform common tasks.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How to know what shell you use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000" smtClean="0"/>
              <a:t> 	</a:t>
            </a:r>
            <a:r>
              <a:rPr lang="en-GB" sz="2000" smtClean="0">
                <a:latin typeface="Courier" pitchFamily="49" charset="0"/>
              </a:rPr>
              <a:t>echo $SHELL</a:t>
            </a:r>
          </a:p>
        </p:txBody>
      </p:sp>
      <p:sp>
        <p:nvSpPr>
          <p:cNvPr id="11268" name="Rectangle 24"/>
          <p:cNvSpPr>
            <a:spLocks noChangeArrowheads="1"/>
          </p:cNvSpPr>
          <p:nvPr/>
        </p:nvSpPr>
        <p:spPr bwMode="white">
          <a:xfrm>
            <a:off x="2592388" y="0"/>
            <a:ext cx="6551612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366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ct val="85000"/>
              </a:lnSpc>
            </a:pPr>
            <a:r>
              <a:rPr lang="en-US" altLang="ko-KR" sz="4000">
                <a:solidFill>
                  <a:srgbClr val="CCFFFF"/>
                </a:solidFill>
                <a:latin typeface="Trebuchet MS" pitchFamily="34" charset="0"/>
                <a:ea typeface="Gulim" pitchFamily="34" charset="-127"/>
              </a:rPr>
              <a:t>What is a “Shell”?</a:t>
            </a:r>
          </a:p>
        </p:txBody>
      </p:sp>
    </p:spTree>
    <p:extLst>
      <p:ext uri="{BB962C8B-B14F-4D97-AF65-F5344CB8AC3E}">
        <p14:creationId xmlns:p14="http://schemas.microsoft.com/office/powerpoint/2010/main" val="2530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6588" y="301625"/>
            <a:ext cx="4697412" cy="606425"/>
          </a:xfrm>
        </p:spPr>
        <p:txBody>
          <a:bodyPr lIns="90488" tIns="44450" rIns="90488" bIns="44450" anchorCtr="1">
            <a:spAutoFit/>
          </a:bodyPr>
          <a:lstStyle/>
          <a:p>
            <a:pPr eaLnBrk="1" hangingPunct="1"/>
            <a:r>
              <a:rPr lang="en-GB" b="0" smtClean="0">
                <a:solidFill>
                  <a:srgbClr val="CCFFFF"/>
                </a:solidFill>
              </a:rPr>
              <a:t>       UNIX Shells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63700"/>
            <a:ext cx="8399463" cy="4908550"/>
          </a:xfrm>
          <a:noFill/>
        </p:spPr>
        <p:txBody>
          <a:bodyPr lIns="90488" tIns="44450" rIns="90488" bIns="44450" anchorCtr="1">
            <a:spAutoFit/>
          </a:bodyPr>
          <a:lstStyle/>
          <a:p>
            <a:pPr eaLnBrk="1" hangingPunct="1"/>
            <a:r>
              <a:rPr lang="en-GB" sz="2400" smtClean="0">
                <a:solidFill>
                  <a:schemeClr val="hlink"/>
                </a:solidFill>
              </a:rPr>
              <a:t>sh</a:t>
            </a:r>
            <a:r>
              <a:rPr lang="en-GB" sz="2400" smtClean="0"/>
              <a:t> Bourne Shell (Original Shell) (</a:t>
            </a:r>
            <a:r>
              <a:rPr lang="en-GB" sz="2400" i="1" smtClean="0">
                <a:solidFill>
                  <a:schemeClr val="accent1"/>
                </a:solidFill>
              </a:rPr>
              <a:t>Steven Bourne of AT&amp;T</a:t>
            </a:r>
            <a:r>
              <a:rPr lang="en-GB" sz="2400" smtClean="0"/>
              <a:t>)</a:t>
            </a:r>
          </a:p>
          <a:p>
            <a:pPr eaLnBrk="1" hangingPunct="1"/>
            <a:r>
              <a:rPr lang="en-GB" sz="2400" smtClean="0">
                <a:solidFill>
                  <a:schemeClr val="hlink"/>
                </a:solidFill>
              </a:rPr>
              <a:t>bash</a:t>
            </a:r>
            <a:r>
              <a:rPr lang="en-GB" sz="2400" smtClean="0"/>
              <a:t> Bourne Again Shell (</a:t>
            </a:r>
            <a:r>
              <a:rPr lang="en-GB" sz="2400" i="1" smtClean="0">
                <a:solidFill>
                  <a:schemeClr val="accent1"/>
                </a:solidFill>
              </a:rPr>
              <a:t>GNU Improved Bourne Shell</a:t>
            </a:r>
            <a:r>
              <a:rPr lang="en-GB" sz="2400" smtClean="0"/>
              <a:t>)</a:t>
            </a:r>
          </a:p>
          <a:p>
            <a:pPr eaLnBrk="1" hangingPunct="1"/>
            <a:r>
              <a:rPr lang="en-GB" sz="2400" smtClean="0">
                <a:solidFill>
                  <a:schemeClr val="hlink"/>
                </a:solidFill>
              </a:rPr>
              <a:t>csh</a:t>
            </a:r>
            <a:r>
              <a:rPr lang="en-GB" sz="2400" smtClean="0"/>
              <a:t> C-Shell (C-like Syntax)(</a:t>
            </a:r>
            <a:r>
              <a:rPr lang="en-GB" sz="2400" i="1" smtClean="0">
                <a:solidFill>
                  <a:schemeClr val="accent1"/>
                </a:solidFill>
              </a:rPr>
              <a:t>Bill Joy of Univ. of California</a:t>
            </a:r>
            <a:r>
              <a:rPr lang="en-GB" sz="2400" smtClean="0"/>
              <a:t>)</a:t>
            </a:r>
          </a:p>
          <a:p>
            <a:pPr eaLnBrk="1" hangingPunct="1"/>
            <a:r>
              <a:rPr lang="en-GB" sz="2400" smtClean="0">
                <a:solidFill>
                  <a:schemeClr val="hlink"/>
                </a:solidFill>
              </a:rPr>
              <a:t>ksh</a:t>
            </a:r>
            <a:r>
              <a:rPr lang="en-GB" sz="2400" smtClean="0"/>
              <a:t> Korn-Shell (Bourne+some C-shell)(</a:t>
            </a:r>
            <a:r>
              <a:rPr lang="en-GB" sz="2400" i="1" smtClean="0">
                <a:solidFill>
                  <a:schemeClr val="accent1"/>
                </a:solidFill>
              </a:rPr>
              <a:t>David Korn of AT&amp;T</a:t>
            </a:r>
            <a:r>
              <a:rPr lang="en-GB" sz="2400" smtClean="0"/>
              <a:t>)</a:t>
            </a:r>
          </a:p>
          <a:p>
            <a:pPr eaLnBrk="1" hangingPunct="1"/>
            <a:r>
              <a:rPr lang="en-GB" sz="2400" smtClean="0">
                <a:solidFill>
                  <a:schemeClr val="hlink"/>
                </a:solidFill>
              </a:rPr>
              <a:t>tcsh </a:t>
            </a:r>
            <a:r>
              <a:rPr lang="en-GB" sz="2400" smtClean="0"/>
              <a:t> Turbo C-Shell  (More User Friendly C-Shell).</a:t>
            </a:r>
          </a:p>
          <a:p>
            <a:pPr eaLnBrk="1" hangingPunct="1"/>
            <a:r>
              <a:rPr lang="en-US" sz="2000" smtClean="0"/>
              <a:t>To check shell:</a:t>
            </a:r>
          </a:p>
          <a:p>
            <a:pPr lvl="1" eaLnBrk="1" hangingPunct="1"/>
            <a:r>
              <a:rPr lang="en-US" sz="2000" smtClean="0"/>
              <a:t>$ </a:t>
            </a:r>
            <a:r>
              <a:rPr lang="en-US" sz="2000" smtClean="0">
                <a:solidFill>
                  <a:srgbClr val="FF3300"/>
                </a:solidFill>
                <a:latin typeface="Courier" pitchFamily="49" charset="0"/>
              </a:rPr>
              <a:t>echo $SHELL</a:t>
            </a:r>
            <a:r>
              <a:rPr lang="en-US" sz="2000" smtClean="0"/>
              <a:t> (shell is a pre-defined variable)</a:t>
            </a:r>
          </a:p>
          <a:p>
            <a:pPr eaLnBrk="1" hangingPunct="1"/>
            <a:r>
              <a:rPr lang="en-US" sz="2000" smtClean="0"/>
              <a:t>To switch shell:</a:t>
            </a:r>
          </a:p>
          <a:p>
            <a:pPr lvl="1" eaLnBrk="1" hangingPunct="1"/>
            <a:r>
              <a:rPr lang="en-US" sz="2000" smtClean="0"/>
              <a:t>$ exec shellname (e.g., </a:t>
            </a:r>
            <a:r>
              <a:rPr lang="en-US" sz="2000" smtClean="0">
                <a:latin typeface="Courier New" pitchFamily="49" charset="0"/>
              </a:rPr>
              <a:t>$ exec bash</a:t>
            </a:r>
            <a:r>
              <a:rPr lang="en-US" sz="2000" smtClean="0"/>
              <a:t> or simply type </a:t>
            </a:r>
            <a:r>
              <a:rPr lang="en-US" sz="2000" smtClean="0">
                <a:solidFill>
                  <a:schemeClr val="bg2"/>
                </a:solidFill>
                <a:latin typeface="Courier New" pitchFamily="49" charset="0"/>
              </a:rPr>
              <a:t>$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smtClean="0">
                <a:solidFill>
                  <a:srgbClr val="FF3300"/>
                </a:solidFill>
                <a:latin typeface="Courier" pitchFamily="49" charset="0"/>
              </a:rPr>
              <a:t>bash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GB" sz="2000" smtClean="0"/>
              <a:t>You can switch from one shell to another by just typing the name of the shell. </a:t>
            </a:r>
            <a:r>
              <a:rPr lang="en-GB" sz="2000" smtClean="0">
                <a:solidFill>
                  <a:srgbClr val="FF3300"/>
                </a:solidFill>
                <a:latin typeface="Courier" pitchFamily="49" charset="0"/>
              </a:rPr>
              <a:t>exit</a:t>
            </a:r>
            <a:r>
              <a:rPr lang="en-GB" sz="2000" smtClean="0"/>
              <a:t> return you back to previous shell.</a:t>
            </a:r>
          </a:p>
        </p:txBody>
      </p:sp>
    </p:spTree>
    <p:extLst>
      <p:ext uri="{BB962C8B-B14F-4D97-AF65-F5344CB8AC3E}">
        <p14:creationId xmlns:p14="http://schemas.microsoft.com/office/powerpoint/2010/main" val="1056849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3988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smtClean="0">
                <a:solidFill>
                  <a:srgbClr val="CCFFFF"/>
                </a:solidFill>
              </a:rPr>
              <a:t>Which Shell to Use?</a:t>
            </a:r>
            <a:endParaRPr lang="en-US" b="0" smtClean="0">
              <a:solidFill>
                <a:srgbClr val="CCFFFF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598613"/>
            <a:ext cx="8385175" cy="48847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GB" sz="1900" b="1" smtClean="0">
                <a:solidFill>
                  <a:schemeClr val="hlink"/>
                </a:solidFill>
              </a:rPr>
              <a:t>sh </a:t>
            </a:r>
            <a:r>
              <a:rPr lang="en-GB" sz="1900" smtClean="0"/>
              <a:t>( Bourne shell) was considered better for programming</a:t>
            </a:r>
          </a:p>
          <a:p>
            <a:pPr eaLnBrk="1" hangingPunct="1">
              <a:lnSpc>
                <a:spcPct val="70000"/>
              </a:lnSpc>
            </a:pPr>
            <a:r>
              <a:rPr lang="en-GB" sz="1900" b="1" smtClean="0">
                <a:solidFill>
                  <a:schemeClr val="hlink"/>
                </a:solidFill>
              </a:rPr>
              <a:t>csh </a:t>
            </a:r>
            <a:r>
              <a:rPr lang="en-GB" sz="1900" smtClean="0"/>
              <a:t>(C-Shell ) was considered better for interactive work.</a:t>
            </a:r>
          </a:p>
          <a:p>
            <a:pPr eaLnBrk="1" hangingPunct="1">
              <a:lnSpc>
                <a:spcPct val="70000"/>
              </a:lnSpc>
            </a:pPr>
            <a:r>
              <a:rPr lang="en-GB" sz="1900" b="1" smtClean="0">
                <a:solidFill>
                  <a:schemeClr val="hlink"/>
                </a:solidFill>
              </a:rPr>
              <a:t>tcsh</a:t>
            </a:r>
            <a:r>
              <a:rPr lang="en-GB" sz="1900" b="1" smtClean="0"/>
              <a:t> </a:t>
            </a:r>
            <a:r>
              <a:rPr lang="en-GB" sz="1900" smtClean="0"/>
              <a:t>and</a:t>
            </a:r>
            <a:r>
              <a:rPr lang="en-GB" sz="1900" b="1" smtClean="0">
                <a:solidFill>
                  <a:schemeClr val="hlink"/>
                </a:solidFill>
              </a:rPr>
              <a:t> korn </a:t>
            </a:r>
            <a:r>
              <a:rPr lang="en-GB" sz="1900" smtClean="0"/>
              <a:t>were improvements on c-shell and bourne shell respectively.</a:t>
            </a:r>
          </a:p>
          <a:p>
            <a:pPr eaLnBrk="1" hangingPunct="1">
              <a:lnSpc>
                <a:spcPct val="70000"/>
              </a:lnSpc>
            </a:pPr>
            <a:r>
              <a:rPr lang="en-GB" sz="1900" b="1" smtClean="0">
                <a:solidFill>
                  <a:schemeClr val="hlink"/>
                </a:solidFill>
              </a:rPr>
              <a:t>bash</a:t>
            </a:r>
            <a:r>
              <a:rPr lang="en-GB" sz="1900" smtClean="0"/>
              <a:t> is largely compatible with sh and also has many of the nice features of the other shells</a:t>
            </a:r>
          </a:p>
          <a:p>
            <a:pPr eaLnBrk="1" hangingPunct="1">
              <a:lnSpc>
                <a:spcPct val="70000"/>
              </a:lnSpc>
            </a:pPr>
            <a:r>
              <a:rPr lang="en-US" sz="1900" smtClean="0">
                <a:solidFill>
                  <a:srgbClr val="FF6600"/>
                </a:solidFill>
              </a:rPr>
              <a:t>On many systems such as our LINUX clusters sh is symbolically linked to bash, </a:t>
            </a:r>
            <a:r>
              <a:rPr lang="en-US" sz="1900" smtClean="0"/>
              <a:t>/bin/sh -&gt; /bin/bash</a:t>
            </a:r>
            <a:r>
              <a:rPr lang="en-US" sz="1900" smtClean="0">
                <a:solidFill>
                  <a:srgbClr val="FF6600"/>
                </a:solidFill>
              </a:rPr>
              <a:t> </a:t>
            </a:r>
            <a:endParaRPr lang="en-GB" sz="190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GB" sz="1900" smtClean="0">
                <a:solidFill>
                  <a:srgbClr val="FF6600"/>
                </a:solidFill>
              </a:rPr>
              <a:t>We recommend that you use sh/bash for writing new shell scripts but learn csh/tcsh to understand existing scripts. </a:t>
            </a:r>
          </a:p>
          <a:p>
            <a:pPr eaLnBrk="1" hangingPunct="1">
              <a:lnSpc>
                <a:spcPct val="70000"/>
              </a:lnSpc>
            </a:pPr>
            <a:r>
              <a:rPr lang="en-GB" sz="1900" smtClean="0">
                <a:solidFill>
                  <a:srgbClr val="FF6600"/>
                </a:solidFill>
              </a:rPr>
              <a:t>Many, if not all, scientific applications require csh/tcsh environment (GUI, Graphics Utility Interface)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smtClean="0">
                <a:latin typeface="Arial" charset="0"/>
                <a:ea typeface="宋体" pitchFamily="2" charset="-122"/>
              </a:rPr>
              <a:t>All Linux versions use the </a:t>
            </a:r>
            <a:r>
              <a:rPr lang="en-US" altLang="zh-CN" sz="1900" b="1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Bash shell</a:t>
            </a:r>
            <a:r>
              <a:rPr lang="en-US" altLang="zh-CN" sz="1900" b="1" smtClean="0">
                <a:latin typeface="Arial" charset="0"/>
                <a:ea typeface="宋体" pitchFamily="2" charset="-122"/>
              </a:rPr>
              <a:t> (Bourne Again Shell) as the default shell </a:t>
            </a: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smtClean="0">
                <a:latin typeface="Arial" charset="0"/>
                <a:ea typeface="宋体" pitchFamily="2" charset="-122"/>
              </a:rPr>
              <a:t>Bash/Bourn/ksh/sh prompt: </a:t>
            </a:r>
            <a:r>
              <a:rPr lang="en-US" altLang="zh-CN" sz="1900" b="1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$</a:t>
            </a:r>
          </a:p>
          <a:p>
            <a:pPr eaLnBrk="1" hangingPunct="1">
              <a:lnSpc>
                <a:spcPct val="70000"/>
              </a:lnSpc>
              <a:buFontTx/>
              <a:buChar char="•"/>
            </a:pPr>
            <a:r>
              <a:rPr lang="en-GB" altLang="zh-CN" sz="1900" b="1" smtClean="0">
                <a:latin typeface="Arial" charset="0"/>
                <a:ea typeface="宋体" pitchFamily="2" charset="-122"/>
              </a:rPr>
              <a:t>All UNIX system include C shell and its predecessor Bourne shell.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z="1900" b="1" smtClean="0">
                <a:latin typeface="Arial" charset="0"/>
                <a:ea typeface="宋体" pitchFamily="2" charset="-122"/>
              </a:rPr>
              <a:t>Csh/tcsh prompt: </a:t>
            </a:r>
            <a:r>
              <a:rPr lang="en-US" altLang="zh-CN" sz="1900" b="1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%</a:t>
            </a:r>
            <a:endParaRPr lang="en-US" sz="1900" b="1" smtClean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6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u="sng" dirty="0">
                <a:solidFill>
                  <a:srgbClr val="000000"/>
                </a:solidFill>
                <a:latin typeface="Times New Roman" pitchFamily="16" charset="0"/>
              </a:rPr>
              <a:t>What’s Shell?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It’s acts an interface between the user and  OS (kernel).It’s known as  “ command interpreter”.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When you type 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ls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 :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shell finds 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cmd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 (/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usr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/bin).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shell runs cmd.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you receive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2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u="sng" dirty="0">
                <a:solidFill>
                  <a:srgbClr val="000000"/>
                </a:solidFill>
                <a:latin typeface="Times New Roman" pitchFamily="16" charset="0"/>
              </a:rPr>
              <a:t>What’s Shell Program?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It’s collections of 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executables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 or commands placed in a file and executed.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It provides user an option to execute a command based on some condition.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</a:pP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It provides conditional and control statements.(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if,for,while,switch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-case </a:t>
            </a:r>
            <a:r>
              <a:rPr lang="en-GB" dirty="0" err="1">
                <a:solidFill>
                  <a:srgbClr val="000000"/>
                </a:solidFill>
                <a:latin typeface="Times New Roman" pitchFamily="16" charset="0"/>
              </a:rPr>
              <a:t>etc</a:t>
            </a:r>
            <a:r>
              <a:rPr lang="en-GB" dirty="0">
                <a:solidFill>
                  <a:srgbClr val="000000"/>
                </a:solidFill>
                <a:latin typeface="Times New Roman" pitchFamily="16" charset="0"/>
              </a:rPr>
              <a:t>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34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 shell can be used in one of two ways: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i="1" dirty="0" smtClean="0"/>
              <a:t>command interpreter</a:t>
            </a:r>
            <a:r>
              <a:rPr lang="en-US" sz="3200" dirty="0" smtClean="0"/>
              <a:t>, used interactively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i="1" dirty="0" smtClean="0"/>
              <a:t>programming language</a:t>
            </a:r>
            <a:r>
              <a:rPr lang="en-US" sz="3200" dirty="0" smtClean="0"/>
              <a:t>, to write shell scripts (your own custom commands)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04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Why Shell?</a:t>
            </a:r>
          </a:p>
          <a:p>
            <a:pPr lvl="1"/>
            <a:r>
              <a:rPr lang="en-US" altLang="zh-TW" sz="2000" dirty="0" smtClean="0"/>
              <a:t>For routing jobs, such as system administration, without writing programs</a:t>
            </a:r>
          </a:p>
          <a:p>
            <a:pPr lvl="1"/>
            <a:r>
              <a:rPr lang="en-US" altLang="zh-TW" sz="2000" dirty="0" smtClean="0"/>
              <a:t>However, the shell script is not efficient, therefore, can be used for prototyping the ideas</a:t>
            </a:r>
          </a:p>
          <a:p>
            <a:r>
              <a:rPr lang="en-US" altLang="zh-TW" sz="2400" dirty="0" smtClean="0"/>
              <a:t>For example,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% </a:t>
            </a:r>
            <a:r>
              <a:rPr lang="en-US" altLang="zh-TW" sz="2000" b="1" dirty="0" err="1" smtClean="0">
                <a:latin typeface="Courier New" pitchFamily="49" charset="0"/>
              </a:rPr>
              <a:t>ls</a:t>
            </a:r>
            <a:r>
              <a:rPr lang="en-US" altLang="zh-TW" sz="2000" b="1" dirty="0" smtClean="0">
                <a:latin typeface="Courier New" pitchFamily="49" charset="0"/>
              </a:rPr>
              <a:t> –al | more</a:t>
            </a:r>
            <a:r>
              <a:rPr lang="en-US" altLang="zh-TW" sz="2000" dirty="0" smtClean="0">
                <a:latin typeface="Courier New" pitchFamily="49" charset="0"/>
              </a:rPr>
              <a:t> (better format of listing directory)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% man bash | col –b | </a:t>
            </a:r>
            <a:r>
              <a:rPr lang="en-US" altLang="zh-TW" sz="2000" b="1" dirty="0" err="1" smtClean="0">
                <a:latin typeface="Courier New" pitchFamily="49" charset="0"/>
              </a:rPr>
              <a:t>lpr</a:t>
            </a:r>
            <a:r>
              <a:rPr lang="en-US" altLang="zh-TW" sz="2000" dirty="0" smtClean="0">
                <a:latin typeface="Courier New" pitchFamily="49" charset="0"/>
              </a:rPr>
              <a:t> (print man page of man)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74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682</Words>
  <Application>Microsoft Office PowerPoint</Application>
  <PresentationFormat>On-screen Show (4:3)</PresentationFormat>
  <Paragraphs>119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Shell…………………</vt:lpstr>
      <vt:lpstr>            UNIX/LINUX Architecture</vt:lpstr>
      <vt:lpstr>PowerPoint Presentation</vt:lpstr>
      <vt:lpstr>       UNIX Shells</vt:lpstr>
      <vt:lpstr>Which Shell to Use?</vt:lpstr>
      <vt:lpstr>PowerPoint Presentation</vt:lpstr>
      <vt:lpstr>PowerPoint Presentation</vt:lpstr>
      <vt:lpstr>PowerPoint Presentation</vt:lpstr>
      <vt:lpstr>PowerPoint Presentation</vt:lpstr>
      <vt:lpstr>What is a shell………..</vt:lpstr>
      <vt:lpstr>LINUX COMMANDS</vt:lpstr>
      <vt:lpstr>Linux/Unix Architecture</vt:lpstr>
      <vt:lpstr>Shell Scripts </vt:lpstr>
      <vt:lpstr>Shell Script Example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Shell…………………</dc:title>
  <dc:creator>Hp</dc:creator>
  <cp:lastModifiedBy>MY PC</cp:lastModifiedBy>
  <cp:revision>4</cp:revision>
  <dcterms:created xsi:type="dcterms:W3CDTF">2015-02-09T09:13:33Z</dcterms:created>
  <dcterms:modified xsi:type="dcterms:W3CDTF">2020-10-03T08:47:42Z</dcterms:modified>
</cp:coreProperties>
</file>