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8" r:id="rId2"/>
    <p:sldId id="259" r:id="rId3"/>
    <p:sldId id="256" r:id="rId4"/>
    <p:sldId id="269" r:id="rId5"/>
    <p:sldId id="270" r:id="rId6"/>
    <p:sldId id="260" r:id="rId7"/>
    <p:sldId id="271" r:id="rId8"/>
    <p:sldId id="261" r:id="rId9"/>
    <p:sldId id="262" r:id="rId10"/>
    <p:sldId id="263" r:id="rId11"/>
    <p:sldId id="264" r:id="rId12"/>
    <p:sldId id="265" r:id="rId13"/>
    <p:sldId id="266" r:id="rId14"/>
    <p:sldId id="267" r:id="rId15"/>
    <p:sldId id="268"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10/16/21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10/16/21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10/16/21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10/16/21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endParaRPr lang="en-US" sz="3600" b="1" dirty="0">
              <a:solidFill>
                <a:schemeClr val="bg1"/>
              </a:solidFill>
            </a:endParaRPr>
          </a:p>
          <a:p>
            <a:r>
              <a:rPr lang="en-US" sz="3600" b="1" dirty="0">
                <a:solidFill>
                  <a:schemeClr val="bg1"/>
                </a:solidFill>
              </a:rPr>
              <a:t>LINUX</a:t>
            </a:r>
          </a:p>
          <a:p>
            <a:pPr algn="l"/>
            <a:r>
              <a:rPr lang="en-IN" sz="2400" dirty="0">
                <a:solidFill>
                  <a:schemeClr val="bg1"/>
                </a:solidFill>
              </a:rPr>
              <a:t>Linux is an open-source operating system like other operating systems such as Microsoft windows</a:t>
            </a:r>
          </a:p>
          <a:p>
            <a:pPr algn="l"/>
            <a:r>
              <a:rPr lang="en-IN" sz="2400" b="1" u="sng" dirty="0">
                <a:solidFill>
                  <a:schemeClr val="bg1"/>
                </a:solidFill>
              </a:rPr>
              <a:t>Why Use Linux</a:t>
            </a:r>
          </a:p>
          <a:p>
            <a:pPr algn="l"/>
            <a:r>
              <a:rPr lang="en-IN" sz="2400" dirty="0">
                <a:solidFill>
                  <a:schemeClr val="bg1"/>
                </a:solidFill>
              </a:rPr>
              <a:t>Linux is completely different from other operating systems in many ways.</a:t>
            </a:r>
          </a:p>
          <a:p>
            <a:pPr algn="l"/>
            <a:r>
              <a:rPr lang="en-IN" sz="2400" dirty="0">
                <a:solidFill>
                  <a:schemeClr val="bg1"/>
                </a:solidFill>
              </a:rPr>
              <a:t>It is an open source OS which gives a great advantage to the programmers as they can design their own custom operating systems.</a:t>
            </a:r>
          </a:p>
          <a:p>
            <a:pPr algn="l"/>
            <a:r>
              <a:rPr lang="en-IN" sz="2400" dirty="0">
                <a:solidFill>
                  <a:schemeClr val="bg1"/>
                </a:solidFill>
              </a:rPr>
              <a:t>It gives you a lot of option of programs having some different features so you can choose according to your need.</a:t>
            </a:r>
          </a:p>
          <a:p>
            <a:pPr algn="l"/>
            <a:r>
              <a:rPr lang="en-IN" sz="2400" dirty="0">
                <a:solidFill>
                  <a:schemeClr val="bg1"/>
                </a:solidFill>
              </a:rPr>
              <a:t>A global development community look at different ways to enhance its security, hence it is highly secured and robust so you don't need an anti virus to scan it regularly. </a:t>
            </a:r>
          </a:p>
          <a:p>
            <a:pPr algn="l"/>
            <a:endParaRPr lang="en-IN" dirty="0">
              <a:solidFill>
                <a:schemeClr val="bg1"/>
              </a:solidFill>
            </a:endParaRPr>
          </a:p>
          <a:p>
            <a:endParaRPr lang="en-US" dirty="0"/>
          </a:p>
        </p:txBody>
      </p:sp>
    </p:spTree>
    <p:extLst>
      <p:ext uri="{BB962C8B-B14F-4D97-AF65-F5344CB8AC3E}">
        <p14:creationId xmlns:p14="http://schemas.microsoft.com/office/powerpoint/2010/main" val="46748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pPr algn="l"/>
            <a:endParaRPr lang="en-US" dirty="0"/>
          </a:p>
          <a:p>
            <a:pPr algn="l"/>
            <a:r>
              <a:rPr lang="en-US" sz="2400" dirty="0">
                <a:solidFill>
                  <a:schemeClr val="bg1"/>
                </a:solidFill>
              </a:rPr>
              <a:t>LILO is a flexible boot loader for Linux, which is independent of a file system. </a:t>
            </a:r>
          </a:p>
          <a:p>
            <a:pPr algn="l"/>
            <a:r>
              <a:rPr lang="en-US" sz="2400" dirty="0">
                <a:solidFill>
                  <a:schemeClr val="bg1"/>
                </a:solidFill>
              </a:rPr>
              <a:t>LILO loads itself into the computer’s memory in two stages </a:t>
            </a:r>
          </a:p>
          <a:p>
            <a:pPr algn="l"/>
            <a:r>
              <a:rPr lang="en-US" sz="2400" dirty="0">
                <a:solidFill>
                  <a:schemeClr val="bg1"/>
                </a:solidFill>
              </a:rPr>
              <a:t>Stage1 – This stage, also known as primary boot loader is read into  memory by the BIOS from the master boot record </a:t>
            </a:r>
          </a:p>
          <a:p>
            <a:pPr algn="l"/>
            <a:r>
              <a:rPr lang="en-US" sz="2400" dirty="0">
                <a:solidFill>
                  <a:schemeClr val="bg1"/>
                </a:solidFill>
              </a:rPr>
              <a:t>Stage 2 - This stage, also known as secondary boot loader is read into memory and it displays the Red Hat Linux initial screen </a:t>
            </a:r>
            <a:endParaRPr lang="en-IN" sz="2400" b="1" dirty="0">
              <a:solidFill>
                <a:schemeClr val="bg1"/>
              </a:solidFill>
            </a:endParaRPr>
          </a:p>
          <a:p>
            <a:r>
              <a:rPr lang="en-IN" sz="2400" b="1" dirty="0">
                <a:solidFill>
                  <a:schemeClr val="bg1"/>
                </a:solidFill>
              </a:rPr>
              <a:t>Configuring LILO</a:t>
            </a:r>
            <a:endParaRPr lang="en-US" sz="2800" b="1" dirty="0">
              <a:solidFill>
                <a:schemeClr val="bg1"/>
              </a:solidFill>
            </a:endParaRPr>
          </a:p>
          <a:p>
            <a:pPr algn="l"/>
            <a:r>
              <a:rPr lang="en-US" sz="2400" dirty="0">
                <a:solidFill>
                  <a:schemeClr val="bg1"/>
                </a:solidFill>
              </a:rPr>
              <a:t>boot=/dev/</a:t>
            </a:r>
            <a:r>
              <a:rPr lang="en-US" sz="2400" dirty="0" err="1">
                <a:solidFill>
                  <a:schemeClr val="bg1"/>
                </a:solidFill>
              </a:rPr>
              <a:t>hda</a:t>
            </a:r>
            <a:r>
              <a:rPr lang="en-US" sz="2400" dirty="0">
                <a:solidFill>
                  <a:schemeClr val="bg1"/>
                </a:solidFill>
              </a:rPr>
              <a:t>: This tells LILO where to install the bootloader.</a:t>
            </a:r>
          </a:p>
          <a:p>
            <a:pPr algn="l"/>
            <a:r>
              <a:rPr lang="en-US" sz="2400" dirty="0">
                <a:solidFill>
                  <a:schemeClr val="bg1"/>
                </a:solidFill>
              </a:rPr>
              <a:t>map=/boot/map: This file is automatically generated by LILO during bootup.</a:t>
            </a:r>
          </a:p>
          <a:p>
            <a:pPr algn="l"/>
            <a:r>
              <a:rPr lang="en-US" sz="2400" dirty="0">
                <a:solidFill>
                  <a:schemeClr val="bg1"/>
                </a:solidFill>
              </a:rPr>
              <a:t>install=/boot/</a:t>
            </a:r>
            <a:r>
              <a:rPr lang="en-US" sz="2400" dirty="0" err="1">
                <a:solidFill>
                  <a:schemeClr val="bg1"/>
                </a:solidFill>
              </a:rPr>
              <a:t>boot.b</a:t>
            </a:r>
            <a:r>
              <a:rPr lang="en-US" sz="2400" dirty="0">
                <a:solidFill>
                  <a:schemeClr val="bg1"/>
                </a:solidFill>
              </a:rPr>
              <a:t>: This file contains the “bootstrap” code that starts your operating system and it holds both the primary and secondary parts of the bootloader.</a:t>
            </a:r>
          </a:p>
          <a:p>
            <a:pPr algn="l"/>
            <a:endParaRPr lang="en-US" sz="2400" dirty="0">
              <a:solidFill>
                <a:schemeClr val="bg1"/>
              </a:solidFill>
            </a:endParaRPr>
          </a:p>
          <a:p>
            <a:pPr algn="l"/>
            <a:endParaRPr lang="en-US" sz="2400" dirty="0">
              <a:solidFill>
                <a:schemeClr val="bg1"/>
              </a:solidFill>
            </a:endParaRPr>
          </a:p>
          <a:p>
            <a:pPr algn="l"/>
            <a:endParaRPr lang="en-US" dirty="0"/>
          </a:p>
          <a:p>
            <a:pPr algn="l"/>
            <a:endParaRPr lang="en-US" dirty="0"/>
          </a:p>
        </p:txBody>
      </p:sp>
    </p:spTree>
    <p:extLst>
      <p:ext uri="{BB962C8B-B14F-4D97-AF65-F5344CB8AC3E}">
        <p14:creationId xmlns:p14="http://schemas.microsoft.com/office/powerpoint/2010/main" val="100586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US" sz="2400" dirty="0">
              <a:solidFill>
                <a:schemeClr val="bg1"/>
              </a:solidFill>
            </a:endParaRPr>
          </a:p>
          <a:p>
            <a:pPr algn="l"/>
            <a:r>
              <a:rPr lang="en-US" sz="2400" dirty="0">
                <a:solidFill>
                  <a:schemeClr val="bg1"/>
                </a:solidFill>
              </a:rPr>
              <a:t>prompt: This tells LILO to use the user interface. For example, to choose an operating system or enter parameters for the Linux kernel.</a:t>
            </a:r>
          </a:p>
          <a:p>
            <a:pPr algn="l"/>
            <a:r>
              <a:rPr lang="en-US" sz="2400" dirty="0">
                <a:solidFill>
                  <a:schemeClr val="bg1"/>
                </a:solidFill>
              </a:rPr>
              <a:t>timeout=50: Tells LILO how long to wait at the prompt before booting the default operating system.</a:t>
            </a:r>
          </a:p>
          <a:p>
            <a:pPr algn="l"/>
            <a:r>
              <a:rPr lang="en-US" sz="2400" dirty="0">
                <a:solidFill>
                  <a:schemeClr val="bg1"/>
                </a:solidFill>
              </a:rPr>
              <a:t>image=/boot/vmlinuz-2.0.36: Name of a Linux kernel for LILO to boot.</a:t>
            </a:r>
          </a:p>
          <a:p>
            <a:pPr algn="l"/>
            <a:r>
              <a:rPr lang="en-US" sz="2400" dirty="0">
                <a:solidFill>
                  <a:schemeClr val="bg1"/>
                </a:solidFill>
              </a:rPr>
              <a:t>label: specifies the default OS to boot.</a:t>
            </a:r>
          </a:p>
          <a:p>
            <a:pPr algn="l"/>
            <a:r>
              <a:rPr lang="en-US" sz="2400" dirty="0">
                <a:solidFill>
                  <a:schemeClr val="bg1"/>
                </a:solidFill>
              </a:rPr>
              <a:t>root=/dev/hda2: This option tells LILO where the OS file system actually lives.</a:t>
            </a:r>
          </a:p>
          <a:p>
            <a:pPr algn="l"/>
            <a:r>
              <a:rPr lang="en-US" sz="2400" dirty="0">
                <a:solidFill>
                  <a:schemeClr val="bg1"/>
                </a:solidFill>
              </a:rPr>
              <a:t>read-only: This tells LILO to perform the initial boot to the file system read-only.</a:t>
            </a:r>
          </a:p>
          <a:p>
            <a:pPr algn="l"/>
            <a:r>
              <a:rPr lang="en-US" sz="2400" dirty="0">
                <a:solidFill>
                  <a:schemeClr val="bg1"/>
                </a:solidFill>
              </a:rPr>
              <a:t>other=/dev/hda1: It tells LILO to boot an operating system other than Linux.</a:t>
            </a:r>
          </a:p>
          <a:p>
            <a:pPr algn="l"/>
            <a:endParaRPr lang="en-US" dirty="0"/>
          </a:p>
        </p:txBody>
      </p:sp>
    </p:spTree>
    <p:extLst>
      <p:ext uri="{BB962C8B-B14F-4D97-AF65-F5344CB8AC3E}">
        <p14:creationId xmlns:p14="http://schemas.microsoft.com/office/powerpoint/2010/main" val="8308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endParaRPr lang="en-GB" sz="2400" b="1" dirty="0">
              <a:solidFill>
                <a:schemeClr val="bg1"/>
              </a:solidFill>
            </a:endParaRPr>
          </a:p>
          <a:p>
            <a:r>
              <a:rPr lang="en-GB" sz="2400" b="1" dirty="0">
                <a:solidFill>
                  <a:schemeClr val="bg1"/>
                </a:solidFill>
              </a:rPr>
              <a:t>Grand Unified Boot Loader</a:t>
            </a:r>
          </a:p>
          <a:p>
            <a:pPr algn="l"/>
            <a:r>
              <a:rPr lang="en-US" sz="2400" dirty="0">
                <a:solidFill>
                  <a:schemeClr val="bg1"/>
                </a:solidFill>
              </a:rPr>
              <a:t>Grand Unified Boot loader or GRUB is a boot loader which operates like LILO and it is presently the default boot loader. </a:t>
            </a:r>
          </a:p>
          <a:p>
            <a:pPr algn="l"/>
            <a:r>
              <a:rPr lang="en-US" sz="2400" dirty="0">
                <a:solidFill>
                  <a:schemeClr val="bg1"/>
                </a:solidFill>
              </a:rPr>
              <a:t>GRUB sets the user to select the operating system or kernel to be loaded when a system boots up. It also permits the users to pass arguments. </a:t>
            </a:r>
          </a:p>
          <a:p>
            <a:r>
              <a:rPr lang="en-US" sz="2400" b="1" dirty="0">
                <a:solidFill>
                  <a:schemeClr val="bg1"/>
                </a:solidFill>
              </a:rPr>
              <a:t>What are Commands</a:t>
            </a:r>
          </a:p>
          <a:p>
            <a:pPr algn="l"/>
            <a:r>
              <a:rPr lang="en-US" sz="2400" dirty="0">
                <a:solidFill>
                  <a:schemeClr val="bg1"/>
                </a:solidFill>
              </a:rPr>
              <a:t>A command is an instruction given to our computer by us to do whatever we want. In Mac OS, and Linux it is called terminal, whereas, in windows it is called command prompt. Commands are always case sensitive.</a:t>
            </a:r>
          </a:p>
          <a:p>
            <a:pPr algn="l"/>
            <a:r>
              <a:rPr lang="en-US" sz="2400" dirty="0">
                <a:solidFill>
                  <a:schemeClr val="bg1"/>
                </a:solidFill>
              </a:rPr>
              <a:t>Commands are executed by typing in at the command line followed by pressing enter key.</a:t>
            </a:r>
          </a:p>
          <a:p>
            <a:pPr algn="l"/>
            <a:r>
              <a:rPr lang="en-US" sz="2400" dirty="0">
                <a:solidFill>
                  <a:schemeClr val="bg1"/>
                </a:solidFill>
              </a:rPr>
              <a:t>This command further passes to the shell which reads the command and execute it. </a:t>
            </a:r>
          </a:p>
          <a:p>
            <a:pPr algn="l"/>
            <a:r>
              <a:rPr lang="en-US" sz="2400" dirty="0">
                <a:solidFill>
                  <a:schemeClr val="bg1"/>
                </a:solidFill>
              </a:rPr>
              <a:t>Shell is a method for the user to interact with the system. </a:t>
            </a:r>
          </a:p>
          <a:p>
            <a:pPr algn="l"/>
            <a:r>
              <a:rPr lang="en-US" sz="2400" dirty="0">
                <a:solidFill>
                  <a:schemeClr val="bg1"/>
                </a:solidFill>
              </a:rPr>
              <a:t>Default shell in Linux is called bash (</a:t>
            </a:r>
            <a:r>
              <a:rPr lang="en-US" sz="2400" dirty="0" err="1">
                <a:solidFill>
                  <a:schemeClr val="bg1"/>
                </a:solidFill>
              </a:rPr>
              <a:t>Bourne</a:t>
            </a:r>
            <a:r>
              <a:rPr lang="en-US" sz="2400" dirty="0">
                <a:solidFill>
                  <a:schemeClr val="bg1"/>
                </a:solidFill>
              </a:rPr>
              <a:t>-Again Shell).</a:t>
            </a:r>
          </a:p>
          <a:p>
            <a:pPr algn="l"/>
            <a:endParaRPr lang="en-US" dirty="0"/>
          </a:p>
        </p:txBody>
      </p:sp>
    </p:spTree>
    <p:extLst>
      <p:ext uri="{BB962C8B-B14F-4D97-AF65-F5344CB8AC3E}">
        <p14:creationId xmlns:p14="http://schemas.microsoft.com/office/powerpoint/2010/main" val="211240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fontScale="92500"/>
          </a:bodyPr>
          <a:lstStyle/>
          <a:p>
            <a:pPr algn="l"/>
            <a:r>
              <a:rPr lang="en-US" sz="2400" b="1" dirty="0">
                <a:solidFill>
                  <a:schemeClr val="bg1"/>
                </a:solidFill>
              </a:rPr>
              <a:t>Built-in shell commands: </a:t>
            </a:r>
            <a:r>
              <a:rPr lang="en-US" sz="2400" dirty="0">
                <a:solidFill>
                  <a:schemeClr val="bg1"/>
                </a:solidFill>
              </a:rPr>
              <a:t>They are part of a shell. Each shell has some built in commands</a:t>
            </a:r>
            <a:r>
              <a:rPr lang="en-US" sz="2400" b="1" dirty="0">
                <a:solidFill>
                  <a:schemeClr val="bg1"/>
                </a:solidFill>
              </a:rPr>
              <a:t>.</a:t>
            </a:r>
          </a:p>
          <a:p>
            <a:pPr algn="l"/>
            <a:r>
              <a:rPr lang="en-US" sz="2400" b="1" dirty="0">
                <a:solidFill>
                  <a:schemeClr val="bg1"/>
                </a:solidFill>
              </a:rPr>
              <a:t>External/Linux commands: </a:t>
            </a:r>
            <a:r>
              <a:rPr lang="en-US" sz="2400" dirty="0">
                <a:solidFill>
                  <a:schemeClr val="bg1"/>
                </a:solidFill>
              </a:rPr>
              <a:t>Each external command is a separate executable program written in C or other programming languages</a:t>
            </a:r>
            <a:r>
              <a:rPr lang="en-US" sz="2400" b="1" dirty="0">
                <a:solidFill>
                  <a:schemeClr val="bg1"/>
                </a:solidFill>
              </a:rPr>
              <a:t>.</a:t>
            </a:r>
          </a:p>
          <a:p>
            <a:endParaRPr lang="en-US" sz="2400" b="1" dirty="0">
              <a:solidFill>
                <a:schemeClr val="bg1"/>
              </a:solidFill>
            </a:endParaRPr>
          </a:p>
          <a:p>
            <a:r>
              <a:rPr lang="en-US" sz="2400" b="1" dirty="0">
                <a:solidFill>
                  <a:schemeClr val="bg1"/>
                </a:solidFill>
              </a:rPr>
              <a:t>LINUX FILE COMMANDS</a:t>
            </a:r>
          </a:p>
          <a:p>
            <a:pPr algn="l"/>
            <a:r>
              <a:rPr lang="en-US" sz="2400" dirty="0">
                <a:solidFill>
                  <a:schemeClr val="bg1"/>
                </a:solidFill>
              </a:rPr>
              <a:t> </a:t>
            </a:r>
            <a:r>
              <a:rPr lang="en-US" sz="2400" b="1" dirty="0" err="1">
                <a:solidFill>
                  <a:schemeClr val="bg1"/>
                </a:solidFill>
              </a:rPr>
              <a:t>pwd</a:t>
            </a:r>
            <a:r>
              <a:rPr lang="en-US" sz="2400" b="1" dirty="0">
                <a:solidFill>
                  <a:schemeClr val="bg1"/>
                </a:solidFill>
              </a:rPr>
              <a:t> command</a:t>
            </a:r>
          </a:p>
          <a:p>
            <a:pPr algn="l"/>
            <a:r>
              <a:rPr lang="en-US" sz="2400" dirty="0">
                <a:solidFill>
                  <a:schemeClr val="bg1"/>
                </a:solidFill>
              </a:rPr>
              <a:t>Use the </a:t>
            </a:r>
            <a:r>
              <a:rPr lang="en-US" sz="2400" dirty="0" err="1">
                <a:solidFill>
                  <a:schemeClr val="bg1"/>
                </a:solidFill>
              </a:rPr>
              <a:t>pwd</a:t>
            </a:r>
            <a:r>
              <a:rPr lang="en-US" sz="2400" dirty="0">
                <a:solidFill>
                  <a:schemeClr val="bg1"/>
                </a:solidFill>
              </a:rPr>
              <a:t> command to find out the path of the current working directory</a:t>
            </a:r>
          </a:p>
          <a:p>
            <a:pPr algn="l"/>
            <a:r>
              <a:rPr lang="en-US" sz="2400" b="1" dirty="0">
                <a:solidFill>
                  <a:schemeClr val="bg1"/>
                </a:solidFill>
              </a:rPr>
              <a:t>cd command</a:t>
            </a:r>
          </a:p>
          <a:p>
            <a:pPr algn="l"/>
            <a:r>
              <a:rPr lang="en-US" sz="2400" dirty="0">
                <a:solidFill>
                  <a:schemeClr val="bg1"/>
                </a:solidFill>
              </a:rPr>
              <a:t>To navigate through the Linux files and directories</a:t>
            </a:r>
          </a:p>
          <a:p>
            <a:pPr algn="l"/>
            <a:r>
              <a:rPr lang="en-US" sz="2400" b="1" dirty="0">
                <a:solidFill>
                  <a:schemeClr val="bg1"/>
                </a:solidFill>
              </a:rPr>
              <a:t>cat command</a:t>
            </a:r>
          </a:p>
          <a:p>
            <a:pPr algn="l"/>
            <a:r>
              <a:rPr lang="en-US" sz="2400" dirty="0">
                <a:solidFill>
                  <a:schemeClr val="bg1"/>
                </a:solidFill>
              </a:rPr>
              <a:t>cat (short for concatenate) is one of the most frequently used commands in Linux.</a:t>
            </a:r>
          </a:p>
          <a:p>
            <a:pPr algn="l"/>
            <a:r>
              <a:rPr lang="en-US" sz="2400" dirty="0">
                <a:solidFill>
                  <a:schemeClr val="bg1"/>
                </a:solidFill>
              </a:rPr>
              <a:t>Here are other ways to use the cat command:</a:t>
            </a:r>
          </a:p>
          <a:p>
            <a:pPr algn="l"/>
            <a:r>
              <a:rPr lang="en-US" sz="2400" dirty="0">
                <a:solidFill>
                  <a:schemeClr val="bg1"/>
                </a:solidFill>
              </a:rPr>
              <a:t>cat &gt; filename creates a new file</a:t>
            </a:r>
          </a:p>
          <a:p>
            <a:pPr algn="l"/>
            <a:r>
              <a:rPr lang="en-US" sz="2400" dirty="0">
                <a:solidFill>
                  <a:schemeClr val="bg1"/>
                </a:solidFill>
              </a:rPr>
              <a:t>cat filename1 filename2&gt;filename3 joins two files (1 and 2) and stores the output of them in a new file (3)</a:t>
            </a:r>
          </a:p>
          <a:p>
            <a:pPr algn="l"/>
            <a:r>
              <a:rPr lang="en-US" sz="2400" dirty="0">
                <a:solidFill>
                  <a:schemeClr val="bg1"/>
                </a:solidFill>
              </a:rPr>
              <a:t>to convert a file to upper or lower case use </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07794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lnSpcReduction="10000"/>
          </a:bodyPr>
          <a:lstStyle/>
          <a:p>
            <a:pPr algn="l"/>
            <a:endParaRPr lang="en-US" dirty="0"/>
          </a:p>
          <a:p>
            <a:pPr algn="l"/>
            <a:r>
              <a:rPr lang="en-US" sz="2400" b="1" dirty="0">
                <a:solidFill>
                  <a:schemeClr val="bg1"/>
                </a:solidFill>
              </a:rPr>
              <a:t>mkdir Command</a:t>
            </a:r>
          </a:p>
          <a:p>
            <a:pPr algn="l"/>
            <a:r>
              <a:rPr lang="en-US" sz="2400" dirty="0">
                <a:solidFill>
                  <a:schemeClr val="bg1"/>
                </a:solidFill>
              </a:rPr>
              <a:t>The mkdir command is used to create a new directory under any directory.</a:t>
            </a:r>
          </a:p>
          <a:p>
            <a:pPr algn="l"/>
            <a:r>
              <a:rPr lang="en-US" sz="2400" dirty="0">
                <a:solidFill>
                  <a:schemeClr val="bg1"/>
                </a:solidFill>
              </a:rPr>
              <a:t>Syntax</a:t>
            </a:r>
          </a:p>
          <a:p>
            <a:pPr algn="l"/>
            <a:r>
              <a:rPr lang="en-IN" sz="2400" dirty="0" err="1">
                <a:solidFill>
                  <a:schemeClr val="bg1"/>
                </a:solidFill>
              </a:rPr>
              <a:t>mkdir</a:t>
            </a:r>
            <a:r>
              <a:rPr lang="en-IN" sz="2400" dirty="0">
                <a:solidFill>
                  <a:schemeClr val="bg1"/>
                </a:solidFill>
              </a:rPr>
              <a:t> </a:t>
            </a:r>
            <a:r>
              <a:rPr lang="en-IN" sz="2400" b="1" dirty="0">
                <a:solidFill>
                  <a:schemeClr val="bg1"/>
                </a:solidFill>
              </a:rPr>
              <a:t>&lt;directory</a:t>
            </a:r>
            <a:r>
              <a:rPr lang="en-IN" sz="2400" dirty="0">
                <a:solidFill>
                  <a:schemeClr val="bg1"/>
                </a:solidFill>
              </a:rPr>
              <a:t> name</a:t>
            </a:r>
            <a:r>
              <a:rPr lang="en-IN" sz="2400" b="1" dirty="0">
                <a:solidFill>
                  <a:schemeClr val="bg1"/>
                </a:solidFill>
              </a:rPr>
              <a:t>&gt;</a:t>
            </a:r>
            <a:r>
              <a:rPr lang="en-IN" sz="2400" dirty="0">
                <a:solidFill>
                  <a:schemeClr val="bg1"/>
                </a:solidFill>
              </a:rPr>
              <a:t>  </a:t>
            </a:r>
          </a:p>
          <a:p>
            <a:pPr algn="l"/>
            <a:r>
              <a:rPr lang="en-IN" sz="2400" dirty="0">
                <a:solidFill>
                  <a:schemeClr val="bg1"/>
                </a:solidFill>
              </a:rPr>
              <a:t> </a:t>
            </a:r>
            <a:r>
              <a:rPr lang="en-IN" sz="2400" b="1" dirty="0" err="1">
                <a:solidFill>
                  <a:schemeClr val="bg1"/>
                </a:solidFill>
              </a:rPr>
              <a:t>rmdir</a:t>
            </a:r>
            <a:r>
              <a:rPr lang="en-IN" sz="2400" b="1" dirty="0">
                <a:solidFill>
                  <a:schemeClr val="bg1"/>
                </a:solidFill>
              </a:rPr>
              <a:t> Command</a:t>
            </a:r>
          </a:p>
          <a:p>
            <a:pPr algn="l"/>
            <a:r>
              <a:rPr lang="en-IN" sz="2400" dirty="0">
                <a:solidFill>
                  <a:schemeClr val="bg1"/>
                </a:solidFill>
              </a:rPr>
              <a:t>The </a:t>
            </a:r>
            <a:r>
              <a:rPr lang="en-IN" sz="2400" dirty="0" err="1">
                <a:solidFill>
                  <a:schemeClr val="bg1"/>
                </a:solidFill>
              </a:rPr>
              <a:t>rmdir</a:t>
            </a:r>
            <a:r>
              <a:rPr lang="en-IN" sz="2400" dirty="0">
                <a:solidFill>
                  <a:schemeClr val="bg1"/>
                </a:solidFill>
              </a:rPr>
              <a:t> command is used to delete a directory.</a:t>
            </a:r>
          </a:p>
          <a:p>
            <a:pPr algn="l"/>
            <a:r>
              <a:rPr lang="en-IN" sz="2400" dirty="0">
                <a:solidFill>
                  <a:schemeClr val="bg1"/>
                </a:solidFill>
              </a:rPr>
              <a:t>Syntax:</a:t>
            </a:r>
          </a:p>
          <a:p>
            <a:pPr algn="l"/>
            <a:r>
              <a:rPr lang="en-IN" sz="2400" dirty="0" err="1">
                <a:solidFill>
                  <a:schemeClr val="bg1"/>
                </a:solidFill>
              </a:rPr>
              <a:t>rmdir</a:t>
            </a:r>
            <a:r>
              <a:rPr lang="en-IN" sz="2400" dirty="0">
                <a:solidFill>
                  <a:schemeClr val="bg1"/>
                </a:solidFill>
              </a:rPr>
              <a:t> &lt;directory name&gt;</a:t>
            </a:r>
          </a:p>
          <a:p>
            <a:pPr algn="l"/>
            <a:r>
              <a:rPr lang="en-IN" sz="2400" b="1" dirty="0">
                <a:solidFill>
                  <a:schemeClr val="bg1"/>
                </a:solidFill>
              </a:rPr>
              <a:t>ls Command</a:t>
            </a:r>
          </a:p>
          <a:p>
            <a:pPr algn="l"/>
            <a:r>
              <a:rPr lang="en-IN" sz="2400" dirty="0">
                <a:solidFill>
                  <a:schemeClr val="bg1"/>
                </a:solidFill>
              </a:rPr>
              <a:t>The ls command is used to display a list of content of a directory.</a:t>
            </a:r>
          </a:p>
          <a:p>
            <a:pPr algn="l"/>
            <a:endParaRPr lang="en-IN" dirty="0"/>
          </a:p>
          <a:p>
            <a:pPr algn="l"/>
            <a:endParaRPr lang="en-US" dirty="0"/>
          </a:p>
          <a:p>
            <a:pPr algn="l"/>
            <a:br>
              <a:rPr lang="en-US" dirty="0"/>
            </a:br>
            <a:endParaRPr lang="en-US" dirty="0"/>
          </a:p>
        </p:txBody>
      </p:sp>
    </p:spTree>
    <p:extLst>
      <p:ext uri="{BB962C8B-B14F-4D97-AF65-F5344CB8AC3E}">
        <p14:creationId xmlns:p14="http://schemas.microsoft.com/office/powerpoint/2010/main" val="289127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pPr algn="l"/>
            <a:endParaRPr lang="en-US" dirty="0"/>
          </a:p>
          <a:p>
            <a:pPr algn="l"/>
            <a:r>
              <a:rPr lang="en-US" sz="2400" b="1" dirty="0">
                <a:solidFill>
                  <a:schemeClr val="bg1"/>
                </a:solidFill>
              </a:rPr>
              <a:t>create a file</a:t>
            </a:r>
          </a:p>
          <a:p>
            <a:pPr algn="l"/>
            <a:r>
              <a:rPr lang="en-US" sz="2400" dirty="0">
                <a:solidFill>
                  <a:schemeClr val="bg1"/>
                </a:solidFill>
              </a:rPr>
              <a:t>cat &lt;</a:t>
            </a:r>
            <a:r>
              <a:rPr lang="en-US" sz="2400" dirty="0" err="1">
                <a:solidFill>
                  <a:schemeClr val="bg1"/>
                </a:solidFill>
              </a:rPr>
              <a:t>fileName</a:t>
            </a:r>
            <a:r>
              <a:rPr lang="en-US" sz="2400" dirty="0">
                <a:solidFill>
                  <a:schemeClr val="bg1"/>
                </a:solidFill>
              </a:rPr>
              <a:t>&gt; </a:t>
            </a:r>
          </a:p>
          <a:p>
            <a:pPr algn="l"/>
            <a:r>
              <a:rPr lang="en-US" sz="2400" dirty="0">
                <a:solidFill>
                  <a:schemeClr val="bg1"/>
                </a:solidFill>
              </a:rPr>
              <a:t>Save and exit: </a:t>
            </a:r>
            <a:r>
              <a:rPr lang="en-US" sz="2400" dirty="0" err="1">
                <a:solidFill>
                  <a:schemeClr val="bg1"/>
                </a:solidFill>
              </a:rPr>
              <a:t>ctrl+D</a:t>
            </a:r>
            <a:endParaRPr lang="en-US" sz="2400" dirty="0">
              <a:solidFill>
                <a:schemeClr val="bg1"/>
              </a:solidFill>
            </a:endParaRPr>
          </a:p>
          <a:p>
            <a:pPr algn="l"/>
            <a:r>
              <a:rPr lang="en-US" sz="2400" b="1" dirty="0">
                <a:solidFill>
                  <a:schemeClr val="bg1"/>
                </a:solidFill>
              </a:rPr>
              <a:t>Display a file </a:t>
            </a:r>
          </a:p>
          <a:p>
            <a:pPr algn="l"/>
            <a:r>
              <a:rPr lang="en-US" sz="2400" dirty="0">
                <a:solidFill>
                  <a:schemeClr val="bg1"/>
                </a:solidFill>
              </a:rPr>
              <a:t>Cat &lt;filename&gt;</a:t>
            </a:r>
          </a:p>
        </p:txBody>
      </p:sp>
    </p:spTree>
    <p:extLst>
      <p:ext uri="{BB962C8B-B14F-4D97-AF65-F5344CB8AC3E}">
        <p14:creationId xmlns:p14="http://schemas.microsoft.com/office/powerpoint/2010/main" val="368082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8051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pPr algn="l"/>
            <a:endParaRPr lang="en-IN" sz="2400" dirty="0">
              <a:solidFill>
                <a:schemeClr val="bg1"/>
              </a:solidFill>
            </a:endParaRPr>
          </a:p>
          <a:p>
            <a:pPr algn="l"/>
            <a:r>
              <a:rPr lang="en-IN" sz="2400" dirty="0">
                <a:solidFill>
                  <a:schemeClr val="bg1"/>
                </a:solidFill>
              </a:rPr>
              <a:t>Companies like Google, Amazon and Facebook use </a:t>
            </a:r>
            <a:r>
              <a:rPr lang="en-IN" sz="2400" dirty="0" err="1">
                <a:solidFill>
                  <a:schemeClr val="bg1"/>
                </a:solidFill>
              </a:rPr>
              <a:t>linux</a:t>
            </a:r>
            <a:r>
              <a:rPr lang="en-IN" sz="2400" dirty="0">
                <a:solidFill>
                  <a:schemeClr val="bg1"/>
                </a:solidFill>
              </a:rPr>
              <a:t> in order to protect their servers as it is highly reliable and stable.</a:t>
            </a:r>
          </a:p>
          <a:p>
            <a:pPr algn="l"/>
            <a:r>
              <a:rPr lang="en-IN" sz="2400" dirty="0">
                <a:solidFill>
                  <a:schemeClr val="bg1"/>
                </a:solidFill>
              </a:rPr>
              <a:t>Above all you don't have to pay for software and server licensing to install Linux, its absolutely free and you can install it on as many computers as you want.</a:t>
            </a:r>
          </a:p>
          <a:p>
            <a:pPr algn="l"/>
            <a:r>
              <a:rPr lang="en-IN" sz="2400" dirty="0">
                <a:solidFill>
                  <a:schemeClr val="bg1"/>
                </a:solidFill>
              </a:rPr>
              <a:t>Its completely trouble free operating system and don't have an issue with viruses, malware and slowing down your computer.</a:t>
            </a:r>
          </a:p>
          <a:p>
            <a:pPr algn="l"/>
            <a:r>
              <a:rPr lang="en-IN" sz="2400" b="1" u="sng" dirty="0">
                <a:solidFill>
                  <a:schemeClr val="bg1"/>
                </a:solidFill>
              </a:rPr>
              <a:t>Features of </a:t>
            </a:r>
            <a:r>
              <a:rPr lang="en-IN" sz="2400" b="1" u="sng" dirty="0" err="1">
                <a:solidFill>
                  <a:schemeClr val="bg1"/>
                </a:solidFill>
              </a:rPr>
              <a:t>linux</a:t>
            </a:r>
            <a:endParaRPr lang="en-IN" sz="2400" b="1" u="sng" dirty="0">
              <a:solidFill>
                <a:schemeClr val="bg1"/>
              </a:solidFill>
            </a:endParaRPr>
          </a:p>
          <a:p>
            <a:pPr algn="l"/>
            <a:r>
              <a:rPr lang="en-IN" sz="2400" b="1" dirty="0">
                <a:solidFill>
                  <a:schemeClr val="bg1"/>
                </a:solidFill>
              </a:rPr>
              <a:t>Multiuser capability:</a:t>
            </a:r>
            <a:r>
              <a:rPr lang="en-IN" sz="2400" dirty="0">
                <a:solidFill>
                  <a:schemeClr val="bg1"/>
                </a:solidFill>
              </a:rPr>
              <a:t> Multiple users can access the same system resources like memory, hard disk, etc. But they have to use different terminals to operate.</a:t>
            </a:r>
          </a:p>
          <a:p>
            <a:pPr algn="l"/>
            <a:r>
              <a:rPr lang="en-IN" sz="2400" b="1" dirty="0">
                <a:solidFill>
                  <a:schemeClr val="bg1"/>
                </a:solidFill>
              </a:rPr>
              <a:t>Multitasking:</a:t>
            </a:r>
            <a:r>
              <a:rPr lang="en-IN" sz="2400" dirty="0">
                <a:solidFill>
                  <a:schemeClr val="bg1"/>
                </a:solidFill>
              </a:rPr>
              <a:t> More than one function can be performed simultaneously by dividing the CPU time intelligently.</a:t>
            </a:r>
          </a:p>
          <a:p>
            <a:pPr algn="l"/>
            <a:r>
              <a:rPr lang="en-IN" sz="2400" b="1" dirty="0">
                <a:solidFill>
                  <a:schemeClr val="bg1"/>
                </a:solidFill>
              </a:rPr>
              <a:t>Portability:</a:t>
            </a:r>
            <a:r>
              <a:rPr lang="en-IN" sz="2400" dirty="0">
                <a:solidFill>
                  <a:schemeClr val="bg1"/>
                </a:solidFill>
              </a:rPr>
              <a:t> Portability doesn't mean it is smaller in file size or can be carried in pen drives or memory cards. It means that it support different types of hardware.</a:t>
            </a:r>
          </a:p>
          <a:p>
            <a:pPr algn="l"/>
            <a:endParaRPr lang="en-IN" sz="2400" dirty="0">
              <a:solidFill>
                <a:schemeClr val="bg1"/>
              </a:solidFill>
            </a:endParaRPr>
          </a:p>
          <a:p>
            <a:pPr algn="l"/>
            <a:endParaRPr lang="en-IN" sz="2400" dirty="0">
              <a:solidFill>
                <a:schemeClr val="bg1"/>
              </a:solidFill>
            </a:endParaRPr>
          </a:p>
          <a:p>
            <a:endParaRPr lang="en-US" dirty="0"/>
          </a:p>
        </p:txBody>
      </p:sp>
    </p:spTree>
    <p:extLst>
      <p:ext uri="{BB962C8B-B14F-4D97-AF65-F5344CB8AC3E}">
        <p14:creationId xmlns:p14="http://schemas.microsoft.com/office/powerpoint/2010/main" val="104938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IN" sz="2400" b="1" dirty="0">
              <a:solidFill>
                <a:schemeClr val="bg1"/>
              </a:solidFill>
            </a:endParaRPr>
          </a:p>
          <a:p>
            <a:pPr algn="l"/>
            <a:r>
              <a:rPr lang="en-IN" sz="2400" b="1" dirty="0">
                <a:solidFill>
                  <a:schemeClr val="bg1"/>
                </a:solidFill>
              </a:rPr>
              <a:t>Security:</a:t>
            </a:r>
            <a:r>
              <a:rPr lang="en-IN" sz="2400" dirty="0">
                <a:solidFill>
                  <a:schemeClr val="bg1"/>
                </a:solidFill>
              </a:rPr>
              <a:t> It provides security in three ways namely authenticating (by assigning password and login ID), authorization (by assigning permission to read, write and execute) and encryption (converts file into an unreadable format).</a:t>
            </a:r>
          </a:p>
          <a:p>
            <a:pPr algn="l"/>
            <a:r>
              <a:rPr lang="en-IN" sz="2400" b="1" dirty="0">
                <a:solidFill>
                  <a:schemeClr val="bg1"/>
                </a:solidFill>
              </a:rPr>
              <a:t>Live CD/USB:</a:t>
            </a:r>
            <a:r>
              <a:rPr lang="en-IN" sz="2400" dirty="0">
                <a:solidFill>
                  <a:schemeClr val="bg1"/>
                </a:solidFill>
              </a:rPr>
              <a:t> Almost all Linux distros provide live CD/USB so that users can run/try it without installing it.</a:t>
            </a:r>
          </a:p>
          <a:p>
            <a:pPr algn="l"/>
            <a:r>
              <a:rPr lang="en-IN" sz="2400" b="1" dirty="0">
                <a:solidFill>
                  <a:schemeClr val="bg1"/>
                </a:solidFill>
              </a:rPr>
              <a:t>Graphical User Interface (X Window system):</a:t>
            </a:r>
            <a:r>
              <a:rPr lang="en-IN" sz="2400" dirty="0">
                <a:solidFill>
                  <a:schemeClr val="bg1"/>
                </a:solidFill>
              </a:rPr>
              <a:t> Linux is command line based OS but it can be converted to GUI based by installing packages.</a:t>
            </a:r>
          </a:p>
          <a:p>
            <a:pPr algn="l"/>
            <a:r>
              <a:rPr lang="en-IN" sz="2400" b="1" dirty="0">
                <a:solidFill>
                  <a:schemeClr val="bg1"/>
                </a:solidFill>
              </a:rPr>
              <a:t>Support's customized keyboard:</a:t>
            </a:r>
            <a:r>
              <a:rPr lang="en-IN" sz="2400" dirty="0">
                <a:solidFill>
                  <a:schemeClr val="bg1"/>
                </a:solidFill>
              </a:rPr>
              <a:t> As it is used worldwide, hence supports different languages keyboards.</a:t>
            </a:r>
          </a:p>
          <a:p>
            <a:pPr algn="l"/>
            <a:r>
              <a:rPr lang="en-IN" sz="2400" b="1" dirty="0">
                <a:solidFill>
                  <a:schemeClr val="bg1"/>
                </a:solidFill>
              </a:rPr>
              <a:t>Application support:</a:t>
            </a:r>
            <a:r>
              <a:rPr lang="en-IN" sz="2400" dirty="0">
                <a:solidFill>
                  <a:schemeClr val="bg1"/>
                </a:solidFill>
              </a:rPr>
              <a:t> It has its own software repository from where users can download and install many applications.</a:t>
            </a:r>
          </a:p>
          <a:p>
            <a:pPr algn="l"/>
            <a:r>
              <a:rPr lang="en-IN" sz="2400" b="1" dirty="0">
                <a:solidFill>
                  <a:schemeClr val="bg1"/>
                </a:solidFill>
              </a:rPr>
              <a:t>File System:</a:t>
            </a:r>
            <a:r>
              <a:rPr lang="en-IN" sz="2400" dirty="0">
                <a:solidFill>
                  <a:schemeClr val="bg1"/>
                </a:solidFill>
              </a:rPr>
              <a:t> Provides hierarchical file system in which files and directories are arranged.</a:t>
            </a:r>
          </a:p>
          <a:p>
            <a:pPr algn="l"/>
            <a:r>
              <a:rPr lang="en-IN" sz="2400" b="1" dirty="0">
                <a:solidFill>
                  <a:schemeClr val="bg1"/>
                </a:solidFill>
              </a:rPr>
              <a:t>Open Source:</a:t>
            </a:r>
            <a:r>
              <a:rPr lang="en-IN" sz="2400" dirty="0">
                <a:solidFill>
                  <a:schemeClr val="bg1"/>
                </a:solidFill>
              </a:rPr>
              <a:t> Linux code is freely available to all and is a community based development project.</a:t>
            </a:r>
          </a:p>
          <a:p>
            <a:pPr algn="l"/>
            <a:endParaRPr lang="en-IN" sz="2400" dirty="0">
              <a:solidFill>
                <a:schemeClr val="bg1"/>
              </a:solidFill>
            </a:endParaRPr>
          </a:p>
          <a:p>
            <a:pPr algn="l"/>
            <a:endParaRPr lang="en-IN" sz="2400" dirty="0">
              <a:solidFill>
                <a:schemeClr val="bg1"/>
              </a:solidFill>
            </a:endParaRPr>
          </a:p>
          <a:p>
            <a:pPr algn="l"/>
            <a:endParaRPr lang="en-IN" dirty="0"/>
          </a:p>
          <a:p>
            <a:pPr algn="l"/>
            <a:endParaRPr lang="en-US" sz="4000" b="1" dirty="0">
              <a:solidFill>
                <a:schemeClr val="bg1"/>
              </a:solidFill>
            </a:endParaRPr>
          </a:p>
        </p:txBody>
      </p:sp>
    </p:spTree>
    <p:extLst>
      <p:ext uri="{BB962C8B-B14F-4D97-AF65-F5344CB8AC3E}">
        <p14:creationId xmlns:p14="http://schemas.microsoft.com/office/powerpoint/2010/main" val="301853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IN" sz="2400" b="1" dirty="0">
              <a:solidFill>
                <a:schemeClr val="bg1"/>
              </a:solidFill>
            </a:endParaRPr>
          </a:p>
          <a:p>
            <a:pPr algn="l"/>
            <a:endParaRPr lang="en-IN" sz="2400" b="1" dirty="0">
              <a:solidFill>
                <a:schemeClr val="bg1"/>
              </a:solidFill>
            </a:endParaRPr>
          </a:p>
          <a:p>
            <a:pPr algn="l"/>
            <a:r>
              <a:rPr lang="en-IN" sz="2400" b="1" dirty="0">
                <a:solidFill>
                  <a:schemeClr val="bg1"/>
                </a:solidFill>
              </a:rPr>
              <a:t>Linux Today</a:t>
            </a:r>
          </a:p>
          <a:p>
            <a:pPr algn="l"/>
            <a:r>
              <a:rPr lang="en-IN" sz="2400" dirty="0">
                <a:solidFill>
                  <a:schemeClr val="bg1"/>
                </a:solidFill>
              </a:rPr>
              <a:t>Supercomputers</a:t>
            </a:r>
          </a:p>
          <a:p>
            <a:pPr algn="l"/>
            <a:r>
              <a:rPr lang="en-IN" sz="2400" dirty="0">
                <a:solidFill>
                  <a:schemeClr val="bg1"/>
                </a:solidFill>
              </a:rPr>
              <a:t>smart phones</a:t>
            </a:r>
          </a:p>
          <a:p>
            <a:pPr algn="l"/>
            <a:r>
              <a:rPr lang="en-IN" sz="2400" dirty="0">
                <a:solidFill>
                  <a:schemeClr val="bg1"/>
                </a:solidFill>
              </a:rPr>
              <a:t>Desktop</a:t>
            </a:r>
          </a:p>
          <a:p>
            <a:pPr algn="l"/>
            <a:r>
              <a:rPr lang="en-IN" sz="2400" dirty="0">
                <a:solidFill>
                  <a:schemeClr val="bg1"/>
                </a:solidFill>
              </a:rPr>
              <a:t>web servers</a:t>
            </a:r>
          </a:p>
          <a:p>
            <a:pPr algn="l"/>
            <a:r>
              <a:rPr lang="en-IN" sz="2400" dirty="0">
                <a:solidFill>
                  <a:schemeClr val="bg1"/>
                </a:solidFill>
              </a:rPr>
              <a:t>Tablet</a:t>
            </a:r>
          </a:p>
          <a:p>
            <a:pPr algn="l"/>
            <a:r>
              <a:rPr lang="en-IN" sz="2400" dirty="0">
                <a:solidFill>
                  <a:schemeClr val="bg1"/>
                </a:solidFill>
              </a:rPr>
              <a:t>laptops </a:t>
            </a:r>
          </a:p>
          <a:p>
            <a:pPr algn="l"/>
            <a:r>
              <a:rPr lang="en-IN" sz="2400" dirty="0">
                <a:solidFill>
                  <a:schemeClr val="bg1"/>
                </a:solidFill>
              </a:rPr>
              <a:t>home appliances</a:t>
            </a:r>
          </a:p>
          <a:p>
            <a:pPr algn="l"/>
            <a:endParaRPr lang="en-IN" sz="2400" dirty="0">
              <a:solidFill>
                <a:schemeClr val="bg1"/>
              </a:solidFill>
            </a:endParaRPr>
          </a:p>
          <a:p>
            <a:pPr algn="l"/>
            <a:endParaRPr lang="en-IN" sz="2400" dirty="0">
              <a:solidFill>
                <a:schemeClr val="bg1"/>
              </a:solidFill>
            </a:endParaRPr>
          </a:p>
          <a:p>
            <a:pPr algn="l"/>
            <a:endParaRPr lang="en-IN" sz="2400" dirty="0">
              <a:solidFill>
                <a:schemeClr val="bg1"/>
              </a:solidFill>
            </a:endParaRPr>
          </a:p>
          <a:p>
            <a:pPr algn="l"/>
            <a:endParaRPr lang="en-IN" dirty="0"/>
          </a:p>
          <a:p>
            <a:pPr algn="l"/>
            <a:endParaRPr lang="en-US" sz="4000" b="1" dirty="0">
              <a:solidFill>
                <a:schemeClr val="bg1"/>
              </a:solidFill>
            </a:endParaRPr>
          </a:p>
        </p:txBody>
      </p:sp>
    </p:spTree>
    <p:extLst>
      <p:ext uri="{BB962C8B-B14F-4D97-AF65-F5344CB8AC3E}">
        <p14:creationId xmlns:p14="http://schemas.microsoft.com/office/powerpoint/2010/main" val="279874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IN" sz="2400" b="1" dirty="0">
              <a:solidFill>
                <a:schemeClr val="bg1"/>
              </a:solidFill>
            </a:endParaRPr>
          </a:p>
          <a:p>
            <a:pPr algn="l"/>
            <a:r>
              <a:rPr lang="en-US" sz="2400" b="1" dirty="0">
                <a:solidFill>
                  <a:schemeClr val="bg1"/>
                </a:solidFill>
              </a:rPr>
              <a:t>Logging in from terminal</a:t>
            </a:r>
          </a:p>
          <a:p>
            <a:pPr algn="l"/>
            <a:r>
              <a:rPr lang="en-IN" sz="2400" dirty="0">
                <a:solidFill>
                  <a:schemeClr val="bg1"/>
                </a:solidFill>
              </a:rPr>
              <a:t>Login is used when signing onto a system. It can also be used to switch from one user to another at any time </a:t>
            </a:r>
            <a:endParaRPr lang="en-US" sz="2400" b="1" dirty="0">
              <a:solidFill>
                <a:schemeClr val="bg1"/>
              </a:solidFill>
            </a:endParaRPr>
          </a:p>
          <a:p>
            <a:pPr algn="l"/>
            <a:r>
              <a:rPr lang="en-US" sz="2400" dirty="0">
                <a:solidFill>
                  <a:schemeClr val="bg1"/>
                </a:solidFill>
              </a:rPr>
              <a:t>&gt;&gt;</a:t>
            </a:r>
            <a:r>
              <a:rPr lang="en-US" sz="2400" dirty="0" err="1">
                <a:solidFill>
                  <a:schemeClr val="bg1"/>
                </a:solidFill>
              </a:rPr>
              <a:t>sudo</a:t>
            </a:r>
            <a:r>
              <a:rPr lang="en-US" sz="2400" dirty="0">
                <a:solidFill>
                  <a:schemeClr val="bg1"/>
                </a:solidFill>
              </a:rPr>
              <a:t> login</a:t>
            </a:r>
          </a:p>
          <a:p>
            <a:pPr algn="l"/>
            <a:r>
              <a:rPr lang="en-IN" sz="2400" dirty="0">
                <a:solidFill>
                  <a:schemeClr val="bg1"/>
                </a:solidFill>
              </a:rPr>
              <a:t>If an argument is not given, </a:t>
            </a:r>
            <a:r>
              <a:rPr lang="en-IN" sz="2400" b="1" dirty="0">
                <a:solidFill>
                  <a:schemeClr val="bg1"/>
                </a:solidFill>
              </a:rPr>
              <a:t>login</a:t>
            </a:r>
            <a:r>
              <a:rPr lang="en-IN" sz="2400" dirty="0">
                <a:solidFill>
                  <a:schemeClr val="bg1"/>
                </a:solidFill>
              </a:rPr>
              <a:t> prompts for the username.</a:t>
            </a:r>
            <a:endParaRPr lang="en-US" sz="2400" dirty="0">
              <a:solidFill>
                <a:schemeClr val="bg1"/>
              </a:solidFill>
            </a:endParaRPr>
          </a:p>
          <a:p>
            <a:pPr algn="l"/>
            <a:r>
              <a:rPr lang="en-US" sz="2400" dirty="0">
                <a:solidFill>
                  <a:schemeClr val="bg1"/>
                </a:solidFill>
              </a:rPr>
              <a:t>Enter username and password</a:t>
            </a:r>
          </a:p>
          <a:p>
            <a:pPr algn="l"/>
            <a:r>
              <a:rPr lang="en-IN" sz="2400" dirty="0">
                <a:solidFill>
                  <a:schemeClr val="bg1"/>
                </a:solidFill>
              </a:rPr>
              <a:t>Ten attempts are allowed before </a:t>
            </a:r>
            <a:r>
              <a:rPr lang="en-IN" sz="2400" b="1" dirty="0">
                <a:solidFill>
                  <a:schemeClr val="bg1"/>
                </a:solidFill>
              </a:rPr>
              <a:t>login</a:t>
            </a:r>
            <a:r>
              <a:rPr lang="en-IN" sz="2400" dirty="0">
                <a:solidFill>
                  <a:schemeClr val="bg1"/>
                </a:solidFill>
              </a:rPr>
              <a:t> dies, but after the first three, the response starts to get very slow.</a:t>
            </a:r>
            <a:endParaRPr lang="en-US" sz="2400" dirty="0">
              <a:solidFill>
                <a:schemeClr val="bg1"/>
              </a:solidFill>
            </a:endParaRPr>
          </a:p>
          <a:p>
            <a:pPr algn="l"/>
            <a:endParaRPr lang="en-IN" sz="2400" dirty="0">
              <a:solidFill>
                <a:schemeClr val="bg1"/>
              </a:solidFill>
            </a:endParaRPr>
          </a:p>
          <a:p>
            <a:pPr algn="l"/>
            <a:endParaRPr lang="en-IN" sz="2400" dirty="0">
              <a:solidFill>
                <a:schemeClr val="bg1"/>
              </a:solidFill>
            </a:endParaRPr>
          </a:p>
          <a:p>
            <a:pPr algn="l"/>
            <a:endParaRPr lang="en-IN" sz="2400" dirty="0">
              <a:solidFill>
                <a:schemeClr val="bg1"/>
              </a:solidFill>
            </a:endParaRPr>
          </a:p>
          <a:p>
            <a:pPr algn="l"/>
            <a:endParaRPr lang="en-IN" dirty="0"/>
          </a:p>
          <a:p>
            <a:pPr algn="l"/>
            <a:endParaRPr lang="en-US" sz="4000" b="1" dirty="0">
              <a:solidFill>
                <a:schemeClr val="bg1"/>
              </a:solidFill>
            </a:endParaRPr>
          </a:p>
        </p:txBody>
      </p:sp>
    </p:spTree>
    <p:extLst>
      <p:ext uri="{BB962C8B-B14F-4D97-AF65-F5344CB8AC3E}">
        <p14:creationId xmlns:p14="http://schemas.microsoft.com/office/powerpoint/2010/main" val="20402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IN" sz="2400" dirty="0">
              <a:solidFill>
                <a:schemeClr val="bg1"/>
              </a:solidFill>
            </a:endParaRPr>
          </a:p>
          <a:p>
            <a:pPr algn="l"/>
            <a:r>
              <a:rPr lang="en-IN" sz="2400" dirty="0"/>
              <a:t> </a:t>
            </a:r>
            <a:r>
              <a:rPr lang="en-IN" sz="2400" b="1" dirty="0">
                <a:solidFill>
                  <a:schemeClr val="bg1"/>
                </a:solidFill>
              </a:rPr>
              <a:t>Swap space </a:t>
            </a:r>
          </a:p>
          <a:p>
            <a:pPr algn="l"/>
            <a:r>
              <a:rPr lang="en-IN" sz="2400" dirty="0">
                <a:solidFill>
                  <a:schemeClr val="bg1"/>
                </a:solidFill>
              </a:rPr>
              <a:t>Swap Linux is used when the amount of physical memory (RAM) is full. If the system needs more memory resources and the RAM is full, inactive pages in memory are moved to the swap space. While swap space can help machines with a small amount of RAM, it should not be considered a replacement for more RAM. </a:t>
            </a:r>
            <a:r>
              <a:rPr lang="en-US" sz="2400" dirty="0">
                <a:solidFill>
                  <a:schemeClr val="bg1"/>
                </a:solidFill>
              </a:rPr>
              <a:t>. Swap space is located on hard drives, which have a slower access time than physical memory. </a:t>
            </a:r>
            <a:endParaRPr lang="en-US" sz="2400" b="1" dirty="0">
              <a:solidFill>
                <a:schemeClr val="bg1"/>
              </a:solidFill>
            </a:endParaRPr>
          </a:p>
          <a:p>
            <a:pPr algn="l"/>
            <a:r>
              <a:rPr lang="en-US" sz="2400" b="1" dirty="0">
                <a:solidFill>
                  <a:schemeClr val="bg1"/>
                </a:solidFill>
              </a:rPr>
              <a:t>Swap out</a:t>
            </a:r>
          </a:p>
          <a:p>
            <a:pPr algn="l"/>
            <a:r>
              <a:rPr lang="en-US" sz="2400" dirty="0">
                <a:solidFill>
                  <a:schemeClr val="bg1"/>
                </a:solidFill>
              </a:rPr>
              <a:t>Moving a process out of memory</a:t>
            </a:r>
          </a:p>
          <a:p>
            <a:pPr algn="l"/>
            <a:r>
              <a:rPr lang="en-US" sz="2400" b="1" dirty="0">
                <a:solidFill>
                  <a:schemeClr val="bg1"/>
                </a:solidFill>
              </a:rPr>
              <a:t>Swap In</a:t>
            </a:r>
          </a:p>
          <a:p>
            <a:pPr algn="l"/>
            <a:r>
              <a:rPr lang="en-US" sz="2400" dirty="0">
                <a:solidFill>
                  <a:schemeClr val="bg1"/>
                </a:solidFill>
              </a:rPr>
              <a:t>Moving a process inside  memory</a:t>
            </a:r>
          </a:p>
          <a:p>
            <a:pPr algn="l"/>
            <a:endParaRPr lang="en-US" sz="2400" dirty="0">
              <a:solidFill>
                <a:schemeClr val="bg1"/>
              </a:solidFill>
            </a:endParaRPr>
          </a:p>
          <a:p>
            <a:pPr algn="l"/>
            <a:endParaRPr lang="en-US" sz="2400" dirty="0">
              <a:solidFill>
                <a:schemeClr val="bg1"/>
              </a:solidFill>
            </a:endParaRPr>
          </a:p>
          <a:p>
            <a:pPr algn="l"/>
            <a:endParaRPr lang="en-US" dirty="0"/>
          </a:p>
        </p:txBody>
      </p:sp>
    </p:spTree>
    <p:extLst>
      <p:ext uri="{BB962C8B-B14F-4D97-AF65-F5344CB8AC3E}">
        <p14:creationId xmlns:p14="http://schemas.microsoft.com/office/powerpoint/2010/main" val="67819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IN" sz="2400" dirty="0">
              <a:solidFill>
                <a:schemeClr val="bg1"/>
              </a:solidFill>
            </a:endParaRPr>
          </a:p>
          <a:p>
            <a:pPr algn="l"/>
            <a:r>
              <a:rPr lang="en-IN" sz="2400" dirty="0"/>
              <a:t> </a:t>
            </a:r>
            <a:r>
              <a:rPr lang="en-US" sz="2400" b="1" dirty="0">
                <a:solidFill>
                  <a:schemeClr val="bg1"/>
                </a:solidFill>
              </a:rPr>
              <a:t>Swap RAM</a:t>
            </a:r>
          </a:p>
          <a:p>
            <a:pPr algn="l"/>
            <a:r>
              <a:rPr lang="en-US" sz="2400" dirty="0">
                <a:solidFill>
                  <a:schemeClr val="bg1"/>
                </a:solidFill>
              </a:rPr>
              <a:t>So, if:</a:t>
            </a:r>
          </a:p>
          <a:p>
            <a:pPr algn="l"/>
            <a:r>
              <a:rPr lang="en-US" sz="2400" dirty="0">
                <a:solidFill>
                  <a:schemeClr val="bg1"/>
                </a:solidFill>
              </a:rPr>
              <a:t>M = Amount of RAM in GB, and S = Amount of swap in GB, then</a:t>
            </a:r>
          </a:p>
          <a:p>
            <a:pPr algn="l"/>
            <a:r>
              <a:rPr lang="en-US" sz="2400" dirty="0">
                <a:solidFill>
                  <a:schemeClr val="bg1"/>
                </a:solidFill>
              </a:rPr>
              <a:t>If M &lt; 2</a:t>
            </a:r>
          </a:p>
          <a:p>
            <a:pPr algn="l"/>
            <a:r>
              <a:rPr lang="en-US" sz="2400" dirty="0">
                <a:solidFill>
                  <a:schemeClr val="bg1"/>
                </a:solidFill>
              </a:rPr>
              <a:t>	S = M *2.  if m=2, s=4</a:t>
            </a:r>
          </a:p>
          <a:p>
            <a:pPr algn="l"/>
            <a:r>
              <a:rPr lang="en-US" sz="2400" dirty="0">
                <a:solidFill>
                  <a:schemeClr val="bg1"/>
                </a:solidFill>
              </a:rPr>
              <a:t>Else</a:t>
            </a:r>
          </a:p>
          <a:p>
            <a:pPr algn="l"/>
            <a:r>
              <a:rPr lang="en-US" sz="2400" dirty="0">
                <a:solidFill>
                  <a:schemeClr val="bg1"/>
                </a:solidFill>
              </a:rPr>
              <a:t>	S = M + 2. if m=3, s=5</a:t>
            </a:r>
          </a:p>
          <a:p>
            <a:pPr algn="l"/>
            <a:endParaRPr lang="en-US" sz="2400" dirty="0">
              <a:solidFill>
                <a:schemeClr val="bg1"/>
              </a:solidFill>
            </a:endParaRPr>
          </a:p>
          <a:p>
            <a:pPr algn="l"/>
            <a:endParaRPr lang="en-US" sz="2400" dirty="0">
              <a:solidFill>
                <a:schemeClr val="bg1"/>
              </a:solidFill>
            </a:endParaRPr>
          </a:p>
          <a:p>
            <a:pPr algn="l"/>
            <a:endParaRPr lang="en-US" dirty="0"/>
          </a:p>
        </p:txBody>
      </p:sp>
    </p:spTree>
    <p:extLst>
      <p:ext uri="{BB962C8B-B14F-4D97-AF65-F5344CB8AC3E}">
        <p14:creationId xmlns:p14="http://schemas.microsoft.com/office/powerpoint/2010/main" val="234960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normAutofit/>
          </a:bodyPr>
          <a:lstStyle/>
          <a:p>
            <a:pPr algn="l"/>
            <a:endParaRPr lang="en-US" sz="2400" dirty="0">
              <a:solidFill>
                <a:schemeClr val="bg1"/>
              </a:solidFill>
            </a:endParaRPr>
          </a:p>
          <a:p>
            <a:pPr algn="l"/>
            <a:r>
              <a:rPr lang="en-US" sz="2400" dirty="0">
                <a:solidFill>
                  <a:schemeClr val="bg1"/>
                </a:solidFill>
              </a:rPr>
              <a:t>Using this formula, a system with 2 GB of physical RAM would have 4 GB of swap, while one with 3 GB of physical RAM would have 5 GB of swap. Creating a large swap space partition can be especially helpful if you plan to upgrade your RAM at a later time.</a:t>
            </a:r>
          </a:p>
          <a:p>
            <a:pPr algn="l"/>
            <a:r>
              <a:rPr lang="en-US" sz="2400" dirty="0">
                <a:solidFill>
                  <a:schemeClr val="bg1"/>
                </a:solidFill>
              </a:rPr>
              <a:t>For systems with really large amounts of RAM (more than 32 GB) you can likely get away with a smaller swap partition (around 1x, or less, of physical RAM). </a:t>
            </a:r>
          </a:p>
          <a:p>
            <a:pPr algn="l"/>
            <a:endParaRPr lang="en-US" sz="2400" dirty="0">
              <a:solidFill>
                <a:schemeClr val="bg1"/>
              </a:solidFill>
            </a:endParaRPr>
          </a:p>
          <a:p>
            <a:pPr algn="l"/>
            <a:endParaRPr lang="en-US" dirty="0"/>
          </a:p>
        </p:txBody>
      </p:sp>
    </p:spTree>
    <p:extLst>
      <p:ext uri="{BB962C8B-B14F-4D97-AF65-F5344CB8AC3E}">
        <p14:creationId xmlns:p14="http://schemas.microsoft.com/office/powerpoint/2010/main" val="402772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A5CC58-9FB7-7A41-A0E6-C6962F3E4C14}"/>
              </a:ext>
            </a:extLst>
          </p:cNvPr>
          <p:cNvSpPr>
            <a:spLocks noGrp="1"/>
          </p:cNvSpPr>
          <p:nvPr>
            <p:ph type="subTitle" idx="1"/>
          </p:nvPr>
        </p:nvSpPr>
        <p:spPr>
          <a:xfrm>
            <a:off x="0" y="0"/>
            <a:ext cx="12192000" cy="6858000"/>
          </a:xfrm>
        </p:spPr>
        <p:txBody>
          <a:bodyPr/>
          <a:lstStyle/>
          <a:p>
            <a:pPr algn="l"/>
            <a:endParaRPr lang="en-US" sz="2400" dirty="0"/>
          </a:p>
          <a:p>
            <a:pPr algn="l"/>
            <a:r>
              <a:rPr lang="en-US" sz="2400" b="1" dirty="0">
                <a:solidFill>
                  <a:schemeClr val="bg1"/>
                </a:solidFill>
              </a:rPr>
              <a:t>LINUX LOADER</a:t>
            </a:r>
          </a:p>
          <a:p>
            <a:pPr algn="l"/>
            <a:r>
              <a:rPr lang="en-US" sz="2400" dirty="0">
                <a:solidFill>
                  <a:schemeClr val="bg1"/>
                </a:solidFill>
              </a:rPr>
              <a:t>Every operating system provides a tiny program called a boot loader whose job is to load the rest of the operating system into your computer’s memory at boot time. It is typical of the Linux personality that it gives you a choice of boot loaders.</a:t>
            </a:r>
          </a:p>
          <a:p>
            <a:pPr algn="l"/>
            <a:r>
              <a:rPr lang="en-US" sz="2400" b="1" dirty="0">
                <a:solidFill>
                  <a:schemeClr val="bg1"/>
                </a:solidFill>
              </a:rPr>
              <a:t>Two mainly used:</a:t>
            </a:r>
          </a:p>
          <a:p>
            <a:pPr algn="l"/>
            <a:r>
              <a:rPr lang="en-US" sz="2400" dirty="0">
                <a:solidFill>
                  <a:schemeClr val="bg1"/>
                </a:solidFill>
              </a:rPr>
              <a:t>Lilo Loader</a:t>
            </a:r>
          </a:p>
          <a:p>
            <a:pPr algn="l"/>
            <a:r>
              <a:rPr lang="en-US" sz="2400" dirty="0">
                <a:solidFill>
                  <a:schemeClr val="bg1"/>
                </a:solidFill>
              </a:rPr>
              <a:t>Grand Unified Boot Loader </a:t>
            </a:r>
          </a:p>
          <a:p>
            <a:pPr algn="l"/>
            <a:r>
              <a:rPr lang="en-US" sz="2400" b="1" dirty="0">
                <a:solidFill>
                  <a:schemeClr val="bg1"/>
                </a:solidFill>
              </a:rPr>
              <a:t>LILO or Linux Loader is a boot loader for Linux.</a:t>
            </a:r>
          </a:p>
          <a:p>
            <a:pPr algn="l"/>
            <a:r>
              <a:rPr lang="en-US" sz="2400" dirty="0">
                <a:solidFill>
                  <a:schemeClr val="bg1"/>
                </a:solidFill>
              </a:rPr>
              <a:t> A boot loader is a small program that exists in the system and loads the operating system into the system’s memory when the system boots. </a:t>
            </a:r>
          </a:p>
          <a:p>
            <a:pPr algn="l"/>
            <a:r>
              <a:rPr lang="en-US" sz="2400" dirty="0">
                <a:solidFill>
                  <a:schemeClr val="bg1"/>
                </a:solidFill>
              </a:rPr>
              <a:t> Boot loader also starts the operating system. </a:t>
            </a:r>
          </a:p>
          <a:p>
            <a:pPr algn="l"/>
            <a:r>
              <a:rPr lang="en-IN" dirty="0">
                <a:solidFill>
                  <a:schemeClr val="bg1"/>
                </a:solidFill>
              </a:rPr>
              <a:t> </a:t>
            </a:r>
            <a:r>
              <a:rPr lang="en-IN" sz="2400" dirty="0">
                <a:solidFill>
                  <a:schemeClr val="bg1"/>
                </a:solidFill>
              </a:rPr>
              <a:t>It can boot operating systems from floppy disks, hard disks, and it does not depend on a specific file system.</a:t>
            </a:r>
            <a:endParaRPr lang="en-US" sz="2800" dirty="0">
              <a:solidFill>
                <a:schemeClr val="bg1"/>
              </a:solidFill>
            </a:endParaRPr>
          </a:p>
          <a:p>
            <a:pPr algn="l"/>
            <a:endParaRPr lang="en-US" dirty="0"/>
          </a:p>
          <a:p>
            <a:pPr algn="l"/>
            <a:endParaRPr lang="en-US" dirty="0"/>
          </a:p>
        </p:txBody>
      </p:sp>
    </p:spTree>
    <p:extLst>
      <p:ext uri="{BB962C8B-B14F-4D97-AF65-F5344CB8AC3E}">
        <p14:creationId xmlns:p14="http://schemas.microsoft.com/office/powerpoint/2010/main" val="37138917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124</TotalTime>
  <Words>1536</Words>
  <Application>Microsoft Macintosh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cp:revision>
  <dcterms:created xsi:type="dcterms:W3CDTF">2021-10-15T10:18:18Z</dcterms:created>
  <dcterms:modified xsi:type="dcterms:W3CDTF">2021-10-16T06:29:50Z</dcterms:modified>
</cp:coreProperties>
</file>