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47" r:id="rId3"/>
    <p:sldId id="289" r:id="rId4"/>
    <p:sldId id="304" r:id="rId5"/>
    <p:sldId id="305" r:id="rId6"/>
    <p:sldId id="307" r:id="rId7"/>
    <p:sldId id="308" r:id="rId8"/>
    <p:sldId id="309" r:id="rId9"/>
    <p:sldId id="311" r:id="rId10"/>
    <p:sldId id="310" r:id="rId11"/>
    <p:sldId id="312" r:id="rId12"/>
    <p:sldId id="314" r:id="rId13"/>
    <p:sldId id="315" r:id="rId14"/>
    <p:sldId id="316" r:id="rId15"/>
    <p:sldId id="330" r:id="rId16"/>
    <p:sldId id="317" r:id="rId17"/>
    <p:sldId id="318" r:id="rId18"/>
    <p:sldId id="319" r:id="rId19"/>
    <p:sldId id="33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C90B7-3B96-4294-B60A-B42650233FC1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D816D-6516-4E29-9F34-DAC8ED0F04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0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E2E3-08A6-48E5-BF05-1FA7F8BBBD61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3C23-E261-4F7E-A736-43ED4CA9A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E2E3-08A6-48E5-BF05-1FA7F8BBBD61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3C23-E261-4F7E-A736-43ED4CA9A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E2E3-08A6-48E5-BF05-1FA7F8BBBD61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3C23-E261-4F7E-A736-43ED4CA9A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E2E3-08A6-48E5-BF05-1FA7F8BBBD61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3C23-E261-4F7E-A736-43ED4CA9A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E2E3-08A6-48E5-BF05-1FA7F8BBBD61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3C23-E261-4F7E-A736-43ED4CA9A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E2E3-08A6-48E5-BF05-1FA7F8BBBD61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3C23-E261-4F7E-A736-43ED4CA9A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E2E3-08A6-48E5-BF05-1FA7F8BBBD61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3C23-E261-4F7E-A736-43ED4CA9A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E2E3-08A6-48E5-BF05-1FA7F8BBBD61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3C23-E261-4F7E-A736-43ED4CA9A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E2E3-08A6-48E5-BF05-1FA7F8BBBD61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3C23-E261-4F7E-A736-43ED4CA9A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E2E3-08A6-48E5-BF05-1FA7F8BBBD61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3C23-E261-4F7E-A736-43ED4CA9A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E2E3-08A6-48E5-BF05-1FA7F8BBBD61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3C23-E261-4F7E-A736-43ED4CA9A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E2E3-08A6-48E5-BF05-1FA7F8BBBD61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3C23-E261-4F7E-A736-43ED4CA9A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b="1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/>
          </a:p>
        </p:txBody>
      </p:sp>
      <p:pic>
        <p:nvPicPr>
          <p:cNvPr id="6" name="Picture 5" descr="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1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502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©</a:t>
            </a:r>
            <a:r>
              <a:rPr lang="en-US" sz="1400" b="1" dirty="0" smtClean="0"/>
              <a:t> Department of Analytical Skills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1828801" y="2895600"/>
            <a:ext cx="57911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latin typeface="DigifaceWide" pitchFamily="2" charset="0"/>
              </a:rPr>
              <a:t>PERCENTAGE</a:t>
            </a:r>
            <a:endParaRPr lang="en-US" sz="6000" dirty="0">
              <a:latin typeface="DigifaceWide" pitchFamily="2" charset="0"/>
            </a:endParaRPr>
          </a:p>
        </p:txBody>
      </p:sp>
      <p:pic>
        <p:nvPicPr>
          <p:cNvPr id="32770" name="Picture 2" descr="https://encrypted-tbn3.gstatic.com/images?q=tbn:ANd9GcS0EDRmZMfUpEjcdnAR3PR-rae6R5IT61ZNtrSY-QGFgfm9B8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40965">
            <a:off x="5410200" y="4172172"/>
            <a:ext cx="2695575" cy="2019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1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502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</a:t>
            </a:r>
            <a:r>
              <a:rPr lang="en-US" sz="1400" dirty="0" smtClean="0"/>
              <a:t> Department of Analytical Skills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33400" y="533400"/>
            <a:ext cx="8001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2.iv) Shortcut 4:</a:t>
            </a: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How do you solve 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62% of 150 = ?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10% to 60%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1% to 2% 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Then 60% + 2% ?</a:t>
            </a: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a% of b can be written as b% of a 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Proof:   a% of b      = b% of a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a/100 x b  = b/100 x a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/100      =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/100</a:t>
            </a:r>
          </a:p>
          <a:p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∴ 62% of 150   = 150% of 62</a:t>
            </a:r>
          </a:p>
          <a:p>
            <a:r>
              <a:rPr lang="en-I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        = 100% + 50% of 62</a:t>
            </a:r>
          </a:p>
          <a:p>
            <a:r>
              <a:rPr lang="en-I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        = 62 + 31</a:t>
            </a:r>
          </a:p>
          <a:p>
            <a:r>
              <a:rPr lang="en-I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        = 93</a:t>
            </a:r>
          </a:p>
          <a:p>
            <a:r>
              <a:rPr lang="en-I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Why should we interchange 62 and 150?</a:t>
            </a:r>
          </a:p>
          <a:p>
            <a:r>
              <a:rPr lang="en-I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Because splitting 150 is easier than splitting 62</a:t>
            </a:r>
          </a:p>
          <a:p>
            <a:r>
              <a:rPr lang="en-I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 whenever the right hand side value is easier, interchange the values.</a:t>
            </a:r>
          </a:p>
          <a:p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Try 84% of 250 </a:t>
            </a:r>
          </a:p>
          <a:p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Try 72% of 90</a:t>
            </a:r>
            <a:endParaRPr lang="en-US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1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502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</a:t>
            </a:r>
            <a:r>
              <a:rPr lang="en-US" sz="1400" dirty="0" smtClean="0"/>
              <a:t> Department of Analytical Skills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33400" y="533400"/>
            <a:ext cx="8001000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3)Percentage increase and decrease</a:t>
            </a:r>
          </a:p>
          <a:p>
            <a:endParaRPr lang="en-US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3.i) Increase and decrease</a:t>
            </a:r>
          </a:p>
          <a:p>
            <a:endParaRPr lang="en-US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year 1  year 2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is the percentage increase from the 1</a:t>
            </a:r>
            <a:r>
              <a:rPr lang="en-US" sz="20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year to the 2</a:t>
            </a:r>
            <a:r>
              <a:rPr lang="en-US" sz="20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nd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?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is the increase?             5</a:t>
            </a: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From where it is increasing?  20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Percentage increase = 5/20 * 100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= ¼ * 100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= 25%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5600" y="2667000"/>
            <a:ext cx="228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905000" y="2971800"/>
            <a:ext cx="22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819400" y="2286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25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28800" y="2590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20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  <p:bldP spid="11" grpId="0" animBg="1"/>
      <p:bldP spid="12" grpId="0" build="p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1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502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</a:t>
            </a:r>
            <a:r>
              <a:rPr lang="en-US" sz="1400" dirty="0" smtClean="0"/>
              <a:t> Department of Analytical Skills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33400" y="838200"/>
            <a:ext cx="8001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is the percentage decrease from the 2</a:t>
            </a:r>
            <a:r>
              <a:rPr lang="en-US" sz="20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nd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year to the 1</a:t>
            </a:r>
            <a:r>
              <a:rPr lang="en-US" sz="20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is the decrease?             5</a:t>
            </a: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From where it is decreasing?  25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Percentage increase = 5/25 * 100 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       = 1/5 * 100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       = 20%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1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502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</a:t>
            </a:r>
            <a:r>
              <a:rPr lang="en-US" sz="1400" dirty="0" smtClean="0"/>
              <a:t> Department of Analytical Skills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33400" y="533400"/>
            <a:ext cx="8001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3.ii) Increase/ decrease shortcut: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there are 100 chocolates with me and it is increased by 10%, then what will be the total number of chocolates now?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110?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Yes                             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Now from 110 to get back to 100, what should be the percentage decrease?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10% again?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Because from 110 if 10% is decreased it will become 99. (-10% of 110 = -11)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Curved Right Arrow 7"/>
          <p:cNvSpPr/>
          <p:nvPr/>
        </p:nvSpPr>
        <p:spPr>
          <a:xfrm rot="5802900" flipV="1">
            <a:off x="3712181" y="2672857"/>
            <a:ext cx="279425" cy="8187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25146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10%`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3200400"/>
            <a:ext cx="598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entury" pitchFamily="18" charset="0"/>
              </a:rPr>
              <a:t>110</a:t>
            </a:r>
            <a:endParaRPr lang="en-IN" sz="2000" dirty="0">
              <a:latin typeface="Century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320040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entury" pitchFamily="18" charset="0"/>
              </a:rPr>
              <a:t>100</a:t>
            </a:r>
            <a:endParaRPr lang="en-IN" sz="20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10" grpId="0" build="p"/>
      <p:bldP spid="11" grpId="0" build="p"/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1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502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</a:t>
            </a:r>
            <a:r>
              <a:rPr lang="en-US" sz="1400" dirty="0" smtClean="0"/>
              <a:t> Department of Analytical Skills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33400" y="533400"/>
            <a:ext cx="8001000" cy="1271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   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10%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find the decrease easily lets learn a shortcut.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Between two values if the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increase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a/b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then the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decrease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will be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/a+b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∴ Increase %  = 10% =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1/10</a:t>
            </a: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Decrease %            =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1/11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9.09%</a:t>
            </a: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∴ From 110 to 100 the decrease % should be 9.09%</a:t>
            </a: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Similarly for the previous question if you observe</a:t>
            </a: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Increase % = 25% =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1/4</a:t>
            </a: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Decrease %           =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1/5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20%</a:t>
            </a: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Curved Left Arrow 7"/>
          <p:cNvSpPr/>
          <p:nvPr/>
        </p:nvSpPr>
        <p:spPr>
          <a:xfrm rot="5400000">
            <a:off x="3803118" y="692682"/>
            <a:ext cx="288620" cy="7320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53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99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5334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110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10" grpId="0" build="p"/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1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502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</a:t>
            </a:r>
            <a:r>
              <a:rPr lang="en-US" sz="1400" dirty="0" smtClean="0"/>
              <a:t> Department of Analytical Skills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762000"/>
            <a:ext cx="8153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Important application of 1/n shortcut:</a:t>
            </a:r>
          </a:p>
          <a:p>
            <a:pPr algn="just"/>
            <a:endParaRPr lang="en-US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the price of a commodity increases by 1/n, then the consumption should be reduced by 1/n+1 to make the expenditure same.</a:t>
            </a:r>
          </a:p>
          <a:p>
            <a:pPr algn="just"/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Expenditure = Price * Consumption</a:t>
            </a:r>
          </a:p>
          <a:p>
            <a:pPr algn="just"/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</a:t>
            </a:r>
            <a:r>
              <a:rPr lang="en-US" sz="2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a/b          </a:t>
            </a:r>
            <a:r>
              <a:rPr lang="en-US" sz="2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2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/a+b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This can be applied in many other topics like time speed and distance in the formula D = S * T etc.</a:t>
            </a:r>
          </a:p>
          <a:p>
            <a:pPr algn="just"/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552700" y="3086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4039394" y="3047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1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502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</a:t>
            </a:r>
            <a:r>
              <a:rPr lang="en-US" sz="1400" dirty="0" smtClean="0"/>
              <a:t> Department of Analytical Skills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33400" y="533400"/>
            <a:ext cx="8001000" cy="13018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3.iii) Successive increase/decrease:</a:t>
            </a: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Example: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car is moving at some constant speed. At first it increases its speed by 25% and then again it increases its speed by 20%. What is the overall percentage increase.</a:t>
            </a: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 1: </a:t>
            </a: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Initial speed of the car                 =        x</a:t>
            </a: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Speed of the car after 1</a:t>
            </a:r>
            <a:r>
              <a:rPr lang="en-IN" sz="20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increase =        x + 0.25x = 1.25x</a:t>
            </a: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Speed of the car after 2</a:t>
            </a:r>
            <a:r>
              <a:rPr lang="en-IN" sz="20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nd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increase = 1.25x + 0.25x = 1.50x </a:t>
            </a: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Initial speed = x </a:t>
            </a: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Final speed = 1.50x</a:t>
            </a: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Percentage increase = 50%</a:t>
            </a: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1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502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</a:t>
            </a:r>
            <a:r>
              <a:rPr lang="en-US" sz="1400" dirty="0" smtClean="0"/>
              <a:t> Department of Analytical Skills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33400" y="533400"/>
            <a:ext cx="8001000" cy="1178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 2: </a:t>
            </a: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Assume the initial speed of the car as 100kmph</a:t>
            </a: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Initial speed of the car                        = 100</a:t>
            </a: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Speed of the car after the 1</a:t>
            </a:r>
            <a:r>
              <a:rPr lang="en-IN" sz="20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increase  = 125</a:t>
            </a: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Speed of the car after the 2</a:t>
            </a:r>
            <a:r>
              <a:rPr lang="en-IN" sz="20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nd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increase = 150 </a:t>
            </a: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Initial speed = 100</a:t>
            </a: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Final speed  = 150</a:t>
            </a: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Percentage increase = 50%</a:t>
            </a: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1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502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</a:t>
            </a:r>
            <a:r>
              <a:rPr lang="en-US" sz="1400" dirty="0" smtClean="0"/>
              <a:t> Department of Analytical Skills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33400" y="533400"/>
            <a:ext cx="8001000" cy="1455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 3: Shortcut</a:t>
            </a:r>
          </a:p>
          <a:p>
            <a:endParaRPr lang="en-I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the 1</a:t>
            </a:r>
            <a:r>
              <a:rPr lang="en-IN" sz="20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increase/ decrease is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a%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 the 2</a:t>
            </a:r>
            <a:r>
              <a:rPr lang="en-IN" sz="20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nd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increase/decrease is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b%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overall increase/decrease % will be </a:t>
            </a: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+ b + </a:t>
            </a:r>
            <a:r>
              <a:rPr lang="en-IN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/100 %</a:t>
            </a:r>
          </a:p>
          <a:p>
            <a:endParaRPr lang="en-I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this question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= 25%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b= 20% </a:t>
            </a: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Overall increase/decrease = 25 + 20 + (25)(20)/100</a:t>
            </a: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       = 25 + 20 + 5</a:t>
            </a: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       =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50 %</a:t>
            </a:r>
          </a:p>
          <a:p>
            <a:endParaRPr lang="en-I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Note: If a or b is increase, then include +ve sign</a:t>
            </a:r>
          </a:p>
          <a:p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If a or b is decrease, then include -ve sign.</a:t>
            </a:r>
          </a:p>
          <a:p>
            <a:endParaRPr lang="en-I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Note : The final answer will be in percentage</a:t>
            </a:r>
          </a:p>
          <a:p>
            <a:endParaRPr lang="en-I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1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502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</a:t>
            </a:r>
            <a:r>
              <a:rPr lang="en-US" sz="1400" dirty="0" smtClean="0"/>
              <a:t> Department of Analytical Skills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7620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Important application of a + b + </a:t>
            </a:r>
            <a:r>
              <a:rPr lang="en-US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/100 % shortcut:</a:t>
            </a:r>
          </a:p>
          <a:p>
            <a:pPr algn="just"/>
            <a:endParaRPr lang="en-US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the price of a commodity increases/decreases by a% and the consumption increases/reduces by b% then the expenditure will increase/decrease by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+ b + </a:t>
            </a:r>
            <a:r>
              <a:rPr lang="en-US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/100 %</a:t>
            </a:r>
          </a:p>
          <a:p>
            <a:pPr algn="just"/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Expenditure = Price * Consumption</a:t>
            </a:r>
          </a:p>
          <a:p>
            <a:pPr algn="just"/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This can be applied in many other topics like time speed and distance in the formula D = S * T etc.</a:t>
            </a:r>
          </a:p>
          <a:p>
            <a:pPr algn="just"/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Content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/>
          <a:p>
            <a:pPr marL="400050" indent="-400050">
              <a:buNone/>
              <a:defRPr/>
            </a:pPr>
            <a:endParaRPr lang="en-IN" b="1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chemeClr val="accent1"/>
              </a:buClr>
              <a:buSzPct val="100000"/>
              <a:buNone/>
              <a:defRPr/>
            </a:pPr>
            <a:r>
              <a:rPr lang="en-IN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1) Shortcuts</a:t>
            </a:r>
          </a:p>
          <a:p>
            <a:pPr marL="400050" indent="-400050">
              <a:buFont typeface="+mj-lt"/>
              <a:buAutoNum type="romanLcPeriod"/>
              <a:defRPr/>
            </a:pPr>
            <a:r>
              <a:rPr lang="en-IN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Splitting of values</a:t>
            </a:r>
          </a:p>
          <a:p>
            <a:pPr marL="400050" indent="-400050">
              <a:buFont typeface="+mj-lt"/>
              <a:buAutoNum type="romanLcPeriod"/>
              <a:defRPr/>
            </a:pPr>
            <a:r>
              <a:rPr lang="en-IN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Decimal values</a:t>
            </a:r>
          </a:p>
          <a:p>
            <a:pPr marL="400050" indent="-400050">
              <a:buFont typeface="+mj-lt"/>
              <a:buAutoNum type="romanLcPeriod"/>
              <a:defRPr/>
            </a:pPr>
            <a:r>
              <a:rPr lang="en-IN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Fraction values</a:t>
            </a:r>
          </a:p>
          <a:p>
            <a:pPr marL="400050" indent="-400050">
              <a:buFont typeface="+mj-lt"/>
              <a:buAutoNum type="romanLcPeriod"/>
              <a:defRPr/>
            </a:pPr>
            <a:r>
              <a:rPr lang="en-IN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Interchanging values</a:t>
            </a:r>
          </a:p>
          <a:p>
            <a:pPr>
              <a:buClr>
                <a:schemeClr val="accent1"/>
              </a:buClr>
              <a:buSzPct val="100000"/>
              <a:buNone/>
              <a:defRPr/>
            </a:pPr>
            <a:endParaRPr lang="en-IN" b="1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chemeClr val="accent1"/>
              </a:buClr>
              <a:buSzPct val="100000"/>
              <a:buNone/>
              <a:defRPr/>
            </a:pPr>
            <a:r>
              <a:rPr lang="en-IN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2) Percentage increase and decrease</a:t>
            </a:r>
          </a:p>
          <a:p>
            <a:pPr marL="400050" indent="-400050">
              <a:buFont typeface="+mj-lt"/>
              <a:buAutoNum type="romanLcPeriod"/>
              <a:defRPr/>
            </a:pPr>
            <a:r>
              <a:rPr lang="en-IN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Increase and decrease</a:t>
            </a:r>
          </a:p>
          <a:p>
            <a:pPr marL="400050" indent="-400050">
              <a:buFont typeface="+mj-lt"/>
              <a:buAutoNum type="romanLcPeriod"/>
              <a:defRPr/>
            </a:pPr>
            <a:r>
              <a:rPr lang="en-IN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Increase and decrease shortcut ( 1/n and 1/n+1 )</a:t>
            </a:r>
          </a:p>
          <a:p>
            <a:pPr marL="400050" indent="-400050">
              <a:buFont typeface="+mj-lt"/>
              <a:buAutoNum type="romanLcPeriod"/>
              <a:defRPr/>
            </a:pPr>
            <a:r>
              <a:rPr lang="en-IN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Successive increase/decrease ( a + b + </a:t>
            </a:r>
            <a:r>
              <a:rPr lang="en-IN" b="1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IN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/100 )</a:t>
            </a:r>
          </a:p>
          <a:p>
            <a:pPr marL="400050" indent="-400050">
              <a:buNone/>
              <a:defRPr/>
            </a:pPr>
            <a:endParaRPr lang="en-IN" b="1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00050" indent="-400050">
              <a:buNone/>
              <a:defRPr/>
            </a:pPr>
            <a:endParaRPr lang="en-IN" b="1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1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502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</a:t>
            </a:r>
            <a:r>
              <a:rPr lang="en-US" sz="1400" dirty="0" smtClean="0"/>
              <a:t> Department of Analytical Skills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33400" y="533400"/>
            <a:ext cx="6096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2) Shortcuts</a:t>
            </a:r>
          </a:p>
          <a:p>
            <a:endParaRPr lang="en-US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2.i) Shortcut 1: Splitting of values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a) 20% of 80 = ?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100% of 80 = 80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10% of 80 = 8</a:t>
            </a: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20% of 80 = 16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Try 30% of 60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b) 15% of 80 = ?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10% of 80= 8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5% of 80 = 4</a:t>
            </a: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15% of 80 = 12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Try 15% of 60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1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502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</a:t>
            </a:r>
            <a:r>
              <a:rPr lang="en-US" sz="1400" dirty="0" smtClean="0"/>
              <a:t> Department of Analytical Skills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33400" y="533400"/>
            <a:ext cx="6096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c) 12% of 80 = ?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10% of 80 = 8       1% of 80 = 0.8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2% of 80 = 1.6</a:t>
            </a: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12% of 80 = 9.6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Try 13% of 60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d) 45% of 80 = ?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50% of 80 = 40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5% of 80 = 4</a:t>
            </a: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45% of 80 = 36</a:t>
            </a:r>
          </a:p>
          <a:p>
            <a:endParaRPr lang="en-US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Try 45% of 60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1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502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</a:t>
            </a:r>
            <a:r>
              <a:rPr lang="en-US" sz="1400" dirty="0" smtClean="0"/>
              <a:t> Department of Analytical Skills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33400" y="533400"/>
            <a:ext cx="6096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e) 18% of 80 = ?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10% of 80 = 8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20% of 80 = 16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2% of 80 = 1.6</a:t>
            </a: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18%  of 80 = 14.4</a:t>
            </a:r>
          </a:p>
          <a:p>
            <a:endParaRPr lang="en-US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Try 27% of 60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1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502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</a:t>
            </a:r>
            <a:r>
              <a:rPr lang="en-US" sz="1400" dirty="0" smtClean="0"/>
              <a:t> Department of Analytical Skills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33400" y="533400"/>
            <a:ext cx="60960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2.ii) Shortcut 2: Decimal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3.555% of 80 = ?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10% of 80 = 8       1% of 80 = 0.8       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3% of 80 = 2.4    5% of 80 = 4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0.5% of 80 = 0.4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0.05% of 80 = 0.04</a:t>
            </a: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0.005% of 80 = 0.004</a:t>
            </a: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3.555% of 80 = 2.844</a:t>
            </a: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Try 5.333% of 60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1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502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</a:t>
            </a:r>
            <a:r>
              <a:rPr lang="en-US" sz="1400" dirty="0" smtClean="0"/>
              <a:t> Department of Analytical Skills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33400" y="533400"/>
            <a:ext cx="8001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2.iii) Shortcut 3: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How do you solve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12.5% of 80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= ?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10% + 2% + 0.5% ?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How much time will the following question take? </a:t>
            </a: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12.5% of 8.8 = ?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Now this </a:t>
            </a: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16.66% of 3.6 = ?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12.5% of 80 = ?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1 = 100%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1/2 = 50%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1/4 = 25%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1/8 = 12.5%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∴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12.5% of 80 = 1/8 of 80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        	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10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1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502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</a:t>
            </a:r>
            <a:r>
              <a:rPr lang="en-US" sz="1400" dirty="0" smtClean="0"/>
              <a:t> Department of Analytical Skills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33400" y="533400"/>
            <a:ext cx="8001000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Similarly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12.5% of 8.8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1/8 of 8.8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            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1.1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16.66% of 3.6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1/6 of 3.6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    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0.6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Lets learn to convert few more fraction values</a:t>
            </a:r>
          </a:p>
          <a:p>
            <a:endParaRPr lang="en-US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    = 100%</a:t>
            </a: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1/2 = 50%</a:t>
            </a: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1/3 = 33.33%</a:t>
            </a: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1/4 = 25% (half of ½)</a:t>
            </a: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1/5 = 20%</a:t>
            </a: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1/6 = 16.66% (half of 1/3)</a:t>
            </a: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1/7 = 14.28%</a:t>
            </a: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1/8 = 12.5% (half of ¼)</a:t>
            </a: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1/9 = 11.11% (1/3</a:t>
            </a:r>
            <a:r>
              <a:rPr lang="en-US" sz="2000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rd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of 1/3)</a:t>
            </a: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1/10 = 10%</a:t>
            </a:r>
          </a:p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1/11 = 9.09% 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Note: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1/9 x will be in the multiples of 11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1/11 x will be in the multiples of 9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1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502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</a:t>
            </a:r>
            <a:r>
              <a:rPr lang="en-US" sz="1400" dirty="0" smtClean="0"/>
              <a:t> Department of Analytical Skills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33400" y="533400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1/9 = 11.11%, 2/9= 22.22%, 3/9= 33.33%.........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1/11 = 9.09% 2/11= 18.18%, 3/11= 27.27%..........</a:t>
            </a: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687</Words>
  <Application>Microsoft Office PowerPoint</Application>
  <PresentationFormat>On-screen Show (4:3)</PresentationFormat>
  <Paragraphs>393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181</cp:revision>
  <dcterms:created xsi:type="dcterms:W3CDTF">2015-08-04T04:11:25Z</dcterms:created>
  <dcterms:modified xsi:type="dcterms:W3CDTF">2017-02-09T16:02:03Z</dcterms:modified>
</cp:coreProperties>
</file>