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91" r:id="rId3"/>
    <p:sldId id="293" r:id="rId4"/>
    <p:sldId id="294" r:id="rId5"/>
    <p:sldId id="258" r:id="rId6"/>
    <p:sldId id="286" r:id="rId7"/>
    <p:sldId id="259" r:id="rId8"/>
    <p:sldId id="287" r:id="rId9"/>
    <p:sldId id="261" r:id="rId10"/>
    <p:sldId id="262" r:id="rId11"/>
    <p:sldId id="263" r:id="rId12"/>
    <p:sldId id="264" r:id="rId13"/>
    <p:sldId id="265" r:id="rId14"/>
    <p:sldId id="266" r:id="rId15"/>
    <p:sldId id="267" r:id="rId16"/>
    <p:sldId id="295"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298"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299" r:id="rId85"/>
    <p:sldId id="397" r:id="rId86"/>
    <p:sldId id="398" r:id="rId87"/>
    <p:sldId id="399" r:id="rId88"/>
    <p:sldId id="400" r:id="rId89"/>
    <p:sldId id="401" r:id="rId90"/>
    <p:sldId id="402" r:id="rId91"/>
    <p:sldId id="403" r:id="rId92"/>
    <p:sldId id="404" r:id="rId93"/>
    <p:sldId id="405" r:id="rId94"/>
    <p:sldId id="406" r:id="rId95"/>
    <p:sldId id="407" r:id="rId96"/>
    <p:sldId id="408" r:id="rId97"/>
    <p:sldId id="409" r:id="rId98"/>
    <p:sldId id="410" r:id="rId99"/>
    <p:sldId id="411" r:id="rId100"/>
    <p:sldId id="412" r:id="rId101"/>
    <p:sldId id="413" r:id="rId102"/>
    <p:sldId id="414" r:id="rId103"/>
    <p:sldId id="415" r:id="rId104"/>
    <p:sldId id="416" r:id="rId105"/>
    <p:sldId id="417" r:id="rId106"/>
    <p:sldId id="418" r:id="rId107"/>
    <p:sldId id="419" r:id="rId108"/>
    <p:sldId id="420" r:id="rId109"/>
    <p:sldId id="289"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67" d="100"/>
          <a:sy n="67" d="100"/>
        </p:scale>
        <p:origin x="-86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34E9E5F-4FBD-4D36-B252-716675317888}" type="datetimeFigureOut">
              <a:rPr lang="en-US" smtClean="0"/>
              <a:t>8/20/2021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08BCE81-7701-4393-8CF2-EA143621B2CE}"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8"/>
            <a:ext cx="1016000" cy="365125"/>
          </a:xfrm>
        </p:spPr>
        <p:txBody>
          <a:bodyPr/>
          <a:lstStyle/>
          <a:p>
            <a:fld id="{508BCE81-7701-4393-8CF2-EA143621B2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E9E5F-4FBD-4D36-B252-7166753178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3"/>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9" y="2362203"/>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4E9E5F-4FBD-4D36-B252-716675317888}"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4E9E5F-4FBD-4D36-B252-716675317888}"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2" y="1524003"/>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3"/>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E9E5F-4FBD-4D36-B252-7166753178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8"/>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34E9E5F-4FBD-4D36-B252-716675317888}" type="datetimeFigureOut">
              <a:rPr lang="en-US" smtClean="0"/>
              <a:t>8/20/2021</a:t>
            </a:fld>
            <a:endParaRPr lang="en-US"/>
          </a:p>
        </p:txBody>
      </p:sp>
      <p:sp>
        <p:nvSpPr>
          <p:cNvPr id="3" name="Footer Placeholder 2"/>
          <p:cNvSpPr>
            <a:spLocks noGrp="1"/>
          </p:cNvSpPr>
          <p:nvPr>
            <p:ph type="ftr" sz="quarter" idx="3"/>
          </p:nvPr>
        </p:nvSpPr>
        <p:spPr>
          <a:xfrm>
            <a:off x="4165600" y="6416678"/>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8"/>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08BCE81-7701-4393-8CF2-EA143621B2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0.bin"/><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4.bin"/><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16.bin"/><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oleObject" Target="../embeddings/oleObject18.bin"/><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5.emf"/><Relationship Id="rId5" Type="http://schemas.openxmlformats.org/officeDocument/2006/relationships/oleObject" Target="../embeddings/oleObject20.bin"/><Relationship Id="rId4"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2.wmf"/><Relationship Id="rId9" Type="http://schemas.openxmlformats.org/officeDocument/2006/relationships/image" Target="../media/image4.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949226"/>
            <a:ext cx="11152031" cy="2352318"/>
          </a:xfrm>
        </p:spPr>
        <p:txBody>
          <a:bodyPr>
            <a:normAutofit fontScale="90000"/>
          </a:bodyPr>
          <a:lstStyle/>
          <a:p>
            <a:pPr algn="ctr">
              <a:lnSpc>
                <a:spcPct val="150000"/>
              </a:lnSpc>
            </a:pPr>
            <a:r>
              <a:rPr lang="en-US" dirty="0" smtClean="0">
                <a:latin typeface="Matura MT Script Capitals" panose="03020802060602070202" pitchFamily="66" charset="0"/>
              </a:rPr>
              <a:t>Data Warehousing </a:t>
            </a:r>
            <a:br>
              <a:rPr lang="en-US" dirty="0" smtClean="0">
                <a:latin typeface="Matura MT Script Capitals" panose="03020802060602070202" pitchFamily="66" charset="0"/>
              </a:rPr>
            </a:br>
            <a:r>
              <a:rPr lang="en-US" dirty="0" smtClean="0">
                <a:latin typeface="Matura MT Script Capitals" panose="03020802060602070202" pitchFamily="66" charset="0"/>
              </a:rPr>
              <a:t>and </a:t>
            </a:r>
            <a:br>
              <a:rPr lang="en-US" dirty="0" smtClean="0">
                <a:latin typeface="Matura MT Script Capitals" panose="03020802060602070202" pitchFamily="66" charset="0"/>
              </a:rPr>
            </a:br>
            <a:r>
              <a:rPr lang="en-US" dirty="0" smtClean="0">
                <a:latin typeface="Matura MT Script Capitals" panose="03020802060602070202" pitchFamily="66" charset="0"/>
              </a:rPr>
              <a:t>Data Mining </a:t>
            </a:r>
            <a:endParaRPr lang="en-US" dirty="0">
              <a:latin typeface="Matura MT Script Capitals" panose="03020802060602070202" pitchFamily="66" charset="0"/>
            </a:endParaRPr>
          </a:p>
        </p:txBody>
      </p:sp>
    </p:spTree>
    <p:extLst>
      <p:ext uri="{BB962C8B-B14F-4D97-AF65-F5344CB8AC3E}">
        <p14:creationId xmlns:p14="http://schemas.microsoft.com/office/powerpoint/2010/main" val="36262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481036"/>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3" y="2015434"/>
            <a:ext cx="1051560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 task of </a:t>
            </a:r>
            <a:r>
              <a:rPr lang="en-US" sz="2400" b="1" i="1" u="sng" dirty="0" smtClean="0">
                <a:latin typeface="Times New Roman" panose="02020603050405020304" pitchFamily="18" charset="0"/>
                <a:cs typeface="Times New Roman" panose="02020603050405020304" pitchFamily="18" charset="0"/>
              </a:rPr>
              <a:t>operational </a:t>
            </a:r>
            <a:r>
              <a:rPr lang="en-US" sz="2400" b="1" i="1" u="sng" dirty="0">
                <a:latin typeface="Times New Roman" panose="02020603050405020304" pitchFamily="18" charset="0"/>
                <a:cs typeface="Times New Roman" panose="02020603050405020304" pitchFamily="18" charset="0"/>
              </a:rPr>
              <a:t>database systems </a:t>
            </a:r>
            <a:r>
              <a:rPr lang="en-US" sz="24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400" b="1" i="1" dirty="0" smtClean="0">
                <a:solidFill>
                  <a:srgbClr val="FF0000"/>
                </a:solidFill>
                <a:latin typeface="Times New Roman" panose="02020603050405020304" pitchFamily="18" charset="0"/>
                <a:cs typeface="Times New Roman" panose="02020603050405020304" pitchFamily="18" charset="0"/>
              </a:rPr>
              <a:t>Online Transaction Processing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OLTP) </a:t>
            </a:r>
            <a:r>
              <a:rPr lang="en-US" sz="2400" dirty="0" smtClean="0">
                <a:latin typeface="Times New Roman" panose="02020603050405020304" pitchFamily="18" charset="0"/>
                <a:cs typeface="Times New Roman" panose="02020603050405020304" pitchFamily="18" charset="0"/>
              </a:rPr>
              <a:t>systems. It covers most </a:t>
            </a:r>
            <a:r>
              <a:rPr lang="en-US" sz="2400" dirty="0">
                <a:latin typeface="Times New Roman" panose="02020603050405020304" pitchFamily="18" charset="0"/>
                <a:cs typeface="Times New Roman" panose="02020603050405020304" pitchFamily="18" charset="0"/>
              </a:rPr>
              <a:t>of the day-to-day operations of an organization </a:t>
            </a:r>
            <a:r>
              <a:rPr lang="en-US" sz="2400" dirty="0" smtClean="0">
                <a:latin typeface="Times New Roman" panose="02020603050405020304" pitchFamily="18" charset="0"/>
                <a:cs typeface="Times New Roman" panose="02020603050405020304" pitchFamily="18" charset="0"/>
              </a:rPr>
              <a:t>such as </a:t>
            </a:r>
            <a:r>
              <a:rPr lang="en-US" sz="2400" dirty="0">
                <a:latin typeface="Times New Roman" panose="02020603050405020304" pitchFamily="18" charset="0"/>
                <a:cs typeface="Times New Roman" panose="02020603050405020304" pitchFamily="18" charset="0"/>
              </a:rPr>
              <a:t>purchasing, inventory, manufacturing, banking, payroll, registration, and accounting</a:t>
            </a:r>
            <a:r>
              <a:rPr lang="en-US" sz="2400" dirty="0" smtClean="0"/>
              <a:t>.</a:t>
            </a:r>
          </a:p>
          <a:p>
            <a:pPr algn="just"/>
            <a:endParaRPr lang="en-US" sz="2400" dirty="0"/>
          </a:p>
          <a:p>
            <a:pPr algn="just"/>
            <a:r>
              <a:rPr lang="en-US" sz="2400" b="1" i="1" u="sng" dirty="0">
                <a:latin typeface="Times New Roman" panose="02020603050405020304" pitchFamily="18" charset="0"/>
                <a:cs typeface="Times New Roman" panose="02020603050405020304" pitchFamily="18" charset="0"/>
              </a:rPr>
              <a:t>Data warehouse systems</a:t>
            </a:r>
            <a:r>
              <a:rPr lang="en-US" sz="2400" dirty="0">
                <a:latin typeface="Times New Roman" panose="02020603050405020304" pitchFamily="18" charset="0"/>
                <a:cs typeface="Times New Roman" panose="02020603050405020304" pitchFamily="18" charset="0"/>
              </a:rPr>
              <a:t>, on the other hand, serve users or knowledge workers </a:t>
            </a:r>
            <a:r>
              <a:rPr lang="en-US" sz="2400" dirty="0" smtClean="0">
                <a:latin typeface="Times New Roman" panose="02020603050405020304" pitchFamily="18" charset="0"/>
                <a:cs typeface="Times New Roman" panose="02020603050405020304" pitchFamily="18" charset="0"/>
              </a:rPr>
              <a:t>in the </a:t>
            </a:r>
            <a:r>
              <a:rPr lang="en-US" sz="2400" dirty="0">
                <a:latin typeface="Times New Roman" panose="02020603050405020304" pitchFamily="18" charset="0"/>
                <a:cs typeface="Times New Roman" panose="02020603050405020304" pitchFamily="18" charset="0"/>
              </a:rPr>
              <a:t>role of data analysis and decision making</a:t>
            </a:r>
            <a:r>
              <a:rPr lang="en-US" sz="2400" dirty="0" smtClean="0">
                <a:latin typeface="Times New Roman" panose="02020603050405020304" pitchFamily="18" charset="0"/>
                <a:cs typeface="Times New Roman" panose="02020603050405020304" pitchFamily="18" charset="0"/>
              </a:rPr>
              <a:t>. These systems are known as online analytical processing (OLAP)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431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a:t>
            </a:r>
            <a:r>
              <a:rPr lang="en-US" b="1" dirty="0" smtClean="0">
                <a:solidFill>
                  <a:schemeClr val="bg1"/>
                </a:solidFill>
                <a:latin typeface="Brush StrokeFast" pitchFamily="50" charset="0"/>
              </a:rPr>
              <a:t>Index Facts</a:t>
            </a:r>
            <a:endParaRPr lang="en-US" dirty="0"/>
          </a:p>
        </p:txBody>
      </p:sp>
      <p:sp>
        <p:nvSpPr>
          <p:cNvPr id="22531" name="Rectangle 3"/>
          <p:cNvSpPr>
            <a:spLocks noChangeArrowheads="1"/>
          </p:cNvSpPr>
          <p:nvPr/>
        </p:nvSpPr>
        <p:spPr bwMode="auto">
          <a:xfrm>
            <a:off x="1203325" y="2030415"/>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val="17187519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9"/>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2"/>
            <a:ext cx="802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val="33215153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endParaRPr lang="en-US" dirty="0"/>
          </a:p>
        </p:txBody>
      </p:sp>
      <p:sp>
        <p:nvSpPr>
          <p:cNvPr id="24579" name="Rectangle 3"/>
          <p:cNvSpPr>
            <a:spLocks noChangeArrowheads="1"/>
          </p:cNvSpPr>
          <p:nvPr/>
        </p:nvSpPr>
        <p:spPr bwMode="auto">
          <a:xfrm>
            <a:off x="180974" y="2020890"/>
            <a:ext cx="70945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a:latin typeface="Arial Rounded MT Bold" pitchFamily="34" charset="0"/>
              </a:rPr>
              <a:t>In data warehouses, join index relates the values of the </a:t>
            </a:r>
            <a:r>
              <a:rPr lang="en-US" altLang="zh-CN" sz="2400" b="1" u="sng">
                <a:solidFill>
                  <a:srgbClr val="FFFF00"/>
                </a:solidFill>
                <a:latin typeface="Arial Rounded MT Bold" pitchFamily="34" charset="0"/>
              </a:rPr>
              <a:t>dimensions</a:t>
            </a:r>
            <a:r>
              <a:rPr lang="en-US" altLang="zh-CN" sz="2400">
                <a:latin typeface="Arial Rounded MT Bold" pitchFamily="34" charset="0"/>
              </a:rPr>
              <a:t> of a star schema to </a:t>
            </a:r>
            <a:r>
              <a:rPr lang="en-US" altLang="zh-CN" sz="2400" b="1" u="sng">
                <a:solidFill>
                  <a:srgbClr val="FFFF00"/>
                </a:solidFill>
                <a:latin typeface="Arial Rounded MT Bold" pitchFamily="34" charset="0"/>
              </a:rPr>
              <a:t>rows</a:t>
            </a:r>
            <a:r>
              <a:rPr lang="en-US" altLang="zh-CN" sz="2400">
                <a:latin typeface="Arial Rounded MT Bold" pitchFamily="34" charset="0"/>
              </a:rPr>
              <a:t> in the fact table.</a:t>
            </a:r>
          </a:p>
          <a:p>
            <a:pPr marL="342900" indent="-342900" algn="just">
              <a:lnSpc>
                <a:spcPct val="150000"/>
              </a:lnSpc>
              <a:buFont typeface="Wingdings" pitchFamily="2" charset="2"/>
              <a:buChar char="§"/>
            </a:pPr>
            <a:endParaRPr lang="en-US" altLang="zh-CN" sz="2400" b="1">
              <a:latin typeface="Arial Rounded MT Bold" pitchFamily="34" charset="0"/>
            </a:endParaRPr>
          </a:p>
          <a:p>
            <a:pPr marL="342900" indent="-342900" algn="just">
              <a:lnSpc>
                <a:spcPct val="150000"/>
              </a:lnSpc>
              <a:buFont typeface="Wingdings" pitchFamily="2" charset="2"/>
              <a:buChar char="§"/>
            </a:pPr>
            <a:r>
              <a:rPr lang="en-US" altLang="zh-CN" sz="2400" b="1">
                <a:latin typeface="Arial Rounded MT Bold" pitchFamily="34" charset="0"/>
              </a:rPr>
              <a:t>E.g</a:t>
            </a:r>
            <a:r>
              <a:rPr lang="en-US" altLang="zh-CN" sz="2400">
                <a:latin typeface="Arial Rounded MT Bold" pitchFamily="34" charset="0"/>
              </a:rPr>
              <a:t>. </a:t>
            </a:r>
            <a:r>
              <a:rPr lang="en-US" altLang="zh-CN" sz="2400" u="sng">
                <a:solidFill>
                  <a:srgbClr val="FFFF00"/>
                </a:solidFill>
                <a:latin typeface="Arial Rounded MT Bold" pitchFamily="34" charset="0"/>
              </a:rPr>
              <a:t>fact table</a:t>
            </a:r>
            <a:r>
              <a:rPr lang="en-US" altLang="zh-CN" sz="2400">
                <a:latin typeface="Arial Rounded MT Bold" pitchFamily="34" charset="0"/>
              </a:rPr>
              <a:t>: </a:t>
            </a:r>
            <a:r>
              <a:rPr lang="en-US" altLang="zh-CN" sz="2400" i="1">
                <a:latin typeface="Arial Rounded MT Bold" pitchFamily="34" charset="0"/>
              </a:rPr>
              <a:t>Sales </a:t>
            </a:r>
            <a:r>
              <a:rPr lang="en-US" altLang="zh-CN" sz="2400">
                <a:latin typeface="Arial Rounded MT Bold" pitchFamily="34" charset="0"/>
              </a:rPr>
              <a:t>and two dimensions </a:t>
            </a:r>
            <a:r>
              <a:rPr lang="en-US" altLang="zh-CN" sz="2400" i="1">
                <a:latin typeface="Arial Rounded MT Bold" pitchFamily="34" charset="0"/>
              </a:rPr>
              <a:t>city</a:t>
            </a:r>
            <a:r>
              <a:rPr lang="en-US" altLang="zh-CN" sz="2400">
                <a:latin typeface="Arial Rounded MT Bold" pitchFamily="34" charset="0"/>
              </a:rPr>
              <a:t> and </a:t>
            </a:r>
            <a:r>
              <a:rPr lang="en-US" altLang="zh-CN" sz="2400" i="1">
                <a:latin typeface="Arial Rounded MT Bold" pitchFamily="34" charset="0"/>
              </a:rPr>
              <a:t>product.</a:t>
            </a:r>
          </a:p>
          <a:p>
            <a:pPr marL="342900" indent="-342900" algn="just">
              <a:lnSpc>
                <a:spcPct val="150000"/>
              </a:lnSpc>
              <a:buFont typeface="Wingdings" pitchFamily="2" charset="2"/>
              <a:buChar char="§"/>
            </a:pPr>
            <a:endParaRPr lang="en-US" altLang="zh-CN" sz="2400" i="1">
              <a:latin typeface="Arial Rounded MT Bold" pitchFamily="34" charset="0"/>
            </a:endParaRPr>
          </a:p>
          <a:p>
            <a:pPr marL="342900" indent="-342900" algn="just">
              <a:lnSpc>
                <a:spcPct val="150000"/>
              </a:lnSpc>
              <a:buFont typeface="Wingdings" pitchFamily="2" charset="2"/>
              <a:buChar char="§"/>
            </a:pPr>
            <a:r>
              <a:rPr lang="en-US" altLang="zh-CN" sz="240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4" y="1612900"/>
            <a:ext cx="47958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50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solidFill>
                  <a:schemeClr val="bg1"/>
                </a:solidFill>
                <a:latin typeface="Brush StrokeFast" pitchFamily="50" charset="0"/>
              </a:rPr>
              <a:t>Example</a:t>
            </a:r>
            <a:endParaRPr lang="en-US" b="1" dirty="0">
              <a:solidFill>
                <a:schemeClr val="bg1"/>
              </a:solidFill>
              <a:latin typeface="Brush StrokeFast" pitchFamily="50" charset="0"/>
            </a:endParaRP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1" y="284163"/>
            <a:ext cx="118919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8418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4" y="284165"/>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1122363" y="1914527"/>
            <a:ext cx="9783763"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to speed up query processing in data cubes. Given materialized views, query processing should proceed as follows: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should be applied.</a:t>
            </a:r>
          </a:p>
        </p:txBody>
      </p:sp>
    </p:spTree>
    <p:extLst>
      <p:ext uri="{BB962C8B-B14F-4D97-AF65-F5344CB8AC3E}">
        <p14:creationId xmlns:p14="http://schemas.microsoft.com/office/powerpoint/2010/main" val="4027266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1" y="2197101"/>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400">
                <a:latin typeface="Arial Rounded MT Bold" pitchFamily="34" charset="0"/>
              </a:rPr>
              <a:t>Suppose that we define a data cube for AllElectronics of the form </a:t>
            </a:r>
            <a:r>
              <a:rPr lang="en-US" sz="2400" b="1">
                <a:latin typeface="Arial Rounded MT Bold" pitchFamily="34" charset="0"/>
              </a:rPr>
              <a:t>“sales cube [time, item, location]: sum(sales in dollars).”</a:t>
            </a:r>
          </a:p>
          <a:p>
            <a:pPr algn="just">
              <a:lnSpc>
                <a:spcPct val="150000"/>
              </a:lnSpc>
            </a:pPr>
            <a:r>
              <a:rPr lang="en-US" sz="2400" b="1">
                <a:latin typeface="Arial Rounded MT Bold" pitchFamily="34" charset="0"/>
              </a:rPr>
              <a:t>The dimension hierarchies used are </a:t>
            </a:r>
          </a:p>
          <a:p>
            <a:pPr algn="just">
              <a:lnSpc>
                <a:spcPct val="150000"/>
              </a:lnSpc>
            </a:pPr>
            <a:r>
              <a:rPr lang="en-US" sz="2400" b="1">
                <a:latin typeface="Arial Rounded MT Bold" pitchFamily="34" charset="0"/>
              </a:rPr>
              <a:t>“day &lt; month &lt; quarter &lt; year ”                                       for time ; </a:t>
            </a:r>
          </a:p>
          <a:p>
            <a:pPr algn="just">
              <a:lnSpc>
                <a:spcPct val="150000"/>
              </a:lnSpc>
            </a:pPr>
            <a:r>
              <a:rPr lang="en-US" sz="2400" b="1">
                <a:latin typeface="Arial Rounded MT Bold" pitchFamily="34" charset="0"/>
              </a:rPr>
              <a:t>“item name &lt; brand &lt; type ”                                              for item; </a:t>
            </a:r>
          </a:p>
          <a:p>
            <a:pPr algn="just">
              <a:lnSpc>
                <a:spcPct val="150000"/>
              </a:lnSpc>
            </a:pPr>
            <a:r>
              <a:rPr lang="en-US" sz="2400" b="1">
                <a:latin typeface="Arial Rounded MT Bold" pitchFamily="34" charset="0"/>
              </a:rPr>
              <a:t>“street &lt; city &lt; province or state &lt; country ”               for location.</a:t>
            </a:r>
          </a:p>
        </p:txBody>
      </p:sp>
    </p:spTree>
    <p:extLst>
      <p:ext uri="{BB962C8B-B14F-4D97-AF65-F5344CB8AC3E}">
        <p14:creationId xmlns:p14="http://schemas.microsoft.com/office/powerpoint/2010/main" val="30398683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9775" y="377825"/>
            <a:ext cx="10434639" cy="1200329"/>
          </a:xfrm>
          <a:prstGeom prst="rect">
            <a:avLst/>
          </a:prstGeom>
        </p:spPr>
        <p:txBody>
          <a:bodyPr>
            <a:spAutoFit/>
          </a:bodyPr>
          <a:lstStyle/>
          <a:p>
            <a:pPr algn="just" fontAlgn="auto">
              <a:spcBef>
                <a:spcPts val="0"/>
              </a:spcBef>
              <a:spcAft>
                <a:spcPts val="0"/>
              </a:spcAft>
              <a:defRPr/>
            </a:pPr>
            <a:r>
              <a:rPr lang="en-US" sz="2400" dirty="0">
                <a:solidFill>
                  <a:schemeClr val="bg1">
                    <a:lumMod val="90000"/>
                    <a:lumOff val="10000"/>
                  </a:schemeClr>
                </a:solidFill>
                <a:latin typeface="Arial Rounded MT Bold" panose="020F0704030504030204" pitchFamily="34" charset="0"/>
                <a:cs typeface="+mn-cs"/>
              </a:rPr>
              <a:t>Suppose that the query to be processed is on {brand, </a:t>
            </a:r>
            <a:r>
              <a:rPr lang="en-US" sz="2400" dirty="0" err="1">
                <a:solidFill>
                  <a:schemeClr val="bg1">
                    <a:lumMod val="90000"/>
                    <a:lumOff val="10000"/>
                  </a:schemeClr>
                </a:solidFill>
                <a:latin typeface="Arial Rounded MT Bold" panose="020F0704030504030204" pitchFamily="34" charset="0"/>
                <a:cs typeface="+mn-cs"/>
              </a:rPr>
              <a:t>province_or</a:t>
            </a:r>
            <a:r>
              <a:rPr lang="en-US" sz="2400" dirty="0">
                <a:solidFill>
                  <a:schemeClr val="bg1">
                    <a:lumMod val="90000"/>
                    <a:lumOff val="10000"/>
                  </a:schemeClr>
                </a:solidFill>
                <a:latin typeface="Arial Rounded MT Bold" panose="020F0704030504030204" pitchFamily="34" charset="0"/>
                <a:cs typeface="+mn-cs"/>
              </a:rPr>
              <a:t>_ state}, with the selection constant “year = 2010.” Also, suppose that there are four materialized cuboids available, as follows:</a:t>
            </a:r>
          </a:p>
        </p:txBody>
      </p:sp>
      <p:sp>
        <p:nvSpPr>
          <p:cNvPr id="28675" name="Rectangle 4"/>
          <p:cNvSpPr>
            <a:spLocks noChangeArrowheads="1"/>
          </p:cNvSpPr>
          <p:nvPr/>
        </p:nvSpPr>
        <p:spPr bwMode="auto">
          <a:xfrm>
            <a:off x="839789" y="2506664"/>
            <a:ext cx="111744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800">
                <a:latin typeface="Arial Rounded MT Bold" pitchFamily="34" charset="0"/>
              </a:rPr>
              <a:t>cuboid 1: {year, item_name, city}</a:t>
            </a:r>
          </a:p>
          <a:p>
            <a:pPr algn="just">
              <a:lnSpc>
                <a:spcPct val="150000"/>
              </a:lnSpc>
            </a:pPr>
            <a:r>
              <a:rPr lang="en-US" sz="2800">
                <a:latin typeface="Arial Rounded MT Bold" pitchFamily="34" charset="0"/>
              </a:rPr>
              <a:t>cuboid 2: {year, brand, country }</a:t>
            </a:r>
          </a:p>
          <a:p>
            <a:pPr algn="just">
              <a:lnSpc>
                <a:spcPct val="150000"/>
              </a:lnSpc>
            </a:pPr>
            <a:r>
              <a:rPr lang="en-US" sz="2800">
                <a:latin typeface="Arial Rounded MT Bold" pitchFamily="34" charset="0"/>
              </a:rPr>
              <a:t>cuboid 3: {year, brand, province_or_state}</a:t>
            </a:r>
          </a:p>
          <a:p>
            <a:pPr algn="just">
              <a:lnSpc>
                <a:spcPct val="150000"/>
              </a:lnSpc>
            </a:pPr>
            <a:r>
              <a:rPr lang="en-US" sz="2800">
                <a:latin typeface="Arial Rounded MT Bold" pitchFamily="34" charset="0"/>
              </a:rPr>
              <a:t>cuboid 4: {item_name, province_or_state }, where year = 2010</a:t>
            </a:r>
          </a:p>
          <a:p>
            <a:pPr algn="just">
              <a:lnSpc>
                <a:spcPct val="150000"/>
              </a:lnSpc>
            </a:pPr>
            <a:r>
              <a:rPr lang="en-US" sz="2800" i="1">
                <a:latin typeface="Adobe Garamond Pro Bold"/>
              </a:rPr>
              <a:t>“Which of these four cuboids should be selected to process the query?” </a:t>
            </a:r>
          </a:p>
        </p:txBody>
      </p:sp>
    </p:spTree>
    <p:extLst>
      <p:ext uri="{BB962C8B-B14F-4D97-AF65-F5344CB8AC3E}">
        <p14:creationId xmlns:p14="http://schemas.microsoft.com/office/powerpoint/2010/main" val="33189338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5" y="2551115"/>
            <a:ext cx="978376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a:latin typeface="Arial Rounded MT Bold" pitchFamily="34" charset="0"/>
              </a:rPr>
              <a:t>Cuboids 1, 3, and 4 can be used to process the query</a:t>
            </a:r>
          </a:p>
        </p:txBody>
      </p:sp>
    </p:spTree>
    <p:extLst>
      <p:ext uri="{BB962C8B-B14F-4D97-AF65-F5344CB8AC3E}">
        <p14:creationId xmlns:p14="http://schemas.microsoft.com/office/powerpoint/2010/main" val="29207686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833438" y="2138363"/>
            <a:ext cx="1038066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sz="4400">
                <a:latin typeface="Arial Rounded MT Bold" pitchFamily="34" charset="0"/>
              </a:rPr>
              <a:t>“How would the costs of each cuboid compare if used to process the query?” </a:t>
            </a:r>
          </a:p>
        </p:txBody>
      </p:sp>
    </p:spTree>
    <p:extLst>
      <p:ext uri="{BB962C8B-B14F-4D97-AF65-F5344CB8AC3E}">
        <p14:creationId xmlns:p14="http://schemas.microsoft.com/office/powerpoint/2010/main" val="31233942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smtClean="0">
                <a:solidFill>
                  <a:srgbClr val="FF0000"/>
                </a:solidFill>
                <a:latin typeface="Algerian" pitchFamily="82" charset="0"/>
              </a:rPr>
              <a:t>UNIT II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629211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0" cy="6858000"/>
        </p:xfrm>
        <a:graphic>
          <a:graphicData uri="http://schemas.openxmlformats.org/drawingml/2006/table">
            <a:tbl>
              <a:tblPr firstRow="1" bandRow="1">
                <a:tableStyleId>{073A0DAA-6AF3-43AB-8588-CEC1D06C72B9}</a:tableStyleId>
              </a:tblPr>
              <a:tblGrid>
                <a:gridCol w="1914407"/>
                <a:gridCol w="5191464"/>
                <a:gridCol w="5086131"/>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Operational DB Systems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Warehouse Systems</a:t>
                      </a:r>
                      <a:endParaRPr lang="en-US" sz="2400" dirty="0">
                        <a:latin typeface="Times New Roman" panose="02020603050405020304" pitchFamily="18" charset="0"/>
                        <a:cs typeface="Times New Roman" panose="02020603050405020304" pitchFamily="18" charset="0"/>
                      </a:endParaRPr>
                    </a:p>
                  </a:txBody>
                  <a:tcPr/>
                </a:tc>
              </a:tr>
              <a:tr h="1210167">
                <a:tc>
                  <a:txBody>
                    <a:bodyPr/>
                    <a:lstStyle/>
                    <a:p>
                      <a:pPr algn="ctr"/>
                      <a:endParaRPr lang="en-US" b="1"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Users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OLTP system is customer-oriented and used by clerks, clients, and IT professionals.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endParaRPr lang="en-US" dirty="0">
                        <a:latin typeface="Times New Roman" panose="02020603050405020304" pitchFamily="18" charset="0"/>
                        <a:cs typeface="Times New Roman" panose="02020603050405020304" pitchFamily="18" charset="0"/>
                      </a:endParaRPr>
                    </a:p>
                  </a:txBody>
                  <a:tcPr/>
                </a:tc>
              </a:tr>
              <a:tr h="795131">
                <a:tc>
                  <a:txBody>
                    <a:bodyPr/>
                    <a:lstStyle/>
                    <a:p>
                      <a:pPr algn="ctr"/>
                      <a:r>
                        <a:rPr lang="en-US" b="1" dirty="0" smtClean="0">
                          <a:latin typeface="Times New Roman" panose="02020603050405020304" pitchFamily="18" charset="0"/>
                          <a:cs typeface="Times New Roman" panose="02020603050405020304" pitchFamily="18" charset="0"/>
                        </a:rPr>
                        <a:t>Data Contents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Current and detailed data and is subject to modifications.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Historical data</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generally not modified.</a:t>
                      </a:r>
                      <a:endParaRPr lang="en-US" dirty="0">
                        <a:latin typeface="Times New Roman" panose="02020603050405020304" pitchFamily="18" charset="0"/>
                        <a:cs typeface="Times New Roman" panose="02020603050405020304" pitchFamily="18" charset="0"/>
                      </a:endParaRPr>
                    </a:p>
                  </a:txBody>
                  <a:tcPr/>
                </a:tc>
              </a:tr>
              <a:tr h="1135901">
                <a:tc>
                  <a:txBody>
                    <a:bodyPr/>
                    <a:lstStyle/>
                    <a:p>
                      <a:pPr algn="ctr"/>
                      <a:r>
                        <a:rPr lang="en-US" b="1" dirty="0" smtClean="0">
                          <a:latin typeface="Times New Roman" panose="02020603050405020304" pitchFamily="18" charset="0"/>
                          <a:cs typeface="Times New Roman" panose="02020603050405020304" pitchFamily="18" charset="0"/>
                        </a:rPr>
                        <a:t>Database Design</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E-R model.</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Application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Multidimensional model (Star, Snowflake…).</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Subject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1410681">
                <a:tc>
                  <a:txBody>
                    <a:bodyPr/>
                    <a:lstStyle/>
                    <a:p>
                      <a:pPr algn="ctr"/>
                      <a:r>
                        <a:rPr lang="en-US" b="1" dirty="0" smtClean="0">
                          <a:latin typeface="Times New Roman" panose="02020603050405020304" pitchFamily="18" charset="0"/>
                          <a:cs typeface="Times New Roman" panose="02020603050405020304" pitchFamily="18" charset="0"/>
                        </a:rPr>
                        <a:t>Access Pattern</a:t>
                      </a:r>
                    </a:p>
                    <a:p>
                      <a:pPr algn="ctr"/>
                      <a:r>
                        <a:rPr lang="en-US" b="1" dirty="0" smtClean="0">
                          <a:latin typeface="Times New Roman" panose="02020603050405020304" pitchFamily="18" charset="0"/>
                          <a:cs typeface="Times New Roman" panose="02020603050405020304" pitchFamily="18" charset="0"/>
                        </a:rPr>
                        <a:t>(Nature of Query)</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OLTP systems mainly consist for Short and  atomic</a:t>
                      </a:r>
                      <a:r>
                        <a:rPr lang="en-US" baseline="0" dirty="0" smtClean="0">
                          <a:latin typeface="Times New Roman" panose="02020603050405020304" pitchFamily="18" charset="0"/>
                          <a:cs typeface="Times New Roman" panose="02020603050405020304" pitchFamily="18" charset="0"/>
                        </a:rPr>
                        <a:t> transaction</a:t>
                      </a:r>
                      <a:r>
                        <a:rPr lang="en-US" dirty="0" smtClean="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smtClean="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Mostly read only queries, operate on HUGE volumes of data, queries are quite complex.</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Database Size</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 Gigabytes to higher order Gigabytes.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 &gt; = Terabytes or Petabytes.</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View</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Detailed</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Summarized.</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992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50"/>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3" y="1063390"/>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a:t>
            </a:r>
            <a:r>
              <a:rPr lang="en-US" sz="2400" dirty="0" smtClean="0">
                <a:latin typeface="Times New Roman" panose="02020603050405020304" pitchFamily="18" charset="0"/>
                <a:cs typeface="Times New Roman" panose="02020603050405020304" pitchFamily="18" charset="0"/>
              </a:rPr>
              <a:t>Concurrency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Locking </a:t>
            </a:r>
            <a:r>
              <a:rPr lang="en-US" sz="2400" dirty="0">
                <a:latin typeface="Times New Roman" panose="02020603050405020304" pitchFamily="18" charset="0"/>
                <a:cs typeface="Times New Roman" panose="02020603050405020304" pitchFamily="18" charset="0"/>
              </a:rPr>
              <a:t>which provide good performance for short and simple OLTP queries. An OLAP query is very complex and does not require these properties. Use of OLAP query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OLTP system degrades its performance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 </a:t>
            </a:r>
            <a:r>
              <a:rPr lang="en-US" sz="2400" b="1" i="1" dirty="0" smtClean="0">
                <a:latin typeface="Times New Roman" panose="02020603050405020304" pitchFamily="18" charset="0"/>
                <a:cs typeface="Times New Roman" panose="02020603050405020304" pitchFamily="18" charset="0"/>
              </a:rPr>
              <a:t>operational database </a:t>
            </a:r>
            <a:r>
              <a:rPr lang="en-US" sz="2400" dirty="0" smtClean="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On the other hand, </a:t>
            </a:r>
            <a:r>
              <a:rPr lang="en-US" sz="2400" b="1" i="1" dirty="0" smtClean="0">
                <a:latin typeface="Times New Roman" panose="02020603050405020304" pitchFamily="18" charset="0"/>
                <a:cs typeface="Times New Roman" panose="02020603050405020304" pitchFamily="18" charset="0"/>
              </a:rPr>
              <a:t>data warehouse </a:t>
            </a:r>
            <a:r>
              <a:rPr lang="en-US" sz="2400" dirty="0" smtClean="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83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5"/>
            <a:ext cx="10515600" cy="1325563"/>
          </a:xfrm>
        </p:spPr>
        <p:txBody>
          <a:bodyPr>
            <a:normAutofit/>
          </a:bodyPr>
          <a:lstStyle/>
          <a:p>
            <a:r>
              <a:rPr lang="en-US" dirty="0" smtClean="0">
                <a:latin typeface="Adobe Caslon Pro Bold" panose="0205070206050A020403" pitchFamily="18" charset="0"/>
              </a:rPr>
              <a:t>Origin/Evolution </a:t>
            </a:r>
            <a:r>
              <a:rPr lang="en-US" dirty="0">
                <a:latin typeface="Adobe Caslon Pro Bold" panose="0205070206050A020403" pitchFamily="18" charset="0"/>
              </a:rPr>
              <a:t>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40" y="1291445"/>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80"/>
            <a:ext cx="8810023" cy="6074603"/>
          </a:xfrm>
          <a:prstGeom prst="rect">
            <a:avLst/>
          </a:prstGeom>
        </p:spPr>
      </p:pic>
    </p:spTree>
    <p:extLst>
      <p:ext uri="{BB962C8B-B14F-4D97-AF65-F5344CB8AC3E}">
        <p14:creationId xmlns:p14="http://schemas.microsoft.com/office/powerpoint/2010/main" val="370368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7" y="255834"/>
            <a:ext cx="10515600" cy="6232475"/>
          </a:xfrm>
          <a:prstGeom prst="rect">
            <a:avLst/>
          </a:prstGeom>
        </p:spPr>
        <p:txBody>
          <a:bodyPr wrap="square">
            <a:spAutoFit/>
          </a:bodyPr>
          <a:lstStyle/>
          <a:p>
            <a:pPr algn="just"/>
            <a:r>
              <a:rPr lang="en-US" sz="2100" dirty="0">
                <a:latin typeface="Times New Roman" panose="02020603050405020304" pitchFamily="18" charset="0"/>
                <a:cs typeface="Times New Roman" panose="02020603050405020304" pitchFamily="18" charset="0"/>
              </a:rPr>
              <a:t>In the early </a:t>
            </a:r>
            <a:r>
              <a:rPr lang="en-US" sz="2100" b="1" i="1" dirty="0">
                <a:latin typeface="Times New Roman" panose="02020603050405020304" pitchFamily="18" charset="0"/>
                <a:cs typeface="Times New Roman" panose="02020603050405020304" pitchFamily="18" charset="0"/>
              </a:rPr>
              <a:t>1960s</a:t>
            </a:r>
            <a:r>
              <a:rPr lang="en-US" sz="2100" dirty="0">
                <a:latin typeface="Times New Roman" panose="02020603050405020304" pitchFamily="18" charset="0"/>
                <a:cs typeface="Times New Roman" panose="02020603050405020304" pitchFamily="18" charset="0"/>
              </a:rPr>
              <a:t>, the world of computation consisted of creating individual applications that were run using master </a:t>
            </a:r>
            <a:r>
              <a:rPr lang="en-US" sz="2100" dirty="0" smtClean="0">
                <a:latin typeface="Times New Roman" panose="02020603050405020304" pitchFamily="18" charset="0"/>
                <a:cs typeface="Times New Roman" panose="02020603050405020304" pitchFamily="18" charset="0"/>
              </a:rPr>
              <a:t>files, usually </a:t>
            </a:r>
            <a:r>
              <a:rPr lang="en-US" sz="2100" dirty="0">
                <a:latin typeface="Times New Roman" panose="02020603050405020304" pitchFamily="18" charset="0"/>
                <a:cs typeface="Times New Roman" panose="02020603050405020304" pitchFamily="18" charset="0"/>
              </a:rPr>
              <a:t>built in an early language such as Fortran or COBOL</a:t>
            </a:r>
            <a:r>
              <a:rPr lang="en-US" sz="2100" dirty="0" smtClean="0">
                <a:latin typeface="Times New Roman" panose="02020603050405020304" pitchFamily="18" charset="0"/>
                <a:cs typeface="Times New Roman" panose="02020603050405020304" pitchFamily="18" charset="0"/>
              </a:rPr>
              <a:t>. The master files were housed on </a:t>
            </a:r>
            <a:r>
              <a:rPr lang="en-US" sz="2100" b="1" dirty="0" smtClean="0">
                <a:latin typeface="Times New Roman" panose="02020603050405020304" pitchFamily="18" charset="0"/>
                <a:cs typeface="Times New Roman" panose="02020603050405020304" pitchFamily="18" charset="0"/>
              </a:rPr>
              <a:t>magnetic tape</a:t>
            </a:r>
            <a:r>
              <a:rPr lang="en-US" sz="2100" dirty="0" smtClean="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Around the </a:t>
            </a:r>
            <a:r>
              <a:rPr lang="en-US" sz="2100" b="1" i="1" dirty="0" smtClean="0">
                <a:latin typeface="Times New Roman" panose="02020603050405020304" pitchFamily="18" charset="0"/>
                <a:cs typeface="Times New Roman" panose="02020603050405020304" pitchFamily="18" charset="0"/>
              </a:rPr>
              <a:t>mid-1960s</a:t>
            </a:r>
            <a:r>
              <a:rPr lang="en-US" sz="2100" dirty="0" smtClean="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a:t>
            </a:r>
            <a:r>
              <a:rPr lang="en-US" sz="2100" b="1" i="1" dirty="0" smtClean="0">
                <a:latin typeface="Times New Roman" panose="02020603050405020304" pitchFamily="18" charset="0"/>
                <a:cs typeface="Times New Roman" panose="02020603050405020304" pitchFamily="18" charset="0"/>
              </a:rPr>
              <a:t>1970</a:t>
            </a:r>
            <a:r>
              <a:rPr lang="en-US" sz="2100" dirty="0" smtClean="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100" b="1" dirty="0" smtClean="0">
                <a:latin typeface="Times New Roman" panose="02020603050405020304" pitchFamily="18" charset="0"/>
                <a:cs typeface="Times New Roman" panose="02020603050405020304" pitchFamily="18" charset="0"/>
              </a:rPr>
              <a:t>Disk storage</a:t>
            </a:r>
            <a:r>
              <a:rPr lang="en-US" sz="2100" dirty="0" smtClean="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the </a:t>
            </a:r>
            <a:r>
              <a:rPr lang="en-US" sz="2100" b="1" i="1" dirty="0" smtClean="0">
                <a:latin typeface="Times New Roman" panose="02020603050405020304" pitchFamily="18" charset="0"/>
                <a:cs typeface="Times New Roman" panose="02020603050405020304" pitchFamily="18" charset="0"/>
              </a:rPr>
              <a:t>mid-1970s</a:t>
            </a:r>
            <a:r>
              <a:rPr lang="en-US" sz="2100" dirty="0" smtClean="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the 1980s, more new technologies, such as PCs and fourth-generation languages (4GLs), began to surface.</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163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fontScale="90000"/>
          </a:bodyPr>
          <a:lstStyle/>
          <a:p>
            <a:pPr algn="ctr"/>
            <a:r>
              <a:rPr lang="en-US" dirty="0" smtClean="0">
                <a:solidFill>
                  <a:schemeClr val="tx1"/>
                </a:solidFill>
                <a:latin typeface="Algerian" pitchFamily="82" charset="0"/>
              </a:rPr>
              <a:t>Data warehouse modeling: cube and OLAP </a:t>
            </a:r>
            <a:endParaRPr lang="en-US" dirty="0">
              <a:solidFill>
                <a:schemeClr val="tx1"/>
              </a:solidFill>
              <a:latin typeface="Algerian" pitchFamily="82" charset="0"/>
            </a:endParaRPr>
          </a:p>
        </p:txBody>
      </p:sp>
    </p:spTree>
    <p:extLst>
      <p:ext uri="{BB962C8B-B14F-4D97-AF65-F5344CB8AC3E}">
        <p14:creationId xmlns:p14="http://schemas.microsoft.com/office/powerpoint/2010/main" val="4015987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1200" y="381000"/>
            <a:ext cx="10769600" cy="685800"/>
          </a:xfrm>
        </p:spPr>
        <p:txBody>
          <a:bodyPr>
            <a:normAutofit fontScale="90000"/>
          </a:bodyPr>
          <a:lstStyle/>
          <a:p>
            <a:pPr eaLnBrk="1" fontAlgn="auto" hangingPunct="1">
              <a:spcAft>
                <a:spcPts val="0"/>
              </a:spcAft>
              <a:defRPr/>
            </a:pPr>
            <a:r>
              <a:rPr lang="en-US" altLang="zh-TW" sz="4000" smtClean="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2255881656"/>
              </p:ext>
            </p:extLst>
          </p:nvPr>
        </p:nvGraphicFramePr>
        <p:xfrm>
          <a:off x="1914525" y="1014415"/>
          <a:ext cx="9615488" cy="6000749"/>
        </p:xfrm>
        <a:graphic>
          <a:graphicData uri="http://schemas.openxmlformats.org/presentationml/2006/ole">
            <mc:AlternateContent xmlns:mc="http://schemas.openxmlformats.org/markup-compatibility/2006">
              <mc:Choice xmlns:v="urn:schemas-microsoft-com:vml" Requires="v">
                <p:oleObj spid="_x0000_s2059" name="Visio" r:id="rId3" imgW="7587615" imgH="10717987" progId="Visio.Drawing.11">
                  <p:embed/>
                </p:oleObj>
              </mc:Choice>
              <mc:Fallback>
                <p:oleObj name="Visio" r:id="rId3" imgW="7587615" imgH="107179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1014415"/>
                        <a:ext cx="9615488" cy="600074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0975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pPr eaLnBrk="1" hangingPunct="1"/>
            <a:r>
              <a:rPr lang="en-US" altLang="zh-TW" smtClean="0">
                <a:solidFill>
                  <a:srgbClr val="CF5716"/>
                </a:solidFill>
                <a:ea typeface="新細明體" pitchFamily="18" charset="-120"/>
              </a:rPr>
              <a:t>Data Warehouse</a:t>
            </a:r>
          </a:p>
        </p:txBody>
      </p:sp>
      <p:sp>
        <p:nvSpPr>
          <p:cNvPr id="1433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A data warehouse is a </a:t>
            </a:r>
            <a:r>
              <a:rPr lang="en-US" altLang="zh-TW" b="1" smtClean="0"/>
              <a:t>subject-oriented</a:t>
            </a:r>
            <a:r>
              <a:rPr lang="en-US" altLang="zh-TW" smtClean="0"/>
              <a:t>, </a:t>
            </a:r>
            <a:r>
              <a:rPr lang="en-US" altLang="zh-TW" b="1" smtClean="0"/>
              <a:t>integrated, time-variant, and nonvolatile</a:t>
            </a:r>
            <a:r>
              <a:rPr lang="en-US" altLang="zh-TW" smtClean="0"/>
              <a:t> collection of data in support of management’s decision-making process.</a:t>
            </a:r>
            <a:endParaRPr lang="zh-TW" altLang="en-US" smtClean="0"/>
          </a:p>
        </p:txBody>
      </p:sp>
    </p:spTree>
    <p:extLst>
      <p:ext uri="{BB962C8B-B14F-4D97-AF65-F5344CB8AC3E}">
        <p14:creationId xmlns:p14="http://schemas.microsoft.com/office/powerpoint/2010/main" val="755649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val="3159189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smtClean="0">
                <a:solidFill>
                  <a:srgbClr val="FF0000"/>
                </a:solidFill>
                <a:latin typeface="Algerian" pitchFamily="82" charset="0"/>
              </a:rPr>
              <a:t>UNIT 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1434298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smtClean="0">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lstStyle/>
          <a:p>
            <a:pPr eaLnBrk="1" hangingPunct="1"/>
            <a:r>
              <a:rPr lang="en-US" altLang="zh-TW" sz="2400" smtClean="0"/>
              <a:t>High performance for both systems</a:t>
            </a:r>
          </a:p>
          <a:p>
            <a:pPr lvl="1" eaLnBrk="1" hangingPunct="1"/>
            <a:r>
              <a:rPr lang="en-US" altLang="zh-TW" smtClean="0"/>
              <a:t>DBMS— tuned for OLTP: access methods, indexing, concurrency control, recovery</a:t>
            </a:r>
          </a:p>
          <a:p>
            <a:pPr lvl="1" eaLnBrk="1" hangingPunct="1"/>
            <a:r>
              <a:rPr lang="en-US" altLang="zh-TW" smtClean="0"/>
              <a:t>Warehouse—tuned for OLAP: complex OLAP queries, multidimensional view, consolidation.</a:t>
            </a:r>
          </a:p>
          <a:p>
            <a:pPr eaLnBrk="1" hangingPunct="1"/>
            <a:r>
              <a:rPr lang="en-US" altLang="zh-TW" sz="2400" smtClean="0"/>
              <a:t>Different functions and different data:</a:t>
            </a:r>
          </a:p>
          <a:p>
            <a:pPr lvl="1" eaLnBrk="1" hangingPunct="1"/>
            <a:r>
              <a:rPr lang="en-US" altLang="zh-TW" u="sng" smtClean="0"/>
              <a:t>missing data</a:t>
            </a:r>
            <a:r>
              <a:rPr lang="en-US" altLang="zh-TW" smtClean="0"/>
              <a:t>: Decision support requires historical data which operational DBs do not typically maintain</a:t>
            </a:r>
          </a:p>
          <a:p>
            <a:pPr lvl="1" eaLnBrk="1" hangingPunct="1"/>
            <a:r>
              <a:rPr lang="en-US" altLang="zh-TW" u="sng" smtClean="0"/>
              <a:t>data consolidation</a:t>
            </a:r>
            <a:r>
              <a:rPr lang="en-US" altLang="zh-TW" smtClean="0"/>
              <a:t>:  DS requires consolidation (aggregation, summarization) of data from heterogeneous sources</a:t>
            </a:r>
          </a:p>
          <a:p>
            <a:pPr lvl="1" eaLnBrk="1" hangingPunct="1"/>
            <a:r>
              <a:rPr lang="en-US" altLang="zh-TW" u="sng" smtClean="0"/>
              <a:t>data quality</a:t>
            </a:r>
            <a:r>
              <a:rPr lang="en-US" altLang="zh-TW" smtClean="0"/>
              <a:t>: different sources typically use inconsistent data representations, codes and formats which have to be reconciled</a:t>
            </a:r>
          </a:p>
        </p:txBody>
      </p:sp>
    </p:spTree>
    <p:extLst>
      <p:ext uri="{BB962C8B-B14F-4D97-AF65-F5344CB8AC3E}">
        <p14:creationId xmlns:p14="http://schemas.microsoft.com/office/powerpoint/2010/main" val="2650376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1613" y="142875"/>
            <a:ext cx="9615488" cy="838200"/>
          </a:xfrm>
          <a:noFill/>
        </p:spPr>
        <p:txBody>
          <a:bodyPr lIns="92075" tIns="46038" rIns="92075" bIns="46038"/>
          <a:lstStyle/>
          <a:p>
            <a:pPr eaLnBrk="1" hangingPunct="1"/>
            <a:r>
              <a:rPr lang="en-US" altLang="zh-TW" sz="2800" b="1" dirty="0" smtClean="0">
                <a:solidFill>
                  <a:schemeClr val="tx1"/>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lstStyle/>
          <a:p>
            <a:pPr algn="just" eaLnBrk="1" hangingPunct="1">
              <a:lnSpc>
                <a:spcPct val="90000"/>
              </a:lnSpc>
            </a:pPr>
            <a:r>
              <a:rPr lang="en-US" altLang="zh-TW" dirty="0" smtClean="0"/>
              <a:t>A data warehouse is based on a multidimensional data model which views data in the form of a data cube.</a:t>
            </a:r>
          </a:p>
          <a:p>
            <a:pPr algn="just" eaLnBrk="1" hangingPunct="1">
              <a:lnSpc>
                <a:spcPct val="90000"/>
              </a:lnSpc>
              <a:buFontTx/>
              <a:buNone/>
            </a:pPr>
            <a:endParaRPr lang="en-US" altLang="zh-TW" dirty="0" smtClean="0"/>
          </a:p>
          <a:p>
            <a:pPr algn="just" eaLnBrk="1" hangingPunct="1">
              <a:lnSpc>
                <a:spcPct val="90000"/>
              </a:lnSpc>
            </a:pPr>
            <a:r>
              <a:rPr lang="en-US" altLang="zh-TW" dirty="0" smtClean="0"/>
              <a:t>A data cube, such as sales, allows data to be modeled and viewed in multiple dimensions</a:t>
            </a:r>
          </a:p>
          <a:p>
            <a:pPr lvl="1" algn="just" eaLnBrk="1" hangingPunct="1">
              <a:lnSpc>
                <a:spcPct val="90000"/>
              </a:lnSpc>
              <a:buFontTx/>
              <a:buNone/>
            </a:pPr>
            <a:endParaRPr lang="en-US" altLang="zh-TW" sz="3200" dirty="0" smtClean="0"/>
          </a:p>
          <a:p>
            <a:pPr algn="just" eaLnBrk="1" hangingPunct="1">
              <a:lnSpc>
                <a:spcPct val="90000"/>
              </a:lnSpc>
            </a:pPr>
            <a:r>
              <a:rPr lang="en-US" altLang="zh-TW" dirty="0" smtClean="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val="1014528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chemeClr val="tx1"/>
                </a:solidFill>
                <a:ea typeface="新細明體" pitchFamily="18" charset="-120"/>
              </a:rPr>
              <a:t>OLTP vs. OLAP</a:t>
            </a:r>
          </a:p>
        </p:txBody>
      </p:sp>
      <p:graphicFrame>
        <p:nvGraphicFramePr>
          <p:cNvPr id="18435" name="Object 5"/>
          <p:cNvGraphicFramePr>
            <a:graphicFrameLocks/>
          </p:cNvGraphicFramePr>
          <p:nvPr>
            <p:extLst>
              <p:ext uri="{D42A27DB-BD31-4B8C-83A1-F6EECF244321}">
                <p14:modId xmlns:p14="http://schemas.microsoft.com/office/powerpoint/2010/main" val="2544241328"/>
              </p:ext>
            </p:extLst>
          </p:nvPr>
        </p:nvGraphicFramePr>
        <p:xfrm>
          <a:off x="1400175" y="1562100"/>
          <a:ext cx="10593916" cy="4876800"/>
        </p:xfrm>
        <a:graphic>
          <a:graphicData uri="http://schemas.openxmlformats.org/presentationml/2006/ole">
            <mc:AlternateContent xmlns:mc="http://schemas.openxmlformats.org/markup-compatibility/2006">
              <mc:Choice xmlns:v="urn:schemas-microsoft-com:vml" Requires="v">
                <p:oleObj spid="_x0000_s3083" name="Document" r:id="rId3" imgW="11172825" imgH="6858000" progId="Word.Document.8">
                  <p:embed/>
                </p:oleObj>
              </mc:Choice>
              <mc:Fallback>
                <p:oleObj name="Document" r:id="rId3" imgW="11172825" imgH="68580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1562100"/>
                        <a:ext cx="10593916" cy="4876800"/>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269352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2625" y="0"/>
            <a:ext cx="10972800" cy="685800"/>
          </a:xfrm>
          <a:noFill/>
        </p:spPr>
        <p:txBody>
          <a:bodyPr lIns="92075" tIns="46038" rIns="92075" bIns="46038"/>
          <a:lstStyle/>
          <a:p>
            <a:pPr eaLnBrk="1" hangingPunct="1"/>
            <a:r>
              <a:rPr lang="en-US" altLang="zh-TW" sz="2800" b="1" dirty="0" smtClean="0">
                <a:solidFill>
                  <a:schemeClr val="tx1"/>
                </a:solidFill>
                <a:ea typeface="新細明體" pitchFamily="18" charset="-120"/>
              </a:rPr>
              <a:t>OLAP Server Architectures</a:t>
            </a:r>
          </a:p>
        </p:txBody>
      </p:sp>
      <p:sp>
        <p:nvSpPr>
          <p:cNvPr id="21509" name="Rectangle 5"/>
          <p:cNvSpPr>
            <a:spLocks noGrp="1" noChangeArrowheads="1"/>
          </p:cNvSpPr>
          <p:nvPr>
            <p:ph idx="1"/>
          </p:nvPr>
        </p:nvSpPr>
        <p:spPr>
          <a:xfrm>
            <a:off x="0" y="685800"/>
            <a:ext cx="12090400" cy="6172200"/>
          </a:xfrm>
        </p:spPr>
        <p:txBody>
          <a:bodyPr lIns="92075" tIns="46038" rIns="92075" bIns="46038">
            <a:normAutofit/>
          </a:bodyPr>
          <a:lstStyle/>
          <a:p>
            <a:pPr marL="274320" indent="-274320" eaLnBrk="1" fontAlgn="auto" hangingPunct="1">
              <a:spcAft>
                <a:spcPts val="0"/>
              </a:spcAft>
              <a:buClr>
                <a:schemeClr val="accent3"/>
              </a:buClr>
              <a:buFont typeface="Wingdings 2"/>
              <a:buChar char=""/>
              <a:defRPr/>
            </a:pPr>
            <a:r>
              <a:rPr lang="en-US" altLang="zh-TW" sz="2400" u="sng" dirty="0" smtClean="0"/>
              <a:t>Relational OLAP (ROLAP):</a:t>
            </a:r>
            <a:r>
              <a:rPr lang="en-US" altLang="zh-TW" sz="2400" dirty="0" smtClean="0"/>
              <a:t> </a:t>
            </a:r>
          </a:p>
          <a:p>
            <a:pPr marL="640080" lvl="1" indent="-246888" eaLnBrk="1" fontAlgn="auto" hangingPunct="1">
              <a:spcAft>
                <a:spcPts val="0"/>
              </a:spcAft>
              <a:buFont typeface="Wingdings 2"/>
              <a:buChar char=""/>
              <a:defRPr/>
            </a:pPr>
            <a:r>
              <a:rPr lang="en-US" altLang="zh-TW" dirty="0" smtClean="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dirty="0" smtClean="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dirty="0" smtClean="0"/>
              <a:t>greater scalability</a:t>
            </a:r>
          </a:p>
          <a:p>
            <a:pPr marL="274320" indent="-274320" eaLnBrk="1" fontAlgn="auto" hangingPunct="1">
              <a:spcAft>
                <a:spcPts val="0"/>
              </a:spcAft>
              <a:buClr>
                <a:schemeClr val="accent3"/>
              </a:buClr>
              <a:buFont typeface="Wingdings 2"/>
              <a:buChar char=""/>
              <a:defRPr/>
            </a:pPr>
            <a:r>
              <a:rPr lang="en-US" altLang="zh-TW" sz="2400" u="sng" dirty="0" smtClean="0"/>
              <a:t>Multidimensional OLAP (MOLAP):</a:t>
            </a:r>
            <a:r>
              <a:rPr lang="en-US" altLang="zh-TW" sz="2400" dirty="0" smtClean="0"/>
              <a:t> </a:t>
            </a:r>
          </a:p>
          <a:p>
            <a:pPr marL="640080" lvl="1" indent="-246888" eaLnBrk="1" fontAlgn="auto" hangingPunct="1">
              <a:spcAft>
                <a:spcPts val="0"/>
              </a:spcAft>
              <a:buFont typeface="Wingdings 2"/>
              <a:buChar char=""/>
              <a:defRPr/>
            </a:pPr>
            <a:r>
              <a:rPr lang="en-US" altLang="zh-TW" dirty="0" smtClean="0"/>
              <a:t>Array-based multidimensional storage engine (sparse matrix techniques)</a:t>
            </a:r>
          </a:p>
          <a:p>
            <a:pPr marL="640080" lvl="1" indent="-246888" eaLnBrk="1" fontAlgn="auto" hangingPunct="1">
              <a:spcAft>
                <a:spcPts val="0"/>
              </a:spcAft>
              <a:buFont typeface="Wingdings 2"/>
              <a:buChar char=""/>
              <a:defRPr/>
            </a:pPr>
            <a:r>
              <a:rPr lang="en-US" altLang="zh-TW" dirty="0" smtClean="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smtClean="0"/>
              <a:t>Hybrid OLAP (HOLAP):</a:t>
            </a:r>
          </a:p>
          <a:p>
            <a:pPr marL="640080" lvl="1" indent="-246888" eaLnBrk="1" fontAlgn="auto" hangingPunct="1">
              <a:spcAft>
                <a:spcPts val="0"/>
              </a:spcAft>
              <a:buFont typeface="Wingdings 2"/>
              <a:buChar char=""/>
              <a:defRPr/>
            </a:pPr>
            <a:r>
              <a:rPr lang="en-US" altLang="zh-TW" dirty="0" smtClean="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800" dirty="0" smtClean="0"/>
              <a:t>Specialized SQL servers:</a:t>
            </a:r>
          </a:p>
          <a:p>
            <a:pPr marL="640080" lvl="1" indent="-246888" eaLnBrk="1" fontAlgn="auto" hangingPunct="1">
              <a:spcAft>
                <a:spcPts val="0"/>
              </a:spcAft>
              <a:buFont typeface="Wingdings 2"/>
              <a:buChar char=""/>
              <a:defRPr/>
            </a:pPr>
            <a:r>
              <a:rPr lang="en-US" altLang="zh-TW" dirty="0" smtClean="0"/>
              <a:t>specialized support for SQL queries over </a:t>
            </a:r>
            <a:r>
              <a:rPr lang="en-US" altLang="zh-TW" dirty="0" err="1" smtClean="0"/>
              <a:t>star.snowflake</a:t>
            </a:r>
            <a:r>
              <a:rPr lang="en-US" altLang="zh-TW" dirty="0" smtClean="0"/>
              <a:t> schemas</a:t>
            </a:r>
          </a:p>
          <a:p>
            <a:pPr marL="640080" lvl="1" indent="-246888" eaLnBrk="1" fontAlgn="auto" hangingPunct="1">
              <a:spcAft>
                <a:spcPts val="0"/>
              </a:spcAft>
              <a:buFontTx/>
              <a:buNone/>
              <a:defRPr/>
            </a:pPr>
            <a:endParaRPr lang="en-US" altLang="zh-TW" dirty="0" smtClean="0"/>
          </a:p>
        </p:txBody>
      </p:sp>
    </p:spTree>
    <p:extLst>
      <p:ext uri="{BB962C8B-B14F-4D97-AF65-F5344CB8AC3E}">
        <p14:creationId xmlns:p14="http://schemas.microsoft.com/office/powerpoint/2010/main" val="1430061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smtClean="0"/>
              <a:t>Sales volume as a function of product, month, and region</a:t>
            </a:r>
          </a:p>
        </p:txBody>
      </p:sp>
      <p:sp>
        <p:nvSpPr>
          <p:cNvPr id="20484" name="AutoShape 6"/>
          <p:cNvSpPr>
            <a:spLocks noChangeArrowheads="1"/>
          </p:cNvSpPr>
          <p:nvPr/>
        </p:nvSpPr>
        <p:spPr bwMode="auto">
          <a:xfrm>
            <a:off x="1837268"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Rectangle 35"/>
          <p:cNvSpPr>
            <a:spLocks noChangeArrowheads="1"/>
          </p:cNvSpPr>
          <p:nvPr/>
        </p:nvSpPr>
        <p:spPr bwMode="auto">
          <a:xfrm rot="16200000" flipH="1">
            <a:off x="582809" y="4525792"/>
            <a:ext cx="127278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Product</a:t>
            </a:r>
          </a:p>
        </p:txBody>
      </p:sp>
      <p:sp>
        <p:nvSpPr>
          <p:cNvPr id="20514" name="Rectangle 36"/>
          <p:cNvSpPr>
            <a:spLocks noChangeArrowheads="1"/>
          </p:cNvSpPr>
          <p:nvPr/>
        </p:nvSpPr>
        <p:spPr bwMode="auto">
          <a:xfrm rot="-2880000">
            <a:off x="1092995" y="2783788"/>
            <a:ext cx="1065213"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TW" sz="2400"/>
              <a:t>Region</a:t>
            </a:r>
          </a:p>
        </p:txBody>
      </p:sp>
      <p:sp>
        <p:nvSpPr>
          <p:cNvPr id="20515" name="Rectangle 37"/>
          <p:cNvSpPr>
            <a:spLocks noChangeArrowheads="1"/>
          </p:cNvSpPr>
          <p:nvPr/>
        </p:nvSpPr>
        <p:spPr bwMode="auto">
          <a:xfrm>
            <a:off x="2823633" y="6003927"/>
            <a:ext cx="110607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Rectangle 40"/>
          <p:cNvSpPr>
            <a:spLocks noChangeArrowheads="1"/>
          </p:cNvSpPr>
          <p:nvPr/>
        </p:nvSpPr>
        <p:spPr bwMode="auto">
          <a:xfrm>
            <a:off x="6096001" y="2362201"/>
            <a:ext cx="4530086"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Dimensions: Product, Location, Time</a:t>
            </a:r>
          </a:p>
          <a:p>
            <a:pPr eaLnBrk="0" hangingPunct="0"/>
            <a:r>
              <a:rPr lang="en-US" altLang="zh-TW" sz="2000" b="1"/>
              <a:t>Hierarchical summarization paths</a:t>
            </a:r>
          </a:p>
        </p:txBody>
      </p:sp>
      <p:sp>
        <p:nvSpPr>
          <p:cNvPr id="20519" name="Rectangle 41"/>
          <p:cNvSpPr>
            <a:spLocks noChangeArrowheads="1"/>
          </p:cNvSpPr>
          <p:nvPr/>
        </p:nvSpPr>
        <p:spPr bwMode="auto">
          <a:xfrm>
            <a:off x="6807201" y="3276603"/>
            <a:ext cx="4026743"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Industry   Region         Year</a:t>
            </a:r>
          </a:p>
          <a:p>
            <a:pPr eaLnBrk="0" hangingPunct="0"/>
            <a:endParaRPr lang="en-US" altLang="zh-TW" sz="2000" b="1"/>
          </a:p>
          <a:p>
            <a:pPr eaLnBrk="0" hangingPunct="0"/>
            <a:r>
              <a:rPr lang="en-US" altLang="zh-TW" sz="2000" b="1"/>
              <a:t>Category   Country  Quarter</a:t>
            </a:r>
          </a:p>
          <a:p>
            <a:pPr eaLnBrk="0" hangingPunct="0"/>
            <a:endParaRPr lang="en-US" altLang="zh-TW" sz="2000" b="1"/>
          </a:p>
          <a:p>
            <a:pPr eaLnBrk="0" hangingPunct="0"/>
            <a:r>
              <a:rPr lang="en-US" altLang="zh-TW" sz="2000" b="1"/>
              <a:t>Product      City     Month    Week</a:t>
            </a:r>
          </a:p>
          <a:p>
            <a:pPr eaLnBrk="0" hangingPunct="0"/>
            <a:endParaRPr lang="en-US" altLang="zh-TW" sz="2000" b="1"/>
          </a:p>
          <a:p>
            <a:pPr eaLnBrk="0" hangingPunct="0"/>
            <a:r>
              <a:rPr lang="en-US" altLang="zh-TW" sz="2000" b="1"/>
              <a:t>                   Office         Day</a:t>
            </a:r>
          </a:p>
        </p:txBody>
      </p:sp>
      <p:sp>
        <p:nvSpPr>
          <p:cNvPr id="20520" name="Line 42"/>
          <p:cNvSpPr>
            <a:spLocks noChangeShapeType="1"/>
          </p:cNvSpPr>
          <p:nvPr/>
        </p:nvSpPr>
        <p:spPr bwMode="auto">
          <a:xfrm>
            <a:off x="7518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p:cNvSpPr>
            <a:spLocks noChangeShapeType="1"/>
          </p:cNvSpPr>
          <p:nvPr/>
        </p:nvSpPr>
        <p:spPr bwMode="auto">
          <a:xfrm>
            <a:off x="8940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p:cNvSpPr>
            <a:spLocks noChangeShapeType="1"/>
          </p:cNvSpPr>
          <p:nvPr/>
        </p:nvSpPr>
        <p:spPr bwMode="auto">
          <a:xfrm>
            <a:off x="10566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p:cNvSpPr>
            <a:spLocks noChangeShapeType="1"/>
          </p:cNvSpPr>
          <p:nvPr/>
        </p:nvSpPr>
        <p:spPr bwMode="auto">
          <a:xfrm>
            <a:off x="75184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p:cNvSpPr>
            <a:spLocks noChangeShapeType="1"/>
          </p:cNvSpPr>
          <p:nvPr/>
        </p:nvSpPr>
        <p:spPr bwMode="auto">
          <a:xfrm>
            <a:off x="89408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p:cNvSpPr>
            <a:spLocks noChangeShapeType="1"/>
          </p:cNvSpPr>
          <p:nvPr/>
        </p:nvSpPr>
        <p:spPr bwMode="auto">
          <a:xfrm>
            <a:off x="89408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p:cNvSpPr>
            <a:spLocks noChangeShapeType="1"/>
          </p:cNvSpPr>
          <p:nvPr/>
        </p:nvSpPr>
        <p:spPr bwMode="auto">
          <a:xfrm flipH="1">
            <a:off x="10160000" y="4267200"/>
            <a:ext cx="406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p:cNvSpPr>
            <a:spLocks noChangeShapeType="1"/>
          </p:cNvSpPr>
          <p:nvPr/>
        </p:nvSpPr>
        <p:spPr bwMode="auto">
          <a:xfrm>
            <a:off x="10769600" y="3657600"/>
            <a:ext cx="71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p:cNvSpPr>
            <a:spLocks noChangeShapeType="1"/>
          </p:cNvSpPr>
          <p:nvPr/>
        </p:nvSpPr>
        <p:spPr bwMode="auto">
          <a:xfrm>
            <a:off x="10160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p:cNvSpPr>
            <a:spLocks noChangeShapeType="1"/>
          </p:cNvSpPr>
          <p:nvPr/>
        </p:nvSpPr>
        <p:spPr bwMode="auto">
          <a:xfrm flipH="1">
            <a:off x="10668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01196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276225"/>
          <a:ext cx="11709400" cy="6305550"/>
        </p:xfrm>
        <a:graphic>
          <a:graphicData uri="http://schemas.openxmlformats.org/presentationml/2006/ole">
            <mc:AlternateContent xmlns:mc="http://schemas.openxmlformats.org/markup-compatibility/2006">
              <mc:Choice xmlns:v="urn:schemas-microsoft-com:vml" Requires="v">
                <p:oleObj spid="_x0000_s4107" name="Visio" r:id="rId3" imgW="8795159" imgH="6300045" progId="Visio.Drawing.6">
                  <p:embed/>
                </p:oleObj>
              </mc:Choice>
              <mc:Fallback>
                <p:oleObj name="Visio" r:id="rId3" imgW="8795159" imgH="630004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276225"/>
                        <a:ext cx="117094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324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dirty="0" smtClean="0">
                <a:solidFill>
                  <a:schemeClr val="tx1"/>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dirty="0" smtClean="0"/>
              <a:t>Roll up (drill-up):</a:t>
            </a:r>
            <a:r>
              <a:rPr lang="en-US" altLang="zh-TW" sz="2000" dirty="0" smtClean="0"/>
              <a:t> summarize data</a:t>
            </a:r>
          </a:p>
          <a:p>
            <a:pPr lvl="1" eaLnBrk="1" hangingPunct="1">
              <a:lnSpc>
                <a:spcPct val="110000"/>
              </a:lnSpc>
            </a:pPr>
            <a:r>
              <a:rPr lang="en-US" altLang="zh-TW" sz="2000" i="1" dirty="0" smtClean="0"/>
              <a:t>by climbing up hierarchy or by dimension reduction</a:t>
            </a:r>
            <a:endParaRPr lang="en-US" altLang="zh-TW" sz="2000" dirty="0" smtClean="0"/>
          </a:p>
          <a:p>
            <a:pPr eaLnBrk="1" hangingPunct="1">
              <a:lnSpc>
                <a:spcPct val="110000"/>
              </a:lnSpc>
            </a:pPr>
            <a:r>
              <a:rPr lang="en-US" altLang="zh-TW" sz="2000" b="1" dirty="0" smtClean="0"/>
              <a:t>Drill down (roll down):</a:t>
            </a:r>
            <a:r>
              <a:rPr lang="en-US" altLang="zh-TW" sz="2000" dirty="0" smtClean="0"/>
              <a:t> reverse of roll-up</a:t>
            </a:r>
          </a:p>
          <a:p>
            <a:pPr lvl="1" eaLnBrk="1" hangingPunct="1">
              <a:lnSpc>
                <a:spcPct val="110000"/>
              </a:lnSpc>
            </a:pPr>
            <a:r>
              <a:rPr lang="en-US" altLang="zh-TW" sz="2000" i="1" dirty="0" smtClean="0"/>
              <a:t>from higher level summary to lower level summary or detailed data, or introducing new dimensions</a:t>
            </a:r>
          </a:p>
          <a:p>
            <a:pPr eaLnBrk="1" hangingPunct="1">
              <a:lnSpc>
                <a:spcPct val="110000"/>
              </a:lnSpc>
            </a:pPr>
            <a:r>
              <a:rPr lang="en-US" altLang="zh-TW" sz="2000" b="1" dirty="0" smtClean="0"/>
              <a:t>Slice and dice:</a:t>
            </a:r>
            <a:r>
              <a:rPr lang="en-US" altLang="zh-TW" sz="2000" dirty="0" smtClean="0"/>
              <a:t> </a:t>
            </a:r>
          </a:p>
          <a:p>
            <a:pPr lvl="1" eaLnBrk="1" hangingPunct="1">
              <a:lnSpc>
                <a:spcPct val="110000"/>
              </a:lnSpc>
            </a:pPr>
            <a:r>
              <a:rPr lang="en-US" altLang="zh-TW" sz="2000" i="1" dirty="0" smtClean="0"/>
              <a:t>project and select</a:t>
            </a:r>
            <a:r>
              <a:rPr lang="en-US" altLang="zh-TW" sz="2000" dirty="0" smtClean="0"/>
              <a:t> </a:t>
            </a:r>
          </a:p>
          <a:p>
            <a:pPr eaLnBrk="1" hangingPunct="1">
              <a:lnSpc>
                <a:spcPct val="110000"/>
              </a:lnSpc>
            </a:pPr>
            <a:r>
              <a:rPr lang="en-US" altLang="zh-TW" sz="2000" b="1" dirty="0" smtClean="0"/>
              <a:t>Pivot (rotate):</a:t>
            </a:r>
            <a:r>
              <a:rPr lang="en-US" altLang="zh-TW" sz="2000" dirty="0" smtClean="0"/>
              <a:t> </a:t>
            </a:r>
          </a:p>
          <a:p>
            <a:pPr lvl="1" eaLnBrk="1" hangingPunct="1">
              <a:lnSpc>
                <a:spcPct val="110000"/>
              </a:lnSpc>
            </a:pPr>
            <a:r>
              <a:rPr lang="en-US" altLang="zh-TW" sz="2000" i="1" dirty="0" smtClean="0"/>
              <a:t>reorient the cube, visualization, 3D to series of 2D planes.</a:t>
            </a:r>
          </a:p>
          <a:p>
            <a:pPr eaLnBrk="1" hangingPunct="1">
              <a:lnSpc>
                <a:spcPct val="110000"/>
              </a:lnSpc>
            </a:pPr>
            <a:r>
              <a:rPr lang="en-US" altLang="zh-TW" sz="2000" dirty="0" smtClean="0"/>
              <a:t>Other operations</a:t>
            </a:r>
            <a:endParaRPr lang="en-US" altLang="zh-TW" sz="2400" dirty="0" smtClean="0"/>
          </a:p>
          <a:p>
            <a:pPr lvl="1" eaLnBrk="1" hangingPunct="1">
              <a:lnSpc>
                <a:spcPct val="110000"/>
              </a:lnSpc>
            </a:pPr>
            <a:r>
              <a:rPr lang="en-US" altLang="zh-TW" sz="2000" b="1" i="1" dirty="0" smtClean="0"/>
              <a:t>drill through</a:t>
            </a:r>
            <a:r>
              <a:rPr lang="en-US" altLang="zh-TW" sz="2000" i="1" dirty="0" smtClean="0"/>
              <a:t>: through the bottom level of the cube to its back-end relational tables (using SQL)</a:t>
            </a:r>
            <a:endParaRPr lang="en-US" altLang="zh-TW" sz="1800" dirty="0" smtClean="0"/>
          </a:p>
        </p:txBody>
      </p:sp>
    </p:spTree>
    <p:extLst>
      <p:ext uri="{BB962C8B-B14F-4D97-AF65-F5344CB8AC3E}">
        <p14:creationId xmlns:p14="http://schemas.microsoft.com/office/powerpoint/2010/main" val="1695298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11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smtClean="0">
                <a:ea typeface="新細明體" pitchFamily="18" charset="-120"/>
              </a:rPr>
              <a:t>Sample</a:t>
            </a:r>
            <a:br>
              <a:rPr lang="en-US" altLang="zh-TW" sz="2800" b="1" smtClean="0">
                <a:ea typeface="新細明體" pitchFamily="18" charset="-120"/>
              </a:rPr>
            </a:br>
            <a:r>
              <a:rPr lang="en-US" altLang="zh-TW" sz="2800" b="1" smtClean="0">
                <a:ea typeface="新細明體" pitchFamily="18" charset="-120"/>
              </a:rPr>
              <a:t>OLAP Drill down </a:t>
            </a:r>
            <a:br>
              <a:rPr lang="en-US" altLang="zh-TW" sz="2800" b="1" smtClean="0">
                <a:ea typeface="新細明體" pitchFamily="18" charset="-120"/>
              </a:rPr>
            </a:br>
            <a:r>
              <a:rPr lang="en-US" altLang="zh-TW" sz="2800" b="1" smtClean="0">
                <a:ea typeface="新細明體" pitchFamily="18" charset="-120"/>
              </a:rPr>
              <a:t>online</a:t>
            </a:r>
            <a:br>
              <a:rPr lang="en-US" altLang="zh-TW" sz="2800" b="1" smtClean="0">
                <a:ea typeface="新細明體" pitchFamily="18" charset="-120"/>
              </a:rPr>
            </a:br>
            <a:r>
              <a:rPr lang="en-US" altLang="zh-TW" sz="2800" b="1" smtClean="0">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99317" y="1527175"/>
            <a:ext cx="6144683" cy="4572000"/>
          </a:xfrm>
          <a:noFill/>
        </p:spPr>
      </p:pic>
    </p:spTree>
    <p:extLst>
      <p:ext uri="{BB962C8B-B14F-4D97-AF65-F5344CB8AC3E}">
        <p14:creationId xmlns:p14="http://schemas.microsoft.com/office/powerpoint/2010/main" val="1022588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smtClean="0">
                <a:ea typeface="新細明體" pitchFamily="18" charset="-120"/>
              </a:rPr>
              <a:t>Cube Operation</a:t>
            </a:r>
          </a:p>
        </p:txBody>
      </p:sp>
      <p:sp>
        <p:nvSpPr>
          <p:cNvPr id="25603" name="Rectangle 51"/>
          <p:cNvSpPr>
            <a:spLocks noGrp="1" noChangeArrowheads="1"/>
          </p:cNvSpPr>
          <p:nvPr>
            <p:ph idx="1"/>
          </p:nvPr>
        </p:nvSpPr>
        <p:spPr>
          <a:xfrm>
            <a:off x="406400" y="762000"/>
            <a:ext cx="11785600" cy="5181600"/>
          </a:xfrm>
        </p:spPr>
        <p:txBody>
          <a:bodyPr/>
          <a:lstStyle/>
          <a:p>
            <a:pPr marL="609600" indent="-609600" eaLnBrk="1" hangingPunct="1"/>
            <a:r>
              <a:rPr lang="en-US" altLang="zh-TW" sz="2000" smtClean="0"/>
              <a:t>Cube definition and computation in OLAP</a:t>
            </a:r>
          </a:p>
          <a:p>
            <a:pPr marL="1371600" lvl="2" indent="-457200" eaLnBrk="1" hangingPunct="1">
              <a:buFontTx/>
              <a:buAutoNum type="arabicPeriod"/>
            </a:pPr>
            <a:r>
              <a:rPr lang="en-US" altLang="zh-TW" smtClean="0"/>
              <a:t>define cube sales[item, city, year]: sum(sales_in_dollars)</a:t>
            </a:r>
          </a:p>
          <a:p>
            <a:pPr marL="1371600" lvl="2" indent="-457200" eaLnBrk="1" hangingPunct="1">
              <a:buFontTx/>
              <a:buAutoNum type="arabicPeriod"/>
            </a:pPr>
            <a:r>
              <a:rPr lang="en-US" altLang="zh-TW" smtClean="0"/>
              <a:t>compute cube sales</a:t>
            </a:r>
          </a:p>
          <a:p>
            <a:pPr marL="609600" indent="-609600" eaLnBrk="1" hangingPunct="1"/>
            <a:r>
              <a:rPr lang="en-US" altLang="zh-TW" sz="2000" smtClean="0"/>
              <a:t>Transform it into a SQL-like language (with a new operator cube by)</a:t>
            </a:r>
          </a:p>
          <a:p>
            <a:pPr marL="1371600" lvl="2" indent="-457200" eaLnBrk="1" hangingPunct="1">
              <a:buFontTx/>
              <a:buNone/>
            </a:pPr>
            <a:r>
              <a:rPr lang="en-US" altLang="zh-TW" smtClean="0"/>
              <a:t>SELECT item, city, year, SUM (amount)</a:t>
            </a:r>
          </a:p>
          <a:p>
            <a:pPr marL="1371600" lvl="2" indent="-457200" eaLnBrk="1" hangingPunct="1">
              <a:buFontTx/>
              <a:buNone/>
            </a:pPr>
            <a:r>
              <a:rPr lang="en-US" altLang="zh-TW" smtClean="0"/>
              <a:t>FROM SALES</a:t>
            </a:r>
          </a:p>
          <a:p>
            <a:pPr marL="1371600" lvl="2" indent="-457200" eaLnBrk="1" hangingPunct="1">
              <a:buFontTx/>
              <a:buNone/>
            </a:pPr>
            <a:r>
              <a:rPr lang="en-US" altLang="zh-TW" smtClean="0"/>
              <a:t>CUBE BY item, city, year</a:t>
            </a:r>
            <a:endParaRPr lang="en-US" altLang="zh-TW" i="1" smtClean="0"/>
          </a:p>
          <a:p>
            <a:pPr marL="609600" indent="-609600" eaLnBrk="1" hangingPunct="1"/>
            <a:r>
              <a:rPr lang="en-US" altLang="zh-TW" sz="2000" smtClean="0"/>
              <a:t>Need compute the following Group-Bys</a:t>
            </a:r>
            <a:r>
              <a:rPr lang="en-US" altLang="zh-TW" sz="2000" i="1" smtClean="0"/>
              <a:t> </a:t>
            </a:r>
          </a:p>
          <a:p>
            <a:pPr marL="1371600" lvl="2" indent="-457200" eaLnBrk="1" hangingPunct="1">
              <a:buFontTx/>
              <a:buNone/>
            </a:pPr>
            <a:r>
              <a:rPr lang="en-US" altLang="zh-TW" i="1" smtClean="0"/>
              <a:t>(date, product, customer),</a:t>
            </a:r>
          </a:p>
          <a:p>
            <a:pPr marL="1371600" lvl="2" indent="-457200" eaLnBrk="1" hangingPunct="1">
              <a:buFontTx/>
              <a:buNone/>
            </a:pPr>
            <a:r>
              <a:rPr lang="en-US" altLang="zh-TW" i="1" smtClean="0"/>
              <a:t>(date,product),(date, customer), (product, customer),</a:t>
            </a:r>
          </a:p>
          <a:p>
            <a:pPr marL="1371600" lvl="2" indent="-457200" eaLnBrk="1" hangingPunct="1">
              <a:buFontTx/>
              <a:buNone/>
            </a:pPr>
            <a:r>
              <a:rPr lang="en-US" altLang="zh-TW" i="1" smtClean="0"/>
              <a:t>(date), (product), (customer)</a:t>
            </a:r>
          </a:p>
          <a:p>
            <a:pPr marL="1371600" lvl="2" indent="-457200" eaLnBrk="1" hangingPunct="1">
              <a:buFontTx/>
              <a:buNone/>
            </a:pPr>
            <a:r>
              <a:rPr lang="en-US" altLang="zh-TW" i="1" smtClean="0"/>
              <a:t>()</a:t>
            </a:r>
            <a:r>
              <a:rPr lang="en-US" altLang="zh-TW" smtClean="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53"/>
          <p:cNvSpPr>
            <a:spLocks noChangeShapeType="1"/>
          </p:cNvSpPr>
          <p:nvPr/>
        </p:nvSpPr>
        <p:spPr bwMode="auto">
          <a:xfrm flipH="1" flipV="1">
            <a:off x="9262535"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Freeform 54"/>
          <p:cNvSpPr>
            <a:spLocks/>
          </p:cNvSpPr>
          <p:nvPr/>
        </p:nvSpPr>
        <p:spPr bwMode="auto">
          <a:xfrm>
            <a:off x="7857068"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6"/>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a:solidFill>
                  <a:srgbClr val="008484"/>
                </a:solidFill>
              </a:rPr>
              <a:t>(item)</a:t>
            </a:r>
            <a:endParaRPr lang="en-US" altLang="zh-TW" sz="1800" u="sng">
              <a:solidFill>
                <a:srgbClr val="008484"/>
              </a:solidFill>
            </a:endParaRPr>
          </a:p>
        </p:txBody>
      </p:sp>
      <p:sp>
        <p:nvSpPr>
          <p:cNvPr id="25608" name="Line 56"/>
          <p:cNvSpPr>
            <a:spLocks noChangeShapeType="1"/>
          </p:cNvSpPr>
          <p:nvPr/>
        </p:nvSpPr>
        <p:spPr bwMode="auto">
          <a:xfrm>
            <a:off x="7840135"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58"/>
          <p:cNvSpPr>
            <a:spLocks noChangeShapeType="1"/>
          </p:cNvSpPr>
          <p:nvPr/>
        </p:nvSpPr>
        <p:spPr bwMode="auto">
          <a:xfrm>
            <a:off x="10684935"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63"/>
          <p:cNvSpPr txBox="1">
            <a:spLocks noChangeArrowheads="1"/>
          </p:cNvSpPr>
          <p:nvPr/>
        </p:nvSpPr>
        <p:spPr bwMode="auto">
          <a:xfrm>
            <a:off x="7259564" y="4449766"/>
            <a:ext cx="50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4" y="36115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67"/>
          <p:cNvSpPr txBox="1">
            <a:spLocks noChangeArrowheads="1"/>
          </p:cNvSpPr>
          <p:nvPr/>
        </p:nvSpPr>
        <p:spPr bwMode="auto">
          <a:xfrm>
            <a:off x="10827769" y="4449766"/>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6"/>
            <a:ext cx="1010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a:t>
            </a:r>
            <a:endParaRPr lang="en-US" altLang="zh-TW" sz="1800" u="sng">
              <a:solidFill>
                <a:srgbClr val="008484"/>
              </a:solidFill>
            </a:endParaRPr>
          </a:p>
        </p:txBody>
      </p:sp>
      <p:sp>
        <p:nvSpPr>
          <p:cNvPr id="25621" name="Text Box 69"/>
          <p:cNvSpPr txBox="1">
            <a:spLocks noChangeArrowheads="1"/>
          </p:cNvSpPr>
          <p:nvPr/>
        </p:nvSpPr>
        <p:spPr bwMode="auto">
          <a:xfrm>
            <a:off x="8874039" y="5516566"/>
            <a:ext cx="998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year)</a:t>
            </a:r>
            <a:endParaRPr lang="en-US" altLang="zh-TW" sz="1800" u="sng">
              <a:solidFill>
                <a:srgbClr val="008484"/>
              </a:solidFill>
            </a:endParaRPr>
          </a:p>
        </p:txBody>
      </p:sp>
      <p:sp>
        <p:nvSpPr>
          <p:cNvPr id="25622" name="Text Box 70"/>
          <p:cNvSpPr txBox="1">
            <a:spLocks noChangeArrowheads="1"/>
          </p:cNvSpPr>
          <p:nvPr/>
        </p:nvSpPr>
        <p:spPr bwMode="auto">
          <a:xfrm>
            <a:off x="10708382" y="5516566"/>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2" y="6430966"/>
            <a:ext cx="1523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val="3726694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a:t>
            </a:r>
          </a:p>
          <a:p>
            <a:pPr marL="514350" indent="-514350">
              <a:buFont typeface="+mj-lt"/>
              <a:buAutoNum type="arabicPeriod"/>
            </a:pPr>
            <a:r>
              <a:rPr lang="en-US" dirty="0" smtClean="0"/>
              <a:t>Data Ware House Modeling: Cube and OLAP</a:t>
            </a:r>
          </a:p>
          <a:p>
            <a:pPr marL="514350" indent="-514350">
              <a:buFont typeface="+mj-lt"/>
              <a:buAutoNum type="arabicPeriod"/>
            </a:pPr>
            <a:r>
              <a:rPr lang="en-US" dirty="0" smtClean="0"/>
              <a:t>Data Ware House Design and Usage</a:t>
            </a:r>
          </a:p>
          <a:p>
            <a:pPr marL="514350" indent="-514350">
              <a:buFont typeface="+mj-lt"/>
              <a:buAutoNum type="arabicPeriod"/>
            </a:pPr>
            <a:r>
              <a:rPr lang="en-US" dirty="0" smtClean="0"/>
              <a:t>Data Ware House Implementation </a:t>
            </a:r>
          </a:p>
          <a:p>
            <a:pPr marL="0" indent="0">
              <a:buNone/>
            </a:pPr>
            <a:endParaRPr lang="en-US" dirty="0"/>
          </a:p>
        </p:txBody>
      </p:sp>
    </p:spTree>
    <p:extLst>
      <p:ext uri="{BB962C8B-B14F-4D97-AF65-F5344CB8AC3E}">
        <p14:creationId xmlns:p14="http://schemas.microsoft.com/office/powerpoint/2010/main" val="317153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dirty="0" smtClean="0">
                <a:solidFill>
                  <a:schemeClr val="tx1"/>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smtClean="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smtClean="0"/>
          </a:p>
          <a:p>
            <a:pPr marL="274320" indent="-274320" algn="just" eaLnBrk="1" fontAlgn="auto" hangingPunct="1">
              <a:spcAft>
                <a:spcPts val="0"/>
              </a:spcAft>
              <a:buFontTx/>
              <a:buNone/>
              <a:defRPr/>
            </a:pPr>
            <a:r>
              <a:rPr lang="en-US" altLang="zh-TW" sz="2800" smtClean="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smtClean="0"/>
          </a:p>
        </p:txBody>
      </p:sp>
    </p:spTree>
    <p:extLst>
      <p:ext uri="{BB962C8B-B14F-4D97-AF65-F5344CB8AC3E}">
        <p14:creationId xmlns:p14="http://schemas.microsoft.com/office/powerpoint/2010/main" val="2170523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38984" cy="4572000"/>
          </a:xfrm>
        </p:spPr>
        <p:txBody>
          <a:bodyPr/>
          <a:lstStyle/>
          <a:p>
            <a:pPr eaLnBrk="1" hangingPunct="1">
              <a:buFontTx/>
              <a:buNone/>
            </a:pPr>
            <a:r>
              <a:rPr lang="en-US" altLang="zh-TW" smtClean="0"/>
              <a:t>The slice operation performs a selection on one dimension of the given cube, resulting in a sub_cube. </a:t>
            </a:r>
          </a:p>
          <a:p>
            <a:pPr eaLnBrk="1" hangingPunct="1">
              <a:buFontTx/>
              <a:buNone/>
            </a:pPr>
            <a:endParaRPr lang="en-US" altLang="zh-TW" smtClean="0"/>
          </a:p>
          <a:p>
            <a:pPr eaLnBrk="1" hangingPunct="1">
              <a:buFontTx/>
              <a:buNone/>
            </a:pPr>
            <a:r>
              <a:rPr lang="en-US" altLang="zh-TW" smtClean="0"/>
              <a:t>The dice operation defines a sub_cube by performing a selection on two or more dimensions.  </a:t>
            </a:r>
          </a:p>
        </p:txBody>
      </p:sp>
    </p:spTree>
    <p:extLst>
      <p:ext uri="{BB962C8B-B14F-4D97-AF65-F5344CB8AC3E}">
        <p14:creationId xmlns:p14="http://schemas.microsoft.com/office/powerpoint/2010/main" val="2552455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val="1196706897"/>
              </p:ext>
            </p:extLst>
          </p:nvPr>
        </p:nvGraphicFramePr>
        <p:xfrm>
          <a:off x="1314451" y="304802"/>
          <a:ext cx="7658100" cy="5567363"/>
        </p:xfrm>
        <a:graphic>
          <a:graphicData uri="http://schemas.openxmlformats.org/presentationml/2006/ole">
            <mc:AlternateContent xmlns:mc="http://schemas.openxmlformats.org/markup-compatibility/2006">
              <mc:Choice xmlns:v="urn:schemas-microsoft-com:vml" Requires="v">
                <p:oleObj spid="_x0000_s5131" name="Visio" r:id="rId3" imgW="5347768" imgH="3375589" progId="Visio.Drawing.6">
                  <p:embed/>
                </p:oleObj>
              </mc:Choice>
              <mc:Fallback>
                <p:oleObj name="Visio" r:id="rId3" imgW="5347768" imgH="337558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1" y="304802"/>
                        <a:ext cx="7658100" cy="556736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3617999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val="3806356847"/>
              </p:ext>
            </p:extLst>
          </p:nvPr>
        </p:nvGraphicFramePr>
        <p:xfrm>
          <a:off x="1143001" y="990601"/>
          <a:ext cx="10215563" cy="5395913"/>
        </p:xfrm>
        <a:graphic>
          <a:graphicData uri="http://schemas.openxmlformats.org/presentationml/2006/ole">
            <mc:AlternateContent xmlns:mc="http://schemas.openxmlformats.org/markup-compatibility/2006">
              <mc:Choice xmlns:v="urn:schemas-microsoft-com:vml" Requires="v">
                <p:oleObj spid="_x0000_s6155" name="Visio" r:id="rId3" imgW="5347768" imgH="2723260" progId="Visio.Drawing.6">
                  <p:embed/>
                </p:oleObj>
              </mc:Choice>
              <mc:Fallback>
                <p:oleObj name="Visio" r:id="rId3" imgW="5347768" imgH="2723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990601"/>
                        <a:ext cx="10215563" cy="5395913"/>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3246978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1" y="3244850"/>
          <a:ext cx="4040188" cy="935038"/>
        </p:xfrm>
        <a:graphic>
          <a:graphicData uri="http://schemas.openxmlformats.org/presentationml/2006/ole">
            <mc:AlternateContent xmlns:mc="http://schemas.openxmlformats.org/markup-compatibility/2006">
              <mc:Choice xmlns:v="urn:schemas-microsoft-com:vml" Requires="v">
                <p:oleObj spid="_x0000_s7188" name="Visio" r:id="rId3" imgW="5479587" imgH="1269052" progId="Visio.Drawing.6">
                  <p:embed/>
                </p:oleObj>
              </mc:Choice>
              <mc:Fallback>
                <p:oleObj name="Visio" r:id="rId3" imgW="5479587" imgH="12690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1" y="3244850"/>
                        <a:ext cx="40401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51"/>
          <p:cNvGraphicFramePr>
            <a:graphicFrameLocks noGrp="1" noChangeAspect="1"/>
          </p:cNvGraphicFramePr>
          <p:nvPr>
            <p:ph sz="half" idx="2"/>
            <p:extLst>
              <p:ext uri="{D42A27DB-BD31-4B8C-83A1-F6EECF244321}">
                <p14:modId xmlns:p14="http://schemas.microsoft.com/office/powerpoint/2010/main" val="1875389289"/>
              </p:ext>
            </p:extLst>
          </p:nvPr>
        </p:nvGraphicFramePr>
        <p:xfrm>
          <a:off x="508001" y="746125"/>
          <a:ext cx="10663239" cy="5289550"/>
        </p:xfrm>
        <a:graphic>
          <a:graphicData uri="http://schemas.openxmlformats.org/presentationml/2006/ole">
            <mc:AlternateContent xmlns:mc="http://schemas.openxmlformats.org/markup-compatibility/2006">
              <mc:Choice xmlns:v="urn:schemas-microsoft-com:vml" Requires="v">
                <p:oleObj spid="_x0000_s7189" name="Visio" r:id="rId5" imgW="7779572" imgH="3858452" progId="Visio.Drawing.6">
                  <p:embed/>
                </p:oleObj>
              </mc:Choice>
              <mc:Fallback>
                <p:oleObj name="Visio" r:id="rId5" imgW="7779572" imgH="385845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1" y="746125"/>
                        <a:ext cx="10663239" cy="5289550"/>
                      </a:xfrm>
                      <a:prstGeom prst="rect">
                        <a:avLst/>
                      </a:prstGeom>
                      <a:solidFill>
                        <a:schemeClr val="tx1"/>
                      </a:solidFill>
                      <a:ln>
                        <a:noFill/>
                      </a:ln>
                      <a:extLst/>
                    </p:spPr>
                  </p:pic>
                </p:oleObj>
              </mc:Fallback>
            </mc:AlternateContent>
          </a:graphicData>
        </a:graphic>
      </p:graphicFrame>
    </p:spTree>
    <p:extLst>
      <p:ext uri="{BB962C8B-B14F-4D97-AF65-F5344CB8AC3E}">
        <p14:creationId xmlns:p14="http://schemas.microsoft.com/office/powerpoint/2010/main" val="1231336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extLst>
              <p:ext uri="{D42A27DB-BD31-4B8C-83A1-F6EECF244321}">
                <p14:modId xmlns:p14="http://schemas.microsoft.com/office/powerpoint/2010/main" val="3137232357"/>
              </p:ext>
            </p:extLst>
          </p:nvPr>
        </p:nvGraphicFramePr>
        <p:xfrm>
          <a:off x="0" y="228600"/>
          <a:ext cx="12192000" cy="6858000"/>
        </p:xfrm>
        <a:graphic>
          <a:graphicData uri="http://schemas.openxmlformats.org/presentationml/2006/ole">
            <mc:AlternateContent xmlns:mc="http://schemas.openxmlformats.org/markup-compatibility/2006">
              <mc:Choice xmlns:v="urn:schemas-microsoft-com:vml" Requires="v">
                <p:oleObj spid="_x0000_s8203" name="Visio" r:id="rId3" imgW="5381820" imgH="2749867" progId="Visio.Drawing.6">
                  <p:embed/>
                </p:oleObj>
              </mc:Choice>
              <mc:Fallback>
                <p:oleObj name="Visio" r:id="rId3" imgW="5381820" imgH="274986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
                        <a:ext cx="12192000" cy="6858000"/>
                      </a:xfrm>
                      <a:prstGeom prst="rect">
                        <a:avLst/>
                      </a:prstGeom>
                      <a:solidFill>
                        <a:schemeClr val="tx1"/>
                      </a:solidFill>
                      <a:ln>
                        <a:noFill/>
                      </a:ln>
                      <a:effectLst/>
                      <a:extLst/>
                    </p:spPr>
                  </p:pic>
                </p:oleObj>
              </mc:Fallback>
            </mc:AlternateContent>
          </a:graphicData>
        </a:graphic>
      </p:graphicFrame>
    </p:spTree>
    <p:extLst>
      <p:ext uri="{BB962C8B-B14F-4D97-AF65-F5344CB8AC3E}">
        <p14:creationId xmlns:p14="http://schemas.microsoft.com/office/powerpoint/2010/main" val="2997371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smtClean="0">
                <a:solidFill>
                  <a:schemeClr val="tx1"/>
                </a:solidFill>
                <a:ea typeface="新細明體" pitchFamily="18" charset="-120"/>
              </a:rPr>
              <a:t>Querying with </a:t>
            </a:r>
            <a:r>
              <a:rPr lang="en-US" altLang="zh-TW" sz="4000" b="1" dirty="0" err="1" smtClean="0">
                <a:solidFill>
                  <a:schemeClr val="tx1"/>
                </a:solidFill>
                <a:ea typeface="新細明體" pitchFamily="18" charset="-120"/>
              </a:rPr>
              <a:t>MDX</a:t>
            </a:r>
            <a:r>
              <a:rPr lang="en-US" altLang="zh-TW" sz="4000" b="1" dirty="0" smtClean="0">
                <a:solidFill>
                  <a:schemeClr val="tx1"/>
                </a:solidFill>
                <a:ea typeface="新細明體" pitchFamily="18" charset="-120"/>
              </a:rPr>
              <a:t> </a:t>
            </a:r>
            <a:br>
              <a:rPr lang="en-US" altLang="zh-TW" sz="4000" b="1" dirty="0" smtClean="0">
                <a:solidFill>
                  <a:schemeClr val="tx1"/>
                </a:solidFill>
                <a:ea typeface="新細明體" pitchFamily="18" charset="-120"/>
              </a:rPr>
            </a:br>
            <a:r>
              <a:rPr lang="en-US" altLang="zh-TW" sz="4000" b="1" dirty="0" smtClean="0">
                <a:solidFill>
                  <a:schemeClr val="tx1"/>
                </a:solidFill>
                <a:ea typeface="新細明體" pitchFamily="18" charset="-120"/>
              </a:rPr>
              <a:t>(Multidimensional Expressions)</a:t>
            </a:r>
          </a:p>
        </p:txBody>
      </p:sp>
      <p:sp>
        <p:nvSpPr>
          <p:cNvPr id="32771" name="Rectangle 3"/>
          <p:cNvSpPr>
            <a:spLocks noGrp="1" noChangeArrowheads="1"/>
          </p:cNvSpPr>
          <p:nvPr>
            <p:ph idx="1"/>
          </p:nvPr>
        </p:nvSpPr>
        <p:spPr>
          <a:xfrm>
            <a:off x="0" y="1600200"/>
            <a:ext cx="12192000" cy="4114800"/>
          </a:xfrm>
        </p:spPr>
        <p:txBody>
          <a:bodyPr/>
          <a:lstStyle/>
          <a:p>
            <a:pPr algn="just" eaLnBrk="1" hangingPunct="1">
              <a:lnSpc>
                <a:spcPct val="90000"/>
              </a:lnSpc>
              <a:buFontTx/>
              <a:buNone/>
            </a:pPr>
            <a:r>
              <a:rPr lang="en-US" altLang="zh-TW" smtClean="0"/>
              <a:t>The select clause defines axis dimensions on COLUMNS and on ROWS, where clause supplies slicer dimensions, and Cube is the name of the data cube.</a:t>
            </a:r>
          </a:p>
          <a:p>
            <a:pPr algn="just" eaLnBrk="1" hangingPunct="1">
              <a:lnSpc>
                <a:spcPct val="90000"/>
              </a:lnSpc>
              <a:buFontTx/>
              <a:buNone/>
            </a:pPr>
            <a:endParaRPr lang="en-US" altLang="zh-TW" smtClean="0"/>
          </a:p>
          <a:p>
            <a:pPr algn="just" eaLnBrk="1" hangingPunct="1">
              <a:lnSpc>
                <a:spcPct val="90000"/>
              </a:lnSpc>
              <a:buFontTx/>
              <a:buNone/>
            </a:pPr>
            <a:r>
              <a:rPr lang="en-US" altLang="zh-TW" i="1" smtClean="0"/>
              <a:t>Select axis [, axis]</a:t>
            </a:r>
          </a:p>
          <a:p>
            <a:pPr algn="just" eaLnBrk="1" hangingPunct="1">
              <a:lnSpc>
                <a:spcPct val="90000"/>
              </a:lnSpc>
              <a:buFontTx/>
              <a:buNone/>
            </a:pPr>
            <a:r>
              <a:rPr lang="en-US" altLang="zh-TW" i="1" smtClean="0"/>
              <a:t>From Cube</a:t>
            </a:r>
          </a:p>
          <a:p>
            <a:pPr algn="just" eaLnBrk="1" hangingPunct="1">
              <a:lnSpc>
                <a:spcPct val="90000"/>
              </a:lnSpc>
              <a:buFontTx/>
              <a:buNone/>
            </a:pPr>
            <a:r>
              <a:rPr lang="en-US" altLang="zh-TW" i="1" smtClean="0"/>
              <a:t>Where slicer [, slicer]</a:t>
            </a:r>
          </a:p>
          <a:p>
            <a:pPr algn="just" eaLnBrk="1" hangingPunct="1">
              <a:lnSpc>
                <a:spcPct val="90000"/>
              </a:lnSpc>
              <a:buFontTx/>
              <a:buNone/>
            </a:pPr>
            <a:endParaRPr lang="en-US" altLang="zh-TW" i="1" smtClean="0"/>
          </a:p>
          <a:p>
            <a:pPr algn="just" eaLnBrk="1" hangingPunct="1">
              <a:lnSpc>
                <a:spcPct val="90000"/>
              </a:lnSpc>
              <a:buFontTx/>
              <a:buNone/>
            </a:pPr>
            <a:endParaRPr lang="en-US" altLang="zh-TW" smtClean="0"/>
          </a:p>
        </p:txBody>
      </p:sp>
    </p:spTree>
    <p:extLst>
      <p:ext uri="{BB962C8B-B14F-4D97-AF65-F5344CB8AC3E}">
        <p14:creationId xmlns:p14="http://schemas.microsoft.com/office/powerpoint/2010/main" val="4272346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dirty="0" smtClean="0">
                <a:solidFill>
                  <a:schemeClr val="tx1"/>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a:bodyPr>
          <a:lstStyle/>
          <a:p>
            <a:pPr marL="274320" indent="-274320" eaLnBrk="1" fontAlgn="auto" hangingPunct="1">
              <a:spcAft>
                <a:spcPts val="0"/>
              </a:spcAft>
              <a:buFont typeface="Wingdings 2"/>
              <a:buChar char=""/>
              <a:defRPr/>
            </a:pPr>
            <a:r>
              <a:rPr lang="en-US" altLang="zh-TW" smtClean="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smtClean="0"/>
          </a:p>
          <a:p>
            <a:pPr marL="274320" indent="-274320" eaLnBrk="1" fontAlgn="auto" hangingPunct="1">
              <a:spcAft>
                <a:spcPts val="0"/>
              </a:spcAft>
              <a:buFontTx/>
              <a:buNone/>
              <a:defRPr/>
            </a:pPr>
            <a:r>
              <a:rPr lang="en-US" altLang="zh-TW" smtClean="0"/>
              <a:t>Dimensions</a:t>
            </a:r>
          </a:p>
          <a:p>
            <a:pPr marL="274320" indent="-274320" eaLnBrk="1" fontAlgn="auto" hangingPunct="1">
              <a:spcAft>
                <a:spcPts val="0"/>
              </a:spcAft>
              <a:buFontTx/>
              <a:buNone/>
              <a:defRPr/>
            </a:pPr>
            <a:r>
              <a:rPr lang="en-US" altLang="zh-TW" smtClean="0"/>
              <a:t>            Hierarchies</a:t>
            </a:r>
          </a:p>
          <a:p>
            <a:pPr marL="274320" indent="-274320" eaLnBrk="1" fontAlgn="auto" hangingPunct="1">
              <a:spcAft>
                <a:spcPts val="0"/>
              </a:spcAft>
              <a:buFontTx/>
              <a:buNone/>
              <a:defRPr/>
            </a:pPr>
            <a:r>
              <a:rPr lang="en-US" altLang="zh-TW" smtClean="0"/>
              <a:t>                   Levels</a:t>
            </a:r>
          </a:p>
          <a:p>
            <a:pPr marL="274320" indent="-274320" eaLnBrk="1" fontAlgn="auto" hangingPunct="1">
              <a:spcAft>
                <a:spcPts val="0"/>
              </a:spcAft>
              <a:buFontTx/>
              <a:buNone/>
              <a:defRPr/>
            </a:pPr>
            <a:r>
              <a:rPr lang="en-US" altLang="zh-TW" smtClean="0"/>
              <a:t>                           Members</a:t>
            </a:r>
          </a:p>
        </p:txBody>
      </p:sp>
    </p:spTree>
    <p:extLst>
      <p:ext uri="{BB962C8B-B14F-4D97-AF65-F5344CB8AC3E}">
        <p14:creationId xmlns:p14="http://schemas.microsoft.com/office/powerpoint/2010/main" val="64855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4" y="214313"/>
            <a:ext cx="7953375" cy="385762"/>
          </a:xfrm>
          <a:noFill/>
        </p:spPr>
        <p:txBody>
          <a:bodyPr>
            <a:normAutofit fontScale="90000"/>
          </a:bodyPr>
          <a:lstStyle/>
          <a:p>
            <a:pPr eaLnBrk="1" hangingPunct="1"/>
            <a:r>
              <a:rPr lang="en-US" altLang="zh-TW" sz="2000" b="1" dirty="0" smtClean="0">
                <a:solidFill>
                  <a:schemeClr val="tx1"/>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7"/>
            <a:ext cx="7043739" cy="4752975"/>
          </a:xfrm>
        </p:spPr>
        <p:txBody>
          <a:bodyPr>
            <a:normAutofit lnSpcReduction="10000"/>
          </a:bodyPr>
          <a:lstStyle/>
          <a:p>
            <a:pPr eaLnBrk="1" hangingPunct="1">
              <a:buFontTx/>
              <a:buNone/>
            </a:pPr>
            <a:r>
              <a:rPr lang="en-US" altLang="zh-TW" sz="2000" dirty="0" smtClean="0"/>
              <a:t>SELECT</a:t>
            </a:r>
          </a:p>
          <a:p>
            <a:pPr eaLnBrk="1" hangingPunct="1">
              <a:buFontTx/>
              <a:buNone/>
            </a:pPr>
            <a:r>
              <a:rPr lang="en-US" altLang="zh-TW" sz="2000" dirty="0" smtClean="0"/>
              <a:t> {[Gender].[Gender].Members} ON COLUMNS,</a:t>
            </a:r>
          </a:p>
          <a:p>
            <a:pPr eaLnBrk="1" hangingPunct="1">
              <a:buFontTx/>
              <a:buNone/>
            </a:pPr>
            <a:r>
              <a:rPr lang="en-US" altLang="zh-TW" sz="2000" dirty="0" smtClean="0"/>
              <a:t>{[Product].[Product Family].Members} ON ROWS,</a:t>
            </a:r>
          </a:p>
          <a:p>
            <a:pPr eaLnBrk="1" hangingPunct="1">
              <a:buFontTx/>
              <a:buNone/>
            </a:pPr>
            <a:r>
              <a:rPr lang="en-US" altLang="zh-TW" sz="2000" dirty="0" smtClean="0"/>
              <a:t>FROM [Sales]</a:t>
            </a:r>
          </a:p>
          <a:p>
            <a:pPr eaLnBrk="1" hangingPunct="1">
              <a:buFontTx/>
              <a:buNone/>
            </a:pPr>
            <a:r>
              <a:rPr lang="en-US" altLang="zh-TW" sz="2000" dirty="0" smtClean="0"/>
              <a:t>WHERE</a:t>
            </a:r>
          </a:p>
          <a:p>
            <a:pPr eaLnBrk="1" hangingPunct="1">
              <a:buFontTx/>
              <a:buNone/>
            </a:pPr>
            <a:r>
              <a:rPr lang="en-US" altLang="zh-TW" sz="2000" dirty="0" smtClean="0"/>
              <a:t>([Measures].[Unit Sales],</a:t>
            </a:r>
          </a:p>
          <a:p>
            <a:pPr eaLnBrk="1" hangingPunct="1">
              <a:buFontTx/>
              <a:buNone/>
            </a:pPr>
            <a:r>
              <a:rPr lang="en-US" altLang="zh-TW" sz="2000" i="1" dirty="0" smtClean="0"/>
              <a:t>[Customers].[All Customers],</a:t>
            </a:r>
          </a:p>
          <a:p>
            <a:pPr eaLnBrk="1" hangingPunct="1">
              <a:buFontTx/>
              <a:buNone/>
            </a:pPr>
            <a:r>
              <a:rPr lang="en-US" altLang="zh-TW" sz="2000" i="1" dirty="0" smtClean="0"/>
              <a:t>[Education Level].[All Education Level],</a:t>
            </a:r>
          </a:p>
          <a:p>
            <a:pPr eaLnBrk="1" hangingPunct="1">
              <a:buFontTx/>
              <a:buNone/>
            </a:pPr>
            <a:r>
              <a:rPr lang="en-US" altLang="zh-TW" sz="2000" i="1" dirty="0" smtClean="0"/>
              <a:t>[Marital Status].[All Martial status],</a:t>
            </a:r>
          </a:p>
          <a:p>
            <a:pPr eaLnBrk="1" hangingPunct="1">
              <a:buFontTx/>
              <a:buNone/>
            </a:pPr>
            <a:r>
              <a:rPr lang="en-US" altLang="zh-TW" sz="2000" i="1" dirty="0" smtClean="0"/>
              <a:t>[Promotions].[All Promotions],</a:t>
            </a:r>
          </a:p>
          <a:p>
            <a:pPr eaLnBrk="1" hangingPunct="1">
              <a:buFontTx/>
              <a:buNone/>
            </a:pPr>
            <a:r>
              <a:rPr lang="en-US" altLang="zh-TW" sz="2000" i="1" dirty="0" smtClean="0"/>
              <a:t>[Store].[All Stores],</a:t>
            </a:r>
          </a:p>
          <a:p>
            <a:pPr eaLnBrk="1" hangingPunct="1">
              <a:buFontTx/>
              <a:buNone/>
            </a:pPr>
            <a:r>
              <a:rPr lang="en-US" altLang="zh-TW" sz="2000" i="1" dirty="0" smtClean="0"/>
              <a:t>[Store Size in SQFT].[All],</a:t>
            </a:r>
          </a:p>
          <a:p>
            <a:pPr eaLnBrk="1" hangingPunct="1">
              <a:buFontTx/>
              <a:buNone/>
            </a:pPr>
            <a:r>
              <a:rPr lang="en-US" altLang="zh-TW" sz="2000" i="1" dirty="0" smtClean="0"/>
              <a:t>[Store Type].[All],</a:t>
            </a:r>
          </a:p>
          <a:p>
            <a:pPr eaLnBrk="1" hangingPunct="1">
              <a:buFontTx/>
              <a:buNone/>
            </a:pPr>
            <a:r>
              <a:rPr lang="en-US" altLang="zh-TW" sz="2000" i="1" dirty="0" smtClean="0"/>
              <a:t>[Yearly Income].[All Yearly Income]</a:t>
            </a:r>
          </a:p>
        </p:txBody>
      </p:sp>
    </p:spTree>
    <p:extLst>
      <p:ext uri="{BB962C8B-B14F-4D97-AF65-F5344CB8AC3E}">
        <p14:creationId xmlns:p14="http://schemas.microsoft.com/office/powerpoint/2010/main" val="4294720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smtClean="0"/>
              <a:t>Example on Star Schema</a:t>
            </a:r>
          </a:p>
        </p:txBody>
      </p:sp>
      <p:sp>
        <p:nvSpPr>
          <p:cNvPr id="35843" name="Text Box 5"/>
          <p:cNvSpPr txBox="1">
            <a:spLocks noChangeArrowheads="1"/>
          </p:cNvSpPr>
          <p:nvPr/>
        </p:nvSpPr>
        <p:spPr bwMode="auto">
          <a:xfrm>
            <a:off x="5877986" y="3811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extLst>
              <p:ext uri="{D42A27DB-BD31-4B8C-83A1-F6EECF244321}">
                <p14:modId xmlns:p14="http://schemas.microsoft.com/office/powerpoint/2010/main" val="2555923718"/>
              </p:ext>
            </p:extLst>
          </p:nvPr>
        </p:nvGraphicFramePr>
        <p:xfrm>
          <a:off x="814917" y="2205038"/>
          <a:ext cx="10657416" cy="4470400"/>
        </p:xfrm>
        <a:graphic>
          <a:graphicData uri="http://schemas.openxmlformats.org/presentationml/2006/ole">
            <mc:AlternateContent xmlns:mc="http://schemas.openxmlformats.org/markup-compatibility/2006">
              <mc:Choice xmlns:v="urn:schemas-microsoft-com:vml" Requires="v">
                <p:oleObj spid="_x0000_s9227" name="Visio" r:id="rId3" imgW="4824603" imgH="2699309" progId="Visio.Drawing.11">
                  <p:embed/>
                </p:oleObj>
              </mc:Choice>
              <mc:Fallback>
                <p:oleObj name="Visio" r:id="rId3" imgW="4824603" imgH="26993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17" y="2205038"/>
                        <a:ext cx="10657416" cy="4470400"/>
                      </a:xfrm>
                      <a:prstGeom prst="rect">
                        <a:avLst/>
                      </a:prstGeom>
                      <a:solidFill>
                        <a:schemeClr val="tx1"/>
                      </a:solidFill>
                      <a:ln w="9525">
                        <a:solidFill>
                          <a:schemeClr val="tx1"/>
                        </a:solidFill>
                        <a:miter lim="800000"/>
                        <a:headEnd/>
                        <a:tailEnd/>
                      </a:ln>
                      <a:extLst/>
                    </p:spPr>
                  </p:pic>
                </p:oleObj>
              </mc:Fallback>
            </mc:AlternateContent>
          </a:graphicData>
        </a:graphic>
      </p:graphicFrame>
    </p:spTree>
    <p:extLst>
      <p:ext uri="{BB962C8B-B14F-4D97-AF65-F5344CB8AC3E}">
        <p14:creationId xmlns:p14="http://schemas.microsoft.com/office/powerpoint/2010/main" val="49905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a:solidFill>
                  <a:schemeClr val="tx1"/>
                </a:solidFill>
                <a:latin typeface="Algerian" pitchFamily="82" charset="0"/>
              </a:rPr>
              <a:t>Basic Concepts </a:t>
            </a:r>
          </a:p>
        </p:txBody>
      </p:sp>
    </p:spTree>
    <p:extLst>
      <p:ext uri="{BB962C8B-B14F-4D97-AF65-F5344CB8AC3E}">
        <p14:creationId xmlns:p14="http://schemas.microsoft.com/office/powerpoint/2010/main" val="4294221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Roll-up</a:t>
            </a:r>
          </a:p>
        </p:txBody>
      </p:sp>
      <p:sp>
        <p:nvSpPr>
          <p:cNvPr id="36867" name="Rectangle 5"/>
          <p:cNvSpPr>
            <a:spLocks noChangeArrowheads="1"/>
          </p:cNvSpPr>
          <p:nvPr/>
        </p:nvSpPr>
        <p:spPr bwMode="auto">
          <a:xfrm>
            <a:off x="2487086" y="2702240"/>
            <a:ext cx="18473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TW" altLang="en-US" sz="1200">
                <a:cs typeface="Times New Roman" pitchFamily="18" charset="0"/>
              </a:rPr>
              <a:t/>
            </a:r>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0" y="1600202"/>
            <a:ext cx="5056192"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a:t>
            </a:r>
            <a:r>
              <a:rPr kumimoji="1" lang="en-US" altLang="zh-TW">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a:t>
            </a:r>
            <a:r>
              <a:rPr kumimoji="1" lang="en-US" altLang="zh-TW"/>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406401" y="4343401"/>
            <a:ext cx="4192173" cy="923330"/>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(area='Kowloon') 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694075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smtClean="0"/>
              <a:t>Graphical Description on Roll-up Example</a:t>
            </a:r>
          </a:p>
        </p:txBody>
      </p:sp>
      <p:grpSp>
        <p:nvGrpSpPr>
          <p:cNvPr id="37891" name="Group 6"/>
          <p:cNvGrpSpPr>
            <a:grpSpLocks/>
          </p:cNvGrpSpPr>
          <p:nvPr/>
        </p:nvGrpSpPr>
        <p:grpSpPr bwMode="auto">
          <a:xfrm>
            <a:off x="2"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spid="_x0000_s10260"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spid="_x0000_s10261" r:id="rId5" imgW="2308680" imgH="3173400" progId="Visio.Drawing.6">
                    <p:embed/>
                  </p:oleObj>
                </mc:Choice>
                <mc:Fallback>
                  <p:oleObj r:id="rId5" imgW="2308680" imgH="31734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518929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[time].[2003].[Q4].[Dec].[1] ON ROWS FROM SALES</a:t>
            </a:r>
            <a:r>
              <a:rPr kumimoji="1" lang="en-US" altLang="zh-TW" sz="2400" dirty="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val="4125913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smtClean="0"/>
              <a:t>Graphical Description of Drill-down Example</a:t>
            </a:r>
          </a:p>
        </p:txBody>
      </p:sp>
      <p:grpSp>
        <p:nvGrpSpPr>
          <p:cNvPr id="39939" name="Group 6"/>
          <p:cNvGrpSpPr>
            <a:grpSpLocks/>
          </p:cNvGrpSpPr>
          <p:nvPr/>
        </p:nvGrpSpPr>
        <p:grpSpPr bwMode="auto">
          <a:xfrm>
            <a:off x="472019" y="2752728"/>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mc:AlternateContent xmlns:mc="http://schemas.openxmlformats.org/markup-compatibility/2006">
                <mc:Choice xmlns:v="urn:schemas-microsoft-com:vml" Requires="v">
                  <p:oleObj spid="_x0000_s11284"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 y="1933"/>
                          <a:ext cx="202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mc:AlternateContent xmlns:mc="http://schemas.openxmlformats.org/markup-compatibility/2006">
                <mc:Choice xmlns:v="urn:schemas-microsoft-com:vml" Requires="v">
                  <p:oleObj spid="_x0000_s11285" r:id="rId5" imgW="2452680" imgH="4630320" progId="Visio.Drawing.6">
                    <p:embed/>
                  </p:oleObj>
                </mc:Choice>
                <mc:Fallback>
                  <p:oleObj r:id="rId5" imgW="2452680" imgH="463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1734"/>
                          <a:ext cx="1374"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val="4140479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2" y="1752602"/>
            <a:ext cx="5288627"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1" y="4419602"/>
            <a:ext cx="4753224"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val="1159172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smtClean="0"/>
              <a:t>Graphical Description of Slice</a:t>
            </a:r>
          </a:p>
        </p:txBody>
      </p:sp>
      <p:grpSp>
        <p:nvGrpSpPr>
          <p:cNvPr id="41987" name="Group 6"/>
          <p:cNvGrpSpPr>
            <a:grpSpLocks/>
          </p:cNvGrpSpPr>
          <p:nvPr/>
        </p:nvGrpSpPr>
        <p:grpSpPr bwMode="auto">
          <a:xfrm>
            <a:off x="239186"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spid="_x0000_s12308"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spid="_x0000_s12309" r:id="rId5" imgW="1594800" imgH="3120120" progId="Visio.Drawing.6">
                    <p:embed/>
                  </p:oleObj>
                </mc:Choice>
                <mc:Fallback>
                  <p:oleObj r:id="rId5" imgW="1594800" imgH="312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00515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3"/>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FROM SALES WHERE [time].[2003].[Q4].[Dec].[24</a:t>
            </a:r>
            <a:r>
              <a:rPr kumimoji="1" lang="en-US" altLang="zh-TW" dirty="0">
                <a:effectLst>
                  <a:outerShdw blurRad="38100" dist="38100" dir="2700000" algn="tl">
                    <a:srgbClr val="C0C0C0"/>
                  </a:outerShdw>
                </a:effectLst>
              </a:rPr>
              <a:t>]</a:t>
            </a:r>
          </a:p>
        </p:txBody>
      </p:sp>
      <p:sp>
        <p:nvSpPr>
          <p:cNvPr id="227344" name="Rectangle 16"/>
          <p:cNvSpPr>
            <a:spLocks noChangeArrowheads="1"/>
          </p:cNvSpPr>
          <p:nvPr/>
        </p:nvSpPr>
        <p:spPr bwMode="auto">
          <a:xfrm>
            <a:off x="2781975" y="3967162"/>
            <a:ext cx="5864106"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 (area='HK') or (area='NT') or (area='Kowloon'))</a:t>
            </a:r>
          </a:p>
          <a:p>
            <a:pPr>
              <a:defRPr/>
            </a:pPr>
            <a:r>
              <a:rPr kumimoji="1" lang="en-US" altLang="zh-TW">
                <a:effectLst>
                  <a:outerShdw blurRad="38100" dist="38100" dir="2700000" algn="tl">
                    <a:srgbClr val="C0C0C0"/>
                  </a:outerShdw>
                </a:effectLst>
              </a:rPr>
              <a:t>and (the_date='2003-Dec-24')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844198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smtClean="0"/>
              <a:t>Graphical Description of Dice</a:t>
            </a:r>
          </a:p>
        </p:txBody>
      </p:sp>
      <p:grpSp>
        <p:nvGrpSpPr>
          <p:cNvPr id="44035" name="Group 6"/>
          <p:cNvGrpSpPr>
            <a:grpSpLocks/>
          </p:cNvGrpSpPr>
          <p:nvPr/>
        </p:nvGrpSpPr>
        <p:grpSpPr bwMode="auto">
          <a:xfrm>
            <a:off x="527052"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spid="_x0000_s13332"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spid="_x0000_s13333" r:id="rId5" imgW="1480680" imgH="1680120" progId="Visio.Drawing.6">
                    <p:embed/>
                  </p:oleObj>
                </mc:Choice>
                <mc:Fallback>
                  <p:oleObj r:id="rId5" imgW="1480680" imgH="168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896376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smtClean="0">
                <a:solidFill>
                  <a:schemeClr val="tx1"/>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val="2734756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val="215306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1325563"/>
          </a:xfrm>
        </p:spPr>
        <p:txBody>
          <a:bodyPr>
            <a:normAutofit/>
          </a:bodyPr>
          <a:lstStyle/>
          <a:p>
            <a:r>
              <a:rPr lang="en-US" sz="4800" dirty="0">
                <a:latin typeface="Adobe Caslon Pro Bold" panose="0205070206050A020403" pitchFamily="18" charset="0"/>
              </a:rPr>
              <a:t>What</a:t>
            </a:r>
            <a:r>
              <a:rPr lang="en-US" sz="3600" dirty="0" smtClean="0"/>
              <a:t> </a:t>
            </a:r>
            <a:r>
              <a:rPr lang="en-US" sz="4800" dirty="0">
                <a:latin typeface="Adobe Caslon Pro Bold" panose="0205070206050A020403" pitchFamily="18" charset="0"/>
              </a:rPr>
              <a:t>is Data Warehouse??????</a:t>
            </a:r>
          </a:p>
        </p:txBody>
      </p:sp>
      <p:sp>
        <p:nvSpPr>
          <p:cNvPr id="4" name="TextBox 3"/>
          <p:cNvSpPr txBox="1"/>
          <p:nvPr/>
        </p:nvSpPr>
        <p:spPr>
          <a:xfrm>
            <a:off x="1146220" y="1780841"/>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smtClean="0">
              <a:latin typeface="Times New Roman" panose="02020603050405020304" pitchFamily="18" charset="0"/>
              <a:cs typeface="Times New Roman" panose="02020603050405020304" pitchFamily="18" charset="0"/>
            </a:endParaRPr>
          </a:p>
          <a:p>
            <a:pPr algn="ctr"/>
            <a:endParaRPr lang="en-US" sz="11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smtClean="0">
                <a:latin typeface="Times New Roman" panose="02020603050405020304" pitchFamily="18" charset="0"/>
                <a:cs typeface="Times New Roman" panose="02020603050405020304" pitchFamily="18" charset="0"/>
              </a:rPr>
              <a:t>”</a:t>
            </a:r>
          </a:p>
          <a:p>
            <a:pPr algn="ct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four keywords—subject-oriented, integrated, time-variant, and nonvolatile distinguish data warehouses from other data repository systems, such as relational database systems, transaction processing systems, and file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90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smtClean="0"/>
          </a:p>
        </p:txBody>
      </p:sp>
    </p:spTree>
    <p:extLst>
      <p:ext uri="{BB962C8B-B14F-4D97-AF65-F5344CB8AC3E}">
        <p14:creationId xmlns:p14="http://schemas.microsoft.com/office/powerpoint/2010/main" val="19846525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842963" y="300038"/>
            <a:ext cx="11145837" cy="1143000"/>
          </a:xfrm>
        </p:spPr>
        <p:txBody>
          <a:bodyPr>
            <a:normAutofit fontScale="90000"/>
          </a:bodyPr>
          <a:lstStyle/>
          <a:p>
            <a:pPr eaLnBrk="1" hangingPunct="1"/>
            <a:r>
              <a:rPr lang="zh-TW" altLang="en-US" dirty="0" smtClean="0">
                <a:solidFill>
                  <a:schemeClr val="tx1"/>
                </a:solidFill>
                <a:ea typeface="新細明體" pitchFamily="18" charset="-120"/>
              </a:rPr>
              <a:t/>
            </a:r>
            <a:br>
              <a:rPr lang="zh-TW" altLang="en-US" dirty="0" smtClean="0">
                <a:solidFill>
                  <a:schemeClr val="tx1"/>
                </a:solidFill>
                <a:ea typeface="新細明體" pitchFamily="18" charset="-120"/>
              </a:rPr>
            </a:br>
            <a:r>
              <a:rPr lang="en-US" altLang="zh-TW" dirty="0" err="1" smtClean="0">
                <a:solidFill>
                  <a:schemeClr val="tx1"/>
                </a:solidFill>
                <a:ea typeface="新細明體" pitchFamily="18" charset="-120"/>
              </a:rPr>
              <a:t>TopCount</a:t>
            </a:r>
            <a:r>
              <a:rPr lang="en-US" altLang="zh-TW" dirty="0" smtClean="0">
                <a:solidFill>
                  <a:schemeClr val="tx1"/>
                </a:solidFill>
                <a:ea typeface="新細明體" pitchFamily="18" charset="-120"/>
              </a:rPr>
              <a:t> ( ) and </a:t>
            </a:r>
            <a:r>
              <a:rPr lang="en-US" altLang="zh-TW" dirty="0" err="1" smtClean="0">
                <a:solidFill>
                  <a:schemeClr val="tx1"/>
                </a:solidFill>
                <a:ea typeface="新細明體" pitchFamily="18" charset="-120"/>
              </a:rPr>
              <a:t>BottomCount</a:t>
            </a:r>
            <a:r>
              <a:rPr lang="en-US" altLang="zh-TW" dirty="0" smtClean="0">
                <a:solidFill>
                  <a:schemeClr val="tx1"/>
                </a:solidFill>
                <a:ea typeface="新細明體" pitchFamily="18" charset="-120"/>
              </a:rPr>
              <a: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smtClean="0"/>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val="254884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smtClean="0">
                <a:ea typeface="新細明體" pitchFamily="18" charset="-120"/>
              </a:rPr>
              <a:t>Sales Data Warehouse </a:t>
            </a:r>
            <a:r>
              <a:rPr lang="en-AU" altLang="zh-TW" sz="3600" smtClean="0">
                <a:ea typeface="新細明體" pitchFamily="18" charset="-120"/>
              </a:rPr>
              <a:t>Star Schema of the SalesRecord</a:t>
            </a:r>
            <a:br>
              <a:rPr lang="en-AU" altLang="zh-TW" sz="3600" smtClean="0">
                <a:ea typeface="新細明體" pitchFamily="18" charset="-120"/>
              </a:rPr>
            </a:br>
            <a:r>
              <a:rPr lang="en-AU" altLang="zh-TW" sz="3600" smtClean="0">
                <a:ea typeface="新細明體" pitchFamily="18" charset="-120"/>
              </a:rPr>
              <a:t>	</a:t>
            </a:r>
            <a:r>
              <a:rPr lang="en-US" altLang="zh-TW" sz="3600" smtClean="0">
                <a:ea typeface="新細明體" pitchFamily="18" charset="-120"/>
              </a:rPr>
              <a:t> </a:t>
            </a:r>
            <a:endParaRPr lang="zh-TW" altLang="en-US" sz="3600" smtClean="0">
              <a:ea typeface="新細明體" pitchFamily="18" charset="-120"/>
            </a:endParaRPr>
          </a:p>
        </p:txBody>
      </p:sp>
      <p:graphicFrame>
        <p:nvGraphicFramePr>
          <p:cNvPr id="49155" name="Object 9"/>
          <p:cNvGraphicFramePr>
            <a:graphicFrameLocks noGrp="1" noChangeAspect="1"/>
          </p:cNvGraphicFramePr>
          <p:nvPr>
            <p:ph idx="1"/>
          </p:nvPr>
        </p:nvGraphicFramePr>
        <p:xfrm>
          <a:off x="2992439" y="1527175"/>
          <a:ext cx="6156325" cy="4572000"/>
        </p:xfrm>
        <a:graphic>
          <a:graphicData uri="http://schemas.openxmlformats.org/presentationml/2006/ole">
            <mc:AlternateContent xmlns:mc="http://schemas.openxmlformats.org/markup-compatibility/2006">
              <mc:Choice xmlns:v="urn:schemas-microsoft-com:vml" Requires="v">
                <p:oleObj spid="_x0000_s14347" name="Visio" r:id="rId3" imgW="7066788" imgH="5248250" progId="Visio.Drawing.11">
                  <p:embed/>
                </p:oleObj>
              </mc:Choice>
              <mc:Fallback>
                <p:oleObj name="Visio" r:id="rId3" imgW="7066788" imgH="52482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9" y="1527175"/>
                        <a:ext cx="6156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5"/>
          <p:cNvSpPr>
            <a:spLocks noChangeArrowheads="1"/>
          </p:cNvSpPr>
          <p:nvPr/>
        </p:nvSpPr>
        <p:spPr bwMode="auto">
          <a:xfrm>
            <a:off x="2" y="2029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79137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smtClean="0">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smtClean="0"/>
              <a:t>Dimension tables:</a:t>
            </a:r>
          </a:p>
          <a:p>
            <a:pPr eaLnBrk="1" hangingPunct="1">
              <a:lnSpc>
                <a:spcPct val="80000"/>
              </a:lnSpc>
              <a:buFontTx/>
              <a:buNone/>
            </a:pPr>
            <a:r>
              <a:rPr lang="en-AU" altLang="zh-TW" sz="2000" smtClean="0"/>
              <a:t>[Gender].[Gender Members]</a:t>
            </a:r>
          </a:p>
          <a:p>
            <a:pPr eaLnBrk="1" hangingPunct="1">
              <a:lnSpc>
                <a:spcPct val="80000"/>
              </a:lnSpc>
              <a:buFontTx/>
              <a:buNone/>
            </a:pPr>
            <a:r>
              <a:rPr lang="en-AU" altLang="zh-TW" sz="2000" smtClean="0"/>
              <a:t>[Product].[Product Name]</a:t>
            </a:r>
          </a:p>
          <a:p>
            <a:pPr eaLnBrk="1" hangingPunct="1">
              <a:lnSpc>
                <a:spcPct val="80000"/>
              </a:lnSpc>
              <a:buFontTx/>
              <a:buNone/>
            </a:pPr>
            <a:r>
              <a:rPr lang="en-AU" altLang="zh-TW" sz="2000" smtClean="0"/>
              <a:t>[Marital Status].[All Martial status]</a:t>
            </a:r>
          </a:p>
          <a:p>
            <a:pPr eaLnBrk="1" hangingPunct="1">
              <a:lnSpc>
                <a:spcPct val="80000"/>
              </a:lnSpc>
              <a:buFontTx/>
              <a:buNone/>
            </a:pPr>
            <a:r>
              <a:rPr lang="en-US" altLang="zh-TW" sz="2000" smtClean="0"/>
              <a:t>[Promotions].[All Promotions],</a:t>
            </a:r>
          </a:p>
          <a:p>
            <a:pPr eaLnBrk="1" hangingPunct="1">
              <a:lnSpc>
                <a:spcPct val="80000"/>
              </a:lnSpc>
              <a:buFontTx/>
              <a:buNone/>
            </a:pPr>
            <a:r>
              <a:rPr lang="en-US" altLang="zh-TW" sz="2000" smtClean="0"/>
              <a:t>[Store].[All Stores],</a:t>
            </a:r>
          </a:p>
          <a:p>
            <a:pPr eaLnBrk="1" hangingPunct="1">
              <a:lnSpc>
                <a:spcPct val="80000"/>
              </a:lnSpc>
              <a:buFontTx/>
              <a:buNone/>
            </a:pPr>
            <a:r>
              <a:rPr lang="en-US" altLang="zh-TW" sz="2000" smtClean="0"/>
              <a:t>[Store Size in SQFT].[All],</a:t>
            </a:r>
          </a:p>
          <a:p>
            <a:pPr eaLnBrk="1" hangingPunct="1">
              <a:lnSpc>
                <a:spcPct val="80000"/>
              </a:lnSpc>
              <a:buFontTx/>
              <a:buNone/>
            </a:pPr>
            <a:r>
              <a:rPr lang="en-US" altLang="zh-TW" sz="2000" smtClean="0"/>
              <a:t>[Store Type].[All],</a:t>
            </a:r>
          </a:p>
          <a:p>
            <a:pPr eaLnBrk="1" hangingPunct="1">
              <a:lnSpc>
                <a:spcPct val="80000"/>
              </a:lnSpc>
              <a:buFontTx/>
              <a:buNone/>
            </a:pPr>
            <a:r>
              <a:rPr lang="en-US" altLang="zh-TW" sz="2000" smtClean="0"/>
              <a:t>[Yearly Income].[All Yearly Income]</a:t>
            </a:r>
          </a:p>
          <a:p>
            <a:pPr eaLnBrk="1" hangingPunct="1">
              <a:lnSpc>
                <a:spcPct val="80000"/>
              </a:lnSpc>
              <a:buFontTx/>
              <a:buNone/>
            </a:pPr>
            <a:r>
              <a:rPr lang="en-US" altLang="zh-TW" sz="2000" smtClean="0"/>
              <a:t>[Time].[Year]</a:t>
            </a:r>
          </a:p>
          <a:p>
            <a:pPr eaLnBrk="1" hangingPunct="1">
              <a:lnSpc>
                <a:spcPct val="80000"/>
              </a:lnSpc>
              <a:buFontTx/>
              <a:buNone/>
            </a:pPr>
            <a:endParaRPr lang="en-AU" altLang="zh-TW" sz="2000" smtClean="0"/>
          </a:p>
          <a:p>
            <a:pPr eaLnBrk="1" hangingPunct="1">
              <a:lnSpc>
                <a:spcPct val="80000"/>
              </a:lnSpc>
              <a:buFontTx/>
              <a:buNone/>
            </a:pPr>
            <a:r>
              <a:rPr lang="en-AU" altLang="zh-TW" sz="2000" smtClean="0"/>
              <a:t>Fact table:</a:t>
            </a:r>
          </a:p>
          <a:p>
            <a:pPr eaLnBrk="1" hangingPunct="1">
              <a:lnSpc>
                <a:spcPct val="80000"/>
              </a:lnSpc>
              <a:buFontTx/>
              <a:buNone/>
            </a:pPr>
            <a:r>
              <a:rPr lang="en-AU" altLang="zh-TW" sz="2000" smtClean="0"/>
              <a:t>[Measures].[Unit Sales],</a:t>
            </a:r>
          </a:p>
          <a:p>
            <a:pPr eaLnBrk="1" hangingPunct="1">
              <a:lnSpc>
                <a:spcPct val="80000"/>
              </a:lnSpc>
              <a:buFontTx/>
              <a:buNone/>
            </a:pPr>
            <a:r>
              <a:rPr lang="en-AU" altLang="zh-TW" sz="2000" smtClean="0"/>
              <a:t>[Measures].[Store Cost],</a:t>
            </a:r>
          </a:p>
          <a:p>
            <a:pPr eaLnBrk="1" hangingPunct="1">
              <a:lnSpc>
                <a:spcPct val="80000"/>
              </a:lnSpc>
              <a:buFontTx/>
              <a:buNone/>
            </a:pPr>
            <a:r>
              <a:rPr lang="en-AU" altLang="zh-TW" sz="2000" smtClean="0"/>
              <a:t>[Measures].[Store Sales],</a:t>
            </a:r>
          </a:p>
          <a:p>
            <a:pPr eaLnBrk="1" hangingPunct="1">
              <a:lnSpc>
                <a:spcPct val="80000"/>
              </a:lnSpc>
              <a:buFontTx/>
              <a:buNone/>
            </a:pPr>
            <a:r>
              <a:rPr lang="en-AU" altLang="zh-TW" sz="2000" smtClean="0"/>
              <a:t>[Measures].[Sales Count],</a:t>
            </a:r>
          </a:p>
          <a:p>
            <a:pPr eaLnBrk="1" hangingPunct="1">
              <a:lnSpc>
                <a:spcPct val="80000"/>
              </a:lnSpc>
              <a:buFontTx/>
              <a:buNone/>
            </a:pPr>
            <a:r>
              <a:rPr lang="en-AU" altLang="zh-TW" sz="2000" smtClean="0"/>
              <a:t>[Measures].[Store Sales Net]</a:t>
            </a:r>
            <a:endParaRPr lang="zh-TW" altLang="en-US" sz="2000" smtClean="0"/>
          </a:p>
        </p:txBody>
      </p:sp>
    </p:spTree>
    <p:extLst>
      <p:ext uri="{BB962C8B-B14F-4D97-AF65-F5344CB8AC3E}">
        <p14:creationId xmlns:p14="http://schemas.microsoft.com/office/powerpoint/2010/main" val="24344661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smtClean="0">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smtClean="0"/>
              <a:t>Select</a:t>
            </a:r>
          </a:p>
          <a:p>
            <a:pPr eaLnBrk="1" hangingPunct="1">
              <a:buFontTx/>
              <a:buNone/>
            </a:pPr>
            <a:r>
              <a:rPr lang="en-US" altLang="zh-TW" smtClean="0"/>
              <a:t>CrossJoin({[Gender]. [Gender]. Members},</a:t>
            </a:r>
          </a:p>
          <a:p>
            <a:pPr eaLnBrk="1" hangingPunct="1">
              <a:buFontTx/>
              <a:buNone/>
            </a:pPr>
            <a:r>
              <a:rPr lang="en-US" altLang="zh-TW" smtClean="0"/>
              <a:t>{[Time].[Year]. Members}) ON COLUMNS,</a:t>
            </a:r>
          </a:p>
          <a:p>
            <a:pPr eaLnBrk="1" hangingPunct="1">
              <a:buFontTx/>
              <a:buNone/>
            </a:pPr>
            <a:r>
              <a:rPr lang="en-US" altLang="zh-TW" smtClean="0"/>
              <a:t>{[Measures].Members} ON ROWS</a:t>
            </a:r>
          </a:p>
          <a:p>
            <a:pPr eaLnBrk="1" hangingPunct="1">
              <a:buFontTx/>
              <a:buNone/>
            </a:pPr>
            <a:r>
              <a:rPr lang="en-US" altLang="zh-TW" smtClean="0"/>
              <a:t>FROM [Sales]</a:t>
            </a:r>
          </a:p>
          <a:p>
            <a:pPr eaLnBrk="1" hangingPunct="1">
              <a:buFontTx/>
              <a:buNone/>
            </a:pPr>
            <a:endParaRPr lang="en-US" altLang="zh-TW" smtClean="0"/>
          </a:p>
          <a:p>
            <a:pPr algn="just" eaLnBrk="1" hangingPunct="1">
              <a:buFontTx/>
              <a:buNone/>
            </a:pPr>
            <a:r>
              <a:rPr lang="en-US" altLang="zh-TW" smtClean="0"/>
              <a:t>Where CrossJoin operator of source sets creates a new set consisting of all of the combinations of the members of the source sets.</a:t>
            </a:r>
          </a:p>
          <a:p>
            <a:pPr eaLnBrk="1" hangingPunct="1">
              <a:buFontTx/>
              <a:buNone/>
            </a:pPr>
            <a:endParaRPr lang="en-US" altLang="zh-TW" smtClean="0"/>
          </a:p>
          <a:p>
            <a:pPr eaLnBrk="1" hangingPunct="1">
              <a:buFontTx/>
              <a:buNone/>
            </a:pPr>
            <a:endParaRPr lang="en-US" altLang="zh-TW" smtClean="0"/>
          </a:p>
        </p:txBody>
      </p:sp>
    </p:spTree>
    <p:extLst>
      <p:ext uri="{BB962C8B-B14F-4D97-AF65-F5344CB8AC3E}">
        <p14:creationId xmlns:p14="http://schemas.microsoft.com/office/powerpoint/2010/main" val="990387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smtClean="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smtClean="0"/>
              <a:t>The two specific sets that are within the CrossJoin are the two members of the gender level of the Gender dimension, and the two years in the year level of the Time dimension.</a:t>
            </a:r>
          </a:p>
          <a:p>
            <a:pPr eaLnBrk="1" hangingPunct="1"/>
            <a:endParaRPr lang="en-US" altLang="zh-TW" sz="2400" smtClean="0"/>
          </a:p>
          <a:p>
            <a:pPr eaLnBrk="1" hangingPunct="1"/>
            <a:r>
              <a:rPr lang="en-US" altLang="zh-TW" sz="2400" smtClean="0"/>
              <a:t>The set of all members of the Measure dimension is included on the rows axis.</a:t>
            </a:r>
          </a:p>
          <a:p>
            <a:pPr eaLnBrk="1" hangingPunct="1"/>
            <a:endParaRPr lang="en-US" altLang="zh-TW" sz="2400" smtClean="0"/>
          </a:p>
          <a:p>
            <a:pPr eaLnBrk="1" hangingPunct="1"/>
            <a:r>
              <a:rPr lang="en-US" altLang="zh-TW" sz="2400" smtClean="0"/>
              <a:t>There is no member explicitly added as a slicer in this query.</a:t>
            </a:r>
          </a:p>
        </p:txBody>
      </p:sp>
    </p:spTree>
    <p:extLst>
      <p:ext uri="{BB962C8B-B14F-4D97-AF65-F5344CB8AC3E}">
        <p14:creationId xmlns:p14="http://schemas.microsoft.com/office/powerpoint/2010/main" val="4443757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2" y="1981200"/>
          <a:ext cx="10972799" cy="4114800"/>
        </p:xfrm>
        <a:graphic>
          <a:graphicData uri="http://schemas.openxmlformats.org/drawingml/2006/table">
            <a:tbl>
              <a:tblPr/>
              <a:tblGrid>
                <a:gridCol w="2681817"/>
                <a:gridCol w="2072216"/>
                <a:gridCol w="2074333"/>
                <a:gridCol w="2072217"/>
                <a:gridCol w="2072216"/>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val="660301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normAutofit fontScale="90000"/>
          </a:bodyPr>
          <a:lstStyle/>
          <a:p>
            <a:pPr eaLnBrk="1" hangingPunct="1"/>
            <a:r>
              <a:rPr lang="en-US" altLang="zh-TW" b="1" dirty="0" smtClean="0">
                <a:solidFill>
                  <a:schemeClr val="tx1"/>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dirty="0" smtClean="0"/>
              <a:t>SELECT</a:t>
            </a:r>
          </a:p>
          <a:p>
            <a:pPr eaLnBrk="1" hangingPunct="1">
              <a:buFontTx/>
              <a:buNone/>
            </a:pPr>
            <a:r>
              <a:rPr lang="en-US" altLang="zh-TW" dirty="0" smtClean="0"/>
              <a:t>{[Measures]. [Unit Sales]} ON COLUMNS,</a:t>
            </a:r>
          </a:p>
          <a:p>
            <a:pPr eaLnBrk="1" hangingPunct="1">
              <a:buFontTx/>
              <a:buNone/>
            </a:pPr>
            <a:r>
              <a:rPr lang="en-US" altLang="zh-TW" dirty="0" smtClean="0"/>
              <a:t>{Filter({[Product]. [Product Department].Members},</a:t>
            </a:r>
          </a:p>
          <a:p>
            <a:pPr eaLnBrk="1" hangingPunct="1">
              <a:buFontTx/>
              <a:buNone/>
            </a:pPr>
            <a:r>
              <a:rPr lang="en-US" altLang="zh-TW" dirty="0" smtClean="0"/>
              <a:t>([Gender]. [All Gender].[F],[Measures].[Unit Sales]) &gt; 10000)} ON ROWS</a:t>
            </a:r>
          </a:p>
          <a:p>
            <a:pPr eaLnBrk="1" hangingPunct="1">
              <a:buFontTx/>
              <a:buNone/>
            </a:pPr>
            <a:r>
              <a:rPr lang="en-US" altLang="zh-TW" dirty="0" smtClean="0"/>
              <a:t>FROM [Sales]</a:t>
            </a:r>
          </a:p>
          <a:p>
            <a:pPr eaLnBrk="1" hangingPunct="1">
              <a:buFontTx/>
              <a:buNone/>
            </a:pPr>
            <a:endParaRPr lang="en-US" altLang="zh-TW" sz="2800" dirty="0" smtClean="0"/>
          </a:p>
        </p:txBody>
      </p:sp>
    </p:spTree>
    <p:extLst>
      <p:ext uri="{BB962C8B-B14F-4D97-AF65-F5344CB8AC3E}">
        <p14:creationId xmlns:p14="http://schemas.microsoft.com/office/powerpoint/2010/main" val="21043028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smtClean="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val="1358122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smtClean="0">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2"/>
          <a:ext cx="10363200" cy="4114801"/>
        </p:xfrm>
        <a:graphic>
          <a:graphicData uri="http://schemas.openxmlformats.org/drawingml/2006/table">
            <a:tbl>
              <a:tblPr/>
              <a:tblGrid>
                <a:gridCol w="5181600"/>
                <a:gridCol w="51816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8132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2"/>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3" y="4805067"/>
            <a:ext cx="2056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5" y="4849615"/>
            <a:ext cx="2005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7" y="2251078"/>
            <a:ext cx="14494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smtClean="0">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smtClean="0"/>
              <a:t>SELECT </a:t>
            </a:r>
          </a:p>
          <a:p>
            <a:pPr marL="274320" indent="-274320" eaLnBrk="1" fontAlgn="auto" hangingPunct="1">
              <a:spcAft>
                <a:spcPts val="0"/>
              </a:spcAft>
              <a:buClr>
                <a:schemeClr val="accent3"/>
              </a:buClr>
              <a:buFontTx/>
              <a:buNone/>
              <a:defRPr/>
            </a:pPr>
            <a:r>
              <a:rPr lang="en-US" altLang="zh-TW" sz="2800" smtClean="0"/>
              <a:t>{[Customers].[All Customers].[USA],</a:t>
            </a:r>
          </a:p>
          <a:p>
            <a:pPr marL="274320" indent="-274320" eaLnBrk="1" fontAlgn="auto" hangingPunct="1">
              <a:spcAft>
                <a:spcPts val="0"/>
              </a:spcAft>
              <a:buClr>
                <a:schemeClr val="accent3"/>
              </a:buClr>
              <a:buFontTx/>
              <a:buNone/>
              <a:defRPr/>
            </a:pPr>
            <a:r>
              <a:rPr lang="en-US" altLang="zh-TW" sz="2800" smtClean="0"/>
              <a:t>[Customers].[All Customers].[USA].Children}ON COLUMNS,</a:t>
            </a:r>
          </a:p>
          <a:p>
            <a:pPr marL="274320" indent="-274320" eaLnBrk="1" fontAlgn="auto" hangingPunct="1">
              <a:spcAft>
                <a:spcPts val="0"/>
              </a:spcAft>
              <a:buClr>
                <a:schemeClr val="accent3"/>
              </a:buClr>
              <a:buFontTx/>
              <a:buNone/>
              <a:defRPr/>
            </a:pPr>
            <a:r>
              <a:rPr lang="en-US" altLang="zh-TW" sz="2800" smtClean="0"/>
              <a:t>{TopCount({[Product].[Product Category].Members},</a:t>
            </a:r>
          </a:p>
          <a:p>
            <a:pPr marL="274320" indent="-274320" eaLnBrk="1" fontAlgn="auto" hangingPunct="1">
              <a:spcAft>
                <a:spcPts val="0"/>
              </a:spcAft>
              <a:buClr>
                <a:schemeClr val="accent3"/>
              </a:buClr>
              <a:buFontTx/>
              <a:buNone/>
              <a:defRPr/>
            </a:pPr>
            <a:r>
              <a:rPr lang="en-US" altLang="zh-TW" sz="2800" smtClean="0"/>
              <a:t>5, [Measures].[Unit Sales]),</a:t>
            </a:r>
          </a:p>
          <a:p>
            <a:pPr marL="274320" indent="-274320" eaLnBrk="1" fontAlgn="auto" hangingPunct="1">
              <a:spcAft>
                <a:spcPts val="0"/>
              </a:spcAft>
              <a:buClr>
                <a:schemeClr val="accent3"/>
              </a:buClr>
              <a:buFontTx/>
              <a:buNone/>
              <a:defRPr/>
            </a:pPr>
            <a:r>
              <a:rPr lang="en-US" altLang="zh-TW" sz="2800" smtClean="0"/>
              <a:t>BottomCount({[Product].[Product Category].Members},</a:t>
            </a:r>
          </a:p>
          <a:p>
            <a:pPr marL="274320" indent="-274320" eaLnBrk="1" fontAlgn="auto" hangingPunct="1">
              <a:spcAft>
                <a:spcPts val="0"/>
              </a:spcAft>
              <a:buClr>
                <a:schemeClr val="accent3"/>
              </a:buClr>
              <a:buFontTx/>
              <a:buNone/>
              <a:defRPr/>
            </a:pPr>
            <a:r>
              <a:rPr lang="en-US" altLang="zh-TW" sz="2800" smtClean="0"/>
              <a:t>5, [Measures].[Unit Sales])} ON ROWS</a:t>
            </a:r>
          </a:p>
          <a:p>
            <a:pPr marL="274320" indent="-274320" eaLnBrk="1" fontAlgn="auto" hangingPunct="1">
              <a:spcAft>
                <a:spcPts val="0"/>
              </a:spcAft>
              <a:buClr>
                <a:schemeClr val="accent3"/>
              </a:buClr>
              <a:buFontTx/>
              <a:buNone/>
              <a:defRPr/>
            </a:pPr>
            <a:r>
              <a:rPr lang="en-US" altLang="zh-TW" sz="2800" smtClean="0"/>
              <a:t>FROM [Sales]</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Tx/>
              <a:buNone/>
              <a:defRPr/>
            </a:pPr>
            <a:r>
              <a:rPr lang="en-US" altLang="zh-TW" sz="2800" smtClean="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lnSpc>
                <a:spcPct val="90000"/>
              </a:lnSpc>
              <a:spcAft>
                <a:spcPts val="0"/>
              </a:spcAft>
              <a:buClr>
                <a:schemeClr val="accent3"/>
              </a:buClr>
              <a:buFontTx/>
              <a:buNone/>
              <a:defRPr/>
            </a:pPr>
            <a:endParaRPr lang="en-US" altLang="zh-TW" sz="2800" smtClean="0"/>
          </a:p>
        </p:txBody>
      </p:sp>
    </p:spTree>
    <p:extLst>
      <p:ext uri="{BB962C8B-B14F-4D97-AF65-F5344CB8AC3E}">
        <p14:creationId xmlns:p14="http://schemas.microsoft.com/office/powerpoint/2010/main" val="3249363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smtClean="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smtClean="0"/>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val="34186254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smtClean="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2" y="838200"/>
          <a:ext cx="10769599" cy="5089764"/>
        </p:xfrm>
        <a:graphic>
          <a:graphicData uri="http://schemas.openxmlformats.org/drawingml/2006/table">
            <a:tbl>
              <a:tblPr/>
              <a:tblGrid>
                <a:gridCol w="2478617"/>
                <a:gridCol w="2072216"/>
                <a:gridCol w="2074333"/>
                <a:gridCol w="2072217"/>
                <a:gridCol w="2072216"/>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0196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dirty="0" smtClean="0">
                <a:solidFill>
                  <a:schemeClr val="tx1"/>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smtClean="0"/>
              <a:t>Select</a:t>
            </a:r>
          </a:p>
          <a:p>
            <a:pPr eaLnBrk="1" hangingPunct="1">
              <a:buFontTx/>
              <a:buNone/>
            </a:pPr>
            <a:r>
              <a:rPr lang="en-US" altLang="zh-TW" smtClean="0"/>
              <a:t>{[Marital Status].[All Marital Status].[S]} ON COLUMNS,</a:t>
            </a:r>
          </a:p>
          <a:p>
            <a:pPr eaLnBrk="1" hangingPunct="1">
              <a:buFontTx/>
              <a:buNone/>
            </a:pPr>
            <a:r>
              <a:rPr lang="en-US" altLang="zh-TW" smtClean="0"/>
              <a:t>{Order ({[Promotion Media].[Media Type].Members},</a:t>
            </a:r>
          </a:p>
          <a:p>
            <a:pPr eaLnBrk="1" hangingPunct="1">
              <a:buFontTx/>
              <a:buNone/>
            </a:pPr>
            <a:r>
              <a:rPr lang="en-US" altLang="zh-TW" smtClean="0"/>
              <a:t>[Unit Sales], BDESC)} ON ROWS</a:t>
            </a:r>
          </a:p>
          <a:p>
            <a:pPr eaLnBrk="1" hangingPunct="1">
              <a:buFontTx/>
              <a:buNone/>
            </a:pPr>
            <a:r>
              <a:rPr lang="en-US" altLang="zh-TW" smtClean="0"/>
              <a:t>FROM [Sales]</a:t>
            </a:r>
          </a:p>
          <a:p>
            <a:pPr eaLnBrk="1" hangingPunct="1">
              <a:buFontTx/>
              <a:buNone/>
            </a:pPr>
            <a:endParaRPr lang="en-US" altLang="zh-TW" smtClean="0"/>
          </a:p>
          <a:p>
            <a:pPr eaLnBrk="1" hangingPunct="1">
              <a:buFontTx/>
              <a:buNone/>
            </a:pPr>
            <a:r>
              <a:rPr lang="en-US" altLang="zh-TW" smtClean="0"/>
              <a:t>Where BDESC means sort descending without hierarchy. </a:t>
            </a:r>
          </a:p>
          <a:p>
            <a:pPr eaLnBrk="1" hangingPunct="1">
              <a:buFontTx/>
              <a:buNone/>
            </a:pPr>
            <a:endParaRPr lang="en-US" altLang="zh-TW" sz="2800" smtClean="0"/>
          </a:p>
        </p:txBody>
      </p:sp>
    </p:spTree>
    <p:extLst>
      <p:ext uri="{BB962C8B-B14F-4D97-AF65-F5344CB8AC3E}">
        <p14:creationId xmlns:p14="http://schemas.microsoft.com/office/powerpoint/2010/main" val="10479030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smtClean="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smtClean="0"/>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val="13628275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gridCol w="5181600"/>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49634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dirty="0" smtClean="0">
                <a:solidFill>
                  <a:schemeClr val="tx1"/>
                </a:solidFill>
                <a:ea typeface="新細明體" pitchFamily="18" charset="-120"/>
              </a:rPr>
              <a:t>Filter Function</a:t>
            </a:r>
            <a:r>
              <a:rPr lang="en-US" altLang="zh-TW" b="1" dirty="0" smtClean="0">
                <a:solidFill>
                  <a:schemeClr val="tx1"/>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smtClean="0"/>
              <a:t>Select</a:t>
            </a:r>
          </a:p>
          <a:p>
            <a:pPr eaLnBrk="1" hangingPunct="1">
              <a:buFontTx/>
              <a:buNone/>
            </a:pPr>
            <a:r>
              <a:rPr lang="en-AU" altLang="zh-TW" sz="2800" smtClean="0"/>
              <a:t>{[Gender], Members} ON COLUMNS,</a:t>
            </a:r>
          </a:p>
          <a:p>
            <a:pPr eaLnBrk="1" hangingPunct="1">
              <a:buFontTx/>
              <a:buNone/>
            </a:pPr>
            <a:r>
              <a:rPr lang="en-AU" altLang="zh-TW" sz="2800" smtClean="0"/>
              <a:t>{TopCount ({[Product].[Product Name].Members},10, </a:t>
            </a:r>
          </a:p>
          <a:p>
            <a:pPr eaLnBrk="1" hangingPunct="1">
              <a:buFontTx/>
              <a:buNone/>
            </a:pPr>
            <a:r>
              <a:rPr lang="en-AU" altLang="zh-TW" sz="2800" smtClean="0"/>
              <a:t>([Gender].[Gender].[F], [Measures].[Unit Sales]))} ON ROWS</a:t>
            </a:r>
          </a:p>
          <a:p>
            <a:pPr eaLnBrk="1" hangingPunct="1">
              <a:buFontTx/>
              <a:buNone/>
            </a:pPr>
            <a:r>
              <a:rPr lang="en-AU" altLang="zh-TW" sz="2800" smtClean="0"/>
              <a:t>FROM [Sales]</a:t>
            </a:r>
          </a:p>
          <a:p>
            <a:pPr eaLnBrk="1" hangingPunct="1">
              <a:buFontTx/>
              <a:buNone/>
            </a:pPr>
            <a:r>
              <a:rPr lang="en-AU" altLang="zh-TW" sz="2800" smtClean="0"/>
              <a:t>WHERE ([Marital Status].[All Marital Status].[M],</a:t>
            </a:r>
          </a:p>
          <a:p>
            <a:pPr eaLnBrk="1" hangingPunct="1">
              <a:buFontTx/>
              <a:buNone/>
            </a:pPr>
            <a:r>
              <a:rPr lang="en-AU" altLang="zh-TW" sz="2800" smtClean="0"/>
              <a:t>[Measures].[Unit Sales])</a:t>
            </a:r>
          </a:p>
          <a:p>
            <a:pPr eaLnBrk="1" hangingPunct="1">
              <a:lnSpc>
                <a:spcPct val="90000"/>
              </a:lnSpc>
              <a:buFontTx/>
              <a:buNone/>
            </a:pPr>
            <a:endParaRPr lang="zh-TW" altLang="en-US" sz="2800" smtClean="0"/>
          </a:p>
        </p:txBody>
      </p:sp>
    </p:spTree>
    <p:extLst>
      <p:ext uri="{BB962C8B-B14F-4D97-AF65-F5344CB8AC3E}">
        <p14:creationId xmlns:p14="http://schemas.microsoft.com/office/powerpoint/2010/main" val="39038211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0" y="381000"/>
            <a:ext cx="12192000" cy="762000"/>
          </a:xfrm>
        </p:spPr>
        <p:txBody>
          <a:bodyPr>
            <a:normAutofit fontScale="90000"/>
          </a:bodyPr>
          <a:lstStyle/>
          <a:p>
            <a:pPr algn="just" eaLnBrk="1" fontAlgn="auto" hangingPunct="1">
              <a:spcAft>
                <a:spcPts val="0"/>
              </a:spcAft>
              <a:defRPr/>
            </a:pPr>
            <a:r>
              <a:rPr lang="en-US" altLang="zh-TW" sz="2000" smtClean="0">
                <a:ea typeface="新細明體" pitchFamily="18" charset="-120"/>
              </a:rPr>
              <a:t>This query is motivated by a desire to determine which products married women are most likely to purchase and the sales of these same products to married men.</a:t>
            </a:r>
            <a:br>
              <a:rPr lang="en-US" altLang="zh-TW" sz="2000" smtClean="0">
                <a:ea typeface="新細明體" pitchFamily="18" charset="-120"/>
              </a:rPr>
            </a:br>
            <a:endParaRPr lang="en-US" altLang="zh-TW" sz="2000" smtClean="0">
              <a:ea typeface="新細明體" pitchFamily="18" charset="-120"/>
            </a:endParaRPr>
          </a:p>
        </p:txBody>
      </p:sp>
      <p:sp>
        <p:nvSpPr>
          <p:cNvPr id="64515" name="Rectangle 5"/>
          <p:cNvSpPr>
            <a:spLocks noGrp="1" noChangeArrowheads="1"/>
          </p:cNvSpPr>
          <p:nvPr>
            <p:ph idx="1"/>
          </p:nvPr>
        </p:nvSpPr>
        <p:spPr>
          <a:xfrm>
            <a:off x="0" y="1295400"/>
            <a:ext cx="11988800" cy="4724400"/>
          </a:xfrm>
        </p:spPr>
        <p:txBody>
          <a:bodyPr/>
          <a:lstStyle/>
          <a:p>
            <a:pPr eaLnBrk="1" hangingPunct="1"/>
            <a:r>
              <a:rPr lang="en-US" altLang="zh-TW" sz="2000" smtClean="0"/>
              <a:t>The columns axis contains all members of the gender dimension, [All Gender], [F]. and [M]. [All Gender] is included because the .Members function was placed on the gender dimension instead of on the [Gender].[Gender] level.</a:t>
            </a:r>
          </a:p>
          <a:p>
            <a:pPr eaLnBrk="1" hangingPunct="1"/>
            <a:endParaRPr lang="en-US" altLang="zh-TW" sz="2000" smtClean="0"/>
          </a:p>
          <a:p>
            <a:pPr eaLnBrk="1" hangingPunct="1"/>
            <a:r>
              <a:rPr lang="en-US" altLang="zh-TW" sz="2000" smtClean="0"/>
              <a:t>The fundamental set in the rows axis consists of names of products (members of the [Product].[Product Name] level). In this query the TopCount ( ) function is used to examine some of the products. Of specific interest here are the top 10 products in unit sales pruchased by females. Therefore, the index in the TopCount ( ) function is 10, and the numeric expression is the tuple ([Gender].[Gender].[F], [Measures].[Unit Sales]).</a:t>
            </a:r>
          </a:p>
          <a:p>
            <a:pPr eaLnBrk="1" hangingPunct="1"/>
            <a:endParaRPr lang="en-US" altLang="zh-TW" sz="2000" smtClean="0"/>
          </a:p>
          <a:p>
            <a:pPr eaLnBrk="1" hangingPunct="1"/>
            <a:r>
              <a:rPr lang="en-US" altLang="zh-TW" sz="2000" smtClean="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val="33874058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gridCol w="2540000"/>
                <a:gridCol w="2438400"/>
                <a:gridCol w="2743200"/>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172459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smtClean="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smtClean="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smtClean="0"/>
          </a:p>
        </p:txBody>
      </p:sp>
      <p:sp>
        <p:nvSpPr>
          <p:cNvPr id="66564" name="Rectangle 5"/>
          <p:cNvSpPr>
            <a:spLocks noChangeArrowheads="1"/>
          </p:cNvSpPr>
          <p:nvPr/>
        </p:nvSpPr>
        <p:spPr bwMode="auto">
          <a:xfrm>
            <a:off x="2" y="-14735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extLst>
              <p:ext uri="{D42A27DB-BD31-4B8C-83A1-F6EECF244321}">
                <p14:modId xmlns:p14="http://schemas.microsoft.com/office/powerpoint/2010/main" val="3398722621"/>
              </p:ext>
            </p:extLst>
          </p:nvPr>
        </p:nvGraphicFramePr>
        <p:xfrm>
          <a:off x="2032000" y="1676403"/>
          <a:ext cx="8356600" cy="3248025"/>
        </p:xfrm>
        <a:graphic>
          <a:graphicData uri="http://schemas.openxmlformats.org/presentationml/2006/ole">
            <mc:AlternateContent xmlns:mc="http://schemas.openxmlformats.org/markup-compatibility/2006">
              <mc:Choice xmlns:v="urn:schemas-microsoft-com:vml" Requires="v">
                <p:oleObj spid="_x0000_s15371" name="Visio" r:id="rId3" imgW="7252920" imgH="6334920" progId="Visio.Drawing.11">
                  <p:embed/>
                </p:oleObj>
              </mc:Choice>
              <mc:Fallback>
                <p:oleObj name="Visio" r:id="rId3" imgW="7252920" imgH="6334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676403"/>
                        <a:ext cx="8356600" cy="3248025"/>
                      </a:xfrm>
                      <a:prstGeom prst="rect">
                        <a:avLst/>
                      </a:prstGeom>
                      <a:solidFill>
                        <a:schemeClr val="tx1"/>
                      </a:solidFill>
                      <a:ln>
                        <a:noFill/>
                      </a:ln>
                      <a:extLst/>
                    </p:spPr>
                  </p:pic>
                </p:oleObj>
              </mc:Fallback>
            </mc:AlternateContent>
          </a:graphicData>
        </a:graphic>
      </p:graphicFrame>
      <p:sp>
        <p:nvSpPr>
          <p:cNvPr id="66566" name="Rectangle 6"/>
          <p:cNvSpPr>
            <a:spLocks noChangeArrowheads="1"/>
          </p:cNvSpPr>
          <p:nvPr/>
        </p:nvSpPr>
        <p:spPr bwMode="auto">
          <a:xfrm>
            <a:off x="1016000" y="4114803"/>
            <a:ext cx="12192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AU" altLang="zh-TW" sz="1800"/>
              <a:t>The requested SQL statement is:</a:t>
            </a:r>
            <a:endParaRPr lang="en-US" altLang="zh-TW" sz="1800"/>
          </a:p>
          <a:p>
            <a:r>
              <a:rPr lang="en-AU" altLang="zh-TW" sz="1800"/>
              <a:t>Select Customer, Sum(Actual_sales) From Sales</a:t>
            </a:r>
            <a:r>
              <a:rPr lang="en-US" altLang="zh-TW" sz="1800"/>
              <a:t> </a:t>
            </a:r>
            <a:r>
              <a:rPr lang="en-AU" altLang="zh-TW" sz="1800"/>
              <a:t>Where year = ‘2000’</a:t>
            </a:r>
            <a:r>
              <a:rPr lang="en-US" altLang="zh-TW" sz="1800"/>
              <a:t> </a:t>
            </a:r>
            <a:r>
              <a:rPr lang="en-AU" altLang="zh-TW" sz="1800"/>
              <a:t>Group by customer</a:t>
            </a:r>
          </a:p>
          <a:p>
            <a:endParaRPr lang="en-AU" altLang="zh-TW" sz="1800"/>
          </a:p>
          <a:p>
            <a:r>
              <a:rPr lang="en-AU" altLang="zh-TW" sz="1800"/>
              <a:t>The requested MDX statement is:</a:t>
            </a:r>
          </a:p>
          <a:p>
            <a:r>
              <a:rPr lang="en-US" altLang="zh-TW" sz="1800"/>
              <a:t>Select{[Sales].Actual_sales}on Columns</a:t>
            </a:r>
          </a:p>
          <a:p>
            <a:r>
              <a:rPr lang="en-US" altLang="zh-TW" sz="1800"/>
              <a:t>({[Customer].Customer_name},{[Time].Year}) on Rows</a:t>
            </a:r>
          </a:p>
          <a:p>
            <a:r>
              <a:rPr lang="en-US" altLang="zh-TW" sz="1800"/>
              <a:t>from Cuboid</a:t>
            </a:r>
          </a:p>
          <a:p>
            <a:r>
              <a:rPr lang="en-US" altLang="zh-TW" sz="1800"/>
              <a:t>Where	([Time].[Year].[2000])</a:t>
            </a:r>
            <a:endParaRPr lang="en-AU" altLang="zh-TW" sz="1800"/>
          </a:p>
        </p:txBody>
      </p:sp>
    </p:spTree>
    <p:extLst>
      <p:ext uri="{BB962C8B-B14F-4D97-AF65-F5344CB8AC3E}">
        <p14:creationId xmlns:p14="http://schemas.microsoft.com/office/powerpoint/2010/main" val="2527073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Caslon Pro Bold" panose="0205070206050A020403" pitchFamily="18" charset="0"/>
              </a:rPr>
              <a:t>What</a:t>
            </a:r>
            <a:r>
              <a:rPr lang="en-US" sz="3200" dirty="0" smtClean="0"/>
              <a:t> </a:t>
            </a:r>
            <a:r>
              <a:rPr lang="en-US" dirty="0" smtClean="0">
                <a:latin typeface="Adobe Caslon Pro Bold" panose="0205070206050A020403" pitchFamily="18" charset="0"/>
              </a:rPr>
              <a:t>is Data Warehouse??????</a:t>
            </a:r>
            <a:endParaRPr lang="en-US" dirty="0"/>
          </a:p>
        </p:txBody>
      </p:sp>
      <p:sp>
        <p:nvSpPr>
          <p:cNvPr id="4" name="Rectangle 3"/>
          <p:cNvSpPr/>
          <p:nvPr/>
        </p:nvSpPr>
        <p:spPr>
          <a:xfrm>
            <a:off x="655214" y="1409730"/>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a:t>
            </a:r>
            <a:r>
              <a:rPr lang="en-US" sz="2400" dirty="0" smtClean="0">
                <a:latin typeface="Times New Roman" panose="02020603050405020304" pitchFamily="18" charset="0"/>
                <a:cs typeface="Times New Roman" panose="02020603050405020304" pitchFamily="18" charset="0"/>
              </a:rPr>
              <a:t>data according to </a:t>
            </a:r>
            <a:r>
              <a:rPr lang="en-US" sz="2400" dirty="0">
                <a:latin typeface="Times New Roman" panose="02020603050405020304" pitchFamily="18" charset="0"/>
                <a:cs typeface="Times New Roman" panose="02020603050405020304" pitchFamily="18" charset="0"/>
              </a:rPr>
              <a:t>target specific subjects. </a:t>
            </a:r>
          </a:p>
          <a:p>
            <a:pPr algn="just"/>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 It </a:t>
            </a:r>
            <a:r>
              <a:rPr lang="en-US" sz="2400" i="1" dirty="0">
                <a:latin typeface="Times New Roman" panose="02020603050405020304" pitchFamily="18" charset="0"/>
                <a:cs typeface="Times New Roman" panose="02020603050405020304" pitchFamily="18" charset="0"/>
              </a:rPr>
              <a:t>may store data regarding total Sales, Number of Customers, etc. and not </a:t>
            </a:r>
            <a:r>
              <a:rPr lang="en-US" sz="2400" i="1" dirty="0" smtClean="0">
                <a:latin typeface="Times New Roman" panose="02020603050405020304" pitchFamily="18" charset="0"/>
                <a:cs typeface="Times New Roman" panose="02020603050405020304" pitchFamily="18" charset="0"/>
              </a:rPr>
              <a:t>general </a:t>
            </a:r>
            <a:r>
              <a:rPr lang="en-US" sz="2400" i="1" dirty="0">
                <a:latin typeface="Times New Roman" panose="02020603050405020304" pitchFamily="18" charset="0"/>
                <a:cs typeface="Times New Roman" panose="02020603050405020304" pitchFamily="18" charset="0"/>
              </a:rPr>
              <a:t>data on everyday operations</a:t>
            </a:r>
            <a:r>
              <a:rPr lang="en-US" sz="28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smtClean="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smtClean="0">
                <a:latin typeface="Times New Roman" panose="02020603050405020304" pitchFamily="18" charset="0"/>
                <a:cs typeface="Times New Roman" panose="02020603050405020304" pitchFamily="18" charset="0"/>
              </a:rPr>
              <a:t>Example:</a:t>
            </a:r>
            <a:r>
              <a:rPr lang="en-US" sz="2400" i="1" dirty="0" smtClean="0">
                <a:latin typeface="Times New Roman" panose="02020603050405020304" pitchFamily="18" charset="0"/>
                <a:cs typeface="Times New Roman" panose="02020603050405020304" pitchFamily="18" charset="0"/>
              </a:rPr>
              <a:t> Sales data may be on RDB, Customer information on Flat files, etc</a:t>
            </a:r>
            <a:r>
              <a:rPr lang="en-US" sz="2000" i="1" dirty="0" smtClean="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Time </a:t>
            </a:r>
            <a:r>
              <a:rPr lang="en-US" sz="2400" b="1" i="1" dirty="0">
                <a:solidFill>
                  <a:srgbClr val="FF0000"/>
                </a:solidFill>
                <a:latin typeface="Times New Roman" panose="02020603050405020304" pitchFamily="18" charset="0"/>
                <a:cs typeface="Times New Roman" panose="02020603050405020304" pitchFamily="18" charset="0"/>
              </a:rPr>
              <a:t>Variant : </a:t>
            </a:r>
            <a:r>
              <a:rPr lang="en-US" sz="2400" dirty="0" smtClean="0">
                <a:latin typeface="Times New Roman" panose="02020603050405020304" pitchFamily="18" charset="0"/>
                <a:cs typeface="Times New Roman" panose="02020603050405020304" pitchFamily="18" charset="0"/>
              </a:rPr>
              <a:t>Data are stored to provide information from an historic perspective. </a:t>
            </a:r>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Data of sales in last 5 years, etc.</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Non-Volatile : </a:t>
            </a:r>
            <a:r>
              <a:rPr lang="en-US" sz="2400" dirty="0" smtClean="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smtClean="0">
                <a:ea typeface="新細明體" pitchFamily="18" charset="-120"/>
              </a:rPr>
              <a:t>Tutorial Question 5</a:t>
            </a:r>
          </a:p>
        </p:txBody>
      </p:sp>
      <p:sp>
        <p:nvSpPr>
          <p:cNvPr id="67587" name="Rectangle 3"/>
          <p:cNvSpPr>
            <a:spLocks noGrp="1" noChangeArrowheads="1"/>
          </p:cNvSpPr>
          <p:nvPr>
            <p:ph idx="1"/>
          </p:nvPr>
        </p:nvSpPr>
        <p:spPr>
          <a:xfrm>
            <a:off x="0" y="304800"/>
            <a:ext cx="12192000" cy="6096000"/>
          </a:xfrm>
        </p:spPr>
        <p:txBody>
          <a:bodyPr/>
          <a:lstStyle/>
          <a:p>
            <a:pPr marL="609600" indent="-609600" algn="just" eaLnBrk="1" hangingPunct="1">
              <a:buFontTx/>
              <a:buNone/>
            </a:pPr>
            <a:r>
              <a:rPr lang="en-US" altLang="zh-TW" sz="1800" smtClean="0"/>
              <a:t>Suppose that a data warehouse consists of the three dimensions </a:t>
            </a:r>
            <a:r>
              <a:rPr lang="en-US" altLang="zh-TW" sz="1800" i="1" smtClean="0"/>
              <a:t>time, doctor, </a:t>
            </a:r>
            <a:r>
              <a:rPr lang="en-US" altLang="zh-TW" sz="1800" smtClean="0"/>
              <a:t>and</a:t>
            </a:r>
            <a:r>
              <a:rPr lang="en-US" altLang="zh-TW" sz="1800" i="1" smtClean="0"/>
              <a:t> patent, </a:t>
            </a:r>
            <a:r>
              <a:rPr lang="en-US" altLang="zh-TW" sz="1800" smtClean="0"/>
              <a:t>and the two measures </a:t>
            </a:r>
            <a:r>
              <a:rPr lang="en-US" altLang="zh-TW" sz="1800" i="1" smtClean="0"/>
              <a:t>count </a:t>
            </a:r>
            <a:r>
              <a:rPr lang="en-US" altLang="zh-TW" sz="1800" smtClean="0"/>
              <a:t>and</a:t>
            </a:r>
            <a:r>
              <a:rPr lang="en-US" altLang="zh-TW" sz="1800" i="1" smtClean="0"/>
              <a:t> charge</a:t>
            </a:r>
            <a:r>
              <a:rPr lang="en-US" altLang="zh-TW" sz="1800" smtClean="0"/>
              <a:t>, where charge is the fee that a doctor charges a patient for a visit. Starting with the base </a:t>
            </a:r>
            <a:r>
              <a:rPr lang="en-US" altLang="zh-TW" sz="1800" i="1" smtClean="0"/>
              <a:t>cuboid </a:t>
            </a:r>
            <a:r>
              <a:rPr lang="en-US" altLang="zh-TW" sz="1800" smtClean="0"/>
              <a:t>[</a:t>
            </a:r>
            <a:r>
              <a:rPr lang="en-US" altLang="zh-TW" sz="1800" i="1" smtClean="0"/>
              <a:t>day, doctor, patient</a:t>
            </a:r>
            <a:r>
              <a:rPr lang="en-US" altLang="zh-TW" sz="1800" smtClean="0"/>
              <a:t>], provide a MDX (Multidimensional Expression) query to list the total fee collected by each doctor in 2000?</a:t>
            </a:r>
          </a:p>
          <a:p>
            <a:pPr marL="609600" indent="-609600" algn="just" eaLnBrk="1" hangingPunct="1">
              <a:buFontTx/>
              <a:buNone/>
            </a:pPr>
            <a:r>
              <a:rPr lang="en-US" altLang="zh-TW" sz="1800" smtClean="0"/>
              <a:t>To obtain the same list, write an SQL query assuming the data is stored in a relational database with the table </a:t>
            </a:r>
            <a:r>
              <a:rPr lang="en-US" altLang="zh-TW" sz="1800" i="1" smtClean="0"/>
              <a:t>fee (day, month, year, doctor, hospital, patient, count, charge).</a:t>
            </a:r>
          </a:p>
          <a:p>
            <a:pPr marL="609600" indent="-609600" eaLnBrk="1" hangingPunct="1">
              <a:buFontTx/>
              <a:buAutoNum type="arabicPeriod"/>
            </a:pPr>
            <a:r>
              <a:rPr lang="en-US" altLang="en-US" sz="1600" i="1" smtClean="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1600" i="1" smtClean="0"/>
              <a:t>To obtain the same list, write an SQL query assuming the data is stored in a relational database with the table fee (day, month, year, doctor, hospital, patient, count, charge).</a:t>
            </a:r>
            <a:r>
              <a:rPr lang="en-US" altLang="en-US" sz="1600" smtClean="0"/>
              <a:t> </a:t>
            </a:r>
            <a:r>
              <a:rPr lang="en-US" altLang="zh-TW" sz="1600" smtClean="0"/>
              <a:t> </a:t>
            </a:r>
            <a:endParaRPr lang="zh-TW" altLang="en-US" sz="1600" smtClean="0"/>
          </a:p>
        </p:txBody>
      </p:sp>
      <p:sp>
        <p:nvSpPr>
          <p:cNvPr id="675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7589" name="Object 4"/>
          <p:cNvGraphicFramePr>
            <a:graphicFrameLocks noChangeAspect="1"/>
          </p:cNvGraphicFramePr>
          <p:nvPr/>
        </p:nvGraphicFramePr>
        <p:xfrm>
          <a:off x="3962402" y="3962400"/>
          <a:ext cx="5473700" cy="2668588"/>
        </p:xfrm>
        <a:graphic>
          <a:graphicData uri="http://schemas.openxmlformats.org/presentationml/2006/ole">
            <mc:AlternateContent xmlns:mc="http://schemas.openxmlformats.org/markup-compatibility/2006">
              <mc:Choice xmlns:v="urn:schemas-microsoft-com:vml" Requires="v">
                <p:oleObj spid="_x0000_s16395" name="Visio" r:id="rId3" imgW="7212285" imgH="6028086" progId="Visio.Drawing.11">
                  <p:embed/>
                </p:oleObj>
              </mc:Choice>
              <mc:Fallback>
                <p:oleObj name="Visio" r:id="rId3" imgW="7212285" imgH="602808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2" y="3962400"/>
                        <a:ext cx="54737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61850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a:bodyPr>
          <a:lstStyle/>
          <a:p>
            <a:pPr algn="ctr"/>
            <a:r>
              <a:rPr lang="en-US" dirty="0" smtClean="0">
                <a:solidFill>
                  <a:schemeClr val="tx1"/>
                </a:solidFill>
                <a:latin typeface="Algerian" pitchFamily="82" charset="0"/>
              </a:rPr>
              <a:t>Data warehouse design and usage</a:t>
            </a:r>
            <a:endParaRPr lang="en-US" dirty="0">
              <a:solidFill>
                <a:schemeClr val="tx1"/>
              </a:solidFill>
              <a:latin typeface="Algerian" pitchFamily="82" charset="0"/>
            </a:endParaRPr>
          </a:p>
        </p:txBody>
      </p:sp>
    </p:spTree>
    <p:extLst>
      <p:ext uri="{BB962C8B-B14F-4D97-AF65-F5344CB8AC3E}">
        <p14:creationId xmlns:p14="http://schemas.microsoft.com/office/powerpoint/2010/main" val="13554723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12030075" cy="1373188"/>
          </a:xfrm>
        </p:spPr>
        <p:txBody>
          <a:bodyPr>
            <a:normAutofit/>
          </a:bodyPr>
          <a:lstStyle/>
          <a:p>
            <a:r>
              <a:rPr lang="en-US" altLang="zh-CN" sz="6000" b="1" dirty="0" smtClean="0">
                <a:solidFill>
                  <a:schemeClr val="tx1"/>
                </a:solidFill>
              </a:rPr>
              <a:t>Data Warehouse Usage</a:t>
            </a:r>
            <a:endParaRPr lang="en-US" sz="6000" b="1" dirty="0" smtClean="0">
              <a:solidFill>
                <a:schemeClr val="tx1"/>
              </a:solidFill>
            </a:endParaRPr>
          </a:p>
        </p:txBody>
      </p:sp>
    </p:spTree>
    <p:extLst>
      <p:ext uri="{BB962C8B-B14F-4D97-AF65-F5344CB8AC3E}">
        <p14:creationId xmlns:p14="http://schemas.microsoft.com/office/powerpoint/2010/main" val="1869097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dirty="0" smtClean="0">
                <a:solidFill>
                  <a:schemeClr val="tx1"/>
                </a:solidFill>
              </a:rPr>
              <a:t>Introduction</a:t>
            </a:r>
          </a:p>
        </p:txBody>
      </p:sp>
      <p:sp>
        <p:nvSpPr>
          <p:cNvPr id="20483" name="Rectangle 3"/>
          <p:cNvSpPr>
            <a:spLocks noChangeArrowheads="1"/>
          </p:cNvSpPr>
          <p:nvPr/>
        </p:nvSpPr>
        <p:spPr bwMode="auto">
          <a:xfrm>
            <a:off x="477838" y="1962152"/>
            <a:ext cx="1116806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val="39056452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6600" b="1" smtClean="0"/>
              <a:t>Introduction</a:t>
            </a:r>
            <a:endParaRPr lang="en-US" sz="6600" smtClean="0"/>
          </a:p>
        </p:txBody>
      </p:sp>
      <p:sp>
        <p:nvSpPr>
          <p:cNvPr id="21507" name="Rectangle 3"/>
          <p:cNvSpPr>
            <a:spLocks noChangeArrowheads="1"/>
          </p:cNvSpPr>
          <p:nvPr/>
        </p:nvSpPr>
        <p:spPr bwMode="auto">
          <a:xfrm>
            <a:off x="519114" y="2043115"/>
            <a:ext cx="111934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val="1304108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dirty="0" smtClean="0">
                <a:solidFill>
                  <a:schemeClr val="tx1"/>
                </a:solidFill>
              </a:rPr>
              <a:t>Data Warehouse Applications</a:t>
            </a:r>
          </a:p>
        </p:txBody>
      </p:sp>
      <p:sp>
        <p:nvSpPr>
          <p:cNvPr id="4" name="Rectangle 3"/>
          <p:cNvSpPr/>
          <p:nvPr/>
        </p:nvSpPr>
        <p:spPr>
          <a:xfrm>
            <a:off x="585788" y="2590801"/>
            <a:ext cx="11093451" cy="3046988"/>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information processing,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analytical processing, and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data mining.</a:t>
            </a:r>
          </a:p>
        </p:txBody>
      </p:sp>
    </p:spTree>
    <p:extLst>
      <p:ext uri="{BB962C8B-B14F-4D97-AF65-F5344CB8AC3E}">
        <p14:creationId xmlns:p14="http://schemas.microsoft.com/office/powerpoint/2010/main" val="9533775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smtClean="0"/>
              <a:t>Data Warehouse Applications</a:t>
            </a:r>
            <a:endParaRPr lang="en-US" sz="5400" smtClean="0"/>
          </a:p>
        </p:txBody>
      </p:sp>
      <p:sp>
        <p:nvSpPr>
          <p:cNvPr id="4" name="Rectangle 3"/>
          <p:cNvSpPr txBox="1">
            <a:spLocks noChangeArrowheads="1"/>
          </p:cNvSpPr>
          <p:nvPr/>
        </p:nvSpPr>
        <p:spPr>
          <a:xfrm>
            <a:off x="434976" y="1949450"/>
            <a:ext cx="11022013" cy="4908550"/>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smtClean="0">
                <a:solidFill>
                  <a:srgbClr val="FFFF00"/>
                </a:solidFill>
              </a:rPr>
              <a:t>Information processing</a:t>
            </a:r>
          </a:p>
          <a:p>
            <a:pPr lvl="2" algn="just" fontAlgn="auto">
              <a:lnSpc>
                <a:spcPct val="120000"/>
              </a:lnSpc>
              <a:spcAft>
                <a:spcPts val="0"/>
              </a:spcAft>
              <a:defRPr/>
            </a:pPr>
            <a:r>
              <a:rPr lang="en-US" altLang="zh-CN" sz="2000" dirty="0" smtClean="0"/>
              <a:t>supports querying, basic statistical analysis, and reporting using crosstabs, tables, charts and graphs</a:t>
            </a:r>
          </a:p>
          <a:p>
            <a:pPr lvl="1" algn="just" fontAlgn="auto">
              <a:lnSpc>
                <a:spcPct val="120000"/>
              </a:lnSpc>
              <a:spcAft>
                <a:spcPts val="0"/>
              </a:spcAft>
              <a:defRPr/>
            </a:pPr>
            <a:r>
              <a:rPr lang="en-US" altLang="zh-CN" sz="2400" b="1" dirty="0" smtClean="0">
                <a:solidFill>
                  <a:srgbClr val="FFFF00"/>
                </a:solidFill>
              </a:rPr>
              <a:t>Analytical processing</a:t>
            </a:r>
          </a:p>
          <a:p>
            <a:pPr lvl="2" algn="just" fontAlgn="auto">
              <a:lnSpc>
                <a:spcPct val="120000"/>
              </a:lnSpc>
              <a:spcAft>
                <a:spcPts val="0"/>
              </a:spcAft>
              <a:defRPr/>
            </a:pPr>
            <a:r>
              <a:rPr lang="en-US" altLang="zh-CN" sz="2000" dirty="0"/>
              <a:t>It generally operates on historic data in both summarized and detailed forms</a:t>
            </a:r>
            <a:r>
              <a:rPr lang="en-US" altLang="zh-CN" sz="2000" dirty="0" smtClean="0"/>
              <a:t>.</a:t>
            </a:r>
          </a:p>
          <a:p>
            <a:pPr lvl="2" algn="just" fontAlgn="auto">
              <a:lnSpc>
                <a:spcPct val="120000"/>
              </a:lnSpc>
              <a:spcAft>
                <a:spcPts val="0"/>
              </a:spcAft>
              <a:defRPr/>
            </a:pPr>
            <a:r>
              <a:rPr lang="en-US" altLang="zh-CN" sz="2000" dirty="0" smtClean="0"/>
              <a:t>supports basic OLAP operations, slice-dice, drilling, pivoting.</a:t>
            </a:r>
          </a:p>
          <a:p>
            <a:pPr lvl="2" algn="just" fontAlgn="auto">
              <a:lnSpc>
                <a:spcPct val="120000"/>
              </a:lnSpc>
              <a:spcAft>
                <a:spcPts val="0"/>
              </a:spcAft>
              <a:defRPr/>
            </a:pPr>
            <a:r>
              <a:rPr lang="en-US" altLang="zh-CN" sz="2000" dirty="0"/>
              <a:t>The major strength of online analytical processing </a:t>
            </a:r>
            <a:r>
              <a:rPr lang="en-US" altLang="zh-CN" sz="2000" dirty="0" smtClean="0"/>
              <a:t>over information </a:t>
            </a:r>
            <a:r>
              <a:rPr lang="en-US" altLang="zh-CN" sz="2000" dirty="0"/>
              <a:t>processing is the multidimensional data analysis of data warehouse data.</a:t>
            </a:r>
            <a:endParaRPr lang="en-US" altLang="zh-CN" sz="2000" dirty="0" smtClean="0"/>
          </a:p>
          <a:p>
            <a:pPr lvl="1" algn="just" fontAlgn="auto">
              <a:lnSpc>
                <a:spcPct val="120000"/>
              </a:lnSpc>
              <a:spcAft>
                <a:spcPts val="0"/>
              </a:spcAft>
              <a:defRPr/>
            </a:pPr>
            <a:r>
              <a:rPr lang="en-US" altLang="zh-CN" sz="2400" b="1" dirty="0" smtClean="0">
                <a:solidFill>
                  <a:srgbClr val="FFFF00"/>
                </a:solidFill>
              </a:rPr>
              <a:t>Data mining</a:t>
            </a:r>
          </a:p>
          <a:p>
            <a:pPr lvl="2" algn="just" fontAlgn="auto">
              <a:lnSpc>
                <a:spcPct val="120000"/>
              </a:lnSpc>
              <a:spcAft>
                <a:spcPts val="0"/>
              </a:spcAft>
              <a:defRPr/>
            </a:pPr>
            <a:r>
              <a:rPr lang="en-US" altLang="zh-CN" sz="2000" dirty="0" smtClean="0"/>
              <a:t>knowledge discovery from hidden patterns </a:t>
            </a:r>
          </a:p>
          <a:p>
            <a:pPr lvl="2" algn="just" fontAlgn="auto">
              <a:lnSpc>
                <a:spcPct val="120000"/>
              </a:lnSpc>
              <a:spcAft>
                <a:spcPts val="0"/>
              </a:spcAft>
              <a:defRPr/>
            </a:pPr>
            <a:r>
              <a:rPr lang="en-US" altLang="zh-CN" sz="2000" dirty="0" smtClean="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4963392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smtClean="0">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9" y="1990726"/>
            <a:ext cx="10515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val="29781639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1" y="739775"/>
            <a:ext cx="10494963" cy="1081088"/>
          </a:xfrm>
        </p:spPr>
        <p:txBody>
          <a:bodyPr/>
          <a:lstStyle/>
          <a:p>
            <a:pPr algn="ctr"/>
            <a:r>
              <a:rPr lang="en-US" sz="2800" smtClean="0">
                <a:latin typeface="Adobe Caslon Pro Bold"/>
              </a:rPr>
              <a:t>“Do OLAP systems perform data</a:t>
            </a:r>
            <a:br>
              <a:rPr lang="en-US" sz="2800" smtClean="0">
                <a:latin typeface="Adobe Caslon Pro Bold"/>
              </a:rPr>
            </a:br>
            <a:r>
              <a:rPr lang="en-US" sz="2800" smtClean="0">
                <a:latin typeface="Adobe Caslon Pro Bold"/>
              </a:rPr>
              <a:t>mining? Are OLAP systems actually data mining systems?”</a:t>
            </a:r>
          </a:p>
        </p:txBody>
      </p:sp>
      <p:sp>
        <p:nvSpPr>
          <p:cNvPr id="25603" name="Rectangle 3"/>
          <p:cNvSpPr>
            <a:spLocks noChangeArrowheads="1"/>
          </p:cNvSpPr>
          <p:nvPr/>
        </p:nvSpPr>
        <p:spPr bwMode="auto">
          <a:xfrm>
            <a:off x="577851" y="2312990"/>
            <a:ext cx="109061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a:latin typeface="Trebuchet MS" pitchFamily="34" charset="0"/>
              </a:rPr>
              <a:t>The functionalities of OLAP and data mining can be viewed as disjoint.</a:t>
            </a:r>
          </a:p>
          <a:p>
            <a:pPr marL="342900" indent="-342900" algn="just">
              <a:buFont typeface="Wingdings" pitchFamily="2" charset="2"/>
              <a:buChar char="Ø"/>
            </a:pPr>
            <a:r>
              <a:rPr lang="en-US" sz="2400">
                <a:latin typeface="Trebuchet MS" pitchFamily="34" charset="0"/>
              </a:rPr>
              <a:t>OLAP is a data summarization/aggregation tool that helps simplify data analysis.</a:t>
            </a:r>
          </a:p>
          <a:p>
            <a:pPr marL="342900" indent="-342900" algn="just">
              <a:buFont typeface="Wingdings" pitchFamily="2" charset="2"/>
              <a:buChar char="Ø"/>
            </a:pPr>
            <a:r>
              <a:rPr lang="en-US" sz="2400">
                <a:latin typeface="Trebuchet MS" pitchFamily="34" charset="0"/>
              </a:rPr>
              <a:t> Data mining allows the automated discovery of implicit patterns and interesting knowledge hidden in large amounts of data.</a:t>
            </a:r>
          </a:p>
          <a:p>
            <a:pPr marL="342900" indent="-342900" algn="just">
              <a:buFont typeface="Wingdings" pitchFamily="2" charset="2"/>
              <a:buChar char="Ø"/>
            </a:pPr>
            <a:r>
              <a:rPr lang="en-US" sz="240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a:latin typeface="Trebuchet MS"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4201560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sp>
        <p:nvSpPr>
          <p:cNvPr id="26627" name="Rectangle 3"/>
          <p:cNvSpPr>
            <a:spLocks noChangeArrowheads="1"/>
          </p:cNvSpPr>
          <p:nvPr/>
        </p:nvSpPr>
        <p:spPr bwMode="auto">
          <a:xfrm>
            <a:off x="681038" y="2163763"/>
            <a:ext cx="10990263"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a:latin typeface="Trebuchet MS" pitchFamily="34" charset="0"/>
              </a:rPr>
              <a:t>Data mining is not confined to the analysis of data stored in data warehouses.</a:t>
            </a:r>
          </a:p>
          <a:p>
            <a:pPr marL="342900" indent="-342900" algn="just">
              <a:buFont typeface="Wingdings" pitchFamily="2" charset="2"/>
              <a:buChar char="§"/>
            </a:pPr>
            <a:r>
              <a:rPr lang="en-US" sz="240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a:latin typeface="Trebuchet MS" pitchFamily="34" charset="0"/>
            </a:endParaRPr>
          </a:p>
        </p:txBody>
      </p:sp>
    </p:spTree>
    <p:extLst>
      <p:ext uri="{BB962C8B-B14F-4D97-AF65-F5344CB8AC3E}">
        <p14:creationId xmlns:p14="http://schemas.microsoft.com/office/powerpoint/2010/main" val="2543045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smtClean="0">
                <a:latin typeface="Adobe Caslon Pro Bold" panose="0205070206050A020403" pitchFamily="18" charset="0"/>
              </a:rPr>
              <a:t>Heterogeneous </a:t>
            </a:r>
            <a:r>
              <a:rPr lang="en-US" altLang="en-GB" dirty="0">
                <a:latin typeface="Adobe Caslon Pro Bold" panose="0205070206050A020403" pitchFamily="18" charset="0"/>
              </a:rPr>
              <a:t>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8</a:t>
            </a:fld>
            <a:endParaRPr lang="en-US" altLang="en-GB"/>
          </a:p>
        </p:txBody>
      </p:sp>
      <p:sp>
        <p:nvSpPr>
          <p:cNvPr id="39941" name="Rectangle 5"/>
          <p:cNvSpPr>
            <a:spLocks noChangeArrowheads="1"/>
          </p:cNvSpPr>
          <p:nvPr/>
        </p:nvSpPr>
        <p:spPr bwMode="auto">
          <a:xfrm>
            <a:off x="1524001"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9"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3"/>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3066" y="2209801"/>
            <a:ext cx="124072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27401" y="4789488"/>
            <a:ext cx="175977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6"/>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9" y="4103688"/>
            <a:ext cx="221304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90" y="4383091"/>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8023" y="3886200"/>
            <a:ext cx="843307" cy="101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1" y="2057403"/>
          <a:ext cx="1530351" cy="1069975"/>
        </p:xfrm>
        <a:graphic>
          <a:graphicData uri="http://schemas.openxmlformats.org/presentationml/2006/ole">
            <mc:AlternateContent xmlns:mc="http://schemas.openxmlformats.org/markup-compatibility/2006">
              <mc:Choice xmlns:v="urn:schemas-microsoft-com:vml" Requires="v">
                <p:oleObj spid="_x0000_s1152" name="ClipArt" r:id="rId3" imgW="3660480" imgH="3565440" progId="MS_ClipArt_Gallery.2">
                  <p:embed/>
                </p:oleObj>
              </mc:Choice>
              <mc:Fallback>
                <p:oleObj name="ClipArt" r:id="rId3" imgW="3660480" imgH="356544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2057403"/>
                        <a:ext cx="1530351"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1949" y="1612900"/>
            <a:ext cx="628651"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1" y="2578632"/>
          <a:ext cx="674687" cy="995893"/>
        </p:xfrm>
        <a:graphic>
          <a:graphicData uri="http://schemas.openxmlformats.org/presentationml/2006/ole">
            <mc:AlternateContent xmlns:mc="http://schemas.openxmlformats.org/markup-compatibility/2006">
              <mc:Choice xmlns:v="urn:schemas-microsoft-com:vml" Requires="v">
                <p:oleObj spid="_x0000_s1153" name="ClipArt" r:id="rId6" imgW="1352520" imgH="3659040" progId="MS_ClipArt_Gallery.2">
                  <p:embed/>
                </p:oleObj>
              </mc:Choice>
              <mc:Fallback>
                <p:oleObj name="ClipArt" r:id="rId6" imgW="1352520" imgH="36590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7551" y="2578632"/>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1" y="1770066"/>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spid="_x0000_s1154" name="Clip" r:id="rId8" imgW="873360" imgH="822600" progId="MS_ClipArt_Gallery.2">
                  <p:embed/>
                </p:oleObj>
              </mc:Choice>
              <mc:Fallback>
                <p:oleObj name="Clip" r:id="rId8" imgW="873360" imgH="8226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7651" name="Rectangle 3"/>
          <p:cNvSpPr>
            <a:spLocks noChangeArrowheads="1"/>
          </p:cNvSpPr>
          <p:nvPr/>
        </p:nvSpPr>
        <p:spPr bwMode="auto">
          <a:xfrm>
            <a:off x="681038" y="2138364"/>
            <a:ext cx="1077595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val="25619193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8675" name="Rectangle 4"/>
          <p:cNvSpPr>
            <a:spLocks noChangeArrowheads="1"/>
          </p:cNvSpPr>
          <p:nvPr/>
        </p:nvSpPr>
        <p:spPr bwMode="auto">
          <a:xfrm>
            <a:off x="681039" y="2262189"/>
            <a:ext cx="10668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val="23461557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9699" name="Rectangle 4"/>
          <p:cNvSpPr>
            <a:spLocks noChangeArrowheads="1"/>
          </p:cNvSpPr>
          <p:nvPr/>
        </p:nvSpPr>
        <p:spPr bwMode="auto">
          <a:xfrm>
            <a:off x="681039" y="2074865"/>
            <a:ext cx="1066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val="17452460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30723" name="Rectangle 4"/>
          <p:cNvSpPr>
            <a:spLocks noChangeArrowheads="1"/>
          </p:cNvSpPr>
          <p:nvPr/>
        </p:nvSpPr>
        <p:spPr bwMode="auto">
          <a:xfrm>
            <a:off x="841375" y="2195515"/>
            <a:ext cx="106695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val="20510059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smtClean="0">
                <a:solidFill>
                  <a:schemeClr val="tx1"/>
                </a:solidFill>
                <a:latin typeface="Algerian" pitchFamily="82" charset="0"/>
              </a:rPr>
              <a:t>Data warehouse implementation </a:t>
            </a:r>
            <a:endParaRPr lang="en-US" dirty="0">
              <a:solidFill>
                <a:schemeClr val="tx1"/>
              </a:solidFill>
              <a:latin typeface="Algerian" pitchFamily="82" charset="0"/>
            </a:endParaRPr>
          </a:p>
        </p:txBody>
      </p:sp>
    </p:spTree>
    <p:extLst>
      <p:ext uri="{BB962C8B-B14F-4D97-AF65-F5344CB8AC3E}">
        <p14:creationId xmlns:p14="http://schemas.microsoft.com/office/powerpoint/2010/main" val="10426601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21562372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val="23359280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7"/>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6982730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9450"/>
            <a:ext cx="613251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ChangeArrowheads="1"/>
          </p:cNvSpPr>
          <p:nvPr/>
        </p:nvSpPr>
        <p:spPr bwMode="auto">
          <a:xfrm>
            <a:off x="231776" y="3013075"/>
            <a:ext cx="54959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val="20031678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4"/>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1927031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a:t>
            </a:r>
            <a:r>
              <a:rPr lang="en-US" dirty="0" smtClean="0">
                <a:latin typeface="Adobe Caslon Pro Bold" panose="0205070206050A020403" pitchFamily="18" charset="0"/>
              </a:rPr>
              <a:t>Warehouse…….</a:t>
            </a:r>
            <a:endParaRPr lang="en-US" dirty="0">
              <a:latin typeface="Adobe Caslon Pro Bold" panose="0205070206050A020403" pitchFamily="18" charset="0"/>
            </a:endParaRPr>
          </a:p>
        </p:txBody>
      </p:sp>
      <p:sp>
        <p:nvSpPr>
          <p:cNvPr id="4" name="Rectangle 3"/>
          <p:cNvSpPr/>
          <p:nvPr/>
        </p:nvSpPr>
        <p:spPr>
          <a:xfrm>
            <a:off x="838200" y="1484628"/>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Integrates </a:t>
            </a:r>
            <a:r>
              <a:rPr lang="en-US" sz="2400" dirty="0">
                <a:latin typeface="Times New Roman" panose="02020603050405020304" pitchFamily="18" charset="0"/>
                <a:cs typeface="Times New Roman" panose="02020603050405020304" pitchFamily="18" charset="0"/>
              </a:rPr>
              <a:t>data from heterogeneous systems.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Stores </a:t>
            </a:r>
            <a:r>
              <a:rPr lang="en-US" sz="2400" dirty="0">
                <a:latin typeface="Times New Roman" panose="02020603050405020304" pitchFamily="18" charset="0"/>
                <a:cs typeface="Times New Roman" panose="02020603050405020304" pitchFamily="18" charset="0"/>
              </a:rPr>
              <a:t>HUGE amount of data, </a:t>
            </a:r>
            <a:r>
              <a:rPr lang="en-US" sz="2400" dirty="0" smtClean="0">
                <a:latin typeface="Times New Roman" panose="02020603050405020304" pitchFamily="18" charset="0"/>
                <a:cs typeface="Times New Roman" panose="02020603050405020304" pitchFamily="18" charset="0"/>
              </a:rPr>
              <a:t>more historical </a:t>
            </a:r>
            <a:r>
              <a:rPr lang="en-US" sz="2400" dirty="0">
                <a:latin typeface="Times New Roman" panose="02020603050405020304" pitchFamily="18" charset="0"/>
                <a:cs typeface="Times New Roman" panose="02020603050405020304" pitchFamily="18" charset="0"/>
              </a:rPr>
              <a:t>than current data.</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not require data to be highly accurate.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Queries </a:t>
            </a:r>
            <a:r>
              <a:rPr lang="en-US" sz="2400" dirty="0">
                <a:latin typeface="Times New Roman" panose="02020603050405020304" pitchFamily="18" charset="0"/>
                <a:cs typeface="Times New Roman" panose="02020603050405020304" pitchFamily="18" charset="0"/>
              </a:rPr>
              <a:t>are generally complex.</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is to execute statistical queries and provide results </a:t>
            </a:r>
            <a:r>
              <a:rPr lang="en-US" sz="2400" dirty="0" smtClean="0">
                <a:latin typeface="Times New Roman" panose="02020603050405020304" pitchFamily="18" charset="0"/>
                <a:cs typeface="Times New Roman" panose="02020603050405020304" pitchFamily="18" charset="0"/>
              </a:rPr>
              <a:t>which can influence </a:t>
            </a:r>
            <a:r>
              <a:rPr lang="en-US" sz="2400" dirty="0">
                <a:latin typeface="Times New Roman" panose="02020603050405020304" pitchFamily="18" charset="0"/>
                <a:cs typeface="Times New Roman" panose="02020603050405020304" pitchFamily="18" charset="0"/>
              </a:rPr>
              <a:t>decision making </a:t>
            </a:r>
            <a:r>
              <a:rPr lang="en-US" sz="2400" dirty="0" smtClean="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of the Enterprise.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systems are thus called Online Analytical Processing Systems </a:t>
            </a:r>
            <a:r>
              <a:rPr lang="en-US" sz="2400" dirty="0" smtClean="0">
                <a:latin typeface="Times New Roman" panose="02020603050405020304" pitchFamily="18" charset="0"/>
                <a:cs typeface="Times New Roman" panose="02020603050405020304" pitchFamily="18" charset="0"/>
              </a:rPr>
              <a:t>(OLAP).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6212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5"/>
            <a:ext cx="9783763" cy="3970318"/>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can be defined 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[city, item, year]: sum(</a:t>
            </a:r>
            <a:r>
              <a:rPr lang="en-US" sz="2400" b="1" dirty="0" err="1">
                <a:latin typeface="Arial Rounded MT Bold" panose="020F0704030504030204" pitchFamily="34" charset="0"/>
                <a:cs typeface="+mn-cs"/>
              </a:rPr>
              <a:t>sales_in_dollars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eight subsets of the set {city, item, year }, including the empty subset.</a:t>
            </a:r>
          </a:p>
        </p:txBody>
      </p:sp>
    </p:spTree>
    <p:extLst>
      <p:ext uri="{BB962C8B-B14F-4D97-AF65-F5344CB8AC3E}">
        <p14:creationId xmlns:p14="http://schemas.microsoft.com/office/powerpoint/2010/main" val="17291814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9"/>
            <a:ext cx="978376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val="30786015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 y="284165"/>
            <a:ext cx="12044363"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a:t>
            </a:r>
            <a:r>
              <a:rPr lang="en-US" sz="3200" b="1" dirty="0" smtClean="0">
                <a:solidFill>
                  <a:schemeClr val="tx1"/>
                </a:solidFill>
                <a:latin typeface="D3 Biscuitism Bold" panose="020B0600000000000000" pitchFamily="34" charset="0"/>
              </a:rPr>
              <a:t>cube ???”</a:t>
            </a:r>
            <a:endParaRPr lang="en-US" sz="3200" b="1" dirty="0">
              <a:solidFill>
                <a:schemeClr val="tx1"/>
              </a:solidFill>
              <a:latin typeface="D3 Biscuitism Bold" panose="020B0600000000000000" pitchFamily="34" charset="0"/>
            </a:endParaRP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11002027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5"/>
            <a:ext cx="12192000"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endParaRPr lang="en-US" sz="3200" dirty="0">
              <a:solidFill>
                <a:schemeClr val="tx1"/>
              </a:solidFill>
            </a:endParaRPr>
          </a:p>
        </p:txBody>
      </p:sp>
      <p:sp>
        <p:nvSpPr>
          <p:cNvPr id="4" name="Rectangle 3"/>
          <p:cNvSpPr>
            <a:spLocks noRot="1" noChangeAspect="1" noMove="1" noResize="1" noEditPoints="1" noAdjustHandles="1" noChangeArrowheads="1" noChangeShapeType="1" noTextEdit="1"/>
          </p:cNvSpPr>
          <p:nvPr/>
        </p:nvSpPr>
        <p:spPr>
          <a:xfrm>
            <a:off x="1202919" y="1887544"/>
            <a:ext cx="9784080" cy="4524315"/>
          </a:xfrm>
          <a:prstGeom prst="rect">
            <a:avLst/>
          </a:prstGeom>
          <a:blipFill rotWithShape="0">
            <a:blip r:embed="rId2"/>
            <a:stretch>
              <a:fillRect l="-810" r="-997" b="-674"/>
            </a:stretch>
          </a:blipFill>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extLst/>
          </a:blip>
          <a:stretch>
            <a:fillRect/>
          </a:stretch>
        </p:blipFill>
        <p:spPr>
          <a:xfrm>
            <a:off x="5619410" y="2675967"/>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blip>
          <a:stretch>
            <a:fillRect/>
          </a:stretch>
        </p:blipFill>
        <p:spPr>
          <a:xfrm>
            <a:off x="5045637" y="6109871"/>
            <a:ext cx="2098643"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83497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1"/>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val="17572550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284165"/>
            <a:ext cx="9758363" cy="1508125"/>
          </a:xfrm>
        </p:spPr>
        <p:txBody>
          <a:bodyPr/>
          <a:lstStyle/>
          <a:p>
            <a:pPr algn="ctr" fontAlgn="auto">
              <a:spcAft>
                <a:spcPts val="0"/>
              </a:spcAft>
              <a:defRPr/>
            </a:pPr>
            <a:r>
              <a:rPr lang="en-US" sz="3600" b="1" dirty="0">
                <a:solidFill>
                  <a:schemeClr val="tx1"/>
                </a:solidFill>
                <a:latin typeface="Brush StrokeFast" pitchFamily="50" charset="0"/>
              </a:rPr>
              <a:t>Partial Materialization: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Selected Computation of Cuboids</a:t>
            </a:r>
          </a:p>
        </p:txBody>
      </p:sp>
      <p:sp>
        <p:nvSpPr>
          <p:cNvPr id="17411" name="Rectangle 3"/>
          <p:cNvSpPr>
            <a:spLocks noChangeArrowheads="1"/>
          </p:cNvSpPr>
          <p:nvPr/>
        </p:nvSpPr>
        <p:spPr bwMode="auto">
          <a:xfrm>
            <a:off x="1203326" y="1792289"/>
            <a:ext cx="978535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dirty="0">
                <a:latin typeface="Arial Rounded MT Bold" pitchFamily="34" charset="0"/>
              </a:rPr>
              <a:t>No materialization</a:t>
            </a:r>
            <a:r>
              <a:rPr lang="en-US" sz="2400" b="1" dirty="0">
                <a:latin typeface="Arial Rounded MT Bold" pitchFamily="34" charset="0"/>
              </a:rPr>
              <a:t>: </a:t>
            </a:r>
            <a:r>
              <a:rPr lang="en-US" sz="2400" dirty="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dirty="0">
                <a:latin typeface="Arial Rounded MT Bold" pitchFamily="34" charset="0"/>
              </a:rPr>
              <a:t>Full materialization:</a:t>
            </a:r>
            <a:r>
              <a:rPr lang="en-US" sz="2400" b="1" dirty="0">
                <a:latin typeface="Arial Rounded MT Bold" pitchFamily="34" charset="0"/>
              </a:rPr>
              <a:t> </a:t>
            </a:r>
            <a:r>
              <a:rPr lang="en-US" sz="2400" dirty="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val="9594525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203325" y="2962276"/>
            <a:ext cx="97837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a:latin typeface="Arial Rounded MT Bold" pitchFamily="34" charset="0"/>
              </a:rPr>
              <a:t>Partial materialization</a:t>
            </a:r>
            <a:r>
              <a:rPr lang="en-US" sz="2400" b="1">
                <a:latin typeface="Arial Rounded MT Bold" pitchFamily="34" charset="0"/>
              </a:rPr>
              <a:t>: </a:t>
            </a:r>
            <a:r>
              <a:rPr lang="en-US" sz="2400">
                <a:latin typeface="Arial Rounded MT Bold" pitchFamily="34" charset="0"/>
              </a:rPr>
              <a:t>We may compute a subset of the cube, which contains only those cells that satisfy some user-specified criterion. It is also referred to as </a:t>
            </a:r>
            <a:r>
              <a:rPr lang="en-US" sz="2400" b="1">
                <a:latin typeface="Arial Rounded MT Bold" pitchFamily="34" charset="0"/>
              </a:rPr>
              <a:t>sub-cube</a:t>
            </a:r>
            <a:r>
              <a:rPr lang="en-US" sz="2400">
                <a:latin typeface="Arial Rounded MT Bold" pitchFamily="34" charset="0"/>
              </a:rPr>
              <a:t>.</a:t>
            </a:r>
          </a:p>
          <a:p>
            <a:pPr marL="342900" indent="-342900" algn="just">
              <a:lnSpc>
                <a:spcPct val="150000"/>
              </a:lnSpc>
              <a:buFont typeface="Wingdings" pitchFamily="2" charset="2"/>
              <a:buChar char="§"/>
            </a:pPr>
            <a:endParaRPr lang="en-US" sz="2400">
              <a:latin typeface="Arial Rounded MT Bold" pitchFamily="34" charset="0"/>
            </a:endParaRPr>
          </a:p>
        </p:txBody>
      </p:sp>
    </p:spTree>
    <p:extLst>
      <p:ext uri="{BB962C8B-B14F-4D97-AF65-F5344CB8AC3E}">
        <p14:creationId xmlns:p14="http://schemas.microsoft.com/office/powerpoint/2010/main" val="19146302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1" y="93664"/>
            <a:ext cx="10448925" cy="1698625"/>
          </a:xfrm>
        </p:spPr>
        <p:txBody>
          <a:bodyPr>
            <a:noAutofit/>
          </a:bodyPr>
          <a:lstStyle/>
          <a:p>
            <a:pPr algn="ctr" fontAlgn="auto">
              <a:lnSpc>
                <a:spcPct val="150000"/>
              </a:lnSpc>
              <a:spcAft>
                <a:spcPts val="0"/>
              </a:spcAft>
              <a:defRPr/>
            </a:pPr>
            <a:r>
              <a:rPr lang="en-US" sz="3600" b="1" dirty="0">
                <a:solidFill>
                  <a:schemeClr val="tx1"/>
                </a:solidFill>
                <a:latin typeface="Brush StrokeFast" pitchFamily="50" charset="0"/>
              </a:rPr>
              <a:t>Indexing OLAP Data: </a:t>
            </a:r>
            <a:r>
              <a:rPr lang="en-US" sz="3600" b="1" dirty="0" smtClean="0">
                <a:solidFill>
                  <a:schemeClr val="tx1"/>
                </a:solidFill>
                <a:latin typeface="Brush StrokeFast" pitchFamily="50" charset="0"/>
              </a:rPr>
              <a:t/>
            </a:r>
            <a:br>
              <a:rPr lang="en-US" sz="3600" b="1" dirty="0" smtClean="0">
                <a:solidFill>
                  <a:schemeClr val="tx1"/>
                </a:solidFill>
                <a:latin typeface="Brush StrokeFast" pitchFamily="50" charset="0"/>
              </a:rPr>
            </a:br>
            <a:r>
              <a:rPr lang="en-US" sz="3600" b="1" dirty="0" smtClean="0">
                <a:solidFill>
                  <a:schemeClr val="tx1"/>
                </a:solidFill>
                <a:latin typeface="Brush StrokeFast" pitchFamily="50" charset="0"/>
              </a:rPr>
              <a:t>Bitmap </a:t>
            </a:r>
            <a:r>
              <a:rPr lang="en-US" sz="3600" b="1" dirty="0">
                <a:solidFill>
                  <a:schemeClr val="tx1"/>
                </a:solidFill>
                <a:latin typeface="Brush StrokeFast" pitchFamily="50" charset="0"/>
              </a:rPr>
              <a:t>Index and Join Index</a:t>
            </a:r>
          </a:p>
        </p:txBody>
      </p:sp>
      <p:sp>
        <p:nvSpPr>
          <p:cNvPr id="19459" name="Rectangle 3"/>
          <p:cNvSpPr>
            <a:spLocks noChangeArrowheads="1"/>
          </p:cNvSpPr>
          <p:nvPr/>
        </p:nvSpPr>
        <p:spPr bwMode="auto">
          <a:xfrm>
            <a:off x="869951" y="2012951"/>
            <a:ext cx="104489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dirty="0">
                <a:latin typeface="Arial Rounded MT Bold" pitchFamily="34" charset="0"/>
              </a:rPr>
              <a:t> Bitmap indexes have traditionally been considered to work well for data </a:t>
            </a:r>
            <a:r>
              <a:rPr lang="en-US" sz="2400" b="1" dirty="0">
                <a:latin typeface="Arial Rounded MT Bold" pitchFamily="34" charset="0"/>
              </a:rPr>
              <a:t>such as gender</a:t>
            </a:r>
            <a:r>
              <a:rPr lang="en-US" sz="2400" dirty="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val="38062513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1203325" y="1792289"/>
            <a:ext cx="97837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a:latin typeface="Arial Rounded MT Bold" pitchFamily="34" charset="0"/>
              </a:rPr>
              <a:t>If the attribute has the </a:t>
            </a:r>
            <a:r>
              <a:rPr lang="en-US" sz="2400" b="1">
                <a:latin typeface="Arial Rounded MT Bold" pitchFamily="34" charset="0"/>
              </a:rPr>
              <a:t>value v</a:t>
            </a:r>
            <a:r>
              <a:rPr lang="en-US" sz="2400">
                <a:latin typeface="Arial Rounded MT Bold" pitchFamily="34" charset="0"/>
              </a:rPr>
              <a:t> for a given row in the data table, then the bit representing that value is </a:t>
            </a:r>
            <a:r>
              <a:rPr lang="en-US" sz="2400" b="1">
                <a:latin typeface="Arial Rounded MT Bold" pitchFamily="34" charset="0"/>
              </a:rPr>
              <a:t>set to 1 </a:t>
            </a:r>
            <a:r>
              <a:rPr lang="en-US" sz="2400">
                <a:latin typeface="Arial Rounded MT Bold" pitchFamily="34" charset="0"/>
              </a:rPr>
              <a:t>in the corresponding row of the bitmap index. All other bits for that row are </a:t>
            </a:r>
            <a:r>
              <a:rPr lang="en-US" sz="2400" b="1">
                <a:latin typeface="Arial Rounded MT Bold" pitchFamily="34" charset="0"/>
              </a:rPr>
              <a:t>set to 0</a:t>
            </a:r>
            <a:r>
              <a:rPr lang="en-US" sz="2400">
                <a:latin typeface="Arial Rounded MT Bold" pitchFamily="34" charset="0"/>
              </a:rPr>
              <a:t>.</a:t>
            </a:r>
          </a:p>
        </p:txBody>
      </p:sp>
    </p:spTree>
    <p:extLst>
      <p:ext uri="{BB962C8B-B14F-4D97-AF65-F5344CB8AC3E}">
        <p14:creationId xmlns:p14="http://schemas.microsoft.com/office/powerpoint/2010/main" val="31793066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5" y="2046288"/>
            <a:ext cx="1047908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678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1051</TotalTime>
  <Words>5941</Words>
  <Application>Microsoft Office PowerPoint</Application>
  <PresentationFormat>Custom</PresentationFormat>
  <Paragraphs>692</Paragraphs>
  <Slides>109</Slides>
  <Notes>0</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109</vt:i4>
      </vt:variant>
    </vt:vector>
  </HeadingPairs>
  <TitlesOfParts>
    <vt:vector size="115" baseType="lpstr">
      <vt:lpstr>Apex</vt:lpstr>
      <vt:lpstr>ClipArt</vt:lpstr>
      <vt:lpstr>Clip</vt:lpstr>
      <vt:lpstr>Visio</vt:lpstr>
      <vt:lpstr>Document</vt:lpstr>
      <vt:lpstr>Visio.Drawing.6</vt:lpstr>
      <vt:lpstr>Data Warehousing  and  Data Mining </vt:lpstr>
      <vt:lpstr>UNIT I</vt:lpstr>
      <vt:lpstr>Topics to be covered </vt:lpstr>
      <vt:lpstr>Basic Concepts </vt:lpstr>
      <vt:lpstr>What is Data Warehouse??????</vt:lpstr>
      <vt:lpstr>Data Warehouse Properties</vt:lpstr>
      <vt:lpstr>What is Data Warehouse??????</vt:lpstr>
      <vt:lpstr>Heterogeneous Information Sources</vt:lpstr>
      <vt:lpstr>Features of a Warehouse…….</vt:lpstr>
      <vt:lpstr>Differences between Operational Database Systems and Data Warehouses</vt:lpstr>
      <vt:lpstr>PowerPoint Presentation</vt:lpstr>
      <vt:lpstr>Need of a Separate Data Warehouse</vt:lpstr>
      <vt:lpstr>Origin/Evolution of Data Warehouse</vt:lpstr>
      <vt:lpstr>PowerPoint Presentation</vt:lpstr>
      <vt:lpstr>PowerPoint Presentation</vt:lpstr>
      <vt:lpstr>Data warehouse modeling: cube and OLAP </vt:lpstr>
      <vt:lpstr>OLAP (Online Analytical Processing)</vt:lpstr>
      <vt:lpstr>Data Warehouse</vt:lpstr>
      <vt:lpstr>Online Analytical Processing</vt:lpstr>
      <vt:lpstr>Why Separate Data Warehouse?</vt:lpstr>
      <vt:lpstr>From Tables and Spreadsheets to Data Cubes</vt:lpstr>
      <vt:lpstr>OLTP vs. OLAP</vt:lpstr>
      <vt:lpstr>OLAP Server Architectures</vt:lpstr>
      <vt:lpstr>Multidimensional Data</vt:lpstr>
      <vt:lpstr>PowerPoint Presentation</vt:lpstr>
      <vt:lpstr>Typical OLAP Operations</vt:lpstr>
      <vt:lpstr>PowerPoint Presentation</vt:lpstr>
      <vt:lpstr>Sample OLAP Drill down  online report</vt:lpstr>
      <vt:lpstr>Cube Operation</vt:lpstr>
      <vt:lpstr>Roll-up and Drill-down</vt:lpstr>
      <vt:lpstr>Slice and dice</vt:lpstr>
      <vt:lpstr>PowerPoint Presentation</vt:lpstr>
      <vt:lpstr>PowerPoint Presentation</vt:lpstr>
      <vt:lpstr>PowerPoint Presentation</vt:lpstr>
      <vt:lpstr>PowerPoint Presentation</vt:lpstr>
      <vt:lpstr>Querying with MDX  (Multidimensional Expressions)</vt:lpstr>
      <vt:lpstr>The Data Hierarchy</vt:lpstr>
      <vt:lpstr>Sample MDX where italic are default</vt:lpstr>
      <vt:lpstr>PowerPoint Presentation</vt:lpstr>
      <vt:lpstr>Example on Roll-up</vt:lpstr>
      <vt:lpstr>PowerPoint Presentation</vt:lpstr>
      <vt:lpstr>Example on Drill-down</vt:lpstr>
      <vt:lpstr>PowerPoint Presentation</vt:lpstr>
      <vt:lpstr>Example on Slice</vt:lpstr>
      <vt:lpstr>PowerPoint Presentation</vt:lpstr>
      <vt:lpstr>Example on Dice</vt:lpstr>
      <vt:lpstr>PowerPoint Presentation</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Data warehouse design and usage</vt:lpstr>
      <vt:lpstr>Data Warehouse Usage</vt:lpstr>
      <vt:lpstr>Introduction</vt:lpstr>
      <vt:lpstr>Introduction</vt:lpstr>
      <vt:lpstr>Data Warehouse Applications</vt:lpstr>
      <vt:lpstr>Data Warehouse Applications</vt:lpstr>
      <vt:lpstr>“How does data mining relate to information processing and online analytical processing? ”</vt:lpstr>
      <vt:lpstr>“Do OLAP systems perform data mining? Are OLAP systems actually data mining systems?”</vt:lpstr>
      <vt:lpstr>PowerPoint Presentation</vt:lpstr>
      <vt:lpstr>From Online Analytical Processing to Multidimensional Data Mining</vt:lpstr>
      <vt:lpstr>From Online Analytical Processing to Multidimensional Data Mining</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PowerPoint Presentation</vt:lpstr>
      <vt:lpstr>PowerPoint Presentation</vt:lpstr>
      <vt:lpstr>PowerPoint Presentation</vt:lpstr>
      <vt:lpstr>“How many cuboids are there in an n-dimensional data cube ???”</vt:lpstr>
      <vt:lpstr>“How many cuboids are there in an n-dimensional data cube ???”</vt:lpstr>
      <vt:lpstr>PowerPoint Presentation</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join indexing</vt:lpstr>
      <vt:lpstr>Example</vt:lpstr>
      <vt:lpstr>Efficient Processing of OLAP Queries</vt:lpstr>
      <vt:lpstr>example</vt:lpstr>
      <vt:lpstr>PowerPoint Presentation</vt:lpstr>
      <vt:lpstr>result</vt:lpstr>
      <vt:lpstr>PowerPoint Presentation</vt:lpstr>
      <vt:lpstr>UNIT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admin</cp:lastModifiedBy>
  <cp:revision>97</cp:revision>
  <dcterms:created xsi:type="dcterms:W3CDTF">2013-08-10T17:15:25Z</dcterms:created>
  <dcterms:modified xsi:type="dcterms:W3CDTF">2021-08-20T10:09:49Z</dcterms:modified>
</cp:coreProperties>
</file>