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91" r:id="rId3"/>
    <p:sldId id="293" r:id="rId4"/>
    <p:sldId id="294" r:id="rId5"/>
    <p:sldId id="258" r:id="rId6"/>
    <p:sldId id="286" r:id="rId7"/>
    <p:sldId id="259" r:id="rId8"/>
    <p:sldId id="287" r:id="rId9"/>
    <p:sldId id="261" r:id="rId10"/>
    <p:sldId id="262" r:id="rId11"/>
    <p:sldId id="263" r:id="rId12"/>
    <p:sldId id="264" r:id="rId13"/>
    <p:sldId id="265" r:id="rId14"/>
    <p:sldId id="266" r:id="rId15"/>
    <p:sldId id="267" r:id="rId16"/>
    <p:sldId id="295"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298"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299" r:id="rId85"/>
    <p:sldId id="397" r:id="rId86"/>
    <p:sldId id="398" r:id="rId87"/>
    <p:sldId id="399" r:id="rId88"/>
    <p:sldId id="400" r:id="rId89"/>
    <p:sldId id="401" r:id="rId90"/>
    <p:sldId id="402" r:id="rId91"/>
    <p:sldId id="403" r:id="rId92"/>
    <p:sldId id="404" r:id="rId93"/>
    <p:sldId id="405" r:id="rId94"/>
    <p:sldId id="406" r:id="rId95"/>
    <p:sldId id="407" r:id="rId96"/>
    <p:sldId id="408" r:id="rId97"/>
    <p:sldId id="409" r:id="rId98"/>
    <p:sldId id="410" r:id="rId99"/>
    <p:sldId id="411" r:id="rId100"/>
    <p:sldId id="412" r:id="rId101"/>
    <p:sldId id="413" r:id="rId102"/>
    <p:sldId id="414" r:id="rId103"/>
    <p:sldId id="415" r:id="rId104"/>
    <p:sldId id="416" r:id="rId105"/>
    <p:sldId id="417" r:id="rId106"/>
    <p:sldId id="418" r:id="rId107"/>
    <p:sldId id="419" r:id="rId108"/>
    <p:sldId id="420" r:id="rId109"/>
    <p:sldId id="289" r:id="rId110"/>
    <p:sldId id="296" r:id="rId111"/>
    <p:sldId id="302" r:id="rId112"/>
    <p:sldId id="268" r:id="rId113"/>
    <p:sldId id="270" r:id="rId114"/>
    <p:sldId id="288" r:id="rId115"/>
    <p:sldId id="274" r:id="rId116"/>
    <p:sldId id="271" r:id="rId117"/>
    <p:sldId id="272" r:id="rId118"/>
    <p:sldId id="303" r:id="rId119"/>
    <p:sldId id="273" r:id="rId120"/>
    <p:sldId id="275" r:id="rId121"/>
    <p:sldId id="276" r:id="rId122"/>
    <p:sldId id="304" r:id="rId123"/>
    <p:sldId id="277" r:id="rId124"/>
    <p:sldId id="278" r:id="rId125"/>
    <p:sldId id="279" r:id="rId126"/>
    <p:sldId id="280" r:id="rId127"/>
    <p:sldId id="281" r:id="rId128"/>
    <p:sldId id="282" r:id="rId129"/>
    <p:sldId id="283" r:id="rId130"/>
    <p:sldId id="284" r:id="rId131"/>
    <p:sldId id="285" r:id="rId132"/>
    <p:sldId id="305" r:id="rId133"/>
    <p:sldId id="308" r:id="rId134"/>
    <p:sldId id="306" r:id="rId135"/>
    <p:sldId id="309" r:id="rId136"/>
    <p:sldId id="307" r:id="rId137"/>
    <p:sldId id="310" r:id="rId138"/>
    <p:sldId id="311" r:id="rId139"/>
    <p:sldId id="312" r:id="rId140"/>
    <p:sldId id="313" r:id="rId141"/>
    <p:sldId id="314" r:id="rId142"/>
    <p:sldId id="315" r:id="rId143"/>
    <p:sldId id="316" r:id="rId144"/>
    <p:sldId id="317" r:id="rId145"/>
    <p:sldId id="318" r:id="rId146"/>
    <p:sldId id="319" r:id="rId147"/>
    <p:sldId id="320" r:id="rId148"/>
    <p:sldId id="323" r:id="rId149"/>
    <p:sldId id="324" r:id="rId150"/>
    <p:sldId id="325" r:id="rId151"/>
    <p:sldId id="321" r:id="rId152"/>
    <p:sldId id="326" r:id="rId153"/>
    <p:sldId id="329" r:id="rId154"/>
    <p:sldId id="330" r:id="rId155"/>
    <p:sldId id="331" r:id="rId156"/>
    <p:sldId id="332" r:id="rId157"/>
    <p:sldId id="333" r:id="rId158"/>
    <p:sldId id="334" r:id="rId159"/>
    <p:sldId id="335" r:id="rId160"/>
    <p:sldId id="336" r:id="rId161"/>
    <p:sldId id="337" r:id="rId162"/>
    <p:sldId id="322" r:id="rId163"/>
    <p:sldId id="327" r:id="rId164"/>
    <p:sldId id="338" r:id="rId165"/>
    <p:sldId id="340" r:id="rId166"/>
    <p:sldId id="339" r:id="rId167"/>
    <p:sldId id="341"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44" autoAdjust="0"/>
  </p:normalViewPr>
  <p:slideViewPr>
    <p:cSldViewPr snapToGrid="0">
      <p:cViewPr varScale="1">
        <p:scale>
          <a:sx n="67" d="100"/>
          <a:sy n="67" d="100"/>
        </p:scale>
        <p:origin x="-8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4E9E5F-4FBD-4D36-B252-716675317888}" type="datetimeFigureOut">
              <a:rPr lang="en-US" smtClean="0"/>
              <a:t>8/17/2021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08BCE81-7701-4393-8CF2-EA143621B2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normAutofit/>
          </a:bodyPr>
          <a:lstStyle/>
          <a:p>
            <a:pPr lvl="0"/>
            <a:endParaRPr lang="en-US" noProof="0" smtClean="0"/>
          </a:p>
        </p:txBody>
      </p:sp>
      <p:sp>
        <p:nvSpPr>
          <p:cNvPr id="4" name="Date Placeholder 13"/>
          <p:cNvSpPr>
            <a:spLocks noGrp="1"/>
          </p:cNvSpPr>
          <p:nvPr>
            <p:ph type="dt" sz="half" idx="10"/>
          </p:nvPr>
        </p:nvSpPr>
        <p:spPr/>
        <p:txBody>
          <a:bodyPr/>
          <a:lstStyle>
            <a:lvl1pPr>
              <a:defRPr/>
            </a:lvl1pPr>
          </a:lstStyle>
          <a:p>
            <a:pPr>
              <a:defRPr/>
            </a:pPr>
            <a:r>
              <a:rPr lang="en-US" altLang="zh-TW"/>
              <a:t>2008/2/14</a:t>
            </a:r>
          </a:p>
        </p:txBody>
      </p:sp>
      <p:sp>
        <p:nvSpPr>
          <p:cNvPr id="5" name="Footer Placeholder 2"/>
          <p:cNvSpPr>
            <a:spLocks noGrp="1"/>
          </p:cNvSpPr>
          <p:nvPr>
            <p:ph type="ftr" sz="quarter" idx="11"/>
          </p:nvPr>
        </p:nvSpPr>
        <p:spPr/>
        <p:txBody>
          <a:bodyPr/>
          <a:lstStyle>
            <a:lvl1pPr>
              <a:defRPr/>
            </a:lvl1pPr>
          </a:lstStyle>
          <a:p>
            <a:pPr>
              <a:defRPr/>
            </a:pPr>
            <a:endParaRPr lang="en-US" altLang="zh-TW"/>
          </a:p>
        </p:txBody>
      </p:sp>
      <p:sp>
        <p:nvSpPr>
          <p:cNvPr id="6" name="Slide Number Placeholder 22"/>
          <p:cNvSpPr>
            <a:spLocks noGrp="1"/>
          </p:cNvSpPr>
          <p:nvPr>
            <p:ph type="sldNum" sz="quarter" idx="12"/>
          </p:nvPr>
        </p:nvSpPr>
        <p:spPr/>
        <p:txBody>
          <a:bodyPr/>
          <a:lstStyle>
            <a:lvl1pPr>
              <a:defRPr/>
            </a:lvl1pPr>
          </a:lstStyle>
          <a:p>
            <a:pPr>
              <a:defRPr/>
            </a:pPr>
            <a:fld id="{DE17D548-8131-4359-A72E-DAB9B829113E}" type="slidenum">
              <a:rPr lang="zh-TW" altLang="en-US"/>
              <a:pPr>
                <a:defRPr/>
              </a:pPr>
              <a:t>‹#›</a:t>
            </a:fld>
            <a:endParaRPr lang="en-US" altLang="zh-TW"/>
          </a:p>
        </p:txBody>
      </p:sp>
    </p:spTree>
    <p:extLst>
      <p:ext uri="{BB962C8B-B14F-4D97-AF65-F5344CB8AC3E}">
        <p14:creationId xmlns:p14="http://schemas.microsoft.com/office/powerpoint/2010/main" val="350547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E9E5F-4FBD-4D36-B252-716675317888}"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4E9E5F-4FBD-4D36-B252-716675317888}" type="datetimeFigureOut">
              <a:rPr lang="en-US" smtClean="0"/>
              <a:t>8/17/2021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BCE81-7701-4393-8CF2-EA143621B2C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E9E5F-4FBD-4D36-B252-716675317888}"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4E9E5F-4FBD-4D36-B252-716675317888}" type="datetimeFigureOut">
              <a:rPr lang="en-US" smtClean="0"/>
              <a:t>8/17/2021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E9E5F-4FBD-4D36-B252-716675317888}" type="datetimeFigureOut">
              <a:rPr lang="en-US" smtClean="0"/>
              <a:t>8/17/2021</a:t>
            </a:fld>
            <a:endParaRPr lang="en-US"/>
          </a:p>
        </p:txBody>
      </p:sp>
      <p:sp>
        <p:nvSpPr>
          <p:cNvPr id="8" name="Slide Number Placeholder 7"/>
          <p:cNvSpPr>
            <a:spLocks noGrp="1"/>
          </p:cNvSpPr>
          <p:nvPr>
            <p:ph type="sldNum" sz="quarter" idx="11"/>
          </p:nvPr>
        </p:nvSpPr>
        <p:spPr/>
        <p:txBody>
          <a:bodyPr/>
          <a:lstStyle/>
          <a:p>
            <a:fld id="{508BCE81-7701-4393-8CF2-EA143621B2C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E9E5F-4FBD-4D36-B252-716675317888}" type="datetimeFigureOut">
              <a:rPr lang="en-US" smtClean="0"/>
              <a:t>8/17/2021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E9E5F-4FBD-4D36-B252-716675317888}"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508BCE81-7701-4393-8CF2-EA143621B2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B34E9E5F-4FBD-4D36-B252-716675317888}" type="datetimeFigureOut">
              <a:rPr lang="en-US" smtClean="0"/>
              <a:t>8/17/2021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BCE81-7701-4393-8CF2-EA143621B2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34E9E5F-4FBD-4D36-B252-716675317888}" type="datetimeFigureOut">
              <a:rPr lang="en-US" smtClean="0"/>
              <a:t>8/17/2021</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08BCE81-7701-4393-8CF2-EA143621B2C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1.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4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7.wdp"/><Relationship Id="rId4" Type="http://schemas.openxmlformats.org/officeDocument/2006/relationships/image" Target="../media/image4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oleObject16.bin"/><Relationship Id="rId4" Type="http://schemas.openxmlformats.org/officeDocument/2006/relationships/image" Target="../media/image2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emf"/><Relationship Id="rId5" Type="http://schemas.openxmlformats.org/officeDocument/2006/relationships/oleObject" Target="../embeddings/oleObject18.bin"/><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emf"/><Relationship Id="rId5" Type="http://schemas.openxmlformats.org/officeDocument/2006/relationships/oleObject" Target="../embeddings/oleObject20.bin"/><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5.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7.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1.wmf"/><Relationship Id="rId9"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4" y="1949226"/>
            <a:ext cx="11152031" cy="2352318"/>
          </a:xfrm>
        </p:spPr>
        <p:txBody>
          <a:bodyPr>
            <a:normAutofit fontScale="90000"/>
          </a:bodyPr>
          <a:lstStyle/>
          <a:p>
            <a:pPr algn="ctr">
              <a:lnSpc>
                <a:spcPct val="150000"/>
              </a:lnSpc>
            </a:pPr>
            <a:r>
              <a:rPr lang="en-US" dirty="0" smtClean="0">
                <a:latin typeface="Matura MT Script Capitals" panose="03020802060602070202" pitchFamily="66" charset="0"/>
              </a:rPr>
              <a:t>Data Warehousing </a:t>
            </a:r>
            <a:br>
              <a:rPr lang="en-US" dirty="0" smtClean="0">
                <a:latin typeface="Matura MT Script Capitals" panose="03020802060602070202" pitchFamily="66" charset="0"/>
              </a:rPr>
            </a:br>
            <a:r>
              <a:rPr lang="en-US" dirty="0" smtClean="0">
                <a:latin typeface="Matura MT Script Capitals" panose="03020802060602070202" pitchFamily="66" charset="0"/>
              </a:rPr>
              <a:t>and </a:t>
            </a:r>
            <a:br>
              <a:rPr lang="en-US" dirty="0" smtClean="0">
                <a:latin typeface="Matura MT Script Capitals" panose="03020802060602070202" pitchFamily="66" charset="0"/>
              </a:rPr>
            </a:br>
            <a:r>
              <a:rPr lang="en-US" dirty="0" smtClean="0">
                <a:latin typeface="Matura MT Script Capitals" panose="03020802060602070202" pitchFamily="66" charset="0"/>
              </a:rPr>
              <a:t>Data Mining </a:t>
            </a:r>
            <a:endParaRPr lang="en-US" dirty="0">
              <a:latin typeface="Matura MT Script Capitals" panose="03020802060602070202" pitchFamily="66" charset="0"/>
            </a:endParaRPr>
          </a:p>
        </p:txBody>
      </p:sp>
    </p:spTree>
    <p:extLst>
      <p:ext uri="{BB962C8B-B14F-4D97-AF65-F5344CB8AC3E}">
        <p14:creationId xmlns:p14="http://schemas.microsoft.com/office/powerpoint/2010/main" val="36262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481034"/>
            <a:ext cx="10515600" cy="1325563"/>
          </a:xfrm>
        </p:spPr>
        <p:txBody>
          <a:bodyPr>
            <a:normAutofit fontScale="90000"/>
          </a:bodyPr>
          <a:lstStyle/>
          <a:p>
            <a:pPr algn="ctr"/>
            <a:r>
              <a:rPr lang="en-US" dirty="0">
                <a:latin typeface="Adobe Caslon Pro Bold" panose="0205070206050A020403" pitchFamily="18" charset="0"/>
              </a:rPr>
              <a:t>Differences between Operational Database Systems and Data Warehouses</a:t>
            </a:r>
          </a:p>
        </p:txBody>
      </p:sp>
      <p:sp>
        <p:nvSpPr>
          <p:cNvPr id="4" name="Rectangle 3"/>
          <p:cNvSpPr/>
          <p:nvPr/>
        </p:nvSpPr>
        <p:spPr>
          <a:xfrm>
            <a:off x="812442" y="2015434"/>
            <a:ext cx="1051560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 task of </a:t>
            </a:r>
            <a:r>
              <a:rPr lang="en-US" sz="2400" b="1" i="1" u="sng" dirty="0" smtClean="0">
                <a:latin typeface="Times New Roman" panose="02020603050405020304" pitchFamily="18" charset="0"/>
                <a:cs typeface="Times New Roman" panose="02020603050405020304" pitchFamily="18" charset="0"/>
              </a:rPr>
              <a:t>operational </a:t>
            </a:r>
            <a:r>
              <a:rPr lang="en-US" sz="2400" b="1" i="1" u="sng" dirty="0">
                <a:latin typeface="Times New Roman" panose="02020603050405020304" pitchFamily="18" charset="0"/>
                <a:cs typeface="Times New Roman" panose="02020603050405020304" pitchFamily="18" charset="0"/>
              </a:rPr>
              <a:t>database systems </a:t>
            </a:r>
            <a:r>
              <a:rPr lang="en-US" sz="2400" dirty="0">
                <a:latin typeface="Times New Roman" panose="02020603050405020304" pitchFamily="18" charset="0"/>
                <a:cs typeface="Times New Roman" panose="02020603050405020304" pitchFamily="18" charset="0"/>
              </a:rPr>
              <a:t>is to perform online transaction and query processing. These systems are called </a:t>
            </a:r>
            <a:r>
              <a:rPr lang="en-US" sz="2400" b="1" i="1" dirty="0" smtClean="0">
                <a:solidFill>
                  <a:srgbClr val="FF0000"/>
                </a:solidFill>
                <a:latin typeface="Times New Roman" panose="02020603050405020304" pitchFamily="18" charset="0"/>
                <a:cs typeface="Times New Roman" panose="02020603050405020304" pitchFamily="18" charset="0"/>
              </a:rPr>
              <a:t>Online Transaction Processing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OLTP) </a:t>
            </a:r>
            <a:r>
              <a:rPr lang="en-US" sz="2400" dirty="0" smtClean="0">
                <a:latin typeface="Times New Roman" panose="02020603050405020304" pitchFamily="18" charset="0"/>
                <a:cs typeface="Times New Roman" panose="02020603050405020304" pitchFamily="18" charset="0"/>
              </a:rPr>
              <a:t>systems. It covers most </a:t>
            </a:r>
            <a:r>
              <a:rPr lang="en-US" sz="2400" dirty="0">
                <a:latin typeface="Times New Roman" panose="02020603050405020304" pitchFamily="18" charset="0"/>
                <a:cs typeface="Times New Roman" panose="02020603050405020304" pitchFamily="18" charset="0"/>
              </a:rPr>
              <a:t>of the day-to-day operations of an organization </a:t>
            </a:r>
            <a:r>
              <a:rPr lang="en-US" sz="2400" dirty="0" smtClean="0">
                <a:latin typeface="Times New Roman" panose="02020603050405020304" pitchFamily="18" charset="0"/>
                <a:cs typeface="Times New Roman" panose="02020603050405020304" pitchFamily="18" charset="0"/>
              </a:rPr>
              <a:t>such as </a:t>
            </a:r>
            <a:r>
              <a:rPr lang="en-US" sz="2400" dirty="0">
                <a:latin typeface="Times New Roman" panose="02020603050405020304" pitchFamily="18" charset="0"/>
                <a:cs typeface="Times New Roman" panose="02020603050405020304" pitchFamily="18" charset="0"/>
              </a:rPr>
              <a:t>purchasing, inventory, manufacturing, banking, payroll, registration, and accounting</a:t>
            </a:r>
            <a:r>
              <a:rPr lang="en-US" sz="2400" dirty="0" smtClean="0"/>
              <a:t>.</a:t>
            </a:r>
          </a:p>
          <a:p>
            <a:pPr algn="just"/>
            <a:endParaRPr lang="en-US" sz="2400" dirty="0"/>
          </a:p>
          <a:p>
            <a:pPr algn="just"/>
            <a:r>
              <a:rPr lang="en-US" sz="2400" b="1" i="1" u="sng" dirty="0">
                <a:latin typeface="Times New Roman" panose="02020603050405020304" pitchFamily="18" charset="0"/>
                <a:cs typeface="Times New Roman" panose="02020603050405020304" pitchFamily="18" charset="0"/>
              </a:rPr>
              <a:t>Data warehouse systems</a:t>
            </a:r>
            <a:r>
              <a:rPr lang="en-US" sz="2400" dirty="0">
                <a:latin typeface="Times New Roman" panose="02020603050405020304" pitchFamily="18" charset="0"/>
                <a:cs typeface="Times New Roman" panose="02020603050405020304" pitchFamily="18" charset="0"/>
              </a:rPr>
              <a:t>, on the other hand, serve users or knowledge workers </a:t>
            </a:r>
            <a:r>
              <a:rPr lang="en-US" sz="2400" dirty="0" smtClean="0">
                <a:latin typeface="Times New Roman" panose="02020603050405020304" pitchFamily="18" charset="0"/>
                <a:cs typeface="Times New Roman" panose="02020603050405020304" pitchFamily="18" charset="0"/>
              </a:rPr>
              <a:t>in the </a:t>
            </a:r>
            <a:r>
              <a:rPr lang="en-US" sz="2400" dirty="0">
                <a:latin typeface="Times New Roman" panose="02020603050405020304" pitchFamily="18" charset="0"/>
                <a:cs typeface="Times New Roman" panose="02020603050405020304" pitchFamily="18" charset="0"/>
              </a:rPr>
              <a:t>role of data analysis and decision making</a:t>
            </a:r>
            <a:r>
              <a:rPr lang="en-US" sz="2400" dirty="0" smtClean="0">
                <a:latin typeface="Times New Roman" panose="02020603050405020304" pitchFamily="18" charset="0"/>
                <a:cs typeface="Times New Roman" panose="02020603050405020304" pitchFamily="18" charset="0"/>
              </a:rPr>
              <a:t>. These systems are known as online analytical processing (OLAP)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431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a:t>
            </a:r>
            <a:r>
              <a:rPr lang="en-US" b="1" dirty="0" smtClean="0">
                <a:solidFill>
                  <a:schemeClr val="bg1"/>
                </a:solidFill>
                <a:latin typeface="Brush StrokeFast" pitchFamily="50" charset="0"/>
              </a:rPr>
              <a:t>Index Facts</a:t>
            </a:r>
            <a:endParaRPr lang="en-US" dirty="0"/>
          </a:p>
        </p:txBody>
      </p:sp>
      <p:sp>
        <p:nvSpPr>
          <p:cNvPr id="22531" name="Rectangle 3"/>
          <p:cNvSpPr>
            <a:spLocks noChangeArrowheads="1"/>
          </p:cNvSpPr>
          <p:nvPr/>
        </p:nvSpPr>
        <p:spPr bwMode="auto">
          <a:xfrm>
            <a:off x="1203325" y="2030413"/>
            <a:ext cx="97837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Bitmap indexing is advantageous compared to hash and tree indices.</a:t>
            </a:r>
          </a:p>
          <a:p>
            <a:pPr marL="342900" indent="-342900" algn="just">
              <a:lnSpc>
                <a:spcPct val="150000"/>
              </a:lnSpc>
              <a:buFont typeface="Wingdings" pitchFamily="2" charset="2"/>
              <a:buChar char="§"/>
            </a:pPr>
            <a:r>
              <a:rPr lang="en-US" sz="2400">
                <a:latin typeface="Arial Rounded MT Bold" pitchFamily="34" charset="0"/>
              </a:rPr>
              <a:t>It is especially useful for low-cardinality domains.</a:t>
            </a:r>
          </a:p>
          <a:p>
            <a:pPr marL="342900" indent="-342900" algn="just">
              <a:lnSpc>
                <a:spcPct val="150000"/>
              </a:lnSpc>
              <a:buFont typeface="Wingdings" pitchFamily="2" charset="2"/>
              <a:buChar char="§"/>
            </a:pPr>
            <a:r>
              <a:rPr lang="en-US" sz="2400">
                <a:latin typeface="Arial Rounded MT Bold" pitchFamily="34" charset="0"/>
              </a:rPr>
              <a:t>Bitmap indexing leads to significant reductions in space and input/output (I/O) since a string of characters can be represented by a single bit.</a:t>
            </a:r>
          </a:p>
          <a:p>
            <a:pPr marL="342900" indent="-342900" algn="just">
              <a:lnSpc>
                <a:spcPct val="150000"/>
              </a:lnSpc>
              <a:buFont typeface="Wingdings" pitchFamily="2" charset="2"/>
              <a:buChar char="§"/>
            </a:pPr>
            <a:r>
              <a:rPr lang="en-US" sz="2400">
                <a:latin typeface="Arial Rounded MT Bold" pitchFamily="34" charset="0"/>
              </a:rPr>
              <a:t>For higher-cardinality domains, the method can be adapted using compression techniques.</a:t>
            </a:r>
          </a:p>
        </p:txBody>
      </p:sp>
    </p:spTree>
    <p:extLst>
      <p:ext uri="{BB962C8B-B14F-4D97-AF65-F5344CB8AC3E}">
        <p14:creationId xmlns:p14="http://schemas.microsoft.com/office/powerpoint/2010/main" val="17187519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p>
        </p:txBody>
      </p:sp>
      <p:sp>
        <p:nvSpPr>
          <p:cNvPr id="23555" name="Rectangle 3"/>
          <p:cNvSpPr>
            <a:spLocks noChangeArrowheads="1"/>
          </p:cNvSpPr>
          <p:nvPr/>
        </p:nvSpPr>
        <p:spPr bwMode="auto">
          <a:xfrm>
            <a:off x="1203325" y="1792288"/>
            <a:ext cx="97837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Traditional indexing maps the value in a given column to a list of rows having that value.</a:t>
            </a:r>
          </a:p>
          <a:p>
            <a:pPr marL="342900" indent="-342900" algn="just">
              <a:lnSpc>
                <a:spcPct val="150000"/>
              </a:lnSpc>
              <a:buFont typeface="Wingdings" pitchFamily="2" charset="2"/>
              <a:buChar char="§"/>
            </a:pPr>
            <a:r>
              <a:rPr lang="en-US" sz="2400">
                <a:latin typeface="Arial Rounded MT Bold" pitchFamily="34" charset="0"/>
              </a:rPr>
              <a:t>Join indexing registers the joinable rows of two relations from a relational database.</a:t>
            </a:r>
          </a:p>
          <a:p>
            <a:pPr marL="342900" indent="-342900" algn="just">
              <a:lnSpc>
                <a:spcPct val="150000"/>
              </a:lnSpc>
              <a:buFont typeface="Wingdings" pitchFamily="2" charset="2"/>
              <a:buChar char="§"/>
            </a:pPr>
            <a:endParaRPr lang="en-US" sz="2400">
              <a:latin typeface="Arial Rounded MT Bold" pitchFamily="34" charset="0"/>
            </a:endParaRPr>
          </a:p>
          <a:p>
            <a:pPr marL="342900" indent="-342900" algn="just">
              <a:lnSpc>
                <a:spcPct val="150000"/>
              </a:lnSpc>
              <a:buFont typeface="Wingdings" pitchFamily="2" charset="2"/>
              <a:buChar char="§"/>
            </a:pPr>
            <a:r>
              <a:rPr lang="en-US" sz="2400">
                <a:latin typeface="Arial Rounded MT Bold" pitchFamily="34" charset="0"/>
              </a:rPr>
              <a:t>Join indexing is especially useful for maintaining the relationship between a foreign key and its matching primary keys, from the joinable relation.</a:t>
            </a:r>
          </a:p>
        </p:txBody>
      </p:sp>
      <p:sp>
        <p:nvSpPr>
          <p:cNvPr id="23556" name="Rectangle 4"/>
          <p:cNvSpPr>
            <a:spLocks noChangeArrowheads="1"/>
          </p:cNvSpPr>
          <p:nvPr/>
        </p:nvSpPr>
        <p:spPr bwMode="auto">
          <a:xfrm>
            <a:off x="2543175" y="4127500"/>
            <a:ext cx="802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Corbel" pitchFamily="34" charset="0"/>
              </a:rPr>
              <a:t>Join index: JI(R-id, S-id) where R (R-id, …) </a:t>
            </a:r>
            <a:r>
              <a:rPr lang="en-US" altLang="zh-CN" sz="2400" b="1">
                <a:solidFill>
                  <a:srgbClr val="FFFF00"/>
                </a:solidFill>
                <a:latin typeface="Corbel" pitchFamily="34" charset="0"/>
                <a:sym typeface="MT Extra" pitchFamily="18" charset="2"/>
              </a:rPr>
              <a:t> S (S-id, …)</a:t>
            </a:r>
          </a:p>
        </p:txBody>
      </p:sp>
    </p:spTree>
    <p:extLst>
      <p:ext uri="{BB962C8B-B14F-4D97-AF65-F5344CB8AC3E}">
        <p14:creationId xmlns:p14="http://schemas.microsoft.com/office/powerpoint/2010/main" val="33215153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join indexing</a:t>
            </a:r>
            <a:endParaRPr lang="en-US" dirty="0"/>
          </a:p>
        </p:txBody>
      </p:sp>
      <p:sp>
        <p:nvSpPr>
          <p:cNvPr id="24579" name="Rectangle 3"/>
          <p:cNvSpPr>
            <a:spLocks noChangeArrowheads="1"/>
          </p:cNvSpPr>
          <p:nvPr/>
        </p:nvSpPr>
        <p:spPr bwMode="auto">
          <a:xfrm>
            <a:off x="180975" y="2020888"/>
            <a:ext cx="70945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altLang="zh-CN" sz="2400">
                <a:latin typeface="Arial Rounded MT Bold" pitchFamily="34" charset="0"/>
              </a:rPr>
              <a:t>In data warehouses, join index relates the values of the </a:t>
            </a:r>
            <a:r>
              <a:rPr lang="en-US" altLang="zh-CN" sz="2400" b="1" u="sng">
                <a:solidFill>
                  <a:srgbClr val="FFFF00"/>
                </a:solidFill>
                <a:latin typeface="Arial Rounded MT Bold" pitchFamily="34" charset="0"/>
              </a:rPr>
              <a:t>dimensions</a:t>
            </a:r>
            <a:r>
              <a:rPr lang="en-US" altLang="zh-CN" sz="2400">
                <a:latin typeface="Arial Rounded MT Bold" pitchFamily="34" charset="0"/>
              </a:rPr>
              <a:t> of a star schema to </a:t>
            </a:r>
            <a:r>
              <a:rPr lang="en-US" altLang="zh-CN" sz="2400" b="1" u="sng">
                <a:solidFill>
                  <a:srgbClr val="FFFF00"/>
                </a:solidFill>
                <a:latin typeface="Arial Rounded MT Bold" pitchFamily="34" charset="0"/>
              </a:rPr>
              <a:t>rows</a:t>
            </a:r>
            <a:r>
              <a:rPr lang="en-US" altLang="zh-CN" sz="2400">
                <a:latin typeface="Arial Rounded MT Bold" pitchFamily="34" charset="0"/>
              </a:rPr>
              <a:t> in the fact table.</a:t>
            </a:r>
          </a:p>
          <a:p>
            <a:pPr marL="342900" indent="-342900" algn="just">
              <a:lnSpc>
                <a:spcPct val="150000"/>
              </a:lnSpc>
              <a:buFont typeface="Wingdings" pitchFamily="2" charset="2"/>
              <a:buChar char="§"/>
            </a:pPr>
            <a:endParaRPr lang="en-US" altLang="zh-CN" sz="2400" b="1">
              <a:latin typeface="Arial Rounded MT Bold" pitchFamily="34" charset="0"/>
            </a:endParaRPr>
          </a:p>
          <a:p>
            <a:pPr marL="342900" indent="-342900" algn="just">
              <a:lnSpc>
                <a:spcPct val="150000"/>
              </a:lnSpc>
              <a:buFont typeface="Wingdings" pitchFamily="2" charset="2"/>
              <a:buChar char="§"/>
            </a:pPr>
            <a:r>
              <a:rPr lang="en-US" altLang="zh-CN" sz="2400" b="1">
                <a:latin typeface="Arial Rounded MT Bold" pitchFamily="34" charset="0"/>
              </a:rPr>
              <a:t>E.g</a:t>
            </a:r>
            <a:r>
              <a:rPr lang="en-US" altLang="zh-CN" sz="2400">
                <a:latin typeface="Arial Rounded MT Bold" pitchFamily="34" charset="0"/>
              </a:rPr>
              <a:t>. </a:t>
            </a:r>
            <a:r>
              <a:rPr lang="en-US" altLang="zh-CN" sz="2400" u="sng">
                <a:solidFill>
                  <a:srgbClr val="FFFF00"/>
                </a:solidFill>
                <a:latin typeface="Arial Rounded MT Bold" pitchFamily="34" charset="0"/>
              </a:rPr>
              <a:t>fact table</a:t>
            </a:r>
            <a:r>
              <a:rPr lang="en-US" altLang="zh-CN" sz="2400">
                <a:latin typeface="Arial Rounded MT Bold" pitchFamily="34" charset="0"/>
              </a:rPr>
              <a:t>: </a:t>
            </a:r>
            <a:r>
              <a:rPr lang="en-US" altLang="zh-CN" sz="2400" i="1">
                <a:latin typeface="Arial Rounded MT Bold" pitchFamily="34" charset="0"/>
              </a:rPr>
              <a:t>Sales </a:t>
            </a:r>
            <a:r>
              <a:rPr lang="en-US" altLang="zh-CN" sz="2400">
                <a:latin typeface="Arial Rounded MT Bold" pitchFamily="34" charset="0"/>
              </a:rPr>
              <a:t>and two dimensions </a:t>
            </a:r>
            <a:r>
              <a:rPr lang="en-US" altLang="zh-CN" sz="2400" i="1">
                <a:latin typeface="Arial Rounded MT Bold" pitchFamily="34" charset="0"/>
              </a:rPr>
              <a:t>city</a:t>
            </a:r>
            <a:r>
              <a:rPr lang="en-US" altLang="zh-CN" sz="2400">
                <a:latin typeface="Arial Rounded MT Bold" pitchFamily="34" charset="0"/>
              </a:rPr>
              <a:t> and </a:t>
            </a:r>
            <a:r>
              <a:rPr lang="en-US" altLang="zh-CN" sz="2400" i="1">
                <a:latin typeface="Arial Rounded MT Bold" pitchFamily="34" charset="0"/>
              </a:rPr>
              <a:t>product.</a:t>
            </a:r>
          </a:p>
          <a:p>
            <a:pPr marL="342900" indent="-342900" algn="just">
              <a:lnSpc>
                <a:spcPct val="150000"/>
              </a:lnSpc>
              <a:buFont typeface="Wingdings" pitchFamily="2" charset="2"/>
              <a:buChar char="§"/>
            </a:pPr>
            <a:endParaRPr lang="en-US" altLang="zh-CN" sz="2400" i="1">
              <a:latin typeface="Arial Rounded MT Bold" pitchFamily="34" charset="0"/>
            </a:endParaRPr>
          </a:p>
          <a:p>
            <a:pPr marL="342900" indent="-342900" algn="just">
              <a:lnSpc>
                <a:spcPct val="150000"/>
              </a:lnSpc>
              <a:buFont typeface="Wingdings" pitchFamily="2" charset="2"/>
              <a:buChar char="§"/>
            </a:pPr>
            <a:r>
              <a:rPr lang="en-US" altLang="zh-CN" sz="2400">
                <a:latin typeface="Arial Rounded MT Bold" pitchFamily="34" charset="0"/>
              </a:rPr>
              <a:t>Join indices can span multiple dimensions.</a:t>
            </a:r>
          </a:p>
        </p:txBody>
      </p:sp>
      <p:pic>
        <p:nvPicPr>
          <p:cNvPr id="24580" name="Picture 4" descr="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163" y="1612900"/>
            <a:ext cx="4795837"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50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smtClean="0">
                <a:solidFill>
                  <a:schemeClr val="bg1"/>
                </a:solidFill>
                <a:latin typeface="Brush StrokeFast" pitchFamily="50" charset="0"/>
              </a:rPr>
              <a:t>Example</a:t>
            </a:r>
            <a:endParaRPr lang="en-US" b="1" dirty="0">
              <a:solidFill>
                <a:schemeClr val="bg1"/>
              </a:solidFill>
              <a:latin typeface="Brush StrokeFast" pitchFamily="50" charset="0"/>
            </a:endParaRPr>
          </a:p>
        </p:txBody>
      </p:sp>
      <p:pic>
        <p:nvPicPr>
          <p:cNvPr id="256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284163"/>
            <a:ext cx="11891963" cy="64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68418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113" y="284163"/>
            <a:ext cx="10804525" cy="1508125"/>
          </a:xfrm>
        </p:spPr>
        <p:txBody>
          <a:bodyPr/>
          <a:lstStyle/>
          <a:p>
            <a:pPr fontAlgn="auto">
              <a:spcAft>
                <a:spcPts val="0"/>
              </a:spcAft>
              <a:defRPr/>
            </a:pPr>
            <a:r>
              <a:rPr lang="en-US" b="1" dirty="0">
                <a:solidFill>
                  <a:schemeClr val="bg1"/>
                </a:solidFill>
                <a:latin typeface="Brush StrokeFast" pitchFamily="50" charset="0"/>
              </a:rPr>
              <a:t>Efficient Processing of OLAP Queries</a:t>
            </a:r>
          </a:p>
        </p:txBody>
      </p:sp>
      <p:sp>
        <p:nvSpPr>
          <p:cNvPr id="4" name="Rectangle 3"/>
          <p:cNvSpPr/>
          <p:nvPr/>
        </p:nvSpPr>
        <p:spPr>
          <a:xfrm>
            <a:off x="1122363" y="1914525"/>
            <a:ext cx="9783762" cy="4524375"/>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The purpose of materializing cuboids and constructing OLAP index structures is </a:t>
            </a:r>
            <a:r>
              <a:rPr lang="en-US" sz="2400" dirty="0">
                <a:latin typeface="Arial Rounded MT Bold" panose="020F0704030504030204" pitchFamily="34" charset="0"/>
                <a:cs typeface="+mn-cs"/>
              </a:rPr>
              <a:t>to speed </a:t>
            </a:r>
            <a:r>
              <a:rPr lang="en-US" sz="2400" dirty="0">
                <a:latin typeface="Arial Rounded MT Bold" panose="020F0704030504030204" pitchFamily="34" charset="0"/>
                <a:cs typeface="+mn-cs"/>
              </a:rPr>
              <a:t>up query processing in data cubes. Given materialized views, query </a:t>
            </a:r>
            <a:r>
              <a:rPr lang="en-US" sz="2400" dirty="0">
                <a:latin typeface="Arial Rounded MT Bold" panose="020F0704030504030204" pitchFamily="34" charset="0"/>
                <a:cs typeface="+mn-cs"/>
              </a:rPr>
              <a:t>processing should </a:t>
            </a:r>
            <a:r>
              <a:rPr lang="en-US" sz="2400" dirty="0">
                <a:latin typeface="Arial Rounded MT Bold" panose="020F0704030504030204" pitchFamily="34" charset="0"/>
                <a:cs typeface="+mn-cs"/>
              </a:rPr>
              <a:t>proceed as follows</a:t>
            </a:r>
            <a:r>
              <a:rPr lang="en-US" sz="2400" dirty="0">
                <a:latin typeface="Arial Rounded MT Bold" panose="020F0704030504030204" pitchFamily="34" charset="0"/>
                <a:cs typeface="+mn-cs"/>
              </a:rPr>
              <a:t>:</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which operations should be performed on the available </a:t>
            </a:r>
            <a:r>
              <a:rPr lang="en-US" sz="2400" dirty="0">
                <a:latin typeface="Arial Rounded MT Bold" panose="020F0704030504030204" pitchFamily="34" charset="0"/>
                <a:cs typeface="+mn-cs"/>
              </a:rPr>
              <a:t>cuboids.</a:t>
            </a:r>
          </a:p>
          <a:p>
            <a:pPr marL="457200" indent="-457200" algn="just" fontAlgn="auto">
              <a:lnSpc>
                <a:spcPct val="150000"/>
              </a:lnSpc>
              <a:spcBef>
                <a:spcPts val="0"/>
              </a:spcBef>
              <a:spcAft>
                <a:spcPts val="0"/>
              </a:spcAft>
              <a:buFont typeface="+mj-lt"/>
              <a:buAutoNum type="arabicParenR"/>
              <a:defRPr/>
            </a:pPr>
            <a:r>
              <a:rPr lang="en-US" sz="2400" dirty="0">
                <a:latin typeface="Arial Rounded MT Bold" panose="020F0704030504030204" pitchFamily="34" charset="0"/>
                <a:cs typeface="+mn-cs"/>
              </a:rPr>
              <a:t>Determine to which materialized cuboid(s) the relevant </a:t>
            </a:r>
            <a:r>
              <a:rPr lang="en-US" sz="2400" dirty="0" err="1">
                <a:latin typeface="Arial Rounded MT Bold" panose="020F0704030504030204" pitchFamily="34" charset="0"/>
                <a:cs typeface="+mn-cs"/>
              </a:rPr>
              <a:t>operatiozns</a:t>
            </a:r>
            <a:r>
              <a:rPr lang="en-US" sz="2400" dirty="0">
                <a:latin typeface="Arial Rounded MT Bold" panose="020F0704030504030204" pitchFamily="34" charset="0"/>
                <a:cs typeface="+mn-cs"/>
              </a:rPr>
              <a:t> </a:t>
            </a:r>
            <a:r>
              <a:rPr lang="en-US" sz="2400" dirty="0">
                <a:latin typeface="Arial Rounded MT Bold" panose="020F0704030504030204" pitchFamily="34" charset="0"/>
                <a:cs typeface="+mn-cs"/>
              </a:rPr>
              <a:t>should </a:t>
            </a:r>
            <a:r>
              <a:rPr lang="en-US" sz="2400" dirty="0">
                <a:latin typeface="Arial Rounded MT Bold" panose="020F0704030504030204" pitchFamily="34" charset="0"/>
                <a:cs typeface="+mn-cs"/>
              </a:rPr>
              <a:t>be applied.</a:t>
            </a:r>
            <a:endParaRPr lang="en-US" sz="2400" dirty="0">
              <a:latin typeface="Arial Rounded MT Bold" panose="020F0704030504030204" pitchFamily="34" charset="0"/>
              <a:cs typeface="+mn-cs"/>
            </a:endParaRPr>
          </a:p>
        </p:txBody>
      </p:sp>
    </p:spTree>
    <p:extLst>
      <p:ext uri="{BB962C8B-B14F-4D97-AF65-F5344CB8AC3E}">
        <p14:creationId xmlns:p14="http://schemas.microsoft.com/office/powerpoint/2010/main" val="40272662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example</a:t>
            </a:r>
          </a:p>
        </p:txBody>
      </p:sp>
      <p:sp>
        <p:nvSpPr>
          <p:cNvPr id="27651" name="Rectangle 3"/>
          <p:cNvSpPr>
            <a:spLocks noChangeArrowheads="1"/>
          </p:cNvSpPr>
          <p:nvPr/>
        </p:nvSpPr>
        <p:spPr bwMode="auto">
          <a:xfrm>
            <a:off x="1041400" y="2197100"/>
            <a:ext cx="97837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400">
                <a:latin typeface="Arial Rounded MT Bold" pitchFamily="34" charset="0"/>
              </a:rPr>
              <a:t>Suppose that we define a data cube for AllElectronics of the form </a:t>
            </a:r>
            <a:r>
              <a:rPr lang="en-US" sz="2400" b="1">
                <a:latin typeface="Arial Rounded MT Bold" pitchFamily="34" charset="0"/>
              </a:rPr>
              <a:t>“sales cube [time, item, location]: sum(sales in dollars).”</a:t>
            </a:r>
          </a:p>
          <a:p>
            <a:pPr algn="just">
              <a:lnSpc>
                <a:spcPct val="150000"/>
              </a:lnSpc>
            </a:pPr>
            <a:r>
              <a:rPr lang="en-US" sz="2400" b="1">
                <a:latin typeface="Arial Rounded MT Bold" pitchFamily="34" charset="0"/>
              </a:rPr>
              <a:t>The dimension hierarchies used are </a:t>
            </a:r>
          </a:p>
          <a:p>
            <a:pPr algn="just">
              <a:lnSpc>
                <a:spcPct val="150000"/>
              </a:lnSpc>
            </a:pPr>
            <a:r>
              <a:rPr lang="en-US" sz="2400" b="1">
                <a:latin typeface="Arial Rounded MT Bold" pitchFamily="34" charset="0"/>
              </a:rPr>
              <a:t>“day &lt; month &lt; quarter &lt; year ”                                       for time ; </a:t>
            </a:r>
          </a:p>
          <a:p>
            <a:pPr algn="just">
              <a:lnSpc>
                <a:spcPct val="150000"/>
              </a:lnSpc>
            </a:pPr>
            <a:r>
              <a:rPr lang="en-US" sz="2400" b="1">
                <a:latin typeface="Arial Rounded MT Bold" pitchFamily="34" charset="0"/>
              </a:rPr>
              <a:t>“item name &lt; brand &lt; type ”                                              for item; </a:t>
            </a:r>
          </a:p>
          <a:p>
            <a:pPr algn="just">
              <a:lnSpc>
                <a:spcPct val="150000"/>
              </a:lnSpc>
            </a:pPr>
            <a:r>
              <a:rPr lang="en-US" sz="2400" b="1">
                <a:latin typeface="Arial Rounded MT Bold" pitchFamily="34" charset="0"/>
              </a:rPr>
              <a:t>“street &lt; city &lt; province or state &lt; country ”               for location.</a:t>
            </a:r>
          </a:p>
        </p:txBody>
      </p:sp>
    </p:spTree>
    <p:extLst>
      <p:ext uri="{BB962C8B-B14F-4D97-AF65-F5344CB8AC3E}">
        <p14:creationId xmlns:p14="http://schemas.microsoft.com/office/powerpoint/2010/main" val="30398683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9775" y="377825"/>
            <a:ext cx="10434638" cy="1200150"/>
          </a:xfrm>
          <a:prstGeom prst="rect">
            <a:avLst/>
          </a:prstGeom>
        </p:spPr>
        <p:txBody>
          <a:bodyPr>
            <a:spAutoFit/>
          </a:bodyPr>
          <a:lstStyle/>
          <a:p>
            <a:pPr algn="just" fontAlgn="auto">
              <a:spcBef>
                <a:spcPts val="0"/>
              </a:spcBef>
              <a:spcAft>
                <a:spcPts val="0"/>
              </a:spcAft>
              <a:defRPr/>
            </a:pPr>
            <a:r>
              <a:rPr lang="en-US" sz="2400" dirty="0">
                <a:solidFill>
                  <a:schemeClr val="bg1">
                    <a:lumMod val="90000"/>
                    <a:lumOff val="10000"/>
                  </a:schemeClr>
                </a:solidFill>
                <a:latin typeface="Arial Rounded MT Bold" panose="020F0704030504030204" pitchFamily="34" charset="0"/>
                <a:cs typeface="+mn-cs"/>
              </a:rPr>
              <a:t>Suppose that the query to be processed is on </a:t>
            </a:r>
            <a:r>
              <a:rPr lang="en-US" sz="2400" dirty="0">
                <a:solidFill>
                  <a:schemeClr val="bg1">
                    <a:lumMod val="90000"/>
                    <a:lumOff val="10000"/>
                  </a:schemeClr>
                </a:solidFill>
                <a:latin typeface="Arial Rounded MT Bold" panose="020F0704030504030204" pitchFamily="34" charset="0"/>
                <a:cs typeface="+mn-cs"/>
              </a:rPr>
              <a:t>{brand</a:t>
            </a:r>
            <a:r>
              <a:rPr lang="en-US" sz="2400" dirty="0">
                <a:solidFill>
                  <a:schemeClr val="bg1">
                    <a:lumMod val="90000"/>
                    <a:lumOff val="10000"/>
                  </a:schemeClr>
                </a:solidFill>
                <a:latin typeface="Arial Rounded MT Bold" panose="020F0704030504030204" pitchFamily="34" charset="0"/>
                <a:cs typeface="+mn-cs"/>
              </a:rPr>
              <a:t>, </a:t>
            </a:r>
            <a:r>
              <a:rPr lang="en-US" sz="2400" dirty="0" err="1">
                <a:solidFill>
                  <a:schemeClr val="bg1">
                    <a:lumMod val="90000"/>
                    <a:lumOff val="10000"/>
                  </a:schemeClr>
                </a:solidFill>
                <a:latin typeface="Arial Rounded MT Bold" panose="020F0704030504030204" pitchFamily="34" charset="0"/>
                <a:cs typeface="+mn-cs"/>
              </a:rPr>
              <a:t>province_or</a:t>
            </a:r>
            <a:r>
              <a:rPr lang="en-US" sz="2400" dirty="0">
                <a:solidFill>
                  <a:schemeClr val="bg1">
                    <a:lumMod val="90000"/>
                    <a:lumOff val="10000"/>
                  </a:schemeClr>
                </a:solidFill>
                <a:latin typeface="Arial Rounded MT Bold" panose="020F0704030504030204" pitchFamily="34" charset="0"/>
                <a:cs typeface="+mn-cs"/>
              </a:rPr>
              <a:t>_ state}, </a:t>
            </a:r>
            <a:r>
              <a:rPr lang="en-US" sz="2400" dirty="0">
                <a:solidFill>
                  <a:schemeClr val="bg1">
                    <a:lumMod val="90000"/>
                    <a:lumOff val="10000"/>
                  </a:schemeClr>
                </a:solidFill>
                <a:latin typeface="Arial Rounded MT Bold" panose="020F0704030504030204" pitchFamily="34" charset="0"/>
                <a:cs typeface="+mn-cs"/>
              </a:rPr>
              <a:t>with </a:t>
            </a:r>
            <a:r>
              <a:rPr lang="en-US" sz="2400" dirty="0">
                <a:solidFill>
                  <a:schemeClr val="bg1">
                    <a:lumMod val="90000"/>
                    <a:lumOff val="10000"/>
                  </a:schemeClr>
                </a:solidFill>
                <a:latin typeface="Arial Rounded MT Bold" panose="020F0704030504030204" pitchFamily="34" charset="0"/>
                <a:cs typeface="+mn-cs"/>
              </a:rPr>
              <a:t>the selection </a:t>
            </a:r>
            <a:r>
              <a:rPr lang="en-US" sz="2400" dirty="0">
                <a:solidFill>
                  <a:schemeClr val="bg1">
                    <a:lumMod val="90000"/>
                    <a:lumOff val="10000"/>
                  </a:schemeClr>
                </a:solidFill>
                <a:latin typeface="Arial Rounded MT Bold" panose="020F0704030504030204" pitchFamily="34" charset="0"/>
                <a:cs typeface="+mn-cs"/>
              </a:rPr>
              <a:t>constant “year = 2010.” Also, suppose that there are four materialized </a:t>
            </a:r>
            <a:r>
              <a:rPr lang="en-US" sz="2400" dirty="0">
                <a:solidFill>
                  <a:schemeClr val="bg1">
                    <a:lumMod val="90000"/>
                    <a:lumOff val="10000"/>
                  </a:schemeClr>
                </a:solidFill>
                <a:latin typeface="Arial Rounded MT Bold" panose="020F0704030504030204" pitchFamily="34" charset="0"/>
                <a:cs typeface="+mn-cs"/>
              </a:rPr>
              <a:t>cuboids available</a:t>
            </a:r>
            <a:r>
              <a:rPr lang="en-US" sz="2400" dirty="0">
                <a:solidFill>
                  <a:schemeClr val="bg1">
                    <a:lumMod val="90000"/>
                    <a:lumOff val="10000"/>
                  </a:schemeClr>
                </a:solidFill>
                <a:latin typeface="Arial Rounded MT Bold" panose="020F0704030504030204" pitchFamily="34" charset="0"/>
                <a:cs typeface="+mn-cs"/>
              </a:rPr>
              <a:t>, as follows:</a:t>
            </a:r>
          </a:p>
        </p:txBody>
      </p:sp>
      <p:sp>
        <p:nvSpPr>
          <p:cNvPr id="28675" name="Rectangle 4"/>
          <p:cNvSpPr>
            <a:spLocks noChangeArrowheads="1"/>
          </p:cNvSpPr>
          <p:nvPr/>
        </p:nvSpPr>
        <p:spPr bwMode="auto">
          <a:xfrm>
            <a:off x="839788" y="2506663"/>
            <a:ext cx="111744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sz="2800">
                <a:latin typeface="Arial Rounded MT Bold" pitchFamily="34" charset="0"/>
              </a:rPr>
              <a:t>cuboid 1: {year, item_name, city}</a:t>
            </a:r>
          </a:p>
          <a:p>
            <a:pPr algn="just">
              <a:lnSpc>
                <a:spcPct val="150000"/>
              </a:lnSpc>
            </a:pPr>
            <a:r>
              <a:rPr lang="en-US" sz="2800">
                <a:latin typeface="Arial Rounded MT Bold" pitchFamily="34" charset="0"/>
              </a:rPr>
              <a:t>cuboid 2: {year, brand, country }</a:t>
            </a:r>
          </a:p>
          <a:p>
            <a:pPr algn="just">
              <a:lnSpc>
                <a:spcPct val="150000"/>
              </a:lnSpc>
            </a:pPr>
            <a:r>
              <a:rPr lang="en-US" sz="2800">
                <a:latin typeface="Arial Rounded MT Bold" pitchFamily="34" charset="0"/>
              </a:rPr>
              <a:t>cuboid 3: {year, brand, province_or_state}</a:t>
            </a:r>
          </a:p>
          <a:p>
            <a:pPr algn="just">
              <a:lnSpc>
                <a:spcPct val="150000"/>
              </a:lnSpc>
            </a:pPr>
            <a:r>
              <a:rPr lang="en-US" sz="2800">
                <a:latin typeface="Arial Rounded MT Bold" pitchFamily="34" charset="0"/>
              </a:rPr>
              <a:t>cuboid 4: {item_name, province_or_state }, where year = 2010</a:t>
            </a:r>
          </a:p>
          <a:p>
            <a:pPr algn="just">
              <a:lnSpc>
                <a:spcPct val="150000"/>
              </a:lnSpc>
            </a:pPr>
            <a:r>
              <a:rPr lang="en-US" sz="2800" i="1">
                <a:latin typeface="Adobe Garamond Pro Bold"/>
              </a:rPr>
              <a:t>“Which of these four cuboids should be selected to process the query?” </a:t>
            </a:r>
          </a:p>
        </p:txBody>
      </p:sp>
    </p:spTree>
    <p:extLst>
      <p:ext uri="{BB962C8B-B14F-4D97-AF65-F5344CB8AC3E}">
        <p14:creationId xmlns:p14="http://schemas.microsoft.com/office/powerpoint/2010/main" val="33189338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result</a:t>
            </a:r>
          </a:p>
        </p:txBody>
      </p:sp>
      <p:sp>
        <p:nvSpPr>
          <p:cNvPr id="29699" name="Rectangle 3"/>
          <p:cNvSpPr>
            <a:spLocks noChangeArrowheads="1"/>
          </p:cNvSpPr>
          <p:nvPr/>
        </p:nvSpPr>
        <p:spPr bwMode="auto">
          <a:xfrm>
            <a:off x="1203325" y="2551113"/>
            <a:ext cx="978376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Arial Rounded MT Bold" pitchFamily="34" charset="0"/>
              </a:rPr>
              <a:t>Finer-granularity data cannot be generated from coarser-granularity data. </a:t>
            </a:r>
          </a:p>
          <a:p>
            <a:pPr marL="342900" indent="-342900" algn="just">
              <a:lnSpc>
                <a:spcPct val="150000"/>
              </a:lnSpc>
              <a:buFont typeface="Wingdings" pitchFamily="2" charset="2"/>
              <a:buChar char="§"/>
            </a:pPr>
            <a:r>
              <a:rPr lang="en-US" sz="2800">
                <a:latin typeface="Arial Rounded MT Bold" pitchFamily="34" charset="0"/>
              </a:rPr>
              <a:t>Therefore, cuboid 2 cannot be used because country is a more general concept than province or state. </a:t>
            </a:r>
          </a:p>
          <a:p>
            <a:pPr marL="342900" indent="-342900" algn="just">
              <a:lnSpc>
                <a:spcPct val="150000"/>
              </a:lnSpc>
              <a:buFont typeface="Wingdings" pitchFamily="2" charset="2"/>
              <a:buChar char="§"/>
            </a:pPr>
            <a:r>
              <a:rPr lang="en-US" sz="2800">
                <a:latin typeface="Arial Rounded MT Bold" pitchFamily="34" charset="0"/>
              </a:rPr>
              <a:t>Cuboids 1, 3, and 4 can be used to process the query</a:t>
            </a:r>
          </a:p>
        </p:txBody>
      </p:sp>
    </p:spTree>
    <p:extLst>
      <p:ext uri="{BB962C8B-B14F-4D97-AF65-F5344CB8AC3E}">
        <p14:creationId xmlns:p14="http://schemas.microsoft.com/office/powerpoint/2010/main" val="292076862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833438" y="2138363"/>
            <a:ext cx="10380662"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sz="4400">
                <a:latin typeface="Arial Rounded MT Bold" pitchFamily="34" charset="0"/>
              </a:rPr>
              <a:t>“How would the costs of each cuboid compare if used to process the query?” </a:t>
            </a:r>
          </a:p>
        </p:txBody>
      </p:sp>
    </p:spTree>
    <p:extLst>
      <p:ext uri="{BB962C8B-B14F-4D97-AF65-F5344CB8AC3E}">
        <p14:creationId xmlns:p14="http://schemas.microsoft.com/office/powerpoint/2010/main" val="31233942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7"/>
            <a:ext cx="10515600" cy="1325563"/>
          </a:xfrm>
        </p:spPr>
        <p:txBody>
          <a:bodyPr>
            <a:normAutofit/>
          </a:bodyPr>
          <a:lstStyle/>
          <a:p>
            <a:pPr algn="ctr"/>
            <a:r>
              <a:rPr lang="en-US" sz="7200" dirty="0" smtClean="0">
                <a:solidFill>
                  <a:srgbClr val="FF0000"/>
                </a:solidFill>
                <a:latin typeface="Algerian" pitchFamily="82" charset="0"/>
              </a:rPr>
              <a:t>UNIT II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629211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33202112"/>
              </p:ext>
            </p:extLst>
          </p:nvPr>
        </p:nvGraphicFramePr>
        <p:xfrm>
          <a:off x="0" y="0"/>
          <a:ext cx="12192000" cy="6858000"/>
        </p:xfrm>
        <a:graphic>
          <a:graphicData uri="http://schemas.openxmlformats.org/drawingml/2006/table">
            <a:tbl>
              <a:tblPr firstRow="1" bandRow="1">
                <a:tableStyleId>{073A0DAA-6AF3-43AB-8588-CEC1D06C72B9}</a:tableStyleId>
              </a:tblPr>
              <a:tblGrid>
                <a:gridCol w="1914406"/>
                <a:gridCol w="5191464"/>
                <a:gridCol w="5086130"/>
              </a:tblGrid>
              <a:tr h="907626">
                <a:tc>
                  <a:txBody>
                    <a:bodyPr/>
                    <a:lstStyle/>
                    <a:p>
                      <a:pPr algn="ct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Operational DB Systems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Data Warehouse Systems</a:t>
                      </a:r>
                      <a:endParaRPr lang="en-US" sz="2400" dirty="0">
                        <a:latin typeface="Times New Roman" panose="02020603050405020304" pitchFamily="18" charset="0"/>
                        <a:cs typeface="Times New Roman" panose="02020603050405020304" pitchFamily="18" charset="0"/>
                      </a:endParaRPr>
                    </a:p>
                  </a:txBody>
                  <a:tcPr/>
                </a:tc>
              </a:tr>
              <a:tr h="1210167">
                <a:tc>
                  <a:txBody>
                    <a:bodyPr/>
                    <a:lstStyle/>
                    <a:p>
                      <a:pPr algn="ctr"/>
                      <a:endParaRPr lang="en-US" b="1" dirty="0" smtClean="0">
                        <a:latin typeface="Times New Roman" panose="02020603050405020304" pitchFamily="18" charset="0"/>
                        <a:cs typeface="Times New Roman" panose="02020603050405020304" pitchFamily="18" charset="0"/>
                      </a:endParaRPr>
                    </a:p>
                    <a:p>
                      <a:pPr algn="ctr"/>
                      <a:r>
                        <a:rPr lang="en-US" b="1" dirty="0" smtClean="0">
                          <a:latin typeface="Times New Roman" panose="02020603050405020304" pitchFamily="18" charset="0"/>
                          <a:cs typeface="Times New Roman" panose="02020603050405020304" pitchFamily="18" charset="0"/>
                        </a:rPr>
                        <a:t>Users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OLTP system is customer-oriented and used by clerks, clients, and IT professionals.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OLAP system is market-oriented and is used for data analysis by knowledge workers, including managers, executives, and analysts.</a:t>
                      </a:r>
                      <a:endParaRPr lang="en-US" dirty="0">
                        <a:latin typeface="Times New Roman" panose="02020603050405020304" pitchFamily="18" charset="0"/>
                        <a:cs typeface="Times New Roman" panose="02020603050405020304" pitchFamily="18" charset="0"/>
                      </a:endParaRPr>
                    </a:p>
                  </a:txBody>
                  <a:tcPr/>
                </a:tc>
              </a:tr>
              <a:tr h="795131">
                <a:tc>
                  <a:txBody>
                    <a:bodyPr/>
                    <a:lstStyle/>
                    <a:p>
                      <a:pPr algn="ctr"/>
                      <a:r>
                        <a:rPr lang="en-US" b="1" dirty="0" smtClean="0">
                          <a:latin typeface="Times New Roman" panose="02020603050405020304" pitchFamily="18" charset="0"/>
                          <a:cs typeface="Times New Roman" panose="02020603050405020304" pitchFamily="18" charset="0"/>
                        </a:rPr>
                        <a:t>Data Contents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Current and detailed data and is subject to modifications.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Historical data</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generally not modified.</a:t>
                      </a:r>
                      <a:endParaRPr lang="en-US" dirty="0">
                        <a:latin typeface="Times New Roman" panose="02020603050405020304" pitchFamily="18" charset="0"/>
                        <a:cs typeface="Times New Roman" panose="02020603050405020304" pitchFamily="18" charset="0"/>
                      </a:endParaRPr>
                    </a:p>
                  </a:txBody>
                  <a:tcPr/>
                </a:tc>
              </a:tr>
              <a:tr h="1135901">
                <a:tc>
                  <a:txBody>
                    <a:bodyPr/>
                    <a:lstStyle/>
                    <a:p>
                      <a:pPr algn="ctr"/>
                      <a:r>
                        <a:rPr lang="en-US" b="1" dirty="0" smtClean="0">
                          <a:latin typeface="Times New Roman" panose="02020603050405020304" pitchFamily="18" charset="0"/>
                          <a:cs typeface="Times New Roman" panose="02020603050405020304" pitchFamily="18" charset="0"/>
                        </a:rPr>
                        <a:t>Database Design</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E-R model.</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Application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Usually Multidimensional model (Star, Snowflake…).</a:t>
                      </a:r>
                    </a:p>
                    <a:p>
                      <a:pPr algn="just"/>
                      <a:r>
                        <a:rPr lang="en-US" dirty="0" smtClean="0">
                          <a:latin typeface="Times New Roman" panose="02020603050405020304" pitchFamily="18" charset="0"/>
                          <a:cs typeface="Times New Roman" panose="02020603050405020304" pitchFamily="18" charset="0"/>
                        </a:rPr>
                        <a:t>(</a:t>
                      </a:r>
                      <a:r>
                        <a:rPr lang="en-US" i="1" dirty="0" smtClean="0">
                          <a:latin typeface="Times New Roman" panose="02020603050405020304" pitchFamily="18" charset="0"/>
                          <a:cs typeface="Times New Roman" panose="02020603050405020304" pitchFamily="18" charset="0"/>
                        </a:rPr>
                        <a:t>Subject Oriented Database Design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r>
              <a:tr h="1410681">
                <a:tc>
                  <a:txBody>
                    <a:bodyPr/>
                    <a:lstStyle/>
                    <a:p>
                      <a:pPr algn="ctr"/>
                      <a:r>
                        <a:rPr lang="en-US" b="1" dirty="0" smtClean="0">
                          <a:latin typeface="Times New Roman" panose="02020603050405020304" pitchFamily="18" charset="0"/>
                          <a:cs typeface="Times New Roman" panose="02020603050405020304" pitchFamily="18" charset="0"/>
                        </a:rPr>
                        <a:t>Access Pattern</a:t>
                      </a:r>
                    </a:p>
                    <a:p>
                      <a:pPr algn="ctr"/>
                      <a:r>
                        <a:rPr lang="en-US" b="1" dirty="0" smtClean="0">
                          <a:latin typeface="Times New Roman" panose="02020603050405020304" pitchFamily="18" charset="0"/>
                          <a:cs typeface="Times New Roman" panose="02020603050405020304" pitchFamily="18" charset="0"/>
                        </a:rPr>
                        <a:t>(Nature of Query)</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OLTP systems mainly consist for Short and  atomic</a:t>
                      </a:r>
                      <a:r>
                        <a:rPr lang="en-US" baseline="0" dirty="0" smtClean="0">
                          <a:latin typeface="Times New Roman" panose="02020603050405020304" pitchFamily="18" charset="0"/>
                          <a:cs typeface="Times New Roman" panose="02020603050405020304" pitchFamily="18" charset="0"/>
                        </a:rPr>
                        <a:t> transaction</a:t>
                      </a:r>
                      <a:r>
                        <a:rPr lang="en-US" dirty="0" smtClean="0">
                          <a:latin typeface="Times New Roman" panose="02020603050405020304" pitchFamily="18" charset="0"/>
                          <a:cs typeface="Times New Roman" panose="02020603050405020304" pitchFamily="18" charset="0"/>
                        </a:rPr>
                        <a:t> desiring high performance (less latency) and accuracy. It requires Concurrence Control</a:t>
                      </a:r>
                      <a:r>
                        <a:rPr lang="en-US" baseline="0" dirty="0" smtClean="0">
                          <a:latin typeface="Times New Roman" panose="02020603050405020304" pitchFamily="18" charset="0"/>
                          <a:cs typeface="Times New Roman" panose="02020603050405020304" pitchFamily="18" charset="0"/>
                        </a:rPr>
                        <a:t> and Recovery mechanisms.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Mostly read only queries, operate on HUGE volumes of data, queries are quite complex.</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Database Size</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In Gigabytes to higher order Gigabytes.</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 &gt; = Terabytes or Petabytes.</a:t>
                      </a:r>
                      <a:endParaRPr lang="en-US" dirty="0">
                        <a:latin typeface="Times New Roman" panose="02020603050405020304" pitchFamily="18" charset="0"/>
                        <a:cs typeface="Times New Roman" panose="02020603050405020304" pitchFamily="18" charset="0"/>
                      </a:endParaRPr>
                    </a:p>
                  </a:txBody>
                  <a:tcPr/>
                </a:tc>
              </a:tr>
              <a:tr h="699247">
                <a:tc>
                  <a:txBody>
                    <a:bodyPr/>
                    <a:lstStyle/>
                    <a:p>
                      <a:pPr algn="ctr"/>
                      <a:r>
                        <a:rPr lang="en-US" b="1" dirty="0" smtClean="0">
                          <a:latin typeface="Times New Roman" panose="02020603050405020304" pitchFamily="18" charset="0"/>
                          <a:cs typeface="Times New Roman" panose="02020603050405020304" pitchFamily="18" charset="0"/>
                        </a:rPr>
                        <a:t>View</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Detailed</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Summarized.</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99209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data Mining </a:t>
            </a:r>
          </a:p>
          <a:p>
            <a:pPr marL="514350" indent="-514350">
              <a:buFont typeface="+mj-lt"/>
              <a:buAutoNum type="arabicPeriod"/>
            </a:pPr>
            <a:r>
              <a:rPr lang="en-US" dirty="0" smtClean="0"/>
              <a:t>Different types of data repositories</a:t>
            </a:r>
          </a:p>
          <a:p>
            <a:pPr marL="514350" indent="-514350">
              <a:buFont typeface="+mj-lt"/>
              <a:buAutoNum type="arabicPeriod"/>
            </a:pPr>
            <a:r>
              <a:rPr lang="en-US" dirty="0" smtClean="0"/>
              <a:t>Data mining Functionalities</a:t>
            </a:r>
          </a:p>
          <a:p>
            <a:pPr marL="514350" indent="-514350">
              <a:buFont typeface="+mj-lt"/>
              <a:buAutoNum type="arabicPeriod"/>
            </a:pPr>
            <a:r>
              <a:rPr lang="en-US" dirty="0" smtClean="0"/>
              <a:t>Concepts of interesting patterns </a:t>
            </a:r>
          </a:p>
          <a:p>
            <a:pPr marL="514350" indent="-514350">
              <a:buFont typeface="+mj-lt"/>
              <a:buAutoNum type="arabicPeriod"/>
            </a:pPr>
            <a:r>
              <a:rPr lang="en-US" dirty="0" smtClean="0"/>
              <a:t>Data Mining tasks</a:t>
            </a:r>
          </a:p>
          <a:p>
            <a:pPr marL="514350" indent="-514350">
              <a:buFont typeface="+mj-lt"/>
              <a:buAutoNum type="arabicPeriod"/>
            </a:pPr>
            <a:r>
              <a:rPr lang="en-US" dirty="0" smtClean="0"/>
              <a:t>Current Trends</a:t>
            </a:r>
          </a:p>
          <a:p>
            <a:pPr marL="514350" indent="-514350">
              <a:buFont typeface="+mj-lt"/>
              <a:buAutoNum type="arabicPeriod"/>
            </a:pPr>
            <a:r>
              <a:rPr lang="en-US" dirty="0" smtClean="0"/>
              <a:t>Major issues and ethics in data mining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06132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Basic concepts of Data mining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Caslon Pro Bold" panose="0205070206050A020403" pitchFamily="18" charset="0"/>
              </a:rPr>
              <a:t>What</a:t>
            </a:r>
            <a:r>
              <a:rPr lang="en-US" sz="3200" dirty="0" smtClean="0"/>
              <a:t> </a:t>
            </a:r>
            <a:r>
              <a:rPr lang="en-US" dirty="0" smtClean="0">
                <a:latin typeface="Adobe Caslon Pro Bold" panose="0205070206050A020403" pitchFamily="18" charset="0"/>
              </a:rPr>
              <a:t>is Data Mining??????</a:t>
            </a:r>
            <a:endParaRPr lang="en-US" dirty="0"/>
          </a:p>
        </p:txBody>
      </p:sp>
      <p:sp>
        <p:nvSpPr>
          <p:cNvPr id="4" name="TextBox 3"/>
          <p:cNvSpPr txBox="1"/>
          <p:nvPr/>
        </p:nvSpPr>
        <p:spPr>
          <a:xfrm>
            <a:off x="838200" y="1690688"/>
            <a:ext cx="10515600" cy="489364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also known as Knowledge Discovery from Data (KDD</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We live in a world where vast amounts of data are collected daily. Analyzing such data is an important need.</a:t>
            </a:r>
          </a:p>
          <a:p>
            <a:pPr marL="3429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Times New Roman" panose="02020603050405020304" pitchFamily="18" charset="0"/>
                <a:cs typeface="Times New Roman" panose="02020603050405020304" pitchFamily="18" charset="0"/>
              </a:rPr>
              <a:t>We are living in the information age</a:t>
            </a:r>
            <a:r>
              <a:rPr lang="en-US" sz="2400" dirty="0" smtClean="0">
                <a:latin typeface="Times New Roman" panose="02020603050405020304" pitchFamily="18" charset="0"/>
                <a:cs typeface="Times New Roman" panose="02020603050405020304" pitchFamily="18" charset="0"/>
              </a:rPr>
              <a:t>” is a popular saying; however, we are actually “</a:t>
            </a:r>
            <a:r>
              <a:rPr lang="en-US" sz="2400" b="1" i="1" dirty="0" smtClean="0">
                <a:latin typeface="Times New Roman" panose="02020603050405020304" pitchFamily="18" charset="0"/>
                <a:cs typeface="Times New Roman" panose="02020603050405020304" pitchFamily="18" charset="0"/>
              </a:rPr>
              <a:t>living in the data age</a:t>
            </a:r>
            <a:r>
              <a:rPr lang="en-US" sz="2400" dirty="0" smtClean="0">
                <a:latin typeface="Times New Roman" panose="02020603050405020304" pitchFamily="18" charset="0"/>
                <a:cs typeface="Times New Roman" panose="02020603050405020304" pitchFamily="18" charset="0"/>
              </a:rPr>
              <a:t>”. </a:t>
            </a:r>
          </a:p>
          <a:p>
            <a:pPr algn="ctr"/>
            <a:endParaRPr lang="en-US" sz="2400" dirty="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explosive growth of available data volume is a result of the computerization of our society and the fast development of powerful data collection and storage tools.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979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The world is data rich but information poor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77869" y="1209425"/>
            <a:ext cx="6525968" cy="5456313"/>
          </a:xfrm>
          <a:prstGeom prst="rect">
            <a:avLst/>
          </a:prstGeom>
        </p:spPr>
      </p:pic>
    </p:spTree>
    <p:extLst>
      <p:ext uri="{BB962C8B-B14F-4D97-AF65-F5344CB8AC3E}">
        <p14:creationId xmlns:p14="http://schemas.microsoft.com/office/powerpoint/2010/main" val="9479728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913" y="0"/>
            <a:ext cx="7652825" cy="6867420"/>
          </a:xfrm>
          <a:prstGeom prst="rect">
            <a:avLst/>
          </a:prstGeom>
        </p:spPr>
      </p:pic>
    </p:spTree>
    <p:extLst>
      <p:ext uri="{BB962C8B-B14F-4D97-AF65-F5344CB8AC3E}">
        <p14:creationId xmlns:p14="http://schemas.microsoft.com/office/powerpoint/2010/main" val="189944640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433" y="475376"/>
            <a:ext cx="10507307" cy="2308324"/>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Data collected in large data repositories become “data tombs”. The data mining tools that can turn data tombs into “golden nuggets” of knowledge</a:t>
            </a:r>
            <a:r>
              <a:rPr lang="en-US" sz="2400" dirty="0" smtClean="0">
                <a:latin typeface="Times New Roman" panose="02020603050405020304" pitchFamily="18" charset="0"/>
                <a:cs typeface="Times New Roman" panose="02020603050405020304" pitchFamily="18" charset="0"/>
              </a:rPr>
              <a:t>. Golden nuggets means “</a:t>
            </a:r>
            <a:r>
              <a:rPr lang="en-US" sz="2400" b="1" u="sng" dirty="0" smtClean="0">
                <a:latin typeface="Times New Roman" panose="02020603050405020304" pitchFamily="18" charset="0"/>
                <a:cs typeface="Times New Roman" panose="02020603050405020304" pitchFamily="18" charset="0"/>
              </a:rPr>
              <a:t>small but valuable facts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mining is also called as </a:t>
            </a:r>
            <a:r>
              <a:rPr lang="en-US" sz="2400" i="1" dirty="0" smtClean="0">
                <a:latin typeface="Times New Roman" panose="02020603050405020304" pitchFamily="18" charset="0"/>
                <a:cs typeface="Times New Roman" panose="02020603050405020304" pitchFamily="18" charset="0"/>
              </a:rPr>
              <a:t>knowledge mining from data, knowledge extraction, data/pattern analysis, data archaeology, and data dredging.</a:t>
            </a:r>
            <a:endParaRPr lang="en-US" sz="24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856068" y="2783700"/>
            <a:ext cx="5663632" cy="3868560"/>
          </a:xfrm>
          <a:prstGeom prst="rect">
            <a:avLst/>
          </a:prstGeom>
        </p:spPr>
      </p:pic>
    </p:spTree>
    <p:extLst>
      <p:ext uri="{BB962C8B-B14F-4D97-AF65-F5344CB8AC3E}">
        <p14:creationId xmlns:p14="http://schemas.microsoft.com/office/powerpoint/2010/main" val="230504445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0" y="168174"/>
            <a:ext cx="10515600" cy="1325563"/>
          </a:xfrm>
        </p:spPr>
        <p:txBody>
          <a:bodyPr>
            <a:normAutofit/>
          </a:bodyPr>
          <a:lstStyle/>
          <a:p>
            <a:r>
              <a:rPr lang="en-US" dirty="0">
                <a:latin typeface="Adobe Caslon Pro Bold" panose="0205070206050A020403" pitchFamily="18" charset="0"/>
              </a:rPr>
              <a:t>The knowledge discovery process</a:t>
            </a:r>
          </a:p>
        </p:txBody>
      </p:sp>
      <p:sp>
        <p:nvSpPr>
          <p:cNvPr id="4" name="Rectangle 3"/>
          <p:cNvSpPr/>
          <p:nvPr/>
        </p:nvSpPr>
        <p:spPr>
          <a:xfrm>
            <a:off x="838200" y="962014"/>
            <a:ext cx="10515600" cy="5851217"/>
          </a:xfrm>
          <a:prstGeom prst="rect">
            <a:avLst/>
          </a:prstGeom>
        </p:spPr>
        <p:txBody>
          <a:bodyPr wrap="square">
            <a:spAutoFit/>
          </a:bodyPr>
          <a:lstStyle/>
          <a:p>
            <a:pPr>
              <a:lnSpc>
                <a:spcPct val="150000"/>
              </a:lnSpc>
            </a:pPr>
            <a:r>
              <a:rPr lang="en-US" sz="2100" dirty="0">
                <a:latin typeface="Times New Roman" panose="02020603050405020304" pitchFamily="18" charset="0"/>
                <a:cs typeface="Times New Roman" panose="02020603050405020304" pitchFamily="18" charset="0"/>
              </a:rPr>
              <a:t>It is an iterative sequence of the following steps</a:t>
            </a:r>
            <a:r>
              <a:rPr lang="en-US" sz="2100"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Data cleaning </a:t>
            </a:r>
            <a:r>
              <a:rPr lang="en-US" sz="2100" dirty="0" smtClean="0">
                <a:latin typeface="Times New Roman" panose="02020603050405020304" pitchFamily="18" charset="0"/>
                <a:cs typeface="Times New Roman" panose="02020603050405020304" pitchFamily="18" charset="0"/>
              </a:rPr>
              <a:t>(to remove noise and inconsistent data)</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Data integration </a:t>
            </a:r>
            <a:r>
              <a:rPr lang="en-US" sz="2100" dirty="0" smtClean="0">
                <a:latin typeface="Times New Roman" panose="02020603050405020304" pitchFamily="18" charset="0"/>
                <a:cs typeface="Times New Roman" panose="02020603050405020304" pitchFamily="18" charset="0"/>
              </a:rPr>
              <a:t>(where multiple data sources may be combined)</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Data selection </a:t>
            </a:r>
            <a:r>
              <a:rPr lang="en-US" sz="2100" dirty="0" smtClean="0">
                <a:latin typeface="Times New Roman" panose="02020603050405020304" pitchFamily="18" charset="0"/>
                <a:cs typeface="Times New Roman" panose="02020603050405020304" pitchFamily="18" charset="0"/>
              </a:rPr>
              <a:t>(where data relevant to the analysis task are retrieved from the database)</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Data transformation </a:t>
            </a:r>
            <a:r>
              <a:rPr lang="en-US" sz="2100" dirty="0" smtClean="0">
                <a:latin typeface="Times New Roman" panose="02020603050405020304" pitchFamily="18" charset="0"/>
                <a:cs typeface="Times New Roman" panose="02020603050405020304" pitchFamily="18" charset="0"/>
              </a:rPr>
              <a:t>(where data are transformed and consolidated into forms appropriate for mining by performing summary or aggregation operations)</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Data mining </a:t>
            </a:r>
            <a:r>
              <a:rPr lang="en-US" sz="2100" dirty="0" smtClean="0">
                <a:latin typeface="Times New Roman" panose="02020603050405020304" pitchFamily="18" charset="0"/>
                <a:cs typeface="Times New Roman" panose="02020603050405020304" pitchFamily="18" charset="0"/>
              </a:rPr>
              <a:t>(an essential process where intelligent methods are applied to extract data patterns)</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Pattern evaluation </a:t>
            </a:r>
            <a:r>
              <a:rPr lang="en-US" sz="2100" dirty="0" smtClean="0">
                <a:latin typeface="Times New Roman" panose="02020603050405020304" pitchFamily="18" charset="0"/>
                <a:cs typeface="Times New Roman" panose="02020603050405020304" pitchFamily="18" charset="0"/>
              </a:rPr>
              <a:t>(to identify the truly interesting patterns representing knowledge based on interestingness measures)</a:t>
            </a:r>
          </a:p>
          <a:p>
            <a:pPr marL="342900" indent="-342900">
              <a:lnSpc>
                <a:spcPct val="150000"/>
              </a:lnSpc>
              <a:buFont typeface="Wingdings" panose="05000000000000000000" pitchFamily="2" charset="2"/>
              <a:buChar char="§"/>
            </a:pPr>
            <a:r>
              <a:rPr lang="en-US" sz="2100" b="1" dirty="0" smtClean="0">
                <a:latin typeface="Times New Roman" panose="02020603050405020304" pitchFamily="18" charset="0"/>
                <a:cs typeface="Times New Roman" panose="02020603050405020304" pitchFamily="18" charset="0"/>
              </a:rPr>
              <a:t>Knowledge presentation </a:t>
            </a:r>
            <a:r>
              <a:rPr lang="en-US" sz="2100" dirty="0" smtClean="0">
                <a:latin typeface="Times New Roman" panose="02020603050405020304" pitchFamily="18" charset="0"/>
                <a:cs typeface="Times New Roman" panose="02020603050405020304" pitchFamily="18" charset="0"/>
              </a:rPr>
              <a:t>(where visualization and knowledge representation techniques are used to present mined knowledge to users)</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92597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4476" y="0"/>
            <a:ext cx="12027524" cy="6765482"/>
          </a:xfrm>
          <a:prstGeom prst="rect">
            <a:avLst/>
          </a:prstGeom>
        </p:spPr>
      </p:pic>
    </p:spTree>
    <p:extLst>
      <p:ext uri="{BB962C8B-B14F-4D97-AF65-F5344CB8AC3E}">
        <p14:creationId xmlns:p14="http://schemas.microsoft.com/office/powerpoint/2010/main" val="328964999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Data  Mining functionalities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Data Mining Functionalities</a:t>
            </a:r>
          </a:p>
        </p:txBody>
      </p:sp>
      <p:sp>
        <p:nvSpPr>
          <p:cNvPr id="4" name="Rectangle 3"/>
          <p:cNvSpPr/>
          <p:nvPr/>
        </p:nvSpPr>
        <p:spPr>
          <a:xfrm>
            <a:off x="838200" y="1940799"/>
            <a:ext cx="1051560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Data mining functionalities are used to specify the kinds of patterns to be found in data mining tasks</a:t>
            </a:r>
            <a:r>
              <a:rPr lang="en-US" sz="2400" dirty="0" smtClean="0"/>
              <a:t>.</a:t>
            </a:r>
            <a:endParaRPr lang="en-US" sz="2400" dirty="0"/>
          </a:p>
        </p:txBody>
      </p:sp>
      <p:sp>
        <p:nvSpPr>
          <p:cNvPr id="5" name="Rectangle 4"/>
          <p:cNvSpPr/>
          <p:nvPr/>
        </p:nvSpPr>
        <p:spPr>
          <a:xfrm>
            <a:off x="838200" y="3368789"/>
            <a:ext cx="10515600" cy="3046988"/>
          </a:xfrm>
          <a:prstGeom prst="rect">
            <a:avLst/>
          </a:prstGeom>
        </p:spPr>
        <p:txBody>
          <a:bodyPr wrap="square">
            <a:spAutoFit/>
          </a:bodyPr>
          <a:lstStyle/>
          <a:p>
            <a:pPr marL="285750" indent="-285750" algn="just">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Class/Concept Description: Characterization and Discrimination: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entries can be associated with classes or concepts.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in the </a:t>
            </a:r>
            <a:r>
              <a:rPr lang="en-US" sz="2400" dirty="0" err="1" smtClean="0">
                <a:latin typeface="Times New Roman" panose="02020603050405020304" pitchFamily="18" charset="0"/>
                <a:cs typeface="Times New Roman" panose="02020603050405020304" pitchFamily="18" charset="0"/>
              </a:rPr>
              <a:t>AllElectronics</a:t>
            </a:r>
            <a:r>
              <a:rPr lang="en-US" sz="2400" dirty="0" smtClean="0">
                <a:latin typeface="Times New Roman" panose="02020603050405020304" pitchFamily="18" charset="0"/>
                <a:cs typeface="Times New Roman" panose="02020603050405020304" pitchFamily="18" charset="0"/>
              </a:rPr>
              <a:t> store</a:t>
            </a:r>
            <a:r>
              <a:rPr lang="en-US" sz="2400" dirty="0">
                <a:latin typeface="Times New Roman" panose="02020603050405020304" pitchFamily="18" charset="0"/>
                <a:cs typeface="Times New Roman" panose="02020603050405020304" pitchFamily="18" charset="0"/>
              </a:rPr>
              <a:t>, classes of items for sale include computers and printers, and concepts of </a:t>
            </a:r>
            <a:r>
              <a:rPr lang="en-US" sz="2400" dirty="0" smtClean="0">
                <a:latin typeface="Times New Roman" panose="02020603050405020304" pitchFamily="18" charset="0"/>
                <a:cs typeface="Times New Roman" panose="02020603050405020304" pitchFamily="18" charset="0"/>
              </a:rPr>
              <a:t>customers include </a:t>
            </a:r>
            <a:r>
              <a:rPr lang="en-US" sz="2400" dirty="0" err="1">
                <a:latin typeface="Times New Roman" panose="02020603050405020304" pitchFamily="18" charset="0"/>
                <a:cs typeface="Times New Roman" panose="02020603050405020304" pitchFamily="18" charset="0"/>
              </a:rPr>
              <a:t>bigSpenders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budgetSpenders</a:t>
            </a:r>
            <a:r>
              <a:rPr lang="en-US" sz="2400" dirty="0" smtClean="0">
                <a:latin typeface="Times New Roman" panose="02020603050405020304" pitchFamily="18" charset="0"/>
                <a:cs typeface="Times New Roman" panose="02020603050405020304" pitchFamily="18" charset="0"/>
              </a:rPr>
              <a:t>. Such descriptions of a class or a concept are called class/concept descriptions.</a:t>
            </a: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104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1325563"/>
          </a:xfrm>
        </p:spPr>
        <p:txBody>
          <a:bodyPr>
            <a:normAutofit/>
          </a:bodyPr>
          <a:lstStyle/>
          <a:p>
            <a:r>
              <a:rPr lang="en-US" dirty="0">
                <a:latin typeface="Adobe Caslon Pro Bold" panose="0205070206050A020403" pitchFamily="18" charset="0"/>
              </a:rPr>
              <a:t>Need of a Separate Data Warehouse</a:t>
            </a:r>
          </a:p>
        </p:txBody>
      </p:sp>
      <p:sp>
        <p:nvSpPr>
          <p:cNvPr id="4" name="Rectangle 3"/>
          <p:cNvSpPr/>
          <p:nvPr/>
        </p:nvSpPr>
        <p:spPr>
          <a:xfrm>
            <a:off x="963422" y="1063388"/>
            <a:ext cx="105156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OLTP systems require high </a:t>
            </a:r>
            <a:r>
              <a:rPr lang="en-US" sz="2400" dirty="0" smtClean="0">
                <a:latin typeface="Times New Roman" panose="02020603050405020304" pitchFamily="18" charset="0"/>
                <a:cs typeface="Times New Roman" panose="02020603050405020304" pitchFamily="18" charset="0"/>
              </a:rPr>
              <a:t>Concurrency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Locking </a:t>
            </a:r>
            <a:r>
              <a:rPr lang="en-US" sz="2400" dirty="0">
                <a:latin typeface="Times New Roman" panose="02020603050405020304" pitchFamily="18" charset="0"/>
                <a:cs typeface="Times New Roman" panose="02020603050405020304" pitchFamily="18" charset="0"/>
              </a:rPr>
              <a:t>which provide good performance for short and simple OLTP queries. An OLAP query is very complex and does not require these properties. Use of OLAP query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OLTP system degrades its performance</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OLAP systems access historical data and not current volatile data while OLTP systems access current up-to-date data and do not need historical data.</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 </a:t>
            </a:r>
            <a:r>
              <a:rPr lang="en-US" sz="2400" b="1" i="1" dirty="0" smtClean="0">
                <a:latin typeface="Times New Roman" panose="02020603050405020304" pitchFamily="18" charset="0"/>
                <a:cs typeface="Times New Roman" panose="02020603050405020304" pitchFamily="18" charset="0"/>
              </a:rPr>
              <a:t>operational database </a:t>
            </a:r>
            <a:r>
              <a:rPr lang="en-US" sz="2400" dirty="0" smtClean="0">
                <a:latin typeface="Times New Roman" panose="02020603050405020304" pitchFamily="18" charset="0"/>
                <a:cs typeface="Times New Roman" panose="02020603050405020304" pitchFamily="18" charset="0"/>
              </a:rPr>
              <a:t>is designed for known tasks like indexing and hashing using primary keys, searching for particular records, and many more.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On the other hand, </a:t>
            </a:r>
            <a:r>
              <a:rPr lang="en-US" sz="2400" b="1" i="1" dirty="0" smtClean="0">
                <a:latin typeface="Times New Roman" panose="02020603050405020304" pitchFamily="18" charset="0"/>
                <a:cs typeface="Times New Roman" panose="02020603050405020304" pitchFamily="18" charset="0"/>
              </a:rPr>
              <a:t>data warehouse </a:t>
            </a:r>
            <a:r>
              <a:rPr lang="en-US" sz="2400" dirty="0" smtClean="0">
                <a:latin typeface="Times New Roman" panose="02020603050405020304" pitchFamily="18" charset="0"/>
                <a:cs typeface="Times New Roman" panose="02020603050405020304" pitchFamily="18" charset="0"/>
              </a:rPr>
              <a:t>queries are often complex. They involve the computation of large data groups at summarized levels, and may require the use of special data organization, access, and implementation methods based on multidimensional views.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8329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74973"/>
            <a:ext cx="10515600" cy="1325563"/>
          </a:xfrm>
        </p:spPr>
        <p:txBody>
          <a:bodyPr>
            <a:normAutofit/>
          </a:bodyPr>
          <a:lstStyle/>
          <a:p>
            <a:r>
              <a:rPr lang="en-US" dirty="0">
                <a:latin typeface="Adobe Caslon Pro Bold" panose="0205070206050A020403" pitchFamily="18" charset="0"/>
              </a:rPr>
              <a:t>Data characterization</a:t>
            </a:r>
          </a:p>
        </p:txBody>
      </p:sp>
      <p:sp>
        <p:nvSpPr>
          <p:cNvPr id="4" name="Rectangle 3"/>
          <p:cNvSpPr/>
          <p:nvPr/>
        </p:nvSpPr>
        <p:spPr>
          <a:xfrm>
            <a:off x="851079" y="1305114"/>
            <a:ext cx="10515600" cy="5286062"/>
          </a:xfrm>
          <a:prstGeom prst="rect">
            <a:avLst/>
          </a:prstGeom>
        </p:spPr>
        <p:txBody>
          <a:bodyPr wrap="square">
            <a:spAutoFit/>
          </a:bodyPr>
          <a:lstStyle/>
          <a:p>
            <a:pPr marL="342900" indent="-342900" algn="just">
              <a:buFont typeface="Wingdings" panose="05000000000000000000" pitchFamily="2" charset="2"/>
              <a:buChar char="q"/>
            </a:pPr>
            <a:r>
              <a:rPr lang="en-US" sz="2250" dirty="0" smtClean="0">
                <a:latin typeface="Times New Roman" panose="02020603050405020304" pitchFamily="18" charset="0"/>
                <a:cs typeface="Times New Roman" panose="02020603050405020304" pitchFamily="18" charset="0"/>
              </a:rPr>
              <a:t>It is a summarization of the general characteristics or features of a target class of data. </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smtClean="0">
                <a:latin typeface="Times New Roman" panose="02020603050405020304" pitchFamily="18" charset="0"/>
                <a:cs typeface="Times New Roman" panose="02020603050405020304" pitchFamily="18" charset="0"/>
              </a:rPr>
              <a:t>The data corresponding to the user-specified class are typically collected by a query. </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smtClean="0">
                <a:latin typeface="Times New Roman" panose="02020603050405020304" pitchFamily="18" charset="0"/>
                <a:cs typeface="Times New Roman" panose="02020603050405020304" pitchFamily="18" charset="0"/>
              </a:rPr>
              <a:t>For example, to study the characteristics of software products with sales that increased by 10% in the previous year, the data related to such products can be collected by executing an SQL query on the sales database.</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smtClean="0">
                <a:latin typeface="Times New Roman" panose="02020603050405020304" pitchFamily="18" charset="0"/>
                <a:cs typeface="Times New Roman" panose="02020603050405020304" pitchFamily="18" charset="0"/>
              </a:rPr>
              <a:t>There are several methods for effective data summarization or characterization. The data cube-based OLAP roll-up operation can be used to perform user-controlled data summarization along a specified dimension.</a:t>
            </a:r>
          </a:p>
          <a:p>
            <a:pPr marL="342900" indent="-342900" algn="just">
              <a:buFont typeface="Wingdings" panose="05000000000000000000" pitchFamily="2" charset="2"/>
              <a:buChar char="q"/>
            </a:pPr>
            <a:endParaRPr lang="en-US" sz="225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50" dirty="0" smtClean="0">
                <a:latin typeface="Times New Roman" panose="02020603050405020304" pitchFamily="18" charset="0"/>
                <a:cs typeface="Times New Roman" panose="02020603050405020304" pitchFamily="18" charset="0"/>
              </a:rPr>
              <a:t>The output of data characterization can be presented in various forms. Examples include </a:t>
            </a:r>
            <a:r>
              <a:rPr lang="en-US" sz="2250" b="1" dirty="0" smtClean="0">
                <a:latin typeface="Times New Roman" panose="02020603050405020304" pitchFamily="18" charset="0"/>
                <a:cs typeface="Times New Roman" panose="02020603050405020304" pitchFamily="18" charset="0"/>
              </a:rPr>
              <a:t>pie charts, bar charts, curves, multidimensional data cubes, and multidimensional tables, including crosstabs.</a:t>
            </a:r>
            <a:endParaRPr lang="en-US" sz="22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5131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Data discrimination</a:t>
            </a:r>
          </a:p>
        </p:txBody>
      </p:sp>
      <p:sp>
        <p:nvSpPr>
          <p:cNvPr id="4" name="Rectangle 3"/>
          <p:cNvSpPr/>
          <p:nvPr/>
        </p:nvSpPr>
        <p:spPr>
          <a:xfrm>
            <a:off x="838200" y="1846873"/>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Data discrimination is a comparison of the general features of the target class data objects against the general features of </a:t>
            </a:r>
            <a:r>
              <a:rPr lang="en-US" sz="2400" dirty="0" smtClean="0">
                <a:latin typeface="Times New Roman" panose="02020603050405020304" pitchFamily="18" charset="0"/>
                <a:cs typeface="Times New Roman" panose="02020603050405020304" pitchFamily="18" charset="0"/>
              </a:rPr>
              <a:t>objects from one or multiple contrasting classes.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target and contrasting classes can be specified by a user, and the corresponding data objects can be retrieved through database queries.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For example, a user may want to compare the general features of software products with sales that increased by 10% last year against those with sales that decreased by at least 30% during the same period.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612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concept of interesting patterns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Mining Frequent Patterns</a:t>
            </a:r>
          </a:p>
        </p:txBody>
      </p:sp>
      <p:sp>
        <p:nvSpPr>
          <p:cNvPr id="4" name="Rectangle 3"/>
          <p:cNvSpPr/>
          <p:nvPr/>
        </p:nvSpPr>
        <p:spPr>
          <a:xfrm>
            <a:off x="838200" y="1930277"/>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Frequent patterns, as the name suggests, are patterns that </a:t>
            </a:r>
            <a:r>
              <a:rPr lang="en-US" sz="2400" dirty="0" smtClean="0">
                <a:latin typeface="Times New Roman" panose="02020603050405020304" pitchFamily="18" charset="0"/>
                <a:cs typeface="Times New Roman" panose="02020603050405020304" pitchFamily="18" charset="0"/>
              </a:rPr>
              <a:t>occur </a:t>
            </a:r>
            <a:r>
              <a:rPr lang="en-US" sz="2400" dirty="0">
                <a:latin typeface="Times New Roman" panose="02020603050405020304" pitchFamily="18" charset="0"/>
                <a:cs typeface="Times New Roman" panose="02020603050405020304" pitchFamily="18" charset="0"/>
              </a:rPr>
              <a:t>frequently in data. </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many kinds of frequent patterns, including </a:t>
            </a:r>
            <a:r>
              <a:rPr lang="en-US" sz="2400" dirty="0" smtClean="0">
                <a:latin typeface="Times New Roman" panose="02020603050405020304" pitchFamily="18" charset="0"/>
                <a:cs typeface="Times New Roman" panose="02020603050405020304" pitchFamily="18" charset="0"/>
              </a:rPr>
              <a:t>item-sets, and subsequences. </a:t>
            </a:r>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frequent </a:t>
            </a:r>
            <a:r>
              <a:rPr lang="en-US" sz="2400" dirty="0" smtClean="0">
                <a:latin typeface="Times New Roman" panose="02020603050405020304" pitchFamily="18" charset="0"/>
                <a:cs typeface="Times New Roman" panose="02020603050405020304" pitchFamily="18" charset="0"/>
              </a:rPr>
              <a:t>item-set </a:t>
            </a:r>
            <a:r>
              <a:rPr lang="en-US" sz="2400" dirty="0">
                <a:latin typeface="Times New Roman" panose="02020603050405020304" pitchFamily="18" charset="0"/>
                <a:cs typeface="Times New Roman" panose="02020603050405020304" pitchFamily="18" charset="0"/>
              </a:rPr>
              <a:t>typically refers to a set of items that </a:t>
            </a:r>
            <a:r>
              <a:rPr lang="en-US" sz="2400" dirty="0" smtClean="0">
                <a:latin typeface="Times New Roman" panose="02020603050405020304" pitchFamily="18" charset="0"/>
                <a:cs typeface="Times New Roman" panose="02020603050405020304" pitchFamily="18" charset="0"/>
              </a:rPr>
              <a:t>frequently </a:t>
            </a:r>
            <a:r>
              <a:rPr lang="en-US" sz="2400" dirty="0">
                <a:latin typeface="Times New Roman" panose="02020603050405020304" pitchFamily="18" charset="0"/>
                <a:cs typeface="Times New Roman" panose="02020603050405020304" pitchFamily="18" charset="0"/>
              </a:rPr>
              <a:t>appear together in a transactional data set, such as </a:t>
            </a:r>
            <a:r>
              <a:rPr lang="en-US" sz="2400" b="1" dirty="0" smtClean="0">
                <a:latin typeface="Times New Roman" panose="02020603050405020304" pitchFamily="18" charset="0"/>
                <a:cs typeface="Times New Roman" panose="02020603050405020304" pitchFamily="18" charset="0"/>
              </a:rPr>
              <a:t>milk </a:t>
            </a:r>
            <a:r>
              <a:rPr lang="en-US" sz="2400" b="1" dirty="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bread</a:t>
            </a:r>
            <a:r>
              <a:rPr lang="en-US" sz="2400" dirty="0" smtClean="0">
                <a:latin typeface="Times New Roman" panose="02020603050405020304" pitchFamily="18" charset="0"/>
                <a:cs typeface="Times New Roman" panose="02020603050405020304" pitchFamily="18" charset="0"/>
              </a:rPr>
              <a:t>, which are frequently bought together in grocery stores by many customers.</a:t>
            </a:r>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Mining </a:t>
            </a:r>
            <a:r>
              <a:rPr lang="en-US" sz="2400" dirty="0">
                <a:latin typeface="Times New Roman" panose="02020603050405020304" pitchFamily="18" charset="0"/>
                <a:cs typeface="Times New Roman" panose="02020603050405020304" pitchFamily="18" charset="0"/>
              </a:rPr>
              <a:t>frequent patterns leads to the discovery of interesting </a:t>
            </a:r>
            <a:r>
              <a:rPr lang="en-US" sz="2400" dirty="0" smtClean="0">
                <a:latin typeface="Times New Roman" panose="02020603050405020304" pitchFamily="18" charset="0"/>
                <a:cs typeface="Times New Roman" panose="02020603050405020304" pitchFamily="18" charset="0"/>
              </a:rPr>
              <a:t>associations </a:t>
            </a:r>
            <a:r>
              <a:rPr lang="en-US" sz="2400" dirty="0">
                <a:latin typeface="Times New Roman" panose="02020603050405020304" pitchFamily="18" charset="0"/>
                <a:cs typeface="Times New Roman" panose="02020603050405020304" pitchFamily="18" charset="0"/>
              </a:rPr>
              <a:t>and correlations within </a:t>
            </a:r>
            <a:r>
              <a:rPr lang="en-US" sz="2400" dirty="0" smtClean="0">
                <a:latin typeface="Times New Roman" panose="02020603050405020304" pitchFamily="18" charset="0"/>
                <a:cs typeface="Times New Roman" panose="02020603050405020304" pitchFamily="18" charset="0"/>
              </a:rPr>
              <a:t>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763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Association analysis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94417" y="1428449"/>
            <a:ext cx="8819512" cy="524478"/>
          </a:xfrm>
          <a:prstGeom prst="rect">
            <a:avLst/>
          </a:prstGeom>
        </p:spPr>
      </p:pic>
      <p:sp>
        <p:nvSpPr>
          <p:cNvPr id="5" name="Rectangle 4"/>
          <p:cNvSpPr/>
          <p:nvPr/>
        </p:nvSpPr>
        <p:spPr>
          <a:xfrm>
            <a:off x="838200" y="2243012"/>
            <a:ext cx="10515600" cy="3046988"/>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X is a variable representing a customer</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confidence, or certainty, of 50% means that if a customer buys a computer, there is a 50% chance that he/she will buy software as well.</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1% support means that 1% of all the transactions under analysis show that computer and software are purchased together.</a:t>
            </a:r>
          </a:p>
          <a:p>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66746" y="5228096"/>
            <a:ext cx="8074853" cy="1228456"/>
          </a:xfrm>
          <a:prstGeom prst="rect">
            <a:avLst/>
          </a:prstGeom>
        </p:spPr>
      </p:pic>
    </p:spTree>
    <p:extLst>
      <p:ext uri="{BB962C8B-B14F-4D97-AF65-F5344CB8AC3E}">
        <p14:creationId xmlns:p14="http://schemas.microsoft.com/office/powerpoint/2010/main" val="375029364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dobe Caslon Pro Bold" panose="0205070206050A020403" pitchFamily="18" charset="0"/>
              </a:rPr>
              <a:t>Classification and Regression for Predictive Analysis</a:t>
            </a:r>
          </a:p>
        </p:txBody>
      </p:sp>
      <p:sp>
        <p:nvSpPr>
          <p:cNvPr id="4" name="Rectangle 3"/>
          <p:cNvSpPr/>
          <p:nvPr/>
        </p:nvSpPr>
        <p:spPr>
          <a:xfrm>
            <a:off x="838200" y="1690688"/>
            <a:ext cx="105156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Classification is the process of finding a model (or function) that describes and distinguishes data classes or concepts</a:t>
            </a:r>
            <a:r>
              <a:rPr lang="en-US" sz="24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b="1" i="1" dirty="0" err="1" smtClean="0">
                <a:latin typeface="Times New Roman" panose="02020603050405020304" pitchFamily="18" charset="0"/>
                <a:cs typeface="Times New Roman" panose="02020603050405020304" pitchFamily="18" charset="0"/>
              </a:rPr>
              <a:t>Eg</a:t>
            </a:r>
            <a:r>
              <a:rPr lang="en-US" sz="2400" b="1" i="1" dirty="0" smtClean="0">
                <a:latin typeface="Times New Roman" panose="02020603050405020304" pitchFamily="18" charset="0"/>
                <a:cs typeface="Times New Roman" panose="02020603050405020304" pitchFamily="18" charset="0"/>
              </a:rPr>
              <a:t> : male or female</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derived model is based on the analysis of a set of training data (i.e., data objects for which the class labels are 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model is used to predict the class label of objects for which the class label is unknown.</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Regression analysis is a statistical methodology that is most often used for numeric prediction, although other methods exist as well.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2787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30" y="1408313"/>
            <a:ext cx="10515600" cy="1325563"/>
          </a:xfrm>
        </p:spPr>
        <p:txBody>
          <a:bodyPr/>
          <a:lstStyle/>
          <a:p>
            <a:pPr algn="ctr"/>
            <a:r>
              <a:rPr lang="en-US" dirty="0">
                <a:solidFill>
                  <a:schemeClr val="bg1">
                    <a:lumMod val="65000"/>
                  </a:schemeClr>
                </a:solidFill>
                <a:latin typeface="Adobe Caslon Pro Bold" panose="0205070206050A020403" pitchFamily="18" charset="0"/>
              </a:rPr>
              <a:t>“How is the derived model presented?”</a:t>
            </a:r>
          </a:p>
        </p:txBody>
      </p:sp>
      <p:sp>
        <p:nvSpPr>
          <p:cNvPr id="4" name="Rectangle 3"/>
          <p:cNvSpPr/>
          <p:nvPr/>
        </p:nvSpPr>
        <p:spPr>
          <a:xfrm>
            <a:off x="844103" y="3485659"/>
            <a:ext cx="10709854" cy="1953868"/>
          </a:xfrm>
          <a:prstGeom prst="rect">
            <a:avLst/>
          </a:prstGeom>
        </p:spPr>
        <p:txBody>
          <a:bodyPr wrap="square">
            <a:spAutoFit/>
          </a:bodyPr>
          <a:lstStyle/>
          <a:p>
            <a:pPr algn="ctr">
              <a:lnSpc>
                <a:spcPct val="150000"/>
              </a:lnSpc>
            </a:pPr>
            <a:r>
              <a:rPr lang="en-US" sz="2800" b="1" dirty="0" smtClean="0">
                <a:latin typeface="Times New Roman" panose="02020603050405020304" pitchFamily="18" charset="0"/>
                <a:cs typeface="Times New Roman" panose="02020603050405020304" pitchFamily="18" charset="0"/>
              </a:rPr>
              <a:t>The derived model may be represented in various forms, such as classification (IF-THEN) rules, decision trees, mathematical formulae, or neural networks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71216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26995" y="528034"/>
            <a:ext cx="5355961" cy="1468191"/>
          </a:xfrm>
          <a:prstGeom prst="rect">
            <a:avLst/>
          </a:prstGeom>
        </p:spPr>
      </p:pic>
      <p:sp>
        <p:nvSpPr>
          <p:cNvPr id="5" name="TextBox 4"/>
          <p:cNvSpPr txBox="1"/>
          <p:nvPr/>
        </p:nvSpPr>
        <p:spPr>
          <a:xfrm>
            <a:off x="6954592" y="892681"/>
            <a:ext cx="2150772" cy="461665"/>
          </a:xfrm>
          <a:prstGeom prst="rect">
            <a:avLst/>
          </a:prstGeom>
          <a:noFill/>
        </p:spPr>
        <p:txBody>
          <a:bodyPr wrap="square" rtlCol="0">
            <a:spAutoFit/>
          </a:bodyPr>
          <a:lstStyle/>
          <a:p>
            <a:r>
              <a:rPr lang="en-US" sz="2400" b="1" dirty="0" smtClean="0"/>
              <a:t>IF - THEN Rules</a:t>
            </a:r>
            <a:endParaRPr lang="en-US" sz="2400" b="1" dirty="0"/>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26995" y="2615752"/>
            <a:ext cx="4415049" cy="3102467"/>
          </a:xfrm>
          <a:prstGeom prst="rect">
            <a:avLst/>
          </a:prstGeom>
        </p:spPr>
      </p:pic>
      <p:sp>
        <p:nvSpPr>
          <p:cNvPr id="7" name="TextBox 6"/>
          <p:cNvSpPr txBox="1"/>
          <p:nvPr/>
        </p:nvSpPr>
        <p:spPr>
          <a:xfrm>
            <a:off x="2187262" y="5977689"/>
            <a:ext cx="2150772" cy="461665"/>
          </a:xfrm>
          <a:prstGeom prst="rect">
            <a:avLst/>
          </a:prstGeom>
          <a:noFill/>
        </p:spPr>
        <p:txBody>
          <a:bodyPr wrap="square" rtlCol="0">
            <a:spAutoFit/>
          </a:bodyPr>
          <a:lstStyle/>
          <a:p>
            <a:r>
              <a:rPr lang="en-US" sz="2400" b="1" dirty="0" smtClean="0"/>
              <a:t>Decision Tree</a:t>
            </a:r>
            <a:endParaRPr lang="en-US" sz="2400" b="1" dirty="0"/>
          </a:p>
        </p:txBody>
      </p:sp>
      <p:pic>
        <p:nvPicPr>
          <p:cNvPr id="8" name="Picture 7"/>
          <p:cNvPicPr>
            <a:picLocks noChangeAspect="1"/>
          </p:cNvPicPr>
          <p:nvPr/>
        </p:nvPicPr>
        <p:blipFill>
          <a:blip r:embed="rId6"/>
          <a:stretch>
            <a:fillRect/>
          </a:stretch>
        </p:blipFill>
        <p:spPr>
          <a:xfrm>
            <a:off x="6182956" y="2615752"/>
            <a:ext cx="5323599" cy="2693563"/>
          </a:xfrm>
          <a:prstGeom prst="rect">
            <a:avLst/>
          </a:prstGeom>
        </p:spPr>
      </p:pic>
      <p:sp>
        <p:nvSpPr>
          <p:cNvPr id="9" name="TextBox 8"/>
          <p:cNvSpPr txBox="1"/>
          <p:nvPr/>
        </p:nvSpPr>
        <p:spPr>
          <a:xfrm>
            <a:off x="8534400" y="5928842"/>
            <a:ext cx="2708856" cy="461665"/>
          </a:xfrm>
          <a:prstGeom prst="rect">
            <a:avLst/>
          </a:prstGeom>
          <a:noFill/>
        </p:spPr>
        <p:txBody>
          <a:bodyPr wrap="square" rtlCol="0">
            <a:spAutoFit/>
          </a:bodyPr>
          <a:lstStyle/>
          <a:p>
            <a:r>
              <a:rPr lang="en-US" sz="2400" b="1" dirty="0" smtClean="0"/>
              <a:t>Neural Net</a:t>
            </a:r>
            <a:endParaRPr lang="en-US" sz="2400" b="1" dirty="0"/>
          </a:p>
        </p:txBody>
      </p:sp>
    </p:spTree>
    <p:extLst>
      <p:ext uri="{BB962C8B-B14F-4D97-AF65-F5344CB8AC3E}">
        <p14:creationId xmlns:p14="http://schemas.microsoft.com/office/powerpoint/2010/main" val="222659347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Cluster analysis</a:t>
            </a:r>
          </a:p>
        </p:txBody>
      </p:sp>
      <p:sp>
        <p:nvSpPr>
          <p:cNvPr id="4" name="Rectangle 3"/>
          <p:cNvSpPr/>
          <p:nvPr/>
        </p:nvSpPr>
        <p:spPr>
          <a:xfrm>
            <a:off x="838200" y="1431374"/>
            <a:ext cx="10515600" cy="4893647"/>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Unlike classification and prediction, which analyze class-labeled data objects, clustering analyzes data objects without consulting a known class label.</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 general, the class labels are not present in the training data simply because they are not known to begin with. Clustering can be used to generate such labels.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objects are clustered or grouped based on the principle of </a:t>
            </a:r>
          </a:p>
          <a:p>
            <a:pPr algn="just"/>
            <a:endParaRPr lang="en-US" sz="2400" dirty="0" smtClean="0">
              <a:latin typeface="Times New Roman" panose="02020603050405020304" pitchFamily="18" charset="0"/>
              <a:cs typeface="Times New Roman" panose="02020603050405020304" pitchFamily="18" charset="0"/>
            </a:endParaRPr>
          </a:p>
          <a:p>
            <a:pPr algn="ctr"/>
            <a:r>
              <a:rPr lang="en-US" sz="2400" b="1" i="1" dirty="0" smtClean="0">
                <a:solidFill>
                  <a:srgbClr val="00B050"/>
                </a:solidFill>
                <a:latin typeface="Times New Roman" panose="02020603050405020304" pitchFamily="18" charset="0"/>
                <a:cs typeface="Times New Roman" panose="02020603050405020304" pitchFamily="18" charset="0"/>
              </a:rPr>
              <a:t>“maximizing the intra-class similarity and minimizing the interclass similarity</a:t>
            </a:r>
            <a:r>
              <a:rPr lang="en-US" sz="2400" dirty="0" smtClean="0">
                <a:solidFill>
                  <a:srgbClr val="00B050"/>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That is, clusters of objects are formed so that objects within a cluster have high similarity in comparison to one another, but are rather dissimilar to objects in other clusters.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3028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29555" y="18905"/>
            <a:ext cx="9002332" cy="6578627"/>
          </a:xfrm>
          <a:prstGeom prst="rect">
            <a:avLst/>
          </a:prstGeom>
        </p:spPr>
      </p:pic>
    </p:spTree>
    <p:extLst>
      <p:ext uri="{BB962C8B-B14F-4D97-AF65-F5344CB8AC3E}">
        <p14:creationId xmlns:p14="http://schemas.microsoft.com/office/powerpoint/2010/main" val="2049037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1325563"/>
          </a:xfrm>
        </p:spPr>
        <p:txBody>
          <a:bodyPr>
            <a:normAutofit/>
          </a:bodyPr>
          <a:lstStyle/>
          <a:p>
            <a:r>
              <a:rPr lang="en-US" dirty="0" smtClean="0">
                <a:latin typeface="Adobe Caslon Pro Bold" panose="0205070206050A020403" pitchFamily="18" charset="0"/>
              </a:rPr>
              <a:t>Origin/Evolution </a:t>
            </a:r>
            <a:r>
              <a:rPr lang="en-US" dirty="0">
                <a:latin typeface="Adobe Caslon Pro Bold" panose="0205070206050A020403" pitchFamily="18" charset="0"/>
              </a:rPr>
              <a:t>of Data Warehouse</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25739" y="1291443"/>
            <a:ext cx="8599331" cy="5318007"/>
          </a:xfrm>
          <a:prstGeom prst="rect">
            <a:avLst/>
          </a:prstGeom>
        </p:spPr>
      </p:pic>
    </p:spTree>
    <p:extLst>
      <p:ext uri="{BB962C8B-B14F-4D97-AF65-F5344CB8AC3E}">
        <p14:creationId xmlns:p14="http://schemas.microsoft.com/office/powerpoint/2010/main" val="136440288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Outlier Analysis</a:t>
            </a:r>
          </a:p>
        </p:txBody>
      </p:sp>
      <p:sp>
        <p:nvSpPr>
          <p:cNvPr id="4" name="Rectangle 3"/>
          <p:cNvSpPr/>
          <p:nvPr/>
        </p:nvSpPr>
        <p:spPr>
          <a:xfrm>
            <a:off x="838200" y="2056103"/>
            <a:ext cx="10515600" cy="3785652"/>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objects that do not match with the general behavior or model of the data. Most analysis discard outliers as noise or exceptions.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Outliers may be detected using statistical tests, or using distance measures where objects that are a substantial distance from any other cluster are considered outliers.</a:t>
            </a:r>
          </a:p>
          <a:p>
            <a:pPr marL="342900" indent="-342900"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u="sng" dirty="0" smtClean="0">
                <a:latin typeface="Times New Roman" panose="02020603050405020304" pitchFamily="18" charset="0"/>
                <a:cs typeface="Times New Roman" panose="02020603050405020304" pitchFamily="18" charset="0"/>
              </a:rPr>
              <a:t>Example</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outlier analysis may uncover fraudulent usage of credit cards by detecting purchases of extremely large amounts for a given account number in comparison to regular charges incurred by the same account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4119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Are All Patterns Interesting?</a:t>
            </a:r>
          </a:p>
        </p:txBody>
      </p:sp>
      <p:sp>
        <p:nvSpPr>
          <p:cNvPr id="4" name="Rectangle 3"/>
          <p:cNvSpPr/>
          <p:nvPr/>
        </p:nvSpPr>
        <p:spPr>
          <a:xfrm>
            <a:off x="838200" y="1690688"/>
            <a:ext cx="10515600" cy="3416320"/>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Only a small fraction of the patterns potentially generated would actually be of interest to any given user.</a:t>
            </a:r>
          </a:p>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pattern is interesting if it is:</a:t>
            </a:r>
          </a:p>
          <a:p>
            <a:endParaRPr lang="en-US" sz="2400" dirty="0" smtClean="0">
              <a:latin typeface="Times New Roman" panose="02020603050405020304" pitchFamily="18" charset="0"/>
              <a:cs typeface="Times New Roman" panose="02020603050405020304" pitchFamily="18" charset="0"/>
            </a:endParaRP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easily understood by humans</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valid on new or test data with some degree of certainty</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potentially useful</a:t>
            </a:r>
          </a:p>
          <a:p>
            <a:pPr marL="342900" indent="69215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Novel (New)</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0652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Data mining tasks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090573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Current trends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25055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Major issues and ethics in data mining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73919733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217601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7"/>
            <a:ext cx="10515600" cy="1325563"/>
          </a:xfrm>
        </p:spPr>
        <p:txBody>
          <a:bodyPr>
            <a:normAutofit/>
          </a:bodyPr>
          <a:lstStyle/>
          <a:p>
            <a:pPr algn="ctr"/>
            <a:r>
              <a:rPr lang="en-US" sz="7200" dirty="0" smtClean="0">
                <a:solidFill>
                  <a:srgbClr val="FF0000"/>
                </a:solidFill>
                <a:latin typeface="Algerian" pitchFamily="82" charset="0"/>
              </a:rPr>
              <a:t>UNIT </a:t>
            </a:r>
            <a:r>
              <a:rPr lang="en-US" sz="7200" dirty="0" err="1" smtClean="0">
                <a:solidFill>
                  <a:srgbClr val="FF0000"/>
                </a:solidFill>
                <a:latin typeface="Algerian" pitchFamily="82" charset="0"/>
              </a:rPr>
              <a:t>IIi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2047552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Data cleaning </a:t>
            </a:r>
          </a:p>
          <a:p>
            <a:pPr marL="514350" indent="-514350">
              <a:buFont typeface="+mj-lt"/>
              <a:buAutoNum type="arabicPeriod"/>
            </a:pPr>
            <a:r>
              <a:rPr lang="en-US" dirty="0" smtClean="0"/>
              <a:t>Data integration and transformation </a:t>
            </a:r>
          </a:p>
          <a:p>
            <a:pPr marL="514350" indent="-514350">
              <a:buFont typeface="+mj-lt"/>
              <a:buAutoNum type="arabicPeriod"/>
            </a:pPr>
            <a:r>
              <a:rPr lang="en-US" dirty="0" smtClean="0"/>
              <a:t>Data reduction</a:t>
            </a:r>
          </a:p>
          <a:p>
            <a:pPr marL="514350" indent="-514350">
              <a:buFont typeface="+mj-lt"/>
              <a:buAutoNum type="arabicPeriod"/>
            </a:pPr>
            <a:r>
              <a:rPr lang="en-US" dirty="0" smtClean="0"/>
              <a:t>Discretization and concept hierarchy generation</a:t>
            </a:r>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97093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96107" y="415679"/>
            <a:ext cx="8810022" cy="6074603"/>
          </a:xfrm>
          <a:prstGeom prst="rect">
            <a:avLst/>
          </a:prstGeom>
        </p:spPr>
      </p:pic>
    </p:spTree>
    <p:extLst>
      <p:ext uri="{BB962C8B-B14F-4D97-AF65-F5344CB8AC3E}">
        <p14:creationId xmlns:p14="http://schemas.microsoft.com/office/powerpoint/2010/main" val="370368152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smtClean="0">
                <a:solidFill>
                  <a:srgbClr val="0070C0"/>
                </a:solidFill>
                <a:latin typeface="Algerian" pitchFamily="82" charset="0"/>
              </a:rPr>
              <a:t>data cleaning</a:t>
            </a:r>
            <a:endParaRPr lang="en-US" dirty="0">
              <a:solidFill>
                <a:srgbClr val="0070C0"/>
              </a:solidFill>
              <a:latin typeface="Algerian" pitchFamily="82" charset="0"/>
            </a:endParaRPr>
          </a:p>
        </p:txBody>
      </p:sp>
    </p:spTree>
    <p:extLst>
      <p:ext uri="{BB962C8B-B14F-4D97-AF65-F5344CB8AC3E}">
        <p14:creationId xmlns:p14="http://schemas.microsoft.com/office/powerpoint/2010/main" val="392040371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smtClean="0">
                <a:solidFill>
                  <a:srgbClr val="0070C0"/>
                </a:solidFill>
                <a:latin typeface="Algerian" pitchFamily="82" charset="0"/>
              </a:rPr>
              <a:t>Data integration and transformation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0472080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smtClean="0">
                <a:solidFill>
                  <a:srgbClr val="0070C0"/>
                </a:solidFill>
                <a:latin typeface="Algerian" pitchFamily="82" charset="0"/>
              </a:rPr>
              <a:t>data reduction</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0472080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smtClean="0">
                <a:solidFill>
                  <a:srgbClr val="0070C0"/>
                </a:solidFill>
                <a:latin typeface="Algerian" pitchFamily="82" charset="0"/>
              </a:rPr>
              <a:t>discretization</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047208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smtClean="0">
                <a:solidFill>
                  <a:srgbClr val="0070C0"/>
                </a:solidFill>
                <a:latin typeface="Algerian" pitchFamily="82" charset="0"/>
              </a:rPr>
              <a:t>Concept of hierarchy generation</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1047208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400175"/>
            <a:ext cx="10515600" cy="2814638"/>
          </a:xfrm>
        </p:spPr>
        <p:txBody>
          <a:bodyPr>
            <a:normAutofit fontScale="90000"/>
          </a:bodyPr>
          <a:lstStyle/>
          <a:p>
            <a:pPr algn="ctr"/>
            <a:r>
              <a:rPr lang="en-US" sz="7200" dirty="0" smtClean="0">
                <a:solidFill>
                  <a:srgbClr val="FF0000"/>
                </a:solidFill>
                <a:latin typeface="Algerian" pitchFamily="82" charset="0"/>
              </a:rPr>
              <a:t>UNIT IV</a:t>
            </a: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ASSOCIATION AND CORRELATION ANALYSIS</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224928445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frequent pattern and association rule</a:t>
            </a:r>
          </a:p>
          <a:p>
            <a:pPr marL="514350" indent="-514350">
              <a:buFont typeface="+mj-lt"/>
              <a:buAutoNum type="arabicPeriod"/>
            </a:pPr>
            <a:r>
              <a:rPr lang="en-US" dirty="0" smtClean="0"/>
              <a:t>Frequent Item set generation with </a:t>
            </a:r>
            <a:r>
              <a:rPr lang="en-US" dirty="0" err="1" smtClean="0"/>
              <a:t>Apriori</a:t>
            </a:r>
            <a:r>
              <a:rPr lang="en-US" dirty="0" smtClean="0"/>
              <a:t> algorithm and FP Growth algorithm</a:t>
            </a:r>
          </a:p>
          <a:p>
            <a:pPr marL="514350" indent="-514350">
              <a:buFont typeface="+mj-lt"/>
              <a:buAutoNum type="arabicPeriod"/>
            </a:pPr>
            <a:r>
              <a:rPr lang="en-US" dirty="0" smtClean="0"/>
              <a:t>Rule Generation </a:t>
            </a:r>
          </a:p>
          <a:p>
            <a:pPr marL="514350" indent="-514350">
              <a:buFont typeface="+mj-lt"/>
              <a:buAutoNum type="arabicPeriod"/>
            </a:pPr>
            <a:r>
              <a:rPr lang="en-US" dirty="0" smtClean="0"/>
              <a:t>Applications of Association Rules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20984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a:bodyPr>
          <a:lstStyle/>
          <a:p>
            <a:pPr marL="514350" indent="-514350" algn="ctr"/>
            <a:r>
              <a:rPr lang="en-US" dirty="0">
                <a:solidFill>
                  <a:srgbClr val="0070C0"/>
                </a:solidFill>
                <a:latin typeface="Algerian" pitchFamily="82" charset="0"/>
              </a:rPr>
              <a:t>Basic concepts of frequent pattern and association rule</a:t>
            </a:r>
          </a:p>
        </p:txBody>
      </p:sp>
    </p:spTree>
    <p:extLst>
      <p:ext uri="{BB962C8B-B14F-4D97-AF65-F5344CB8AC3E}">
        <p14:creationId xmlns:p14="http://schemas.microsoft.com/office/powerpoint/2010/main" val="36652661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1143001"/>
            <a:ext cx="10515600" cy="2776538"/>
          </a:xfrm>
        </p:spPr>
        <p:txBody>
          <a:bodyPr>
            <a:noAutofit/>
          </a:bodyPr>
          <a:lstStyle/>
          <a:p>
            <a:pPr marL="514350" indent="-514350" algn="ctr"/>
            <a:r>
              <a:rPr lang="en-US" dirty="0">
                <a:solidFill>
                  <a:srgbClr val="0070C0"/>
                </a:solidFill>
                <a:latin typeface="Algerian" pitchFamily="82" charset="0"/>
              </a:rPr>
              <a:t>Frequent Item set generation with </a:t>
            </a:r>
            <a:r>
              <a:rPr lang="en-US" dirty="0" err="1">
                <a:solidFill>
                  <a:srgbClr val="0070C0"/>
                </a:solidFill>
                <a:latin typeface="Algerian" pitchFamily="82" charset="0"/>
              </a:rPr>
              <a:t>Apriori</a:t>
            </a:r>
            <a:r>
              <a:rPr lang="en-US" dirty="0">
                <a:solidFill>
                  <a:srgbClr val="0070C0"/>
                </a:solidFill>
                <a:latin typeface="Algerian" pitchFamily="82" charset="0"/>
              </a:rPr>
              <a:t> algorithm and FP Growth algorithm</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166582466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436812"/>
            <a:ext cx="10515600" cy="1325563"/>
          </a:xfrm>
        </p:spPr>
        <p:txBody>
          <a:bodyPr>
            <a:normAutofit/>
          </a:bodyPr>
          <a:lstStyle/>
          <a:p>
            <a:pPr marL="514350" indent="-514350" algn="ctr"/>
            <a:r>
              <a:rPr lang="en-US" dirty="0">
                <a:solidFill>
                  <a:srgbClr val="0070C0"/>
                </a:solidFill>
                <a:latin typeface="Algerian" pitchFamily="82" charset="0"/>
              </a:rPr>
              <a:t>Rule Generation </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317943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8026" y="255833"/>
            <a:ext cx="10515600" cy="6232475"/>
          </a:xfrm>
          <a:prstGeom prst="rect">
            <a:avLst/>
          </a:prstGeom>
        </p:spPr>
        <p:txBody>
          <a:bodyPr wrap="square">
            <a:spAutoFit/>
          </a:bodyPr>
          <a:lstStyle/>
          <a:p>
            <a:pPr algn="just"/>
            <a:r>
              <a:rPr lang="en-US" sz="2100" dirty="0">
                <a:latin typeface="Times New Roman" panose="02020603050405020304" pitchFamily="18" charset="0"/>
                <a:cs typeface="Times New Roman" panose="02020603050405020304" pitchFamily="18" charset="0"/>
              </a:rPr>
              <a:t>In the early </a:t>
            </a:r>
            <a:r>
              <a:rPr lang="en-US" sz="2100" b="1" i="1" dirty="0">
                <a:latin typeface="Times New Roman" panose="02020603050405020304" pitchFamily="18" charset="0"/>
                <a:cs typeface="Times New Roman" panose="02020603050405020304" pitchFamily="18" charset="0"/>
              </a:rPr>
              <a:t>1960s</a:t>
            </a:r>
            <a:r>
              <a:rPr lang="en-US" sz="2100" dirty="0">
                <a:latin typeface="Times New Roman" panose="02020603050405020304" pitchFamily="18" charset="0"/>
                <a:cs typeface="Times New Roman" panose="02020603050405020304" pitchFamily="18" charset="0"/>
              </a:rPr>
              <a:t>, the world of computation consisted of creating individual applications that were run using master </a:t>
            </a:r>
            <a:r>
              <a:rPr lang="en-US" sz="2100" dirty="0" smtClean="0">
                <a:latin typeface="Times New Roman" panose="02020603050405020304" pitchFamily="18" charset="0"/>
                <a:cs typeface="Times New Roman" panose="02020603050405020304" pitchFamily="18" charset="0"/>
              </a:rPr>
              <a:t>files, usually </a:t>
            </a:r>
            <a:r>
              <a:rPr lang="en-US" sz="2100" dirty="0">
                <a:latin typeface="Times New Roman" panose="02020603050405020304" pitchFamily="18" charset="0"/>
                <a:cs typeface="Times New Roman" panose="02020603050405020304" pitchFamily="18" charset="0"/>
              </a:rPr>
              <a:t>built in an early language such as Fortran or COBOL</a:t>
            </a:r>
            <a:r>
              <a:rPr lang="en-US" sz="2100" dirty="0" smtClean="0">
                <a:latin typeface="Times New Roman" panose="02020603050405020304" pitchFamily="18" charset="0"/>
                <a:cs typeface="Times New Roman" panose="02020603050405020304" pitchFamily="18" charset="0"/>
              </a:rPr>
              <a:t>. The master files were housed on </a:t>
            </a:r>
            <a:r>
              <a:rPr lang="en-US" sz="2100" b="1" dirty="0" smtClean="0">
                <a:latin typeface="Times New Roman" panose="02020603050405020304" pitchFamily="18" charset="0"/>
                <a:cs typeface="Times New Roman" panose="02020603050405020304" pitchFamily="18" charset="0"/>
              </a:rPr>
              <a:t>magnetic tape</a:t>
            </a:r>
            <a:r>
              <a:rPr lang="en-US" sz="2100" dirty="0" smtClean="0">
                <a:latin typeface="Times New Roman" panose="02020603050405020304" pitchFamily="18" charset="0"/>
                <a:cs typeface="Times New Roman" panose="02020603050405020304" pitchFamily="18" charset="0"/>
              </a:rPr>
              <a:t>. The magnetic tapes were good for storing a large volume of data cheaply, but the drawback was that they had to be accessed sequentially.</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Around the </a:t>
            </a:r>
            <a:r>
              <a:rPr lang="en-US" sz="2100" b="1" i="1" dirty="0" smtClean="0">
                <a:latin typeface="Times New Roman" panose="02020603050405020304" pitchFamily="18" charset="0"/>
                <a:cs typeface="Times New Roman" panose="02020603050405020304" pitchFamily="18" charset="0"/>
              </a:rPr>
              <a:t>mid-1960s</a:t>
            </a:r>
            <a:r>
              <a:rPr lang="en-US" sz="2100" dirty="0" smtClean="0">
                <a:latin typeface="Times New Roman" panose="02020603050405020304" pitchFamily="18" charset="0"/>
                <a:cs typeface="Times New Roman" panose="02020603050405020304" pitchFamily="18" charset="0"/>
              </a:rPr>
              <a:t>, the growth of master files and magnetic tape exploded. And with that growth came huge amounts of redundant data.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a:t>
            </a:r>
            <a:r>
              <a:rPr lang="en-US" sz="2100" b="1" i="1" dirty="0" smtClean="0">
                <a:latin typeface="Times New Roman" panose="02020603050405020304" pitchFamily="18" charset="0"/>
                <a:cs typeface="Times New Roman" panose="02020603050405020304" pitchFamily="18" charset="0"/>
              </a:rPr>
              <a:t>1970</a:t>
            </a:r>
            <a:r>
              <a:rPr lang="en-US" sz="2100" dirty="0" smtClean="0">
                <a:latin typeface="Times New Roman" panose="02020603050405020304" pitchFamily="18" charset="0"/>
                <a:cs typeface="Times New Roman" panose="02020603050405020304" pitchFamily="18" charset="0"/>
              </a:rPr>
              <a:t>, the day of a new technology for the storage and access of data had dawned. The 1970s saw the advent of disk storage, or the direct access storage device (DASD). </a:t>
            </a:r>
            <a:r>
              <a:rPr lang="en-US" sz="2100" b="1" dirty="0" smtClean="0">
                <a:latin typeface="Times New Roman" panose="02020603050405020304" pitchFamily="18" charset="0"/>
                <a:cs typeface="Times New Roman" panose="02020603050405020304" pitchFamily="18" charset="0"/>
              </a:rPr>
              <a:t>Disk storage</a:t>
            </a:r>
            <a:r>
              <a:rPr lang="en-US" sz="2100" dirty="0" smtClean="0">
                <a:latin typeface="Times New Roman" panose="02020603050405020304" pitchFamily="18" charset="0"/>
                <a:cs typeface="Times New Roman" panose="02020603050405020304" pitchFamily="18" charset="0"/>
              </a:rPr>
              <a:t> was fundamentally different from magnetic tape storage in that data could be accessed directly on a DASD. There was no need to go through records 1, 2, 3, . . . N to get to record N + 1.</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the </a:t>
            </a:r>
            <a:r>
              <a:rPr lang="en-US" sz="2100" b="1" i="1" dirty="0" smtClean="0">
                <a:latin typeface="Times New Roman" panose="02020603050405020304" pitchFamily="18" charset="0"/>
                <a:cs typeface="Times New Roman" panose="02020603050405020304" pitchFamily="18" charset="0"/>
              </a:rPr>
              <a:t>mid-1970s</a:t>
            </a:r>
            <a:r>
              <a:rPr lang="en-US" sz="2100" dirty="0" smtClean="0">
                <a:latin typeface="Times New Roman" panose="02020603050405020304" pitchFamily="18" charset="0"/>
                <a:cs typeface="Times New Roman" panose="02020603050405020304" pitchFamily="18" charset="0"/>
              </a:rPr>
              <a:t>, online transaction processing (OLTP) made even faster access to data possible. The computer could now be used for tasks not previously possible, including driving reservations systems, bank teller systems, manufacturing control systems, and the like.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By the 1980s, more new technologies, such as PCs and fourth-generation languages (4GLs), began to surface.</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1632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a:bodyPr>
          <a:lstStyle/>
          <a:p>
            <a:pPr marL="514350" indent="-514350" algn="ctr"/>
            <a:r>
              <a:rPr lang="en-US" dirty="0">
                <a:solidFill>
                  <a:srgbClr val="0070C0"/>
                </a:solidFill>
                <a:latin typeface="Algerian" pitchFamily="82" charset="0"/>
              </a:rPr>
              <a:t>Applications of Association Rules</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214222600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515600" cy="4214813"/>
          </a:xfrm>
        </p:spPr>
        <p:txBody>
          <a:bodyPr>
            <a:normAutofit fontScale="90000"/>
          </a:bodyPr>
          <a:lstStyle/>
          <a:p>
            <a:pPr algn="ctr"/>
            <a:r>
              <a:rPr lang="en-US" sz="7200" dirty="0" smtClean="0">
                <a:solidFill>
                  <a:srgbClr val="FF0000"/>
                </a:solidFill>
                <a:latin typeface="Algerian" pitchFamily="82" charset="0"/>
              </a:rPr>
              <a:t/>
            </a:r>
            <a:br>
              <a:rPr lang="en-US" sz="7200" dirty="0" smtClean="0">
                <a:solidFill>
                  <a:srgbClr val="FF0000"/>
                </a:solidFill>
                <a:latin typeface="Algerian" pitchFamily="82" charset="0"/>
              </a:rPr>
            </a:b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
            </a:r>
            <a:br>
              <a:rPr lang="en-US" sz="7200" dirty="0" smtClean="0">
                <a:solidFill>
                  <a:srgbClr val="FF0000"/>
                </a:solidFill>
                <a:latin typeface="Algerian" pitchFamily="82" charset="0"/>
              </a:rPr>
            </a:br>
            <a:r>
              <a:rPr lang="en-US" sz="7200" dirty="0" smtClean="0">
                <a:solidFill>
                  <a:srgbClr val="FF0000"/>
                </a:solidFill>
                <a:latin typeface="Algerian" pitchFamily="82" charset="0"/>
              </a:rPr>
              <a:t>UNIT V</a:t>
            </a:r>
            <a:br>
              <a:rPr lang="en-US" sz="7200" dirty="0" smtClean="0">
                <a:solidFill>
                  <a:srgbClr val="FF0000"/>
                </a:solidFill>
                <a:latin typeface="Algerian" pitchFamily="82" charset="0"/>
              </a:rPr>
            </a:br>
            <a:r>
              <a:rPr lang="en-US" sz="7200" dirty="0" smtClean="0">
                <a:solidFill>
                  <a:srgbClr val="FF0000"/>
                </a:solidFill>
                <a:latin typeface="Algerian" pitchFamily="82" charset="0"/>
              </a:rPr>
              <a:t>CLUSTERING ALGORITHMS AND</a:t>
            </a:r>
            <a:br>
              <a:rPr lang="en-US" sz="7200" dirty="0" smtClean="0">
                <a:solidFill>
                  <a:srgbClr val="FF0000"/>
                </a:solidFill>
                <a:latin typeface="Algerian" pitchFamily="82" charset="0"/>
              </a:rPr>
            </a:br>
            <a:r>
              <a:rPr lang="en-US" sz="7200" dirty="0" smtClean="0">
                <a:solidFill>
                  <a:srgbClr val="FF0000"/>
                </a:solidFill>
                <a:latin typeface="Algerian" pitchFamily="82" charset="0"/>
              </a:rPr>
              <a:t>CLUSTERING ANALYSIS </a:t>
            </a:r>
            <a:br>
              <a:rPr lang="en-US" sz="7200" dirty="0" smtClean="0">
                <a:solidFill>
                  <a:srgbClr val="FF0000"/>
                </a:solidFill>
                <a:latin typeface="Algerian" pitchFamily="82" charset="0"/>
              </a:rPr>
            </a:br>
            <a:r>
              <a:rPr lang="en-US" sz="7200" dirty="0">
                <a:solidFill>
                  <a:srgbClr val="FF0000"/>
                </a:solidFill>
                <a:latin typeface="Algerian" pitchFamily="82" charset="0"/>
              </a:rPr>
              <a:t/>
            </a:r>
            <a:br>
              <a:rPr lang="en-US" sz="7200" dirty="0">
                <a:solidFill>
                  <a:srgbClr val="FF0000"/>
                </a:solidFill>
                <a:latin typeface="Algerian" pitchFamily="82" charset="0"/>
              </a:rPr>
            </a:b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15744334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Measures of Similarity</a:t>
            </a:r>
          </a:p>
          <a:p>
            <a:pPr marL="514350" indent="-514350">
              <a:buFont typeface="+mj-lt"/>
              <a:buAutoNum type="arabicPeriod"/>
            </a:pPr>
            <a:r>
              <a:rPr lang="en-US" dirty="0" smtClean="0"/>
              <a:t>K means partitioning method</a:t>
            </a:r>
          </a:p>
          <a:p>
            <a:pPr marL="514350" indent="-514350">
              <a:buFont typeface="+mj-lt"/>
              <a:buAutoNum type="arabicPeriod"/>
            </a:pPr>
            <a:r>
              <a:rPr lang="en-US" dirty="0" smtClean="0"/>
              <a:t>K </a:t>
            </a:r>
            <a:r>
              <a:rPr lang="en-US" dirty="0" err="1" smtClean="0"/>
              <a:t>medioids</a:t>
            </a:r>
            <a:r>
              <a:rPr lang="en-US" dirty="0" smtClean="0"/>
              <a:t> method</a:t>
            </a:r>
          </a:p>
          <a:p>
            <a:pPr marL="514350" indent="-514350">
              <a:buFont typeface="+mj-lt"/>
              <a:buAutoNum type="arabicPeriod"/>
            </a:pPr>
            <a:r>
              <a:rPr lang="en-US" dirty="0" smtClean="0"/>
              <a:t>CLARANS  Method</a:t>
            </a:r>
          </a:p>
          <a:p>
            <a:pPr marL="514350" indent="-514350">
              <a:buFont typeface="+mj-lt"/>
              <a:buAutoNum type="arabicPeriod"/>
            </a:pPr>
            <a:r>
              <a:rPr lang="en-US" dirty="0" smtClean="0"/>
              <a:t>Agglomerative and divisive clustering hierarchal method</a:t>
            </a:r>
          </a:p>
          <a:p>
            <a:pPr marL="514350" indent="-514350">
              <a:buFont typeface="+mj-lt"/>
              <a:buAutoNum type="arabicPeriod"/>
            </a:pPr>
            <a:r>
              <a:rPr lang="en-US" dirty="0" smtClean="0"/>
              <a:t>BIRCH method</a:t>
            </a:r>
          </a:p>
          <a:p>
            <a:pPr marL="514350" indent="-514350">
              <a:buFont typeface="+mj-lt"/>
              <a:buAutoNum type="arabicPeriod"/>
            </a:pPr>
            <a:r>
              <a:rPr lang="en-US" dirty="0" smtClean="0"/>
              <a:t>Density based methods</a:t>
            </a:r>
          </a:p>
          <a:p>
            <a:pPr marL="514350" indent="-514350">
              <a:buFont typeface="+mj-lt"/>
              <a:buAutoNum type="arabicPeriod"/>
            </a:pPr>
            <a:r>
              <a:rPr lang="en-US" dirty="0" smtClean="0"/>
              <a:t>Cluster evaluation </a:t>
            </a:r>
          </a:p>
          <a:p>
            <a:pPr marL="514350" indent="-514350">
              <a:buFont typeface="+mj-lt"/>
              <a:buAutoNum type="arabicPeriod"/>
            </a:pPr>
            <a:r>
              <a:rPr lang="en-US" dirty="0" smtClean="0"/>
              <a:t>Outlier detection and analysis</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213532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1057276"/>
            <a:ext cx="10515600" cy="2447924"/>
          </a:xfrm>
        </p:spPr>
        <p:txBody>
          <a:bodyPr>
            <a:normAutofit/>
          </a:bodyPr>
          <a:lstStyle/>
          <a:p>
            <a:pPr marL="514350" indent="-514350"/>
            <a:r>
              <a:rPr lang="en-US" sz="4900" dirty="0">
                <a:solidFill>
                  <a:srgbClr val="0070C0"/>
                </a:solidFill>
                <a:latin typeface="Algerian" pitchFamily="82" charset="0"/>
              </a:rPr>
              <a:t>Measures of </a:t>
            </a:r>
            <a:r>
              <a:rPr lang="en-US" sz="4900" dirty="0" smtClean="0">
                <a:solidFill>
                  <a:srgbClr val="0070C0"/>
                </a:solidFill>
                <a:latin typeface="Algerian" pitchFamily="82" charset="0"/>
              </a:rPr>
              <a:t>Similarity</a:t>
            </a: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fontScale="90000"/>
          </a:bodyPr>
          <a:lstStyle/>
          <a:p>
            <a:pPr marL="514350" indent="-514350" algn="ctr"/>
            <a:r>
              <a:rPr lang="en-US" sz="4900" dirty="0">
                <a:solidFill>
                  <a:srgbClr val="0070C0"/>
                </a:solidFill>
                <a:latin typeface="Algerian" pitchFamily="82" charset="0"/>
              </a:rPr>
              <a:t>K means partitioning method</a:t>
            </a:r>
            <a:r>
              <a:rPr lang="en-US" dirty="0"/>
              <a:t/>
            </a:r>
            <a:br>
              <a:rPr lang="en-US" dirty="0"/>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a:bodyPr>
          <a:lstStyle/>
          <a:p>
            <a:pPr marL="514350" indent="-514350" algn="ctr"/>
            <a:r>
              <a:rPr lang="en-US" dirty="0">
                <a:solidFill>
                  <a:srgbClr val="0070C0"/>
                </a:solidFill>
                <a:latin typeface="Algerian" pitchFamily="82" charset="0"/>
              </a:rPr>
              <a:t>K </a:t>
            </a:r>
            <a:r>
              <a:rPr lang="en-US" dirty="0" err="1">
                <a:solidFill>
                  <a:srgbClr val="0070C0"/>
                </a:solidFill>
                <a:latin typeface="Algerian" pitchFamily="82" charset="0"/>
              </a:rPr>
              <a:t>medioids</a:t>
            </a:r>
            <a:r>
              <a:rPr lang="en-US" dirty="0">
                <a:solidFill>
                  <a:srgbClr val="0070C0"/>
                </a:solidFill>
                <a:latin typeface="Algerian" pitchFamily="82" charset="0"/>
              </a:rPr>
              <a:t> method</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a:bodyPr>
          <a:lstStyle/>
          <a:p>
            <a:pPr marL="514350" indent="-514350" algn="ctr"/>
            <a:r>
              <a:rPr lang="en-US" dirty="0">
                <a:solidFill>
                  <a:srgbClr val="0070C0"/>
                </a:solidFill>
                <a:latin typeface="Algerian" pitchFamily="82" charset="0"/>
              </a:rPr>
              <a:t>CLARANS  Method</a:t>
            </a:r>
            <a:r>
              <a:rPr lang="en-US" dirty="0"/>
              <a:t/>
            </a:r>
            <a:br>
              <a:rPr lang="en-US" dirty="0"/>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fontScale="90000"/>
          </a:bodyPr>
          <a:lstStyle/>
          <a:p>
            <a:pPr marL="514350" indent="-514350" algn="ctr"/>
            <a:r>
              <a:rPr lang="en-US" sz="4900" dirty="0">
                <a:solidFill>
                  <a:srgbClr val="0070C0"/>
                </a:solidFill>
                <a:latin typeface="Algerian" pitchFamily="82" charset="0"/>
              </a:rPr>
              <a:t>Agglomerative and divisive clustering hierarchal method</a:t>
            </a:r>
            <a:r>
              <a:rPr lang="en-US" dirty="0"/>
              <a:t/>
            </a:r>
            <a:br>
              <a:rPr lang="en-US" dirty="0"/>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175" y="771525"/>
            <a:ext cx="10515600" cy="2305052"/>
          </a:xfrm>
        </p:spPr>
        <p:txBody>
          <a:bodyPr>
            <a:normAutofit fontScale="90000"/>
          </a:bodyPr>
          <a:lstStyle/>
          <a:p>
            <a:pPr marL="514350" indent="-514350" algn="ctr"/>
            <a:r>
              <a:rPr lang="en-US" sz="4900" dirty="0">
                <a:solidFill>
                  <a:srgbClr val="0070C0"/>
                </a:solidFill>
                <a:latin typeface="Algerian" pitchFamily="82" charset="0"/>
              </a:rPr>
              <a:t>BIRCH method</a:t>
            </a:r>
            <a:br>
              <a:rPr lang="en-US" sz="4900" dirty="0">
                <a:solidFill>
                  <a:srgbClr val="0070C0"/>
                </a:solidFill>
                <a:latin typeface="Algerian" pitchFamily="82" charset="0"/>
              </a:rPr>
            </a:br>
            <a:r>
              <a:rPr lang="en-US" sz="4900" dirty="0">
                <a:solidFill>
                  <a:srgbClr val="0070C0"/>
                </a:solidFill>
                <a:latin typeface="Algerian" pitchFamily="82" charset="0"/>
              </a:rPr>
              <a:t/>
            </a:r>
            <a:br>
              <a:rPr lang="en-US" sz="4900" dirty="0">
                <a:solidFill>
                  <a:srgbClr val="0070C0"/>
                </a:solidFill>
                <a:latin typeface="Algerian" pitchFamily="82" charset="0"/>
              </a:rPr>
            </a:br>
            <a:r>
              <a:rPr lang="en-US" dirty="0">
                <a:solidFill>
                  <a:srgbClr val="0070C0"/>
                </a:solidFill>
                <a:latin typeface="Algerian" pitchFamily="82" charset="0"/>
              </a:rPr>
              <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a:bodyPr>
          <a:lstStyle/>
          <a:p>
            <a:pPr marL="514350" indent="-514350" algn="ctr"/>
            <a:r>
              <a:rPr lang="en-US" dirty="0">
                <a:solidFill>
                  <a:srgbClr val="0070C0"/>
                </a:solidFill>
                <a:latin typeface="Algerian" pitchFamily="82" charset="0"/>
              </a:rPr>
              <a:t>Density based methods</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fontScale="90000"/>
          </a:bodyPr>
          <a:lstStyle/>
          <a:p>
            <a:pPr algn="ctr"/>
            <a:r>
              <a:rPr lang="en-US" dirty="0" smtClean="0">
                <a:solidFill>
                  <a:srgbClr val="0070C0"/>
                </a:solidFill>
                <a:latin typeface="Algerian" pitchFamily="82" charset="0"/>
              </a:rPr>
              <a:t>Data warehouse modeling: cube and OLAP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401598755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7" y="2208212"/>
            <a:ext cx="10515600" cy="1325563"/>
          </a:xfrm>
        </p:spPr>
        <p:txBody>
          <a:bodyPr>
            <a:normAutofit/>
          </a:bodyPr>
          <a:lstStyle/>
          <a:p>
            <a:pPr marL="514350" indent="-514350" algn="ctr"/>
            <a:r>
              <a:rPr lang="en-US" dirty="0">
                <a:solidFill>
                  <a:srgbClr val="0070C0"/>
                </a:solidFill>
                <a:latin typeface="Algerian" pitchFamily="82" charset="0"/>
              </a:rPr>
              <a:t>Cluster evaluation </a:t>
            </a:r>
            <a:br>
              <a:rPr lang="en-US" dirty="0">
                <a:solidFill>
                  <a:srgbClr val="0070C0"/>
                </a:solidFill>
                <a:latin typeface="Algerian" pitchFamily="82" charset="0"/>
              </a:rPr>
            </a:br>
            <a:endParaRPr lang="en-US" dirty="0">
              <a:solidFill>
                <a:srgbClr val="0070C0"/>
              </a:solidFill>
              <a:latin typeface="Algerian" pitchFamily="82" charset="0"/>
            </a:endParaRPr>
          </a:p>
        </p:txBody>
      </p:sp>
    </p:spTree>
    <p:extLst>
      <p:ext uri="{BB962C8B-B14F-4D97-AF65-F5344CB8AC3E}">
        <p14:creationId xmlns:p14="http://schemas.microsoft.com/office/powerpoint/2010/main" val="149549619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latin typeface="Algerian" pitchFamily="82" charset="0"/>
              </a:rPr>
              <a:t>Outlier detection and analysis</a:t>
            </a:r>
          </a:p>
        </p:txBody>
      </p:sp>
    </p:spTree>
    <p:extLst>
      <p:ext uri="{BB962C8B-B14F-4D97-AF65-F5344CB8AC3E}">
        <p14:creationId xmlns:p14="http://schemas.microsoft.com/office/powerpoint/2010/main" val="177775174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515600" cy="4214813"/>
          </a:xfrm>
        </p:spPr>
        <p:txBody>
          <a:bodyPr>
            <a:normAutofit fontScale="90000"/>
          </a:bodyPr>
          <a:lstStyle/>
          <a:p>
            <a:pPr algn="ctr"/>
            <a:r>
              <a:rPr lang="en-US" sz="7200" dirty="0" smtClean="0">
                <a:solidFill>
                  <a:srgbClr val="FF0000"/>
                </a:solidFill>
                <a:latin typeface="Algerian" pitchFamily="82" charset="0"/>
              </a:rPr>
              <a:t/>
            </a:r>
            <a:br>
              <a:rPr lang="en-US" sz="7200" dirty="0" smtClean="0">
                <a:solidFill>
                  <a:srgbClr val="FF0000"/>
                </a:solidFill>
                <a:latin typeface="Algerian" pitchFamily="82" charset="0"/>
              </a:rPr>
            </a:br>
            <a:r>
              <a:rPr lang="en-US" sz="7200" dirty="0">
                <a:solidFill>
                  <a:srgbClr val="FF0000"/>
                </a:solidFill>
                <a:latin typeface="Algerian" pitchFamily="82" charset="0"/>
              </a:rPr>
              <a:t/>
            </a:r>
            <a:br>
              <a:rPr lang="en-US" sz="7200" dirty="0">
                <a:solidFill>
                  <a:srgbClr val="FF0000"/>
                </a:solidFill>
                <a:latin typeface="Algerian" pitchFamily="82" charset="0"/>
              </a:rPr>
            </a:br>
            <a:r>
              <a:rPr lang="en-US" sz="7200" dirty="0" smtClean="0">
                <a:solidFill>
                  <a:srgbClr val="FF0000"/>
                </a:solidFill>
                <a:latin typeface="Algerian" pitchFamily="82" charset="0"/>
              </a:rPr>
              <a:t/>
            </a:r>
            <a:br>
              <a:rPr lang="en-US" sz="7200" dirty="0" smtClean="0">
                <a:solidFill>
                  <a:srgbClr val="FF0000"/>
                </a:solidFill>
                <a:latin typeface="Algerian" pitchFamily="82" charset="0"/>
              </a:rPr>
            </a:br>
            <a:r>
              <a:rPr lang="en-US" sz="7200" dirty="0" smtClean="0">
                <a:solidFill>
                  <a:srgbClr val="FF0000"/>
                </a:solidFill>
                <a:latin typeface="Algerian" pitchFamily="82" charset="0"/>
              </a:rPr>
              <a:t>UNIT VI</a:t>
            </a:r>
            <a:br>
              <a:rPr lang="en-US" sz="7200" dirty="0" smtClean="0">
                <a:solidFill>
                  <a:srgbClr val="FF0000"/>
                </a:solidFill>
                <a:latin typeface="Algerian" pitchFamily="82" charset="0"/>
              </a:rPr>
            </a:br>
            <a:r>
              <a:rPr lang="en-US" sz="7200" dirty="0" smtClean="0">
                <a:solidFill>
                  <a:srgbClr val="FF0000"/>
                </a:solidFill>
                <a:latin typeface="Algerian" pitchFamily="82" charset="0"/>
              </a:rPr>
              <a:t>CLASSIFICATION</a:t>
            </a:r>
            <a:r>
              <a:rPr lang="en-US" sz="7200" dirty="0">
                <a:solidFill>
                  <a:srgbClr val="FF0000"/>
                </a:solidFill>
                <a:latin typeface="Algerian" pitchFamily="82" charset="0"/>
              </a:rPr>
              <a:t/>
            </a:r>
            <a:br>
              <a:rPr lang="en-US" sz="7200" dirty="0">
                <a:solidFill>
                  <a:srgbClr val="FF0000"/>
                </a:solidFill>
                <a:latin typeface="Algerian" pitchFamily="82" charset="0"/>
              </a:rPr>
            </a:b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333572763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 of frequent pattern and association rule</a:t>
            </a:r>
          </a:p>
          <a:p>
            <a:pPr marL="514350" indent="-514350">
              <a:buFont typeface="+mj-lt"/>
              <a:buAutoNum type="arabicPeriod"/>
            </a:pPr>
            <a:r>
              <a:rPr lang="en-US" dirty="0" smtClean="0"/>
              <a:t>Frequent Item set generation with </a:t>
            </a:r>
            <a:r>
              <a:rPr lang="en-US" dirty="0" err="1" smtClean="0"/>
              <a:t>Apriori</a:t>
            </a:r>
            <a:r>
              <a:rPr lang="en-US" dirty="0" smtClean="0"/>
              <a:t> algorithm and FP Growth algorithm</a:t>
            </a:r>
          </a:p>
          <a:p>
            <a:pPr marL="514350" indent="-514350">
              <a:buFont typeface="+mj-lt"/>
              <a:buAutoNum type="arabicPeriod"/>
            </a:pPr>
            <a:r>
              <a:rPr lang="en-US" dirty="0" smtClean="0"/>
              <a:t>Rule Generation </a:t>
            </a:r>
          </a:p>
          <a:p>
            <a:pPr marL="514350" indent="-514350">
              <a:buFont typeface="+mj-lt"/>
              <a:buAutoNum type="arabicPeriod"/>
            </a:pPr>
            <a:r>
              <a:rPr lang="en-US" dirty="0" smtClean="0"/>
              <a:t>Applications of Association Rules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2135321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225" y="1285875"/>
            <a:ext cx="10515600" cy="3205163"/>
          </a:xfrm>
        </p:spPr>
        <p:txBody>
          <a:bodyPr>
            <a:normAutofit/>
          </a:bodyPr>
          <a:lstStyle/>
          <a:p>
            <a:pPr marL="514350" indent="-514350"/>
            <a:r>
              <a:rPr lang="en-US" dirty="0">
                <a:solidFill>
                  <a:srgbClr val="0070C0"/>
                </a:solidFill>
                <a:latin typeface="Algerian" pitchFamily="82" charset="0"/>
              </a:rPr>
              <a:t>Basic concepts of frequent pattern and association rule</a:t>
            </a:r>
            <a:br>
              <a:rPr lang="en-US" dirty="0">
                <a:solidFill>
                  <a:srgbClr val="0070C0"/>
                </a:solidFill>
                <a:latin typeface="Algerian" pitchFamily="82" charset="0"/>
              </a:rPr>
            </a:br>
            <a:r>
              <a:rPr lang="en-US" dirty="0"/>
              <a:t/>
            </a:r>
            <a:br>
              <a:rPr lang="en-US" dirty="0"/>
            </a:br>
            <a:r>
              <a:rPr lang="en-US" dirty="0"/>
              <a:t/>
            </a:r>
            <a:br>
              <a:rPr lang="en-US" dirty="0"/>
            </a:br>
            <a:endParaRPr lang="en-US" dirty="0">
              <a:solidFill>
                <a:srgbClr val="0070C0"/>
              </a:solidFill>
              <a:latin typeface="Algerian" pitchFamily="82" charset="0"/>
            </a:endParaRPr>
          </a:p>
        </p:txBody>
      </p:sp>
    </p:spTree>
    <p:extLst>
      <p:ext uri="{BB962C8B-B14F-4D97-AF65-F5344CB8AC3E}">
        <p14:creationId xmlns:p14="http://schemas.microsoft.com/office/powerpoint/2010/main" val="21886969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3" y="857251"/>
            <a:ext cx="10515600" cy="2719388"/>
          </a:xfrm>
        </p:spPr>
        <p:txBody>
          <a:bodyPr>
            <a:normAutofit/>
          </a:bodyPr>
          <a:lstStyle/>
          <a:p>
            <a:r>
              <a:rPr lang="en-US" dirty="0">
                <a:solidFill>
                  <a:srgbClr val="0070C0"/>
                </a:solidFill>
                <a:latin typeface="Algerian" pitchFamily="82" charset="0"/>
              </a:rPr>
              <a:t>Frequent Item set generation with </a:t>
            </a:r>
            <a:r>
              <a:rPr lang="en-US" dirty="0" err="1">
                <a:solidFill>
                  <a:srgbClr val="0070C0"/>
                </a:solidFill>
                <a:latin typeface="Algerian" pitchFamily="82" charset="0"/>
              </a:rPr>
              <a:t>Apriori</a:t>
            </a:r>
            <a:r>
              <a:rPr lang="en-US" dirty="0">
                <a:solidFill>
                  <a:srgbClr val="0070C0"/>
                </a:solidFill>
                <a:latin typeface="Algerian" pitchFamily="82" charset="0"/>
              </a:rPr>
              <a:t> algorithm and FP Growth algorithm</a:t>
            </a:r>
          </a:p>
        </p:txBody>
      </p:sp>
    </p:spTree>
    <p:extLst>
      <p:ext uri="{BB962C8B-B14F-4D97-AF65-F5344CB8AC3E}">
        <p14:creationId xmlns:p14="http://schemas.microsoft.com/office/powerpoint/2010/main" val="21825740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938" y="2451101"/>
            <a:ext cx="10515600" cy="1325563"/>
          </a:xfrm>
        </p:spPr>
        <p:txBody>
          <a:bodyPr>
            <a:normAutofit/>
          </a:bodyPr>
          <a:lstStyle/>
          <a:p>
            <a:r>
              <a:rPr lang="en-US" dirty="0">
                <a:solidFill>
                  <a:srgbClr val="0070C0"/>
                </a:solidFill>
                <a:latin typeface="Algerian" pitchFamily="82" charset="0"/>
              </a:rPr>
              <a:t>Rule Generation </a:t>
            </a:r>
            <a:r>
              <a:rPr lang="en-US" dirty="0"/>
              <a:t/>
            </a:r>
            <a:br>
              <a:rPr lang="en-US" dirty="0"/>
            </a:br>
            <a:endParaRPr lang="en-US" dirty="0"/>
          </a:p>
        </p:txBody>
      </p:sp>
    </p:spTree>
    <p:extLst>
      <p:ext uri="{BB962C8B-B14F-4D97-AF65-F5344CB8AC3E}">
        <p14:creationId xmlns:p14="http://schemas.microsoft.com/office/powerpoint/2010/main" val="180985384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212" y="2736850"/>
            <a:ext cx="10515600" cy="1325563"/>
          </a:xfrm>
        </p:spPr>
        <p:txBody>
          <a:bodyPr/>
          <a:lstStyle/>
          <a:p>
            <a:r>
              <a:rPr lang="en-US" dirty="0">
                <a:solidFill>
                  <a:srgbClr val="0070C0"/>
                </a:solidFill>
                <a:latin typeface="Algerian" pitchFamily="82" charset="0"/>
              </a:rPr>
              <a:t>Applications of Association Rules</a:t>
            </a:r>
            <a:r>
              <a:rPr lang="en-US" dirty="0"/>
              <a:t/>
            </a:r>
            <a:br>
              <a:rPr lang="en-US" dirty="0"/>
            </a:br>
            <a:endParaRPr lang="en-US" dirty="0"/>
          </a:p>
        </p:txBody>
      </p:sp>
    </p:spTree>
    <p:extLst>
      <p:ext uri="{BB962C8B-B14F-4D97-AF65-F5344CB8AC3E}">
        <p14:creationId xmlns:p14="http://schemas.microsoft.com/office/powerpoint/2010/main" val="2138737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11200" y="381000"/>
            <a:ext cx="10769600" cy="685800"/>
          </a:xfrm>
        </p:spPr>
        <p:txBody>
          <a:bodyPr>
            <a:normAutofit fontScale="90000"/>
          </a:bodyPr>
          <a:lstStyle/>
          <a:p>
            <a:pPr eaLnBrk="1" fontAlgn="auto" hangingPunct="1">
              <a:spcAft>
                <a:spcPts val="0"/>
              </a:spcAft>
              <a:defRPr/>
            </a:pPr>
            <a:r>
              <a:rPr lang="en-US" altLang="zh-TW" sz="4000" smtClean="0">
                <a:ea typeface="新細明體" pitchFamily="18" charset="-120"/>
              </a:rPr>
              <a:t>OLAP (Online Analytical Processing)</a:t>
            </a:r>
          </a:p>
        </p:txBody>
      </p:sp>
      <p:graphicFrame>
        <p:nvGraphicFramePr>
          <p:cNvPr id="13315" name="Object 4"/>
          <p:cNvGraphicFramePr>
            <a:graphicFrameLocks noGrp="1" noChangeAspect="1"/>
          </p:cNvGraphicFramePr>
          <p:nvPr>
            <p:ph idx="1"/>
            <p:extLst>
              <p:ext uri="{D42A27DB-BD31-4B8C-83A1-F6EECF244321}">
                <p14:modId xmlns:p14="http://schemas.microsoft.com/office/powerpoint/2010/main" val="574063858"/>
              </p:ext>
            </p:extLst>
          </p:nvPr>
        </p:nvGraphicFramePr>
        <p:xfrm>
          <a:off x="4452938" y="1527175"/>
          <a:ext cx="3236912" cy="4572000"/>
        </p:xfrm>
        <a:graphic>
          <a:graphicData uri="http://schemas.openxmlformats.org/presentationml/2006/ole">
            <mc:AlternateContent xmlns:mc="http://schemas.openxmlformats.org/markup-compatibility/2006">
              <mc:Choice xmlns:v="urn:schemas-microsoft-com:vml" Requires="v">
                <p:oleObj spid="_x0000_s2056" name="Visio" r:id="rId3" imgW="7587615" imgH="10717987" progId="Visio.Drawing.11">
                  <p:embed/>
                </p:oleObj>
              </mc:Choice>
              <mc:Fallback>
                <p:oleObj name="Visio" r:id="rId3" imgW="7587615" imgH="107179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8" y="1527175"/>
                        <a:ext cx="3236912" cy="45720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0975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noFill/>
        </p:spPr>
        <p:txBody>
          <a:bodyPr/>
          <a:lstStyle/>
          <a:p>
            <a:pPr eaLnBrk="1" hangingPunct="1"/>
            <a:r>
              <a:rPr lang="en-US" altLang="zh-TW" smtClean="0">
                <a:solidFill>
                  <a:srgbClr val="CF5716"/>
                </a:solidFill>
                <a:ea typeface="新細明體" pitchFamily="18" charset="-120"/>
              </a:rPr>
              <a:t>Data Warehouse</a:t>
            </a:r>
          </a:p>
        </p:txBody>
      </p:sp>
      <p:sp>
        <p:nvSpPr>
          <p:cNvPr id="1433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A data warehouse is a </a:t>
            </a:r>
            <a:r>
              <a:rPr lang="en-US" altLang="zh-TW" b="1" smtClean="0"/>
              <a:t>subject-oriented</a:t>
            </a:r>
            <a:r>
              <a:rPr lang="en-US" altLang="zh-TW" smtClean="0"/>
              <a:t>, </a:t>
            </a:r>
            <a:r>
              <a:rPr lang="en-US" altLang="zh-TW" b="1" smtClean="0"/>
              <a:t>integrated, time-variant, and nonvolatile</a:t>
            </a:r>
            <a:r>
              <a:rPr lang="en-US" altLang="zh-TW" smtClean="0"/>
              <a:t> collection of data in support of management’s decision-making process.</a:t>
            </a:r>
            <a:endParaRPr lang="zh-TW" altLang="en-US" smtClean="0"/>
          </a:p>
        </p:txBody>
      </p:sp>
    </p:spTree>
    <p:extLst>
      <p:ext uri="{BB962C8B-B14F-4D97-AF65-F5344CB8AC3E}">
        <p14:creationId xmlns:p14="http://schemas.microsoft.com/office/powerpoint/2010/main" val="755649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Online Analytical Processing</a:t>
            </a:r>
          </a:p>
        </p:txBody>
      </p:sp>
      <p:sp>
        <p:nvSpPr>
          <p:cNvPr id="15363"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An OLAP system manages large amount of historical data, provides facilities for summarization and aggregation, and stores and manages information at different levels of granularity.</a:t>
            </a:r>
          </a:p>
        </p:txBody>
      </p:sp>
    </p:spTree>
    <p:extLst>
      <p:ext uri="{BB962C8B-B14F-4D97-AF65-F5344CB8AC3E}">
        <p14:creationId xmlns:p14="http://schemas.microsoft.com/office/powerpoint/2010/main" val="3159189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522537"/>
            <a:ext cx="10515600" cy="1325563"/>
          </a:xfrm>
        </p:spPr>
        <p:txBody>
          <a:bodyPr>
            <a:normAutofit/>
          </a:bodyPr>
          <a:lstStyle/>
          <a:p>
            <a:pPr algn="ctr"/>
            <a:r>
              <a:rPr lang="en-US" sz="7200" dirty="0" smtClean="0">
                <a:solidFill>
                  <a:srgbClr val="FF0000"/>
                </a:solidFill>
                <a:latin typeface="Algerian" pitchFamily="82" charset="0"/>
              </a:rPr>
              <a:t>UNIT I</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1434298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914400" y="0"/>
            <a:ext cx="10390717" cy="554038"/>
          </a:xfrm>
        </p:spPr>
        <p:txBody>
          <a:bodyPr lIns="92075" tIns="46038" rIns="92075" bIns="46038">
            <a:normAutofit fontScale="90000"/>
          </a:bodyPr>
          <a:lstStyle/>
          <a:p>
            <a:pPr eaLnBrk="1" fontAlgn="auto" hangingPunct="1">
              <a:spcAft>
                <a:spcPts val="0"/>
              </a:spcAft>
              <a:defRPr/>
            </a:pPr>
            <a:r>
              <a:rPr lang="en-US" altLang="zh-TW" sz="3200" b="1" smtClean="0">
                <a:ea typeface="新細明體" pitchFamily="18" charset="-120"/>
              </a:rPr>
              <a:t>Why Separate Data Warehouse?</a:t>
            </a:r>
          </a:p>
        </p:txBody>
      </p:sp>
      <p:sp>
        <p:nvSpPr>
          <p:cNvPr id="16387" name="Rectangle 5"/>
          <p:cNvSpPr>
            <a:spLocks noGrp="1" noChangeArrowheads="1"/>
          </p:cNvSpPr>
          <p:nvPr>
            <p:ph idx="1"/>
          </p:nvPr>
        </p:nvSpPr>
        <p:spPr>
          <a:xfrm>
            <a:off x="406400" y="609600"/>
            <a:ext cx="11176000" cy="5715000"/>
          </a:xfrm>
        </p:spPr>
        <p:txBody>
          <a:bodyPr lIns="92075" tIns="46038" rIns="92075" bIns="46038"/>
          <a:lstStyle/>
          <a:p>
            <a:pPr eaLnBrk="1" hangingPunct="1"/>
            <a:r>
              <a:rPr lang="en-US" altLang="zh-TW" sz="2400" smtClean="0"/>
              <a:t>High performance for both systems</a:t>
            </a:r>
          </a:p>
          <a:p>
            <a:pPr lvl="1" eaLnBrk="1" hangingPunct="1"/>
            <a:r>
              <a:rPr lang="en-US" altLang="zh-TW" smtClean="0"/>
              <a:t>DBMS— tuned for OLTP: access methods, indexing, concurrency control, recovery</a:t>
            </a:r>
          </a:p>
          <a:p>
            <a:pPr lvl="1" eaLnBrk="1" hangingPunct="1"/>
            <a:r>
              <a:rPr lang="en-US" altLang="zh-TW" smtClean="0"/>
              <a:t>Warehouse—tuned for OLAP: complex OLAP queries, multidimensional view, consolidation.</a:t>
            </a:r>
          </a:p>
          <a:p>
            <a:pPr eaLnBrk="1" hangingPunct="1"/>
            <a:r>
              <a:rPr lang="en-US" altLang="zh-TW" sz="2400" smtClean="0"/>
              <a:t>Different functions and different data:</a:t>
            </a:r>
          </a:p>
          <a:p>
            <a:pPr lvl="1" eaLnBrk="1" hangingPunct="1"/>
            <a:r>
              <a:rPr lang="en-US" altLang="zh-TW" u="sng" smtClean="0"/>
              <a:t>missing data</a:t>
            </a:r>
            <a:r>
              <a:rPr lang="en-US" altLang="zh-TW" smtClean="0"/>
              <a:t>: Decision support requires historical data which operational DBs do not typically maintain</a:t>
            </a:r>
          </a:p>
          <a:p>
            <a:pPr lvl="1" eaLnBrk="1" hangingPunct="1"/>
            <a:r>
              <a:rPr lang="en-US" altLang="zh-TW" u="sng" smtClean="0"/>
              <a:t>data consolidation</a:t>
            </a:r>
            <a:r>
              <a:rPr lang="en-US" altLang="zh-TW" smtClean="0"/>
              <a:t>:  DS requires consolidation (aggregation, summarization) of data from heterogeneous sources</a:t>
            </a:r>
          </a:p>
          <a:p>
            <a:pPr lvl="1" eaLnBrk="1" hangingPunct="1"/>
            <a:r>
              <a:rPr lang="en-US" altLang="zh-TW" u="sng" smtClean="0"/>
              <a:t>data quality</a:t>
            </a:r>
            <a:r>
              <a:rPr lang="en-US" altLang="zh-TW" smtClean="0"/>
              <a:t>: different sources typically use inconsistent data representations, codes and formats which have to be reconciled</a:t>
            </a:r>
          </a:p>
        </p:txBody>
      </p:sp>
    </p:spTree>
    <p:extLst>
      <p:ext uri="{BB962C8B-B14F-4D97-AF65-F5344CB8AC3E}">
        <p14:creationId xmlns:p14="http://schemas.microsoft.com/office/powerpoint/2010/main" val="2650376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0" y="0"/>
            <a:ext cx="11684000" cy="838200"/>
          </a:xfrm>
          <a:noFill/>
        </p:spPr>
        <p:txBody>
          <a:bodyPr lIns="92075" tIns="46038" rIns="92075" bIns="46038"/>
          <a:lstStyle/>
          <a:p>
            <a:pPr eaLnBrk="1" hangingPunct="1"/>
            <a:r>
              <a:rPr lang="en-US" altLang="zh-TW" sz="2800" b="1" smtClean="0">
                <a:solidFill>
                  <a:srgbClr val="CF5716"/>
                </a:solidFill>
                <a:ea typeface="新細明體" pitchFamily="18" charset="-120"/>
              </a:rPr>
              <a:t>From Tables and Spreadsheets to Data Cubes</a:t>
            </a:r>
          </a:p>
        </p:txBody>
      </p:sp>
      <p:sp>
        <p:nvSpPr>
          <p:cNvPr id="17411" name="Rectangle 5"/>
          <p:cNvSpPr>
            <a:spLocks noGrp="1" noChangeArrowheads="1"/>
          </p:cNvSpPr>
          <p:nvPr>
            <p:ph idx="1"/>
          </p:nvPr>
        </p:nvSpPr>
        <p:spPr>
          <a:xfrm>
            <a:off x="711200" y="1143000"/>
            <a:ext cx="10871200" cy="6019800"/>
          </a:xfrm>
        </p:spPr>
        <p:txBody>
          <a:bodyPr lIns="92075" tIns="46038" rIns="92075" bIns="46038"/>
          <a:lstStyle/>
          <a:p>
            <a:pPr algn="just" eaLnBrk="1" hangingPunct="1">
              <a:lnSpc>
                <a:spcPct val="90000"/>
              </a:lnSpc>
            </a:pPr>
            <a:r>
              <a:rPr lang="en-US" altLang="zh-TW" smtClean="0"/>
              <a:t>A data warehouse is based on a multidimensional data model which views data in the form of a data cube.</a:t>
            </a:r>
          </a:p>
          <a:p>
            <a:pPr algn="just" eaLnBrk="1" hangingPunct="1">
              <a:lnSpc>
                <a:spcPct val="90000"/>
              </a:lnSpc>
              <a:buFontTx/>
              <a:buNone/>
            </a:pPr>
            <a:endParaRPr lang="en-US" altLang="zh-TW" smtClean="0"/>
          </a:p>
          <a:p>
            <a:pPr algn="just" eaLnBrk="1" hangingPunct="1">
              <a:lnSpc>
                <a:spcPct val="90000"/>
              </a:lnSpc>
            </a:pPr>
            <a:r>
              <a:rPr lang="en-US" altLang="zh-TW" smtClean="0"/>
              <a:t>A data cube, such as sales, allows data to be modeled and viewed in multiple dimensions</a:t>
            </a:r>
          </a:p>
          <a:p>
            <a:pPr lvl="1" algn="just" eaLnBrk="1" hangingPunct="1">
              <a:lnSpc>
                <a:spcPct val="90000"/>
              </a:lnSpc>
              <a:buFontTx/>
              <a:buNone/>
            </a:pPr>
            <a:endParaRPr lang="en-US" altLang="zh-TW" sz="3200" smtClean="0"/>
          </a:p>
          <a:p>
            <a:pPr algn="just" eaLnBrk="1" hangingPunct="1">
              <a:lnSpc>
                <a:spcPct val="90000"/>
              </a:lnSpc>
            </a:pPr>
            <a:r>
              <a:rPr lang="en-US" altLang="zh-TW" smtClean="0"/>
              <a:t>In data warehousing literature, an n-D base cube is called a base cuboid. The top most 0-D cuboid, which holds the highest-level of summarization, is called the apex cuboid.  The lattice of cuboids forms a data cube.</a:t>
            </a:r>
          </a:p>
        </p:txBody>
      </p:sp>
    </p:spTree>
    <p:extLst>
      <p:ext uri="{BB962C8B-B14F-4D97-AF65-F5344CB8AC3E}">
        <p14:creationId xmlns:p14="http://schemas.microsoft.com/office/powerpoint/2010/main" val="1014528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rgbClr val="CF5716"/>
                </a:solidFill>
                <a:ea typeface="新細明體" pitchFamily="18" charset="-120"/>
              </a:rPr>
              <a:t>OLTP vs. OLAP</a:t>
            </a:r>
          </a:p>
        </p:txBody>
      </p:sp>
      <p:graphicFrame>
        <p:nvGraphicFramePr>
          <p:cNvPr id="18435" name="Object 5"/>
          <p:cNvGraphicFramePr>
            <a:graphicFrameLocks/>
          </p:cNvGraphicFramePr>
          <p:nvPr/>
        </p:nvGraphicFramePr>
        <p:xfrm>
          <a:off x="848785" y="1676400"/>
          <a:ext cx="10593916" cy="4876800"/>
        </p:xfrm>
        <a:graphic>
          <a:graphicData uri="http://schemas.openxmlformats.org/presentationml/2006/ole">
            <mc:AlternateContent xmlns:mc="http://schemas.openxmlformats.org/markup-compatibility/2006">
              <mc:Choice xmlns:v="urn:schemas-microsoft-com:vml" Requires="v">
                <p:oleObj spid="_x0000_s3080" name="Document" r:id="rId3" imgW="11172825" imgH="6858000" progId="Word.Document.8">
                  <p:embed/>
                </p:oleObj>
              </mc:Choice>
              <mc:Fallback>
                <p:oleObj name="Document" r:id="rId3" imgW="11172825" imgH="68580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785" y="1676400"/>
                        <a:ext cx="1059391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Line 6"/>
          <p:cNvSpPr>
            <a:spLocks noChangeShapeType="1"/>
          </p:cNvSpPr>
          <p:nvPr/>
        </p:nvSpPr>
        <p:spPr bwMode="auto">
          <a:xfrm flipH="1">
            <a:off x="1117600" y="1676400"/>
            <a:ext cx="254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7"/>
          <p:cNvSpPr>
            <a:spLocks noChangeShapeType="1"/>
          </p:cNvSpPr>
          <p:nvPr/>
        </p:nvSpPr>
        <p:spPr bwMode="auto">
          <a:xfrm flipH="1">
            <a:off x="914400" y="64008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8"/>
          <p:cNvSpPr>
            <a:spLocks noChangeShapeType="1"/>
          </p:cNvSpPr>
          <p:nvPr/>
        </p:nvSpPr>
        <p:spPr bwMode="auto">
          <a:xfrm>
            <a:off x="11480800" y="16764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9"/>
          <p:cNvSpPr>
            <a:spLocks noChangeShapeType="1"/>
          </p:cNvSpPr>
          <p:nvPr/>
        </p:nvSpPr>
        <p:spPr bwMode="auto">
          <a:xfrm>
            <a:off x="914400" y="1676400"/>
            <a:ext cx="1056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9352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711200" y="-304800"/>
            <a:ext cx="10972800" cy="685800"/>
          </a:xfrm>
          <a:noFill/>
        </p:spPr>
        <p:txBody>
          <a:bodyPr lIns="92075" tIns="46038" rIns="92075" bIns="46038"/>
          <a:lstStyle/>
          <a:p>
            <a:pPr eaLnBrk="1" hangingPunct="1"/>
            <a:r>
              <a:rPr lang="en-US" altLang="zh-TW" sz="2800" b="1" dirty="0" smtClean="0">
                <a:solidFill>
                  <a:srgbClr val="CF5716"/>
                </a:solidFill>
                <a:ea typeface="新細明體" pitchFamily="18" charset="-120"/>
              </a:rPr>
              <a:t>OLAP Server Architectures</a:t>
            </a:r>
          </a:p>
        </p:txBody>
      </p:sp>
      <p:sp>
        <p:nvSpPr>
          <p:cNvPr id="21509" name="Rectangle 5"/>
          <p:cNvSpPr>
            <a:spLocks noGrp="1" noChangeArrowheads="1"/>
          </p:cNvSpPr>
          <p:nvPr>
            <p:ph idx="1"/>
          </p:nvPr>
        </p:nvSpPr>
        <p:spPr>
          <a:xfrm>
            <a:off x="0" y="685800"/>
            <a:ext cx="12090400" cy="6172200"/>
          </a:xfrm>
        </p:spPr>
        <p:txBody>
          <a:bodyPr lIns="92075" tIns="46038" rIns="92075" bIns="46038">
            <a:normAutofit/>
          </a:bodyPr>
          <a:lstStyle/>
          <a:p>
            <a:pPr marL="274320" indent="-274320" eaLnBrk="1" fontAlgn="auto" hangingPunct="1">
              <a:spcAft>
                <a:spcPts val="0"/>
              </a:spcAft>
              <a:buClr>
                <a:schemeClr val="accent3"/>
              </a:buClr>
              <a:buFont typeface="Wingdings 2"/>
              <a:buChar char=""/>
              <a:defRPr/>
            </a:pPr>
            <a:r>
              <a:rPr lang="en-US" altLang="zh-TW" sz="2400" u="sng" dirty="0" smtClean="0"/>
              <a:t>Relational OLAP (ROLAP):</a:t>
            </a:r>
            <a:r>
              <a:rPr lang="en-US" altLang="zh-TW" sz="2400" dirty="0" smtClean="0"/>
              <a:t> </a:t>
            </a:r>
          </a:p>
          <a:p>
            <a:pPr marL="640080" lvl="1" indent="-246888" eaLnBrk="1" fontAlgn="auto" hangingPunct="1">
              <a:spcAft>
                <a:spcPts val="0"/>
              </a:spcAft>
              <a:buFont typeface="Wingdings 2"/>
              <a:buChar char=""/>
              <a:defRPr/>
            </a:pPr>
            <a:r>
              <a:rPr lang="en-US" altLang="zh-TW" dirty="0" smtClean="0"/>
              <a:t>Use relational or extended-relational DBMS to store and manage warehouse data and OLAP middle ware to support missing pieces.</a:t>
            </a:r>
          </a:p>
          <a:p>
            <a:pPr marL="640080" lvl="1" indent="-246888" eaLnBrk="1" fontAlgn="auto" hangingPunct="1">
              <a:spcAft>
                <a:spcPts val="0"/>
              </a:spcAft>
              <a:buFont typeface="Wingdings 2"/>
              <a:buChar char=""/>
              <a:defRPr/>
            </a:pPr>
            <a:r>
              <a:rPr lang="en-US" altLang="zh-TW" dirty="0" smtClean="0"/>
              <a:t> Include optimization of DBMS backend, implementation of aggregation navigation logic, and additional tools and services</a:t>
            </a:r>
          </a:p>
          <a:p>
            <a:pPr marL="640080" lvl="1" indent="-246888" eaLnBrk="1" fontAlgn="auto" hangingPunct="1">
              <a:spcAft>
                <a:spcPts val="0"/>
              </a:spcAft>
              <a:buFont typeface="Wingdings 2"/>
              <a:buChar char=""/>
              <a:defRPr/>
            </a:pPr>
            <a:r>
              <a:rPr lang="en-US" altLang="zh-TW" dirty="0" smtClean="0"/>
              <a:t>greater scalability</a:t>
            </a:r>
          </a:p>
          <a:p>
            <a:pPr marL="274320" indent="-274320" eaLnBrk="1" fontAlgn="auto" hangingPunct="1">
              <a:spcAft>
                <a:spcPts val="0"/>
              </a:spcAft>
              <a:buClr>
                <a:schemeClr val="accent3"/>
              </a:buClr>
              <a:buFont typeface="Wingdings 2"/>
              <a:buChar char=""/>
              <a:defRPr/>
            </a:pPr>
            <a:r>
              <a:rPr lang="en-US" altLang="zh-TW" sz="2400" u="sng" dirty="0" smtClean="0"/>
              <a:t>Multidimensional OLAP (MOLAP):</a:t>
            </a:r>
            <a:r>
              <a:rPr lang="en-US" altLang="zh-TW" sz="2400" dirty="0" smtClean="0"/>
              <a:t> </a:t>
            </a:r>
          </a:p>
          <a:p>
            <a:pPr marL="640080" lvl="1" indent="-246888" eaLnBrk="1" fontAlgn="auto" hangingPunct="1">
              <a:spcAft>
                <a:spcPts val="0"/>
              </a:spcAft>
              <a:buFont typeface="Wingdings 2"/>
              <a:buChar char=""/>
              <a:defRPr/>
            </a:pPr>
            <a:r>
              <a:rPr lang="en-US" altLang="zh-TW" dirty="0" smtClean="0"/>
              <a:t>Array-based multidimensional storage engine (sparse matrix techniques)</a:t>
            </a:r>
          </a:p>
          <a:p>
            <a:pPr marL="640080" lvl="1" indent="-246888" eaLnBrk="1" fontAlgn="auto" hangingPunct="1">
              <a:spcAft>
                <a:spcPts val="0"/>
              </a:spcAft>
              <a:buFont typeface="Wingdings 2"/>
              <a:buChar char=""/>
              <a:defRPr/>
            </a:pPr>
            <a:r>
              <a:rPr lang="en-US" altLang="zh-TW" dirty="0" smtClean="0"/>
              <a:t>fast indexing to pre-computed summarized data</a:t>
            </a:r>
          </a:p>
          <a:p>
            <a:pPr marL="274320" indent="-274320" eaLnBrk="1" fontAlgn="auto" hangingPunct="1">
              <a:spcAft>
                <a:spcPts val="0"/>
              </a:spcAft>
              <a:buClr>
                <a:schemeClr val="accent3"/>
              </a:buClr>
              <a:buFont typeface="Wingdings 2"/>
              <a:buChar char=""/>
              <a:defRPr/>
            </a:pPr>
            <a:r>
              <a:rPr lang="en-US" altLang="zh-TW" sz="2400" u="sng" dirty="0" smtClean="0"/>
              <a:t>Hybrid OLAP (HOLAP):</a:t>
            </a:r>
          </a:p>
          <a:p>
            <a:pPr marL="640080" lvl="1" indent="-246888" eaLnBrk="1" fontAlgn="auto" hangingPunct="1">
              <a:spcAft>
                <a:spcPts val="0"/>
              </a:spcAft>
              <a:buFont typeface="Wingdings 2"/>
              <a:buChar char=""/>
              <a:defRPr/>
            </a:pPr>
            <a:r>
              <a:rPr lang="en-US" altLang="zh-TW" dirty="0" smtClean="0"/>
              <a:t>User flexibility, e.g.,  low level: relational, high-level: array.</a:t>
            </a:r>
          </a:p>
          <a:p>
            <a:pPr marL="274320" indent="-274320" eaLnBrk="1" fontAlgn="auto" hangingPunct="1">
              <a:spcAft>
                <a:spcPts val="0"/>
              </a:spcAft>
              <a:buClr>
                <a:schemeClr val="accent3"/>
              </a:buClr>
              <a:buFont typeface="Wingdings 2"/>
              <a:buChar char=""/>
              <a:defRPr/>
            </a:pPr>
            <a:r>
              <a:rPr lang="en-US" altLang="zh-TW" sz="2800" dirty="0" smtClean="0"/>
              <a:t>Specialized SQL servers:</a:t>
            </a:r>
          </a:p>
          <a:p>
            <a:pPr marL="640080" lvl="1" indent="-246888" eaLnBrk="1" fontAlgn="auto" hangingPunct="1">
              <a:spcAft>
                <a:spcPts val="0"/>
              </a:spcAft>
              <a:buFont typeface="Wingdings 2"/>
              <a:buChar char=""/>
              <a:defRPr/>
            </a:pPr>
            <a:r>
              <a:rPr lang="en-US" altLang="zh-TW" dirty="0" smtClean="0"/>
              <a:t>specialized support for SQL queries over </a:t>
            </a:r>
            <a:r>
              <a:rPr lang="en-US" altLang="zh-TW" dirty="0" err="1" smtClean="0"/>
              <a:t>star.snowflake</a:t>
            </a:r>
            <a:r>
              <a:rPr lang="en-US" altLang="zh-TW" dirty="0" smtClean="0"/>
              <a:t> schemas</a:t>
            </a:r>
          </a:p>
          <a:p>
            <a:pPr marL="640080" lvl="1" indent="-246888" eaLnBrk="1" fontAlgn="auto" hangingPunct="1">
              <a:spcAft>
                <a:spcPts val="0"/>
              </a:spcAft>
              <a:buFontTx/>
              <a:buNone/>
              <a:defRPr/>
            </a:pPr>
            <a:endParaRPr lang="en-US" altLang="zh-TW" dirty="0" smtClean="0"/>
          </a:p>
        </p:txBody>
      </p:sp>
    </p:spTree>
    <p:extLst>
      <p:ext uri="{BB962C8B-B14F-4D97-AF65-F5344CB8AC3E}">
        <p14:creationId xmlns:p14="http://schemas.microsoft.com/office/powerpoint/2010/main" val="1430061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524000" y="685800"/>
            <a:ext cx="10390717" cy="609600"/>
          </a:xfrm>
        </p:spPr>
        <p:txBody>
          <a:bodyPr lIns="92075" tIns="46038" rIns="92075" bIns="46038">
            <a:normAutofit fontScale="90000"/>
          </a:bodyPr>
          <a:lstStyle/>
          <a:p>
            <a:pPr eaLnBrk="1" hangingPunct="1"/>
            <a:r>
              <a:rPr lang="en-US" altLang="zh-TW" smtClean="0">
                <a:solidFill>
                  <a:srgbClr val="CF5716"/>
                </a:solidFill>
                <a:ea typeface="新細明體" pitchFamily="18" charset="-120"/>
              </a:rPr>
              <a:t>Multidimensional Data</a:t>
            </a:r>
          </a:p>
        </p:txBody>
      </p:sp>
      <p:sp>
        <p:nvSpPr>
          <p:cNvPr id="20483" name="Rectangle 5"/>
          <p:cNvSpPr>
            <a:spLocks noGrp="1" noChangeArrowheads="1"/>
          </p:cNvSpPr>
          <p:nvPr>
            <p:ph idx="1"/>
          </p:nvPr>
        </p:nvSpPr>
        <p:spPr>
          <a:xfrm>
            <a:off x="914400" y="1562100"/>
            <a:ext cx="10668000" cy="4572000"/>
          </a:xfrm>
        </p:spPr>
        <p:txBody>
          <a:bodyPr lIns="92075" tIns="46038" rIns="92075" bIns="46038"/>
          <a:lstStyle/>
          <a:p>
            <a:pPr eaLnBrk="1" hangingPunct="1"/>
            <a:r>
              <a:rPr lang="en-US" altLang="zh-TW" smtClean="0"/>
              <a:t>Sales volume as a function of product, month, and region</a:t>
            </a:r>
          </a:p>
        </p:txBody>
      </p:sp>
      <p:sp>
        <p:nvSpPr>
          <p:cNvPr id="20484" name="AutoShape 6"/>
          <p:cNvSpPr>
            <a:spLocks noChangeArrowheads="1"/>
          </p:cNvSpPr>
          <p:nvPr/>
        </p:nvSpPr>
        <p:spPr bwMode="auto">
          <a:xfrm>
            <a:off x="1837267" y="3130550"/>
            <a:ext cx="4351867"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85" name="Line 7"/>
          <p:cNvSpPr>
            <a:spLocks noChangeShapeType="1"/>
          </p:cNvSpPr>
          <p:nvPr/>
        </p:nvSpPr>
        <p:spPr bwMode="auto">
          <a:xfrm>
            <a:off x="1828800" y="41910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8"/>
          <p:cNvSpPr>
            <a:spLocks noChangeShapeType="1"/>
          </p:cNvSpPr>
          <p:nvPr/>
        </p:nvSpPr>
        <p:spPr bwMode="auto">
          <a:xfrm>
            <a:off x="1828800" y="4495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p:cNvSpPr>
            <a:spLocks noChangeShapeType="1"/>
          </p:cNvSpPr>
          <p:nvPr/>
        </p:nvSpPr>
        <p:spPr bwMode="auto">
          <a:xfrm>
            <a:off x="1828800" y="48768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p:cNvSpPr>
            <a:spLocks noChangeShapeType="1"/>
          </p:cNvSpPr>
          <p:nvPr/>
        </p:nvSpPr>
        <p:spPr bwMode="auto">
          <a:xfrm>
            <a:off x="1828800" y="51816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p:cNvSpPr>
            <a:spLocks noChangeShapeType="1"/>
          </p:cNvSpPr>
          <p:nvPr/>
        </p:nvSpPr>
        <p:spPr bwMode="auto">
          <a:xfrm>
            <a:off x="1828800" y="5486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p:cNvSpPr>
            <a:spLocks noChangeShapeType="1"/>
          </p:cNvSpPr>
          <p:nvPr/>
        </p:nvSpPr>
        <p:spPr bwMode="auto">
          <a:xfrm>
            <a:off x="1828800" y="57912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p:cNvSpPr>
            <a:spLocks noChangeShapeType="1"/>
          </p:cNvSpPr>
          <p:nvPr/>
        </p:nvSpPr>
        <p:spPr bwMode="auto">
          <a:xfrm>
            <a:off x="223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p:cNvSpPr>
            <a:spLocks noChangeShapeType="1"/>
          </p:cNvSpPr>
          <p:nvPr/>
        </p:nvSpPr>
        <p:spPr bwMode="auto">
          <a:xfrm>
            <a:off x="3149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p:cNvSpPr>
            <a:spLocks noChangeShapeType="1"/>
          </p:cNvSpPr>
          <p:nvPr/>
        </p:nvSpPr>
        <p:spPr bwMode="auto">
          <a:xfrm>
            <a:off x="4064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p:cNvSpPr>
            <a:spLocks noChangeShapeType="1"/>
          </p:cNvSpPr>
          <p:nvPr/>
        </p:nvSpPr>
        <p:spPr bwMode="auto">
          <a:xfrm>
            <a:off x="447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p:cNvSpPr>
            <a:spLocks noChangeShapeType="1"/>
          </p:cNvSpPr>
          <p:nvPr/>
        </p:nvSpPr>
        <p:spPr bwMode="auto">
          <a:xfrm>
            <a:off x="264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p:cNvSpPr>
            <a:spLocks noChangeShapeType="1"/>
          </p:cNvSpPr>
          <p:nvPr/>
        </p:nvSpPr>
        <p:spPr bwMode="auto">
          <a:xfrm flipV="1">
            <a:off x="2235200" y="3124200"/>
            <a:ext cx="1016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p:cNvSpPr>
            <a:spLocks noChangeShapeType="1"/>
          </p:cNvSpPr>
          <p:nvPr/>
        </p:nvSpPr>
        <p:spPr bwMode="auto">
          <a:xfrm flipV="1">
            <a:off x="2641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p:cNvSpPr>
            <a:spLocks noChangeShapeType="1"/>
          </p:cNvSpPr>
          <p:nvPr/>
        </p:nvSpPr>
        <p:spPr bwMode="auto">
          <a:xfrm flipV="1">
            <a:off x="3149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p:cNvSpPr>
            <a:spLocks noChangeShapeType="1"/>
          </p:cNvSpPr>
          <p:nvPr/>
        </p:nvSpPr>
        <p:spPr bwMode="auto">
          <a:xfrm flipV="1">
            <a:off x="40640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p:cNvSpPr>
            <a:spLocks noChangeShapeType="1"/>
          </p:cNvSpPr>
          <p:nvPr/>
        </p:nvSpPr>
        <p:spPr bwMode="auto">
          <a:xfrm flipV="1">
            <a:off x="44704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p:cNvSpPr>
            <a:spLocks noChangeShapeType="1"/>
          </p:cNvSpPr>
          <p:nvPr/>
        </p:nvSpPr>
        <p:spPr bwMode="auto">
          <a:xfrm flipV="1">
            <a:off x="48768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p:cNvSpPr>
            <a:spLocks noChangeShapeType="1"/>
          </p:cNvSpPr>
          <p:nvPr/>
        </p:nvSpPr>
        <p:spPr bwMode="auto">
          <a:xfrm>
            <a:off x="2540000" y="3352800"/>
            <a:ext cx="3352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p:cNvSpPr>
            <a:spLocks noChangeShapeType="1"/>
          </p:cNvSpPr>
          <p:nvPr/>
        </p:nvSpPr>
        <p:spPr bwMode="auto">
          <a:xfrm>
            <a:off x="2235200" y="3581400"/>
            <a:ext cx="345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p:cNvSpPr>
            <a:spLocks noChangeShapeType="1"/>
          </p:cNvSpPr>
          <p:nvPr/>
        </p:nvSpPr>
        <p:spPr bwMode="auto">
          <a:xfrm>
            <a:off x="58928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p:cNvSpPr>
            <a:spLocks noChangeShapeType="1"/>
          </p:cNvSpPr>
          <p:nvPr/>
        </p:nvSpPr>
        <p:spPr bwMode="auto">
          <a:xfrm flipV="1">
            <a:off x="5283200" y="35052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p:cNvSpPr>
            <a:spLocks noChangeShapeType="1"/>
          </p:cNvSpPr>
          <p:nvPr/>
        </p:nvSpPr>
        <p:spPr bwMode="auto">
          <a:xfrm flipV="1">
            <a:off x="5283200" y="3886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p:cNvSpPr>
            <a:spLocks noChangeShapeType="1"/>
          </p:cNvSpPr>
          <p:nvPr/>
        </p:nvSpPr>
        <p:spPr bwMode="auto">
          <a:xfrm flipV="1">
            <a:off x="5283200" y="42672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p:cNvSpPr>
            <a:spLocks noChangeShapeType="1"/>
          </p:cNvSpPr>
          <p:nvPr/>
        </p:nvSpPr>
        <p:spPr bwMode="auto">
          <a:xfrm flipV="1">
            <a:off x="5283200" y="45720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p:cNvSpPr>
            <a:spLocks noChangeShapeType="1"/>
          </p:cNvSpPr>
          <p:nvPr/>
        </p:nvSpPr>
        <p:spPr bwMode="auto">
          <a:xfrm flipV="1">
            <a:off x="5283200" y="4876800"/>
            <a:ext cx="9144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p:cNvSpPr>
            <a:spLocks noChangeShapeType="1"/>
          </p:cNvSpPr>
          <p:nvPr/>
        </p:nvSpPr>
        <p:spPr bwMode="auto">
          <a:xfrm flipV="1">
            <a:off x="5283200" y="51054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Rectangle 35"/>
          <p:cNvSpPr>
            <a:spLocks noChangeArrowheads="1"/>
          </p:cNvSpPr>
          <p:nvPr/>
        </p:nvSpPr>
        <p:spPr bwMode="auto">
          <a:xfrm rot="16200000" flipH="1">
            <a:off x="636573" y="4525790"/>
            <a:ext cx="116525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Product</a:t>
            </a:r>
          </a:p>
        </p:txBody>
      </p:sp>
      <p:sp>
        <p:nvSpPr>
          <p:cNvPr id="20514" name="Rectangle 36"/>
          <p:cNvSpPr>
            <a:spLocks noChangeArrowheads="1"/>
          </p:cNvSpPr>
          <p:nvPr/>
        </p:nvSpPr>
        <p:spPr bwMode="auto">
          <a:xfrm rot="-2880000">
            <a:off x="1092994" y="2968453"/>
            <a:ext cx="1065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zh-TW" sz="2400"/>
              <a:t>Region</a:t>
            </a:r>
          </a:p>
        </p:txBody>
      </p:sp>
      <p:sp>
        <p:nvSpPr>
          <p:cNvPr id="20515" name="Rectangle 37"/>
          <p:cNvSpPr>
            <a:spLocks noChangeArrowheads="1"/>
          </p:cNvSpPr>
          <p:nvPr/>
        </p:nvSpPr>
        <p:spPr bwMode="auto">
          <a:xfrm>
            <a:off x="2823633" y="6003925"/>
            <a:ext cx="103425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400"/>
              <a:t>Month</a:t>
            </a:r>
          </a:p>
        </p:txBody>
      </p:sp>
      <p:sp>
        <p:nvSpPr>
          <p:cNvPr id="20516" name="Line 38"/>
          <p:cNvSpPr>
            <a:spLocks noChangeShapeType="1"/>
          </p:cNvSpPr>
          <p:nvPr/>
        </p:nvSpPr>
        <p:spPr bwMode="auto">
          <a:xfrm>
            <a:off x="56896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p:cNvSpPr>
            <a:spLocks noChangeShapeType="1"/>
          </p:cNvSpPr>
          <p:nvPr/>
        </p:nvSpPr>
        <p:spPr bwMode="auto">
          <a:xfrm flipV="1">
            <a:off x="3657600" y="3124200"/>
            <a:ext cx="9144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Rectangle 40"/>
          <p:cNvSpPr>
            <a:spLocks noChangeArrowheads="1"/>
          </p:cNvSpPr>
          <p:nvPr/>
        </p:nvSpPr>
        <p:spPr bwMode="auto">
          <a:xfrm>
            <a:off x="6096000" y="2362201"/>
            <a:ext cx="4069447"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Dimensions: Product, Location, Time</a:t>
            </a:r>
          </a:p>
          <a:p>
            <a:pPr eaLnBrk="0" hangingPunct="0"/>
            <a:r>
              <a:rPr lang="en-US" altLang="zh-TW" sz="2000" b="1"/>
              <a:t>Hierarchical summarization paths</a:t>
            </a:r>
          </a:p>
        </p:txBody>
      </p:sp>
      <p:sp>
        <p:nvSpPr>
          <p:cNvPr id="20519" name="Rectangle 41"/>
          <p:cNvSpPr>
            <a:spLocks noChangeArrowheads="1"/>
          </p:cNvSpPr>
          <p:nvPr/>
        </p:nvSpPr>
        <p:spPr bwMode="auto">
          <a:xfrm>
            <a:off x="6807200" y="3276601"/>
            <a:ext cx="3624134"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ltLang="zh-TW" sz="2000" b="1"/>
              <a:t>Industry   Region         Year</a:t>
            </a:r>
          </a:p>
          <a:p>
            <a:pPr eaLnBrk="0" hangingPunct="0"/>
            <a:endParaRPr lang="en-US" altLang="zh-TW" sz="2000" b="1"/>
          </a:p>
          <a:p>
            <a:pPr eaLnBrk="0" hangingPunct="0"/>
            <a:r>
              <a:rPr lang="en-US" altLang="zh-TW" sz="2000" b="1"/>
              <a:t>Category   Country  Quarter</a:t>
            </a:r>
          </a:p>
          <a:p>
            <a:pPr eaLnBrk="0" hangingPunct="0"/>
            <a:endParaRPr lang="en-US" altLang="zh-TW" sz="2000" b="1"/>
          </a:p>
          <a:p>
            <a:pPr eaLnBrk="0" hangingPunct="0"/>
            <a:r>
              <a:rPr lang="en-US" altLang="zh-TW" sz="2000" b="1"/>
              <a:t>Product      City     Month    Week</a:t>
            </a:r>
          </a:p>
          <a:p>
            <a:pPr eaLnBrk="0" hangingPunct="0"/>
            <a:endParaRPr lang="en-US" altLang="zh-TW" sz="2000" b="1"/>
          </a:p>
          <a:p>
            <a:pPr eaLnBrk="0" hangingPunct="0"/>
            <a:r>
              <a:rPr lang="en-US" altLang="zh-TW" sz="2000" b="1"/>
              <a:t>                   Office         Day</a:t>
            </a:r>
          </a:p>
        </p:txBody>
      </p:sp>
      <p:sp>
        <p:nvSpPr>
          <p:cNvPr id="20520" name="Line 42"/>
          <p:cNvSpPr>
            <a:spLocks noChangeShapeType="1"/>
          </p:cNvSpPr>
          <p:nvPr/>
        </p:nvSpPr>
        <p:spPr bwMode="auto">
          <a:xfrm>
            <a:off x="7518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p:cNvSpPr>
            <a:spLocks noChangeShapeType="1"/>
          </p:cNvSpPr>
          <p:nvPr/>
        </p:nvSpPr>
        <p:spPr bwMode="auto">
          <a:xfrm>
            <a:off x="8940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p:cNvSpPr>
            <a:spLocks noChangeShapeType="1"/>
          </p:cNvSpPr>
          <p:nvPr/>
        </p:nvSpPr>
        <p:spPr bwMode="auto">
          <a:xfrm>
            <a:off x="105664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p:cNvSpPr>
            <a:spLocks noChangeShapeType="1"/>
          </p:cNvSpPr>
          <p:nvPr/>
        </p:nvSpPr>
        <p:spPr bwMode="auto">
          <a:xfrm>
            <a:off x="75184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p:cNvSpPr>
            <a:spLocks noChangeShapeType="1"/>
          </p:cNvSpPr>
          <p:nvPr/>
        </p:nvSpPr>
        <p:spPr bwMode="auto">
          <a:xfrm>
            <a:off x="89408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p:cNvSpPr>
            <a:spLocks noChangeShapeType="1"/>
          </p:cNvSpPr>
          <p:nvPr/>
        </p:nvSpPr>
        <p:spPr bwMode="auto">
          <a:xfrm>
            <a:off x="89408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p:cNvSpPr>
            <a:spLocks noChangeShapeType="1"/>
          </p:cNvSpPr>
          <p:nvPr/>
        </p:nvSpPr>
        <p:spPr bwMode="auto">
          <a:xfrm flipH="1">
            <a:off x="10160000" y="4267200"/>
            <a:ext cx="406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p:cNvSpPr>
            <a:spLocks noChangeShapeType="1"/>
          </p:cNvSpPr>
          <p:nvPr/>
        </p:nvSpPr>
        <p:spPr bwMode="auto">
          <a:xfrm>
            <a:off x="10769600" y="3657600"/>
            <a:ext cx="7112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p:cNvSpPr>
            <a:spLocks noChangeShapeType="1"/>
          </p:cNvSpPr>
          <p:nvPr/>
        </p:nvSpPr>
        <p:spPr bwMode="auto">
          <a:xfrm>
            <a:off x="10160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p:cNvSpPr>
            <a:spLocks noChangeShapeType="1"/>
          </p:cNvSpPr>
          <p:nvPr/>
        </p:nvSpPr>
        <p:spPr bwMode="auto">
          <a:xfrm flipH="1">
            <a:off x="10668000" y="4800600"/>
            <a:ext cx="406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01196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4"/>
          <p:cNvGraphicFramePr>
            <a:graphicFrameLocks noChangeAspect="1"/>
          </p:cNvGraphicFramePr>
          <p:nvPr/>
        </p:nvGraphicFramePr>
        <p:xfrm>
          <a:off x="241300" y="276225"/>
          <a:ext cx="11709400" cy="6305550"/>
        </p:xfrm>
        <a:graphic>
          <a:graphicData uri="http://schemas.openxmlformats.org/presentationml/2006/ole">
            <mc:AlternateContent xmlns:mc="http://schemas.openxmlformats.org/markup-compatibility/2006">
              <mc:Choice xmlns:v="urn:schemas-microsoft-com:vml" Requires="v">
                <p:oleObj spid="_x0000_s4104" name="Visio" r:id="rId3" imgW="8795159" imgH="6300045" progId="Visio.Drawing.6">
                  <p:embed/>
                </p:oleObj>
              </mc:Choice>
              <mc:Fallback>
                <p:oleObj name="Visio" r:id="rId3" imgW="8795159" imgH="630004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 y="276225"/>
                        <a:ext cx="11709400" cy="630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8324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032000" y="304800"/>
            <a:ext cx="9652000" cy="838200"/>
          </a:xfrm>
        </p:spPr>
        <p:txBody>
          <a:bodyPr lIns="92075" tIns="46038" rIns="92075" bIns="46038"/>
          <a:lstStyle/>
          <a:p>
            <a:pPr eaLnBrk="1" hangingPunct="1"/>
            <a:r>
              <a:rPr lang="en-US" altLang="zh-TW" smtClean="0">
                <a:solidFill>
                  <a:srgbClr val="CF5716"/>
                </a:solidFill>
                <a:ea typeface="新細明體" pitchFamily="18" charset="-120"/>
              </a:rPr>
              <a:t>Typical OLAP Operations</a:t>
            </a:r>
          </a:p>
        </p:txBody>
      </p:sp>
      <p:sp>
        <p:nvSpPr>
          <p:cNvPr id="22531" name="Rectangle 5"/>
          <p:cNvSpPr>
            <a:spLocks noGrp="1" noChangeArrowheads="1"/>
          </p:cNvSpPr>
          <p:nvPr>
            <p:ph idx="1"/>
          </p:nvPr>
        </p:nvSpPr>
        <p:spPr>
          <a:xfrm>
            <a:off x="914400" y="1676400"/>
            <a:ext cx="10769600" cy="4800600"/>
          </a:xfrm>
        </p:spPr>
        <p:txBody>
          <a:bodyPr lIns="92075" tIns="46038" rIns="92075" bIns="46038">
            <a:normAutofit/>
          </a:bodyPr>
          <a:lstStyle/>
          <a:p>
            <a:pPr eaLnBrk="1" hangingPunct="1">
              <a:lnSpc>
                <a:spcPct val="110000"/>
              </a:lnSpc>
            </a:pPr>
            <a:r>
              <a:rPr lang="en-US" altLang="zh-TW" sz="2000" b="1" smtClean="0">
                <a:solidFill>
                  <a:schemeClr val="hlink"/>
                </a:solidFill>
              </a:rPr>
              <a:t>Roll up (drill-up):</a:t>
            </a:r>
            <a:r>
              <a:rPr lang="en-US" altLang="zh-TW" sz="2000" smtClean="0"/>
              <a:t> summarize data</a:t>
            </a:r>
          </a:p>
          <a:p>
            <a:pPr lvl="1" eaLnBrk="1" hangingPunct="1">
              <a:lnSpc>
                <a:spcPct val="110000"/>
              </a:lnSpc>
            </a:pPr>
            <a:r>
              <a:rPr lang="en-US" altLang="zh-TW" sz="2000" i="1" smtClean="0"/>
              <a:t>by climbing up hierarchy or by dimension reduction</a:t>
            </a:r>
            <a:endParaRPr lang="en-US" altLang="zh-TW" sz="2000" smtClean="0"/>
          </a:p>
          <a:p>
            <a:pPr eaLnBrk="1" hangingPunct="1">
              <a:lnSpc>
                <a:spcPct val="110000"/>
              </a:lnSpc>
            </a:pPr>
            <a:r>
              <a:rPr lang="en-US" altLang="zh-TW" sz="2000" b="1" smtClean="0">
                <a:solidFill>
                  <a:schemeClr val="hlink"/>
                </a:solidFill>
              </a:rPr>
              <a:t>Drill down (roll down):</a:t>
            </a:r>
            <a:r>
              <a:rPr lang="en-US" altLang="zh-TW" sz="2000" smtClean="0"/>
              <a:t> reverse of roll-up</a:t>
            </a:r>
          </a:p>
          <a:p>
            <a:pPr lvl="1" eaLnBrk="1" hangingPunct="1">
              <a:lnSpc>
                <a:spcPct val="110000"/>
              </a:lnSpc>
            </a:pPr>
            <a:r>
              <a:rPr lang="en-US" altLang="zh-TW" sz="2000" i="1" smtClean="0"/>
              <a:t>from higher level summary to lower level summary or detailed data, or introducing new dimensions</a:t>
            </a:r>
          </a:p>
          <a:p>
            <a:pPr eaLnBrk="1" hangingPunct="1">
              <a:lnSpc>
                <a:spcPct val="110000"/>
              </a:lnSpc>
            </a:pPr>
            <a:r>
              <a:rPr lang="en-US" altLang="zh-TW" sz="2000" b="1" smtClean="0">
                <a:solidFill>
                  <a:schemeClr val="hlink"/>
                </a:solidFill>
              </a:rPr>
              <a:t>Slice and dice:</a:t>
            </a:r>
            <a:r>
              <a:rPr lang="en-US" altLang="zh-TW" sz="2000" smtClean="0"/>
              <a:t> </a:t>
            </a:r>
          </a:p>
          <a:p>
            <a:pPr lvl="1" eaLnBrk="1" hangingPunct="1">
              <a:lnSpc>
                <a:spcPct val="110000"/>
              </a:lnSpc>
            </a:pPr>
            <a:r>
              <a:rPr lang="en-US" altLang="zh-TW" sz="2000" i="1" smtClean="0"/>
              <a:t>project and select</a:t>
            </a:r>
            <a:r>
              <a:rPr lang="en-US" altLang="zh-TW" sz="2000" smtClean="0"/>
              <a:t> </a:t>
            </a:r>
          </a:p>
          <a:p>
            <a:pPr eaLnBrk="1" hangingPunct="1">
              <a:lnSpc>
                <a:spcPct val="110000"/>
              </a:lnSpc>
            </a:pPr>
            <a:r>
              <a:rPr lang="en-US" altLang="zh-TW" sz="2000" b="1" smtClean="0">
                <a:solidFill>
                  <a:schemeClr val="hlink"/>
                </a:solidFill>
              </a:rPr>
              <a:t>Pivot (rotate):</a:t>
            </a:r>
            <a:r>
              <a:rPr lang="en-US" altLang="zh-TW" sz="2000" smtClean="0"/>
              <a:t> </a:t>
            </a:r>
          </a:p>
          <a:p>
            <a:pPr lvl="1" eaLnBrk="1" hangingPunct="1">
              <a:lnSpc>
                <a:spcPct val="110000"/>
              </a:lnSpc>
            </a:pPr>
            <a:r>
              <a:rPr lang="en-US" altLang="zh-TW" sz="2000" i="1" smtClean="0"/>
              <a:t>reorient the cube, visualization, 3D to series of 2D planes.</a:t>
            </a:r>
          </a:p>
          <a:p>
            <a:pPr eaLnBrk="1" hangingPunct="1">
              <a:lnSpc>
                <a:spcPct val="110000"/>
              </a:lnSpc>
            </a:pPr>
            <a:r>
              <a:rPr lang="en-US" altLang="zh-TW" sz="2000" smtClean="0"/>
              <a:t>Other operations</a:t>
            </a:r>
            <a:endParaRPr lang="en-US" altLang="zh-TW" sz="2400" smtClean="0"/>
          </a:p>
          <a:p>
            <a:pPr lvl="1" eaLnBrk="1" hangingPunct="1">
              <a:lnSpc>
                <a:spcPct val="110000"/>
              </a:lnSpc>
            </a:pPr>
            <a:r>
              <a:rPr lang="en-US" altLang="zh-TW" sz="2000" b="1" i="1" smtClean="0">
                <a:solidFill>
                  <a:schemeClr val="hlink"/>
                </a:solidFill>
              </a:rPr>
              <a:t>drill through</a:t>
            </a:r>
            <a:r>
              <a:rPr lang="en-US" altLang="zh-TW" sz="2000" i="1" smtClean="0">
                <a:solidFill>
                  <a:schemeClr val="hlink"/>
                </a:solidFill>
              </a:rPr>
              <a:t>:</a:t>
            </a:r>
            <a:r>
              <a:rPr lang="en-US" altLang="zh-TW" sz="2000" i="1" smtClean="0"/>
              <a:t> through the bottom level of the cube to its back-end relational tables (using SQL)</a:t>
            </a:r>
            <a:endParaRPr lang="en-US" altLang="zh-TW" sz="1800" smtClean="0"/>
          </a:p>
        </p:txBody>
      </p:sp>
    </p:spTree>
    <p:extLst>
      <p:ext uri="{BB962C8B-B14F-4D97-AF65-F5344CB8AC3E}">
        <p14:creationId xmlns:p14="http://schemas.microsoft.com/office/powerpoint/2010/main" val="1695298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11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0" y="1524000"/>
            <a:ext cx="1828800" cy="685800"/>
          </a:xfrm>
        </p:spPr>
        <p:txBody>
          <a:bodyPr>
            <a:normAutofit fontScale="90000"/>
          </a:bodyPr>
          <a:lstStyle/>
          <a:p>
            <a:pPr eaLnBrk="1" fontAlgn="auto" hangingPunct="1">
              <a:spcAft>
                <a:spcPts val="0"/>
              </a:spcAft>
              <a:defRPr/>
            </a:pPr>
            <a:r>
              <a:rPr lang="en-US" altLang="zh-TW" sz="2800" b="1" smtClean="0">
                <a:ea typeface="新細明體" pitchFamily="18" charset="-120"/>
              </a:rPr>
              <a:t>Sample</a:t>
            </a:r>
            <a:br>
              <a:rPr lang="en-US" altLang="zh-TW" sz="2800" b="1" smtClean="0">
                <a:ea typeface="新細明體" pitchFamily="18" charset="-120"/>
              </a:rPr>
            </a:br>
            <a:r>
              <a:rPr lang="en-US" altLang="zh-TW" sz="2800" b="1" smtClean="0">
                <a:ea typeface="新細明體" pitchFamily="18" charset="-120"/>
              </a:rPr>
              <a:t>OLAP Drill down </a:t>
            </a:r>
            <a:br>
              <a:rPr lang="en-US" altLang="zh-TW" sz="2800" b="1" smtClean="0">
                <a:ea typeface="新細明體" pitchFamily="18" charset="-120"/>
              </a:rPr>
            </a:br>
            <a:r>
              <a:rPr lang="en-US" altLang="zh-TW" sz="2800" b="1" smtClean="0">
                <a:ea typeface="新細明體" pitchFamily="18" charset="-120"/>
              </a:rPr>
              <a:t>online</a:t>
            </a:r>
            <a:br>
              <a:rPr lang="en-US" altLang="zh-TW" sz="2800" b="1" smtClean="0">
                <a:ea typeface="新細明體" pitchFamily="18" charset="-120"/>
              </a:rPr>
            </a:br>
            <a:r>
              <a:rPr lang="en-US" altLang="zh-TW" sz="2800" b="1" smtClean="0">
                <a:ea typeface="新細明體" pitchFamily="18" charset="-120"/>
              </a:rPr>
              <a:t>report</a:t>
            </a:r>
          </a:p>
        </p:txBody>
      </p:sp>
      <p:pic>
        <p:nvPicPr>
          <p:cNvPr id="24579" name="Picture 4" descr="58.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99317" y="1527175"/>
            <a:ext cx="6144683" cy="4572000"/>
          </a:xfrm>
          <a:noFill/>
        </p:spPr>
      </p:pic>
    </p:spTree>
    <p:extLst>
      <p:ext uri="{BB962C8B-B14F-4D97-AF65-F5344CB8AC3E}">
        <p14:creationId xmlns:p14="http://schemas.microsoft.com/office/powerpoint/2010/main" val="1022588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50"/>
          <p:cNvSpPr>
            <a:spLocks noGrp="1" noChangeArrowheads="1"/>
          </p:cNvSpPr>
          <p:nvPr>
            <p:ph type="title"/>
          </p:nvPr>
        </p:nvSpPr>
        <p:spPr>
          <a:xfrm>
            <a:off x="1524000" y="228600"/>
            <a:ext cx="10390717" cy="444500"/>
          </a:xfrm>
        </p:spPr>
        <p:txBody>
          <a:bodyPr>
            <a:normAutofit fontScale="90000"/>
          </a:bodyPr>
          <a:lstStyle/>
          <a:p>
            <a:pPr eaLnBrk="1" fontAlgn="auto" hangingPunct="1">
              <a:spcAft>
                <a:spcPts val="0"/>
              </a:spcAft>
              <a:defRPr/>
            </a:pPr>
            <a:r>
              <a:rPr lang="en-US" altLang="zh-TW" smtClean="0">
                <a:ea typeface="新細明體" pitchFamily="18" charset="-120"/>
              </a:rPr>
              <a:t>Cube Operation</a:t>
            </a:r>
          </a:p>
        </p:txBody>
      </p:sp>
      <p:sp>
        <p:nvSpPr>
          <p:cNvPr id="25603" name="Rectangle 51"/>
          <p:cNvSpPr>
            <a:spLocks noGrp="1" noChangeArrowheads="1"/>
          </p:cNvSpPr>
          <p:nvPr>
            <p:ph idx="1"/>
          </p:nvPr>
        </p:nvSpPr>
        <p:spPr>
          <a:xfrm>
            <a:off x="406400" y="762000"/>
            <a:ext cx="11785600" cy="5181600"/>
          </a:xfrm>
        </p:spPr>
        <p:txBody>
          <a:bodyPr/>
          <a:lstStyle/>
          <a:p>
            <a:pPr marL="609600" indent="-609600" eaLnBrk="1" hangingPunct="1"/>
            <a:r>
              <a:rPr lang="en-US" altLang="zh-TW" sz="2000" smtClean="0"/>
              <a:t>Cube definition and computation in OLAP</a:t>
            </a:r>
          </a:p>
          <a:p>
            <a:pPr marL="1371600" lvl="2" indent="-457200" eaLnBrk="1" hangingPunct="1">
              <a:buFontTx/>
              <a:buAutoNum type="arabicPeriod"/>
            </a:pPr>
            <a:r>
              <a:rPr lang="en-US" altLang="zh-TW" smtClean="0"/>
              <a:t>define cube sales[item, city, year]: sum(sales_in_dollars)</a:t>
            </a:r>
          </a:p>
          <a:p>
            <a:pPr marL="1371600" lvl="2" indent="-457200" eaLnBrk="1" hangingPunct="1">
              <a:buFontTx/>
              <a:buAutoNum type="arabicPeriod"/>
            </a:pPr>
            <a:r>
              <a:rPr lang="en-US" altLang="zh-TW" smtClean="0"/>
              <a:t>compute cube sales</a:t>
            </a:r>
          </a:p>
          <a:p>
            <a:pPr marL="609600" indent="-609600" eaLnBrk="1" hangingPunct="1"/>
            <a:r>
              <a:rPr lang="en-US" altLang="zh-TW" sz="2000" smtClean="0"/>
              <a:t>Transform it into a SQL-like language (with a new operator cube by)</a:t>
            </a:r>
          </a:p>
          <a:p>
            <a:pPr marL="1371600" lvl="2" indent="-457200" eaLnBrk="1" hangingPunct="1">
              <a:buFontTx/>
              <a:buNone/>
            </a:pPr>
            <a:r>
              <a:rPr lang="en-US" altLang="zh-TW" smtClean="0"/>
              <a:t>SELECT item, city, year, SUM (amount)</a:t>
            </a:r>
          </a:p>
          <a:p>
            <a:pPr marL="1371600" lvl="2" indent="-457200" eaLnBrk="1" hangingPunct="1">
              <a:buFontTx/>
              <a:buNone/>
            </a:pPr>
            <a:r>
              <a:rPr lang="en-US" altLang="zh-TW" smtClean="0"/>
              <a:t>FROM SALES</a:t>
            </a:r>
          </a:p>
          <a:p>
            <a:pPr marL="1371600" lvl="2" indent="-457200" eaLnBrk="1" hangingPunct="1">
              <a:buFontTx/>
              <a:buNone/>
            </a:pPr>
            <a:r>
              <a:rPr lang="en-US" altLang="zh-TW" smtClean="0"/>
              <a:t>CUBE BY item, city, year</a:t>
            </a:r>
            <a:endParaRPr lang="en-US" altLang="zh-TW" i="1" smtClean="0"/>
          </a:p>
          <a:p>
            <a:pPr marL="609600" indent="-609600" eaLnBrk="1" hangingPunct="1"/>
            <a:r>
              <a:rPr lang="en-US" altLang="zh-TW" sz="2000" smtClean="0"/>
              <a:t>Need compute the following Group-Bys</a:t>
            </a:r>
            <a:r>
              <a:rPr lang="en-US" altLang="zh-TW" sz="2000" i="1" smtClean="0"/>
              <a:t> </a:t>
            </a:r>
          </a:p>
          <a:p>
            <a:pPr marL="1371600" lvl="2" indent="-457200" eaLnBrk="1" hangingPunct="1">
              <a:buFontTx/>
              <a:buNone/>
            </a:pPr>
            <a:r>
              <a:rPr lang="en-US" altLang="zh-TW" i="1" smtClean="0"/>
              <a:t>(date, product, customer),</a:t>
            </a:r>
          </a:p>
          <a:p>
            <a:pPr marL="1371600" lvl="2" indent="-457200" eaLnBrk="1" hangingPunct="1">
              <a:buFontTx/>
              <a:buNone/>
            </a:pPr>
            <a:r>
              <a:rPr lang="en-US" altLang="zh-TW" i="1" smtClean="0"/>
              <a:t>(date,product),(date, customer), (product, customer),</a:t>
            </a:r>
          </a:p>
          <a:p>
            <a:pPr marL="1371600" lvl="2" indent="-457200" eaLnBrk="1" hangingPunct="1">
              <a:buFontTx/>
              <a:buNone/>
            </a:pPr>
            <a:r>
              <a:rPr lang="en-US" altLang="zh-TW" i="1" smtClean="0"/>
              <a:t>(date), (product), (customer)</a:t>
            </a:r>
          </a:p>
          <a:p>
            <a:pPr marL="1371600" lvl="2" indent="-457200" eaLnBrk="1" hangingPunct="1">
              <a:buFontTx/>
              <a:buNone/>
            </a:pPr>
            <a:r>
              <a:rPr lang="en-US" altLang="zh-TW" i="1" smtClean="0"/>
              <a:t>()</a:t>
            </a:r>
            <a:r>
              <a:rPr lang="en-US" altLang="zh-TW" smtClean="0"/>
              <a:t> </a:t>
            </a:r>
          </a:p>
        </p:txBody>
      </p:sp>
      <p:sp>
        <p:nvSpPr>
          <p:cNvPr id="25604" name="Line 52"/>
          <p:cNvSpPr>
            <a:spLocks noChangeShapeType="1"/>
          </p:cNvSpPr>
          <p:nvPr/>
        </p:nvSpPr>
        <p:spPr bwMode="auto">
          <a:xfrm flipV="1">
            <a:off x="9220200" y="5592763"/>
            <a:ext cx="14224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5" name="Line 53"/>
          <p:cNvSpPr>
            <a:spLocks noChangeShapeType="1"/>
          </p:cNvSpPr>
          <p:nvPr/>
        </p:nvSpPr>
        <p:spPr bwMode="auto">
          <a:xfrm flipH="1" flipV="1">
            <a:off x="9262534" y="5554663"/>
            <a:ext cx="2117"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Freeform 54"/>
          <p:cNvSpPr>
            <a:spLocks/>
          </p:cNvSpPr>
          <p:nvPr/>
        </p:nvSpPr>
        <p:spPr bwMode="auto">
          <a:xfrm>
            <a:off x="7857067" y="5630863"/>
            <a:ext cx="1405467" cy="762000"/>
          </a:xfrm>
          <a:custGeom>
            <a:avLst/>
            <a:gdLst>
              <a:gd name="T0" fmla="*/ 2147483647 w 664"/>
              <a:gd name="T1" fmla="*/ 2147483647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Text Box 55"/>
          <p:cNvSpPr txBox="1">
            <a:spLocks noChangeArrowheads="1"/>
          </p:cNvSpPr>
          <p:nvPr/>
        </p:nvSpPr>
        <p:spPr bwMode="auto">
          <a:xfrm>
            <a:off x="8534400" y="4449764"/>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spcBef>
                <a:spcPct val="50000"/>
              </a:spcBef>
            </a:pPr>
            <a:r>
              <a:rPr lang="en-US" altLang="zh-TW" sz="1800">
                <a:solidFill>
                  <a:srgbClr val="008484"/>
                </a:solidFill>
              </a:rPr>
              <a:t>(item)</a:t>
            </a:r>
            <a:endParaRPr lang="en-US" altLang="zh-TW" sz="1800" u="sng">
              <a:solidFill>
                <a:srgbClr val="008484"/>
              </a:solidFill>
            </a:endParaRPr>
          </a:p>
        </p:txBody>
      </p:sp>
      <p:sp>
        <p:nvSpPr>
          <p:cNvPr id="25608" name="Line 56"/>
          <p:cNvSpPr>
            <a:spLocks noChangeShapeType="1"/>
          </p:cNvSpPr>
          <p:nvPr/>
        </p:nvSpPr>
        <p:spPr bwMode="auto">
          <a:xfrm>
            <a:off x="7840134" y="4640263"/>
            <a:ext cx="2117"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57"/>
          <p:cNvSpPr>
            <a:spLocks noChangeShapeType="1"/>
          </p:cNvSpPr>
          <p:nvPr/>
        </p:nvSpPr>
        <p:spPr bwMode="auto">
          <a:xfrm>
            <a:off x="7840133" y="4640263"/>
            <a:ext cx="1422400"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58"/>
          <p:cNvSpPr>
            <a:spLocks noChangeShapeType="1"/>
          </p:cNvSpPr>
          <p:nvPr/>
        </p:nvSpPr>
        <p:spPr bwMode="auto">
          <a:xfrm>
            <a:off x="10684934" y="4716463"/>
            <a:ext cx="2117" cy="9144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59"/>
          <p:cNvSpPr>
            <a:spLocks noChangeShapeType="1"/>
          </p:cNvSpPr>
          <p:nvPr/>
        </p:nvSpPr>
        <p:spPr bwMode="auto">
          <a:xfrm>
            <a:off x="92625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60"/>
          <p:cNvSpPr>
            <a:spLocks noChangeShapeType="1"/>
          </p:cNvSpPr>
          <p:nvPr/>
        </p:nvSpPr>
        <p:spPr bwMode="auto">
          <a:xfrm flipH="1" flipV="1">
            <a:off x="9364133" y="3954463"/>
            <a:ext cx="1320800" cy="7620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61"/>
          <p:cNvSpPr>
            <a:spLocks noChangeShapeType="1"/>
          </p:cNvSpPr>
          <p:nvPr/>
        </p:nvSpPr>
        <p:spPr bwMode="auto">
          <a:xfrm flipV="1">
            <a:off x="7840133" y="3954463"/>
            <a:ext cx="15240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62"/>
          <p:cNvSpPr>
            <a:spLocks noChangeShapeType="1"/>
          </p:cNvSpPr>
          <p:nvPr/>
        </p:nvSpPr>
        <p:spPr bwMode="auto">
          <a:xfrm flipH="1">
            <a:off x="9262533" y="3954463"/>
            <a:ext cx="101600" cy="6858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5" name="Text Box 63"/>
          <p:cNvSpPr txBox="1">
            <a:spLocks noChangeArrowheads="1"/>
          </p:cNvSpPr>
          <p:nvPr/>
        </p:nvSpPr>
        <p:spPr bwMode="auto">
          <a:xfrm>
            <a:off x="7259563" y="4449764"/>
            <a:ext cx="500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a:t>
            </a:r>
            <a:endParaRPr lang="en-US" altLang="zh-TW" sz="1800" u="sng">
              <a:solidFill>
                <a:srgbClr val="008484"/>
              </a:solidFill>
            </a:endParaRPr>
          </a:p>
        </p:txBody>
      </p:sp>
      <p:sp>
        <p:nvSpPr>
          <p:cNvPr id="25616" name="Text Box 64"/>
          <p:cNvSpPr txBox="1">
            <a:spLocks noChangeArrowheads="1"/>
          </p:cNvSpPr>
          <p:nvPr/>
        </p:nvSpPr>
        <p:spPr bwMode="auto">
          <a:xfrm>
            <a:off x="9271113" y="3611563"/>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a:t>
            </a:r>
            <a:endParaRPr lang="en-US" altLang="zh-TW" sz="1800" u="sng">
              <a:solidFill>
                <a:srgbClr val="008484"/>
              </a:solidFill>
            </a:endParaRPr>
          </a:p>
        </p:txBody>
      </p:sp>
      <p:sp>
        <p:nvSpPr>
          <p:cNvPr id="25617" name="Line 65"/>
          <p:cNvSpPr>
            <a:spLocks noChangeShapeType="1"/>
          </p:cNvSpPr>
          <p:nvPr/>
        </p:nvSpPr>
        <p:spPr bwMode="auto">
          <a:xfrm flipV="1">
            <a:off x="7840133" y="4640263"/>
            <a:ext cx="1422400" cy="9906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66"/>
          <p:cNvSpPr>
            <a:spLocks noChangeShapeType="1"/>
          </p:cNvSpPr>
          <p:nvPr/>
        </p:nvSpPr>
        <p:spPr bwMode="auto">
          <a:xfrm flipV="1">
            <a:off x="9262533" y="4716463"/>
            <a:ext cx="1422400" cy="83820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67"/>
          <p:cNvSpPr txBox="1">
            <a:spLocks noChangeArrowheads="1"/>
          </p:cNvSpPr>
          <p:nvPr/>
        </p:nvSpPr>
        <p:spPr bwMode="auto">
          <a:xfrm>
            <a:off x="10827767" y="4449764"/>
            <a:ext cx="5514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(year)</a:t>
            </a:r>
            <a:endParaRPr lang="en-US" altLang="zh-TW" sz="1800" u="sng">
              <a:solidFill>
                <a:srgbClr val="008484"/>
              </a:solidFill>
            </a:endParaRPr>
          </a:p>
        </p:txBody>
      </p:sp>
      <p:sp>
        <p:nvSpPr>
          <p:cNvPr id="25620" name="Text Box 68"/>
          <p:cNvSpPr txBox="1">
            <a:spLocks noChangeArrowheads="1"/>
          </p:cNvSpPr>
          <p:nvPr/>
        </p:nvSpPr>
        <p:spPr bwMode="auto">
          <a:xfrm>
            <a:off x="6812282" y="5516564"/>
            <a:ext cx="10109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a:t>
            </a:r>
            <a:endParaRPr lang="en-US" altLang="zh-TW" sz="1800" u="sng">
              <a:solidFill>
                <a:srgbClr val="008484"/>
              </a:solidFill>
            </a:endParaRPr>
          </a:p>
        </p:txBody>
      </p:sp>
      <p:sp>
        <p:nvSpPr>
          <p:cNvPr id="25621" name="Text Box 69"/>
          <p:cNvSpPr txBox="1">
            <a:spLocks noChangeArrowheads="1"/>
          </p:cNvSpPr>
          <p:nvPr/>
        </p:nvSpPr>
        <p:spPr bwMode="auto">
          <a:xfrm>
            <a:off x="8874039" y="5516564"/>
            <a:ext cx="998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year)</a:t>
            </a:r>
            <a:endParaRPr lang="en-US" altLang="zh-TW" sz="1800" u="sng">
              <a:solidFill>
                <a:srgbClr val="008484"/>
              </a:solidFill>
            </a:endParaRPr>
          </a:p>
        </p:txBody>
      </p:sp>
      <p:sp>
        <p:nvSpPr>
          <p:cNvPr id="25622" name="Text Box 70"/>
          <p:cNvSpPr txBox="1">
            <a:spLocks noChangeArrowheads="1"/>
          </p:cNvSpPr>
          <p:nvPr/>
        </p:nvSpPr>
        <p:spPr bwMode="auto">
          <a:xfrm>
            <a:off x="10708382" y="5516564"/>
            <a:ext cx="107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(item, year)</a:t>
            </a:r>
            <a:endParaRPr lang="en-US" altLang="zh-TW" sz="1800" u="sng">
              <a:solidFill>
                <a:srgbClr val="008484"/>
              </a:solidFill>
            </a:endParaRPr>
          </a:p>
        </p:txBody>
      </p:sp>
      <p:sp>
        <p:nvSpPr>
          <p:cNvPr id="25623" name="Text Box 71"/>
          <p:cNvSpPr txBox="1">
            <a:spLocks noChangeArrowheads="1"/>
          </p:cNvSpPr>
          <p:nvPr/>
        </p:nvSpPr>
        <p:spPr bwMode="auto">
          <a:xfrm>
            <a:off x="8737721" y="6430964"/>
            <a:ext cx="15238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r"/>
            <a:r>
              <a:rPr lang="en-US" altLang="zh-TW" sz="1800">
                <a:solidFill>
                  <a:srgbClr val="008484"/>
                </a:solidFill>
              </a:rPr>
              <a:t>(city, item, year)</a:t>
            </a:r>
            <a:endParaRPr lang="en-US" altLang="zh-TW" sz="1800" u="sng">
              <a:solidFill>
                <a:srgbClr val="008484"/>
              </a:solidFill>
            </a:endParaRPr>
          </a:p>
        </p:txBody>
      </p:sp>
    </p:spTree>
    <p:extLst>
      <p:ext uri="{BB962C8B-B14F-4D97-AF65-F5344CB8AC3E}">
        <p14:creationId xmlns:p14="http://schemas.microsoft.com/office/powerpoint/2010/main" val="3726694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dirty="0">
                <a:solidFill>
                  <a:srgbClr val="FF0000"/>
                </a:solidFill>
                <a:latin typeface="Algerian" pitchFamily="82" charset="0"/>
              </a:rPr>
              <a:t>Topics to be covered</a:t>
            </a:r>
            <a:r>
              <a:rPr lang="en-US" dirty="0" smtClean="0"/>
              <a:t>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Concepts</a:t>
            </a:r>
          </a:p>
          <a:p>
            <a:pPr marL="514350" indent="-514350">
              <a:buFont typeface="+mj-lt"/>
              <a:buAutoNum type="arabicPeriod"/>
            </a:pPr>
            <a:r>
              <a:rPr lang="en-US" dirty="0" smtClean="0"/>
              <a:t>Data Ware House Modeling: Cube and OLAP</a:t>
            </a:r>
          </a:p>
          <a:p>
            <a:pPr marL="514350" indent="-514350">
              <a:buFont typeface="+mj-lt"/>
              <a:buAutoNum type="arabicPeriod"/>
            </a:pPr>
            <a:r>
              <a:rPr lang="en-US" dirty="0" smtClean="0"/>
              <a:t>Data Ware House Design and Usage</a:t>
            </a:r>
          </a:p>
          <a:p>
            <a:pPr marL="514350" indent="-514350">
              <a:buFont typeface="+mj-lt"/>
              <a:buAutoNum type="arabicPeriod"/>
            </a:pPr>
            <a:r>
              <a:rPr lang="en-US" dirty="0" smtClean="0"/>
              <a:t>Data Ware House Implementation </a:t>
            </a:r>
          </a:p>
          <a:p>
            <a:pPr marL="0" indent="0">
              <a:buNone/>
            </a:pPr>
            <a:endParaRPr lang="en-US" dirty="0"/>
          </a:p>
        </p:txBody>
      </p:sp>
    </p:spTree>
    <p:extLst>
      <p:ext uri="{BB962C8B-B14F-4D97-AF65-F5344CB8AC3E}">
        <p14:creationId xmlns:p14="http://schemas.microsoft.com/office/powerpoint/2010/main" val="3171531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0"/>
            <a:ext cx="10363200" cy="1143000"/>
          </a:xfrm>
        </p:spPr>
        <p:txBody>
          <a:bodyPr/>
          <a:lstStyle/>
          <a:p>
            <a:pPr eaLnBrk="1" hangingPunct="1"/>
            <a:r>
              <a:rPr lang="en-US" altLang="zh-TW" smtClean="0">
                <a:solidFill>
                  <a:srgbClr val="CF5716"/>
                </a:solidFill>
                <a:ea typeface="新細明體" pitchFamily="18" charset="-120"/>
              </a:rPr>
              <a:t>Roll-up and Drill-down</a:t>
            </a:r>
          </a:p>
        </p:txBody>
      </p:sp>
      <p:sp>
        <p:nvSpPr>
          <p:cNvPr id="31747" name="Rectangle 3"/>
          <p:cNvSpPr>
            <a:spLocks noGrp="1" noChangeArrowheads="1"/>
          </p:cNvSpPr>
          <p:nvPr>
            <p:ph idx="1"/>
          </p:nvPr>
        </p:nvSpPr>
        <p:spPr>
          <a:xfrm>
            <a:off x="0" y="1371600"/>
            <a:ext cx="12192000" cy="4114800"/>
          </a:xfrm>
        </p:spPr>
        <p:txBody>
          <a:bodyPr>
            <a:normAutofit/>
          </a:bodyPr>
          <a:lstStyle/>
          <a:p>
            <a:pPr marL="274320" indent="-274320" algn="just" eaLnBrk="1" fontAlgn="auto" hangingPunct="1">
              <a:spcAft>
                <a:spcPts val="0"/>
              </a:spcAft>
              <a:buFontTx/>
              <a:buNone/>
              <a:defRPr/>
            </a:pPr>
            <a:r>
              <a:rPr lang="en-US" altLang="zh-TW" sz="2800" smtClean="0"/>
              <a:t>The roll-up operation performs aggregation on a data cube, either by climbing up a concept hierarchy for a dimension or by dimension reduction such that one or more dimensions are removed from the given cube. </a:t>
            </a:r>
          </a:p>
          <a:p>
            <a:pPr marL="274320" indent="-274320" algn="just" eaLnBrk="1" fontAlgn="auto" hangingPunct="1">
              <a:spcAft>
                <a:spcPts val="0"/>
              </a:spcAft>
              <a:buFontTx/>
              <a:buNone/>
              <a:defRPr/>
            </a:pPr>
            <a:endParaRPr lang="en-US" altLang="zh-TW" sz="2800" smtClean="0"/>
          </a:p>
          <a:p>
            <a:pPr marL="274320" indent="-274320" algn="just" eaLnBrk="1" fontAlgn="auto" hangingPunct="1">
              <a:spcAft>
                <a:spcPts val="0"/>
              </a:spcAft>
              <a:buFontTx/>
              <a:buNone/>
              <a:defRPr/>
            </a:pPr>
            <a:r>
              <a:rPr lang="en-US" altLang="zh-TW" sz="2800" smtClean="0"/>
              <a:t>Drill-down is the reverse of roll-up. It navigates from less detailed data to more detailed data. Drill-down can be realized by either stepping down a concept hierarchy for a dimension or introducing additional dimensions.</a:t>
            </a:r>
          </a:p>
          <a:p>
            <a:pPr marL="274320" indent="-274320" algn="just" eaLnBrk="1" fontAlgn="auto" hangingPunct="1">
              <a:spcAft>
                <a:spcPts val="0"/>
              </a:spcAft>
              <a:buFontTx/>
              <a:buNone/>
              <a:defRPr/>
            </a:pPr>
            <a:endParaRPr lang="en-US" altLang="zh-TW" sz="2800" smtClean="0"/>
          </a:p>
        </p:txBody>
      </p:sp>
    </p:spTree>
    <p:extLst>
      <p:ext uri="{BB962C8B-B14F-4D97-AF65-F5344CB8AC3E}">
        <p14:creationId xmlns:p14="http://schemas.microsoft.com/office/powerpoint/2010/main" val="2170523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solidFill>
                  <a:srgbClr val="CF5716"/>
                </a:solidFill>
                <a:ea typeface="新細明體" pitchFamily="18" charset="-120"/>
              </a:rPr>
              <a:t>Slice and dice</a:t>
            </a:r>
          </a:p>
        </p:txBody>
      </p:sp>
      <p:sp>
        <p:nvSpPr>
          <p:cNvPr id="27651" name="Rectangle 3"/>
          <p:cNvSpPr>
            <a:spLocks noGrp="1" noChangeArrowheads="1"/>
          </p:cNvSpPr>
          <p:nvPr>
            <p:ph idx="1"/>
          </p:nvPr>
        </p:nvSpPr>
        <p:spPr>
          <a:xfrm>
            <a:off x="402167" y="1527175"/>
            <a:ext cx="11338984" cy="4572000"/>
          </a:xfrm>
        </p:spPr>
        <p:txBody>
          <a:bodyPr/>
          <a:lstStyle/>
          <a:p>
            <a:pPr eaLnBrk="1" hangingPunct="1">
              <a:buFontTx/>
              <a:buNone/>
            </a:pPr>
            <a:r>
              <a:rPr lang="en-US" altLang="zh-TW" smtClean="0"/>
              <a:t>The slice operation performs a selection on one dimension of the given cube, resulting in a sub_cube. </a:t>
            </a:r>
          </a:p>
          <a:p>
            <a:pPr eaLnBrk="1" hangingPunct="1">
              <a:buFontTx/>
              <a:buNone/>
            </a:pPr>
            <a:endParaRPr lang="en-US" altLang="zh-TW" smtClean="0"/>
          </a:p>
          <a:p>
            <a:pPr eaLnBrk="1" hangingPunct="1">
              <a:buFontTx/>
              <a:buNone/>
            </a:pPr>
            <a:r>
              <a:rPr lang="en-US" altLang="zh-TW" smtClean="0"/>
              <a:t>The dice operation defines a sub_cube by performing a selection on two or more dimensions.  </a:t>
            </a:r>
          </a:p>
        </p:txBody>
      </p:sp>
    </p:spTree>
    <p:extLst>
      <p:ext uri="{BB962C8B-B14F-4D97-AF65-F5344CB8AC3E}">
        <p14:creationId xmlns:p14="http://schemas.microsoft.com/office/powerpoint/2010/main" val="2552455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p:cNvGraphicFramePr>
            <a:graphicFrameLocks noChangeAspect="1"/>
          </p:cNvGraphicFramePr>
          <p:nvPr>
            <p:extLst>
              <p:ext uri="{D42A27DB-BD31-4B8C-83A1-F6EECF244321}">
                <p14:modId xmlns:p14="http://schemas.microsoft.com/office/powerpoint/2010/main" val="3460953364"/>
              </p:ext>
            </p:extLst>
          </p:nvPr>
        </p:nvGraphicFramePr>
        <p:xfrm>
          <a:off x="1314450" y="304800"/>
          <a:ext cx="7658100" cy="5567363"/>
        </p:xfrm>
        <a:graphic>
          <a:graphicData uri="http://schemas.openxmlformats.org/presentationml/2006/ole">
            <mc:AlternateContent xmlns:mc="http://schemas.openxmlformats.org/markup-compatibility/2006">
              <mc:Choice xmlns:v="urn:schemas-microsoft-com:vml" Requires="v">
                <p:oleObj spid="_x0000_s5128" name="Visio" r:id="rId3" imgW="5347768" imgH="3375589" progId="Visio.Drawing.6">
                  <p:embed/>
                </p:oleObj>
              </mc:Choice>
              <mc:Fallback>
                <p:oleObj name="Visio" r:id="rId3" imgW="5347768" imgH="337558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304800"/>
                        <a:ext cx="7658100" cy="55673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17999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ChangeAspect="1"/>
          </p:cNvGraphicFramePr>
          <p:nvPr>
            <p:extLst>
              <p:ext uri="{D42A27DB-BD31-4B8C-83A1-F6EECF244321}">
                <p14:modId xmlns:p14="http://schemas.microsoft.com/office/powerpoint/2010/main" val="3802753410"/>
              </p:ext>
            </p:extLst>
          </p:nvPr>
        </p:nvGraphicFramePr>
        <p:xfrm>
          <a:off x="1143000" y="990600"/>
          <a:ext cx="10215563" cy="5395913"/>
        </p:xfrm>
        <a:graphic>
          <a:graphicData uri="http://schemas.openxmlformats.org/presentationml/2006/ole">
            <mc:AlternateContent xmlns:mc="http://schemas.openxmlformats.org/markup-compatibility/2006">
              <mc:Choice xmlns:v="urn:schemas-microsoft-com:vml" Requires="v">
                <p:oleObj spid="_x0000_s6152" name="Visio" r:id="rId3" imgW="5347768" imgH="2723260" progId="Visio.Drawing.6">
                  <p:embed/>
                </p:oleObj>
              </mc:Choice>
              <mc:Fallback>
                <p:oleObj name="Visio" r:id="rId3" imgW="5347768" imgH="2723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90600"/>
                        <a:ext cx="10215563" cy="53959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469787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450"/>
          <p:cNvGraphicFramePr>
            <a:graphicFrameLocks noGrp="1" noChangeAspect="1"/>
          </p:cNvGraphicFramePr>
          <p:nvPr>
            <p:ph sz="half" idx="1"/>
          </p:nvPr>
        </p:nvGraphicFramePr>
        <p:xfrm>
          <a:off x="1073150" y="3244850"/>
          <a:ext cx="4040188" cy="935038"/>
        </p:xfrm>
        <a:graphic>
          <a:graphicData uri="http://schemas.openxmlformats.org/presentationml/2006/ole">
            <mc:AlternateContent xmlns:mc="http://schemas.openxmlformats.org/markup-compatibility/2006">
              <mc:Choice xmlns:v="urn:schemas-microsoft-com:vml" Requires="v">
                <p:oleObj spid="_x0000_s7182" name="Visio" r:id="rId3" imgW="5479587" imgH="1269052" progId="Visio.Drawing.6">
                  <p:embed/>
                </p:oleObj>
              </mc:Choice>
              <mc:Fallback>
                <p:oleObj name="Visio" r:id="rId3" imgW="5479587" imgH="12690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3244850"/>
                        <a:ext cx="4040188"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51"/>
          <p:cNvGraphicFramePr>
            <a:graphicFrameLocks noGrp="1" noChangeAspect="1"/>
          </p:cNvGraphicFramePr>
          <p:nvPr>
            <p:ph sz="half" idx="2"/>
          </p:nvPr>
        </p:nvGraphicFramePr>
        <p:xfrm>
          <a:off x="508000" y="746125"/>
          <a:ext cx="10663238" cy="5289550"/>
        </p:xfrm>
        <a:graphic>
          <a:graphicData uri="http://schemas.openxmlformats.org/presentationml/2006/ole">
            <mc:AlternateContent xmlns:mc="http://schemas.openxmlformats.org/markup-compatibility/2006">
              <mc:Choice xmlns:v="urn:schemas-microsoft-com:vml" Requires="v">
                <p:oleObj spid="_x0000_s7183" name="Visio" r:id="rId5" imgW="7779572" imgH="3858452" progId="Visio.Drawing.6">
                  <p:embed/>
                </p:oleObj>
              </mc:Choice>
              <mc:Fallback>
                <p:oleObj name="Visio" r:id="rId5" imgW="7779572" imgH="385845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 y="746125"/>
                        <a:ext cx="10663238" cy="52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1336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2520951" y="1876425"/>
            <a:ext cx="1219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aphicFrame>
        <p:nvGraphicFramePr>
          <p:cNvPr id="31747" name="Object 6"/>
          <p:cNvGraphicFramePr>
            <a:graphicFrameLocks noChangeAspect="1"/>
          </p:cNvGraphicFramePr>
          <p:nvPr/>
        </p:nvGraphicFramePr>
        <p:xfrm>
          <a:off x="0" y="228600"/>
          <a:ext cx="12192000" cy="6858000"/>
        </p:xfrm>
        <a:graphic>
          <a:graphicData uri="http://schemas.openxmlformats.org/presentationml/2006/ole">
            <mc:AlternateContent xmlns:mc="http://schemas.openxmlformats.org/markup-compatibility/2006">
              <mc:Choice xmlns:v="urn:schemas-microsoft-com:vml" Requires="v">
                <p:oleObj spid="_x0000_s8200" name="Visio" r:id="rId3" imgW="5381820" imgH="2749867" progId="Visio.Drawing.6">
                  <p:embed/>
                </p:oleObj>
              </mc:Choice>
              <mc:Fallback>
                <p:oleObj name="Visio" r:id="rId3" imgW="5381820" imgH="274986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860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7371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320800" y="0"/>
            <a:ext cx="9652000" cy="1219200"/>
          </a:xfrm>
        </p:spPr>
        <p:txBody>
          <a:bodyPr>
            <a:normAutofit fontScale="90000"/>
          </a:bodyPr>
          <a:lstStyle/>
          <a:p>
            <a:pPr algn="just" eaLnBrk="1" fontAlgn="auto" hangingPunct="1">
              <a:spcAft>
                <a:spcPts val="0"/>
              </a:spcAft>
              <a:defRPr/>
            </a:pPr>
            <a:r>
              <a:rPr lang="en-US" altLang="zh-TW" sz="4000" b="1" dirty="0" smtClean="0">
                <a:ea typeface="新細明體" pitchFamily="18" charset="-120"/>
              </a:rPr>
              <a:t>Querying with </a:t>
            </a:r>
            <a:r>
              <a:rPr lang="en-US" altLang="zh-TW" sz="4000" b="1" dirty="0" err="1" smtClean="0">
                <a:ea typeface="新細明體" pitchFamily="18" charset="-120"/>
              </a:rPr>
              <a:t>MDX</a:t>
            </a:r>
            <a:r>
              <a:rPr lang="en-US" altLang="zh-TW" sz="4000" b="1" dirty="0" smtClean="0">
                <a:ea typeface="新細明體" pitchFamily="18" charset="-120"/>
              </a:rPr>
              <a:t> </a:t>
            </a:r>
            <a:br>
              <a:rPr lang="en-US" altLang="zh-TW" sz="4000" b="1" dirty="0" smtClean="0">
                <a:ea typeface="新細明體" pitchFamily="18" charset="-120"/>
              </a:rPr>
            </a:br>
            <a:r>
              <a:rPr lang="en-US" altLang="zh-TW" sz="4000" b="1" dirty="0" smtClean="0">
                <a:ea typeface="新細明體" pitchFamily="18" charset="-120"/>
              </a:rPr>
              <a:t>(Multidimensional Expressions)</a:t>
            </a:r>
          </a:p>
        </p:txBody>
      </p:sp>
      <p:sp>
        <p:nvSpPr>
          <p:cNvPr id="32771" name="Rectangle 3"/>
          <p:cNvSpPr>
            <a:spLocks noGrp="1" noChangeArrowheads="1"/>
          </p:cNvSpPr>
          <p:nvPr>
            <p:ph idx="1"/>
          </p:nvPr>
        </p:nvSpPr>
        <p:spPr>
          <a:xfrm>
            <a:off x="0" y="1600200"/>
            <a:ext cx="12192000" cy="4114800"/>
          </a:xfrm>
        </p:spPr>
        <p:txBody>
          <a:bodyPr/>
          <a:lstStyle/>
          <a:p>
            <a:pPr algn="just" eaLnBrk="1" hangingPunct="1">
              <a:lnSpc>
                <a:spcPct val="90000"/>
              </a:lnSpc>
              <a:buFontTx/>
              <a:buNone/>
            </a:pPr>
            <a:r>
              <a:rPr lang="en-US" altLang="zh-TW" smtClean="0"/>
              <a:t>The select clause defines axis dimensions on COLUMNS and on ROWS, where clause supplies slicer dimensions, and Cube is the name of the data cube.</a:t>
            </a:r>
          </a:p>
          <a:p>
            <a:pPr algn="just" eaLnBrk="1" hangingPunct="1">
              <a:lnSpc>
                <a:spcPct val="90000"/>
              </a:lnSpc>
              <a:buFontTx/>
              <a:buNone/>
            </a:pPr>
            <a:endParaRPr lang="en-US" altLang="zh-TW" smtClean="0"/>
          </a:p>
          <a:p>
            <a:pPr algn="just" eaLnBrk="1" hangingPunct="1">
              <a:lnSpc>
                <a:spcPct val="90000"/>
              </a:lnSpc>
              <a:buFontTx/>
              <a:buNone/>
            </a:pPr>
            <a:r>
              <a:rPr lang="en-US" altLang="zh-TW" i="1" smtClean="0"/>
              <a:t>Select axis [, axis]</a:t>
            </a:r>
          </a:p>
          <a:p>
            <a:pPr algn="just" eaLnBrk="1" hangingPunct="1">
              <a:lnSpc>
                <a:spcPct val="90000"/>
              </a:lnSpc>
              <a:buFontTx/>
              <a:buNone/>
            </a:pPr>
            <a:r>
              <a:rPr lang="en-US" altLang="zh-TW" i="1" smtClean="0"/>
              <a:t>From Cube</a:t>
            </a:r>
          </a:p>
          <a:p>
            <a:pPr algn="just" eaLnBrk="1" hangingPunct="1">
              <a:lnSpc>
                <a:spcPct val="90000"/>
              </a:lnSpc>
              <a:buFontTx/>
              <a:buNone/>
            </a:pPr>
            <a:r>
              <a:rPr lang="en-US" altLang="zh-TW" i="1" smtClean="0"/>
              <a:t>Where slicer [, slicer]</a:t>
            </a:r>
          </a:p>
          <a:p>
            <a:pPr algn="just" eaLnBrk="1" hangingPunct="1">
              <a:lnSpc>
                <a:spcPct val="90000"/>
              </a:lnSpc>
              <a:buFontTx/>
              <a:buNone/>
            </a:pPr>
            <a:endParaRPr lang="en-US" altLang="zh-TW" i="1" smtClean="0"/>
          </a:p>
          <a:p>
            <a:pPr algn="just" eaLnBrk="1" hangingPunct="1">
              <a:lnSpc>
                <a:spcPct val="90000"/>
              </a:lnSpc>
              <a:buFontTx/>
              <a:buNone/>
            </a:pPr>
            <a:endParaRPr lang="en-US" altLang="zh-TW" smtClean="0"/>
          </a:p>
        </p:txBody>
      </p:sp>
    </p:spTree>
    <p:extLst>
      <p:ext uri="{BB962C8B-B14F-4D97-AF65-F5344CB8AC3E}">
        <p14:creationId xmlns:p14="http://schemas.microsoft.com/office/powerpoint/2010/main" val="42723465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1117600" y="0"/>
            <a:ext cx="10363200" cy="1143000"/>
          </a:xfrm>
          <a:noFill/>
        </p:spPr>
        <p:txBody>
          <a:bodyPr/>
          <a:lstStyle/>
          <a:p>
            <a:pPr eaLnBrk="1" hangingPunct="1"/>
            <a:r>
              <a:rPr lang="en-US" altLang="zh-TW" smtClean="0">
                <a:solidFill>
                  <a:srgbClr val="CF5716"/>
                </a:solidFill>
                <a:ea typeface="新細明體" pitchFamily="18" charset="-120"/>
              </a:rPr>
              <a:t>The Data Hierarchy</a:t>
            </a:r>
          </a:p>
        </p:txBody>
      </p:sp>
      <p:sp>
        <p:nvSpPr>
          <p:cNvPr id="34819" name="Rectangle 5"/>
          <p:cNvSpPr>
            <a:spLocks noGrp="1" noChangeArrowheads="1"/>
          </p:cNvSpPr>
          <p:nvPr>
            <p:ph idx="1"/>
          </p:nvPr>
        </p:nvSpPr>
        <p:spPr>
          <a:xfrm>
            <a:off x="1117600" y="1371600"/>
            <a:ext cx="10363200" cy="4114800"/>
          </a:xfrm>
        </p:spPr>
        <p:txBody>
          <a:bodyPr>
            <a:normAutofit fontScale="92500"/>
          </a:bodyPr>
          <a:lstStyle/>
          <a:p>
            <a:pPr marL="274320" indent="-274320" eaLnBrk="1" fontAlgn="auto" hangingPunct="1">
              <a:spcAft>
                <a:spcPts val="0"/>
              </a:spcAft>
              <a:buFont typeface="Wingdings 2"/>
              <a:buChar char=""/>
              <a:defRPr/>
            </a:pPr>
            <a:r>
              <a:rPr lang="en-US" altLang="zh-TW" smtClean="0"/>
              <a:t>For the majority of MDX statements, the context of the query will be limited to a single cube. It is important to know how all data within a cube is divided into the following relationship:</a:t>
            </a:r>
          </a:p>
          <a:p>
            <a:pPr marL="274320" indent="-274320" eaLnBrk="1" fontAlgn="auto" hangingPunct="1">
              <a:spcAft>
                <a:spcPts val="0"/>
              </a:spcAft>
              <a:buFont typeface="Wingdings 2"/>
              <a:buChar char=""/>
              <a:defRPr/>
            </a:pPr>
            <a:endParaRPr lang="en-US" altLang="zh-TW" smtClean="0"/>
          </a:p>
          <a:p>
            <a:pPr marL="274320" indent="-274320" eaLnBrk="1" fontAlgn="auto" hangingPunct="1">
              <a:spcAft>
                <a:spcPts val="0"/>
              </a:spcAft>
              <a:buFontTx/>
              <a:buNone/>
              <a:defRPr/>
            </a:pPr>
            <a:r>
              <a:rPr lang="en-US" altLang="zh-TW" smtClean="0"/>
              <a:t>Dimensions</a:t>
            </a:r>
          </a:p>
          <a:p>
            <a:pPr marL="274320" indent="-274320" eaLnBrk="1" fontAlgn="auto" hangingPunct="1">
              <a:spcAft>
                <a:spcPts val="0"/>
              </a:spcAft>
              <a:buFontTx/>
              <a:buNone/>
              <a:defRPr/>
            </a:pPr>
            <a:r>
              <a:rPr lang="en-US" altLang="zh-TW" smtClean="0"/>
              <a:t>            Hierarchies</a:t>
            </a:r>
          </a:p>
          <a:p>
            <a:pPr marL="274320" indent="-274320" eaLnBrk="1" fontAlgn="auto" hangingPunct="1">
              <a:spcAft>
                <a:spcPts val="0"/>
              </a:spcAft>
              <a:buFontTx/>
              <a:buNone/>
              <a:defRPr/>
            </a:pPr>
            <a:r>
              <a:rPr lang="en-US" altLang="zh-TW" smtClean="0"/>
              <a:t>                   Levels</a:t>
            </a:r>
          </a:p>
          <a:p>
            <a:pPr marL="274320" indent="-274320" eaLnBrk="1" fontAlgn="auto" hangingPunct="1">
              <a:spcAft>
                <a:spcPts val="0"/>
              </a:spcAft>
              <a:buFontTx/>
              <a:buNone/>
              <a:defRPr/>
            </a:pPr>
            <a:r>
              <a:rPr lang="en-US" altLang="zh-TW" smtClean="0"/>
              <a:t>                           Members</a:t>
            </a:r>
          </a:p>
        </p:txBody>
      </p:sp>
    </p:spTree>
    <p:extLst>
      <p:ext uri="{BB962C8B-B14F-4D97-AF65-F5344CB8AC3E}">
        <p14:creationId xmlns:p14="http://schemas.microsoft.com/office/powerpoint/2010/main" val="64855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462213" y="214313"/>
            <a:ext cx="7953375" cy="385762"/>
          </a:xfrm>
          <a:noFill/>
        </p:spPr>
        <p:txBody>
          <a:bodyPr>
            <a:normAutofit fontScale="90000"/>
          </a:bodyPr>
          <a:lstStyle/>
          <a:p>
            <a:pPr eaLnBrk="1" hangingPunct="1"/>
            <a:r>
              <a:rPr lang="en-US" altLang="zh-TW" sz="2000" b="1" dirty="0" smtClean="0">
                <a:solidFill>
                  <a:srgbClr val="CF5716"/>
                </a:solidFill>
                <a:ea typeface="新細明體" pitchFamily="18" charset="-120"/>
              </a:rPr>
              <a:t>Sample MDX where italic are default</a:t>
            </a:r>
          </a:p>
        </p:txBody>
      </p:sp>
      <p:sp>
        <p:nvSpPr>
          <p:cNvPr id="34819" name="Rectangle 5"/>
          <p:cNvSpPr>
            <a:spLocks noGrp="1" noChangeArrowheads="1"/>
          </p:cNvSpPr>
          <p:nvPr>
            <p:ph idx="1"/>
          </p:nvPr>
        </p:nvSpPr>
        <p:spPr>
          <a:xfrm>
            <a:off x="2800349" y="828675"/>
            <a:ext cx="7043739" cy="4752975"/>
          </a:xfrm>
        </p:spPr>
        <p:txBody>
          <a:bodyPr>
            <a:normAutofit lnSpcReduction="10000"/>
          </a:bodyPr>
          <a:lstStyle/>
          <a:p>
            <a:pPr eaLnBrk="1" hangingPunct="1">
              <a:buFontTx/>
              <a:buNone/>
            </a:pPr>
            <a:r>
              <a:rPr lang="en-US" altLang="zh-TW" sz="2000" dirty="0" smtClean="0"/>
              <a:t>SELECT</a:t>
            </a:r>
          </a:p>
          <a:p>
            <a:pPr eaLnBrk="1" hangingPunct="1">
              <a:buFontTx/>
              <a:buNone/>
            </a:pPr>
            <a:r>
              <a:rPr lang="en-US" altLang="zh-TW" sz="2000" dirty="0" smtClean="0"/>
              <a:t> {[Gender].[Gender].Members} ON COLUMNS,</a:t>
            </a:r>
          </a:p>
          <a:p>
            <a:pPr eaLnBrk="1" hangingPunct="1">
              <a:buFontTx/>
              <a:buNone/>
            </a:pPr>
            <a:r>
              <a:rPr lang="en-US" altLang="zh-TW" sz="2000" dirty="0" smtClean="0"/>
              <a:t>{[Product].[Product Family].Members} ON ROWS,</a:t>
            </a:r>
          </a:p>
          <a:p>
            <a:pPr eaLnBrk="1" hangingPunct="1">
              <a:buFontTx/>
              <a:buNone/>
            </a:pPr>
            <a:r>
              <a:rPr lang="en-US" altLang="zh-TW" sz="2000" dirty="0" smtClean="0"/>
              <a:t>FROM [Sales]</a:t>
            </a:r>
          </a:p>
          <a:p>
            <a:pPr eaLnBrk="1" hangingPunct="1">
              <a:buFontTx/>
              <a:buNone/>
            </a:pPr>
            <a:r>
              <a:rPr lang="en-US" altLang="zh-TW" sz="2000" dirty="0" smtClean="0"/>
              <a:t>WHERE</a:t>
            </a:r>
          </a:p>
          <a:p>
            <a:pPr eaLnBrk="1" hangingPunct="1">
              <a:buFontTx/>
              <a:buNone/>
            </a:pPr>
            <a:r>
              <a:rPr lang="en-US" altLang="zh-TW" sz="2000" dirty="0" smtClean="0"/>
              <a:t>([Measures].[Unit Sales],</a:t>
            </a:r>
          </a:p>
          <a:p>
            <a:pPr eaLnBrk="1" hangingPunct="1">
              <a:buFontTx/>
              <a:buNone/>
            </a:pPr>
            <a:r>
              <a:rPr lang="en-US" altLang="zh-TW" sz="2000" i="1" dirty="0" smtClean="0"/>
              <a:t>[Customers].[All Customers],</a:t>
            </a:r>
          </a:p>
          <a:p>
            <a:pPr eaLnBrk="1" hangingPunct="1">
              <a:buFontTx/>
              <a:buNone/>
            </a:pPr>
            <a:r>
              <a:rPr lang="en-US" altLang="zh-TW" sz="2000" i="1" dirty="0" smtClean="0"/>
              <a:t>[Education Level].[All Education Level],</a:t>
            </a:r>
          </a:p>
          <a:p>
            <a:pPr eaLnBrk="1" hangingPunct="1">
              <a:buFontTx/>
              <a:buNone/>
            </a:pPr>
            <a:r>
              <a:rPr lang="en-US" altLang="zh-TW" sz="2000" i="1" dirty="0" smtClean="0"/>
              <a:t>[Marital Status].[All Martial status],</a:t>
            </a:r>
          </a:p>
          <a:p>
            <a:pPr eaLnBrk="1" hangingPunct="1">
              <a:buFontTx/>
              <a:buNone/>
            </a:pPr>
            <a:r>
              <a:rPr lang="en-US" altLang="zh-TW" sz="2000" i="1" dirty="0" smtClean="0"/>
              <a:t>[Promotions].[All Promotions],</a:t>
            </a:r>
          </a:p>
          <a:p>
            <a:pPr eaLnBrk="1" hangingPunct="1">
              <a:buFontTx/>
              <a:buNone/>
            </a:pPr>
            <a:r>
              <a:rPr lang="en-US" altLang="zh-TW" sz="2000" i="1" dirty="0" smtClean="0"/>
              <a:t>[Store].[All Stores],</a:t>
            </a:r>
          </a:p>
          <a:p>
            <a:pPr eaLnBrk="1" hangingPunct="1">
              <a:buFontTx/>
              <a:buNone/>
            </a:pPr>
            <a:r>
              <a:rPr lang="en-US" altLang="zh-TW" sz="2000" i="1" dirty="0" smtClean="0"/>
              <a:t>[Store Size in SQFT].[All],</a:t>
            </a:r>
          </a:p>
          <a:p>
            <a:pPr eaLnBrk="1" hangingPunct="1">
              <a:buFontTx/>
              <a:buNone/>
            </a:pPr>
            <a:r>
              <a:rPr lang="en-US" altLang="zh-TW" sz="2000" i="1" dirty="0" smtClean="0"/>
              <a:t>[Store Type].[All],</a:t>
            </a:r>
          </a:p>
          <a:p>
            <a:pPr eaLnBrk="1" hangingPunct="1">
              <a:buFontTx/>
              <a:buNone/>
            </a:pPr>
            <a:r>
              <a:rPr lang="en-US" altLang="zh-TW" sz="2000" i="1" dirty="0" smtClean="0"/>
              <a:t>[Yearly Income].[All Yearly Income]</a:t>
            </a:r>
          </a:p>
        </p:txBody>
      </p:sp>
    </p:spTree>
    <p:extLst>
      <p:ext uri="{BB962C8B-B14F-4D97-AF65-F5344CB8AC3E}">
        <p14:creationId xmlns:p14="http://schemas.microsoft.com/office/powerpoint/2010/main" val="42947202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1219200" y="457200"/>
            <a:ext cx="10972800" cy="4114800"/>
          </a:xfrm>
        </p:spPr>
        <p:txBody>
          <a:bodyPr/>
          <a:lstStyle/>
          <a:p>
            <a:pPr eaLnBrk="1" hangingPunct="1">
              <a:buFontTx/>
              <a:buNone/>
            </a:pPr>
            <a:r>
              <a:rPr lang="en-US" altLang="zh-TW" smtClean="0"/>
              <a:t>Example on Star Schema</a:t>
            </a:r>
          </a:p>
        </p:txBody>
      </p:sp>
      <p:sp>
        <p:nvSpPr>
          <p:cNvPr id="35843" name="Text Box 5"/>
          <p:cNvSpPr txBox="1">
            <a:spLocks noChangeArrowheads="1"/>
          </p:cNvSpPr>
          <p:nvPr/>
        </p:nvSpPr>
        <p:spPr bwMode="auto">
          <a:xfrm>
            <a:off x="5877984" y="3811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TW" altLang="en-US" sz="1800">
              <a:latin typeface="Arial" charset="0"/>
            </a:endParaRPr>
          </a:p>
        </p:txBody>
      </p:sp>
      <p:sp>
        <p:nvSpPr>
          <p:cNvPr id="35844" name="Rectangle 6"/>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5845" name="Object 7"/>
          <p:cNvGraphicFramePr>
            <a:graphicFrameLocks noChangeAspect="1"/>
          </p:cNvGraphicFramePr>
          <p:nvPr/>
        </p:nvGraphicFramePr>
        <p:xfrm>
          <a:off x="814917" y="2205038"/>
          <a:ext cx="10657416" cy="4470400"/>
        </p:xfrm>
        <a:graphic>
          <a:graphicData uri="http://schemas.openxmlformats.org/presentationml/2006/ole">
            <mc:AlternateContent xmlns:mc="http://schemas.openxmlformats.org/markup-compatibility/2006">
              <mc:Choice xmlns:v="urn:schemas-microsoft-com:vml" Requires="v">
                <p:oleObj spid="_x0000_s9224" name="Visio" r:id="rId3" imgW="4824603" imgH="2699309" progId="Visio.Drawing.11">
                  <p:embed/>
                </p:oleObj>
              </mc:Choice>
              <mc:Fallback>
                <p:oleObj name="Visio" r:id="rId3" imgW="4824603" imgH="26993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17" y="2205038"/>
                        <a:ext cx="10657416" cy="4470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905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a:solidFill>
                  <a:srgbClr val="0070C0"/>
                </a:solidFill>
                <a:latin typeface="Algerian" pitchFamily="82" charset="0"/>
              </a:rPr>
              <a:t>Basic Concepts </a:t>
            </a:r>
          </a:p>
        </p:txBody>
      </p:sp>
    </p:spTree>
    <p:extLst>
      <p:ext uri="{BB962C8B-B14F-4D97-AF65-F5344CB8AC3E}">
        <p14:creationId xmlns:p14="http://schemas.microsoft.com/office/powerpoint/2010/main" val="42942210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711200" y="0"/>
            <a:ext cx="10972800" cy="609600"/>
          </a:xfrm>
        </p:spPr>
        <p:txBody>
          <a:bodyPr>
            <a:normAutofit fontScale="90000"/>
          </a:bodyPr>
          <a:lstStyle/>
          <a:p>
            <a:pPr eaLnBrk="1" hangingPunct="1"/>
            <a:r>
              <a:rPr lang="en-US" altLang="zh-TW" smtClean="0">
                <a:solidFill>
                  <a:srgbClr val="CF5716"/>
                </a:solidFill>
                <a:ea typeface="新細明體" pitchFamily="18" charset="-120"/>
              </a:rPr>
              <a:t>Example on Roll-up</a:t>
            </a:r>
          </a:p>
        </p:txBody>
      </p:sp>
      <p:sp>
        <p:nvSpPr>
          <p:cNvPr id="36867" name="Rectangle 5"/>
          <p:cNvSpPr>
            <a:spLocks noChangeArrowheads="1"/>
          </p:cNvSpPr>
          <p:nvPr/>
        </p:nvSpPr>
        <p:spPr bwMode="auto">
          <a:xfrm>
            <a:off x="2487084" y="2702238"/>
            <a:ext cx="18473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kumimoji="1" lang="zh-TW" altLang="en-US" sz="1200">
                <a:cs typeface="Times New Roman" pitchFamily="18" charset="0"/>
              </a:rPr>
              <a:t/>
            </a:r>
            <a:br>
              <a:rPr kumimoji="1" lang="zh-TW" altLang="en-US" sz="1200">
                <a:cs typeface="Times New Roman" pitchFamily="18" charset="0"/>
              </a:rPr>
            </a:br>
            <a:endParaRPr kumimoji="1" lang="zh-TW" altLang="en-US" sz="1100">
              <a:latin typeface="Tahoma" pitchFamily="34" charset="0"/>
              <a:cs typeface="Times New Roman" pitchFamily="18" charset="0"/>
            </a:endParaRPr>
          </a:p>
          <a:p>
            <a:pPr eaLnBrk="0" hangingPunct="0"/>
            <a:endParaRPr kumimoji="1" lang="zh-TW" altLang="en-US" sz="1800">
              <a:latin typeface="Arial" charset="0"/>
              <a:cs typeface="Times New Roman" pitchFamily="18" charset="0"/>
            </a:endParaRPr>
          </a:p>
        </p:txBody>
      </p:sp>
      <p:sp>
        <p:nvSpPr>
          <p:cNvPr id="244742" name="Rectangle 6"/>
          <p:cNvSpPr>
            <a:spLocks noChangeArrowheads="1"/>
          </p:cNvSpPr>
          <p:nvPr/>
        </p:nvSpPr>
        <p:spPr bwMode="auto">
          <a:xfrm>
            <a:off x="0" y="1600200"/>
            <a:ext cx="4165307"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a:t>
            </a:r>
            <a:r>
              <a:rPr kumimoji="1" lang="en-US" altLang="zh-TW">
                <a:effectLst>
                  <a:outerShdw blurRad="38100" dist="38100" dir="2700000" algn="tl">
                    <a:srgbClr val="C0C0C0"/>
                  </a:outerShdw>
                </a:effectLst>
              </a:rPr>
              <a:t> ON ROWS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a:t>
            </a:r>
            <a:r>
              <a:rPr kumimoji="1" lang="en-US" altLang="zh-TW"/>
              <a:t> </a:t>
            </a:r>
          </a:p>
        </p:txBody>
      </p:sp>
      <p:sp>
        <p:nvSpPr>
          <p:cNvPr id="36869" name="Rectangle 7"/>
          <p:cNvSpPr>
            <a:spLocks noChangeArrowheads="1"/>
          </p:cNvSpPr>
          <p:nvPr/>
        </p:nvSpPr>
        <p:spPr bwMode="auto">
          <a:xfrm>
            <a:off x="508000" y="9144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6870" name="Rectangle 8"/>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4745" name="Rectangle 9"/>
          <p:cNvSpPr>
            <a:spLocks noChangeArrowheads="1"/>
          </p:cNvSpPr>
          <p:nvPr/>
        </p:nvSpPr>
        <p:spPr bwMode="auto">
          <a:xfrm>
            <a:off x="406400" y="4343401"/>
            <a:ext cx="3826945" cy="923330"/>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effectLst>
                  <a:outerShdw blurRad="38100" dist="38100" dir="2700000" algn="tl">
                    <a:srgbClr val="C0C0C0"/>
                  </a:outerShdw>
                </a:effectLst>
              </a:rPr>
              <a:t>where  (area='Kowloon') 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694075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idx="1"/>
          </p:nvPr>
        </p:nvSpPr>
        <p:spPr>
          <a:xfrm>
            <a:off x="711200" y="381000"/>
            <a:ext cx="10972800" cy="4114800"/>
          </a:xfrm>
        </p:spPr>
        <p:txBody>
          <a:bodyPr/>
          <a:lstStyle/>
          <a:p>
            <a:pPr eaLnBrk="1" hangingPunct="1">
              <a:buFontTx/>
              <a:buNone/>
            </a:pPr>
            <a:r>
              <a:rPr lang="en-US" altLang="zh-TW" smtClean="0"/>
              <a:t>Graphical Description on Roll-up Example</a:t>
            </a:r>
          </a:p>
        </p:txBody>
      </p:sp>
      <p:grpSp>
        <p:nvGrpSpPr>
          <p:cNvPr id="37891" name="Group 6"/>
          <p:cNvGrpSpPr>
            <a:grpSpLocks/>
          </p:cNvGrpSpPr>
          <p:nvPr/>
        </p:nvGrpSpPr>
        <p:grpSpPr bwMode="auto">
          <a:xfrm>
            <a:off x="1" y="2565400"/>
            <a:ext cx="11343217" cy="3887788"/>
            <a:chOff x="204" y="1911"/>
            <a:chExt cx="5155" cy="2154"/>
          </a:xfrm>
        </p:grpSpPr>
        <p:graphicFrame>
          <p:nvGraphicFramePr>
            <p:cNvPr id="37892" name="Object 7"/>
            <p:cNvGraphicFramePr>
              <a:graphicFrameLocks noChangeAspect="1"/>
            </p:cNvGraphicFramePr>
            <p:nvPr/>
          </p:nvGraphicFramePr>
          <p:xfrm>
            <a:off x="204" y="2002"/>
            <a:ext cx="1884" cy="1974"/>
          </p:xfrm>
          <a:graphic>
            <a:graphicData uri="http://schemas.openxmlformats.org/presentationml/2006/ole">
              <mc:AlternateContent xmlns:mc="http://schemas.openxmlformats.org/markup-compatibility/2006">
                <mc:Choice xmlns:v="urn:schemas-microsoft-com:vml" Requires="v">
                  <p:oleObj spid="_x0000_s10254"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002"/>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3" name="Object 8"/>
            <p:cNvGraphicFramePr>
              <a:graphicFrameLocks noChangeAspect="1"/>
            </p:cNvGraphicFramePr>
            <p:nvPr/>
          </p:nvGraphicFramePr>
          <p:xfrm>
            <a:off x="3787" y="1911"/>
            <a:ext cx="1572" cy="2154"/>
          </p:xfrm>
          <a:graphic>
            <a:graphicData uri="http://schemas.openxmlformats.org/presentationml/2006/ole">
              <mc:AlternateContent xmlns:mc="http://schemas.openxmlformats.org/markup-compatibility/2006">
                <mc:Choice xmlns:v="urn:schemas-microsoft-com:vml" Requires="v">
                  <p:oleObj spid="_x0000_s10255" r:id="rId5" imgW="2308680" imgH="3173400" progId="Visio.Drawing.6">
                    <p:embed/>
                  </p:oleObj>
                </mc:Choice>
                <mc:Fallback>
                  <p:oleObj r:id="rId5" imgW="2308680" imgH="31734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911"/>
                          <a:ext cx="1572" cy="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9"/>
            <p:cNvSpPr txBox="1">
              <a:spLocks noChangeArrowheads="1"/>
            </p:cNvSpPr>
            <p:nvPr/>
          </p:nvSpPr>
          <p:spPr bwMode="auto">
            <a:xfrm>
              <a:off x="2336" y="2728"/>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Roll-up</a:t>
              </a:r>
              <a:r>
                <a:rPr kumimoji="1" lang="en-US" altLang="zh-TW" sz="1200"/>
                <a:t> </a:t>
              </a:r>
            </a:p>
            <a:p>
              <a:pPr eaLnBrk="1" hangingPunct="1"/>
              <a:r>
                <a:rPr kumimoji="1" lang="en-US" altLang="zh-TW" sz="1200"/>
                <a:t>on Store Dimension</a:t>
              </a:r>
            </a:p>
            <a:p>
              <a:pPr eaLnBrk="1" hangingPunct="1"/>
              <a:r>
                <a:rPr kumimoji="1" lang="en-US" altLang="zh-TW" sz="1200"/>
                <a:t>(from store to area)</a:t>
              </a:r>
              <a:endParaRPr kumimoji="1" lang="en-US" altLang="zh-TW" sz="1800">
                <a:latin typeface="Arial" charset="0"/>
              </a:endParaRPr>
            </a:p>
          </p:txBody>
        </p:sp>
        <p:sp>
          <p:nvSpPr>
            <p:cNvPr id="37895" name="Line 10"/>
            <p:cNvSpPr>
              <a:spLocks noChangeShapeType="1"/>
            </p:cNvSpPr>
            <p:nvPr/>
          </p:nvSpPr>
          <p:spPr bwMode="auto">
            <a:xfrm>
              <a:off x="1746" y="3929"/>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2154" y="3657"/>
              <a:ext cx="122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Store is the child of Area</a:t>
              </a:r>
            </a:p>
          </p:txBody>
        </p:sp>
      </p:grpSp>
    </p:spTree>
    <p:extLst>
      <p:ext uri="{BB962C8B-B14F-4D97-AF65-F5344CB8AC3E}">
        <p14:creationId xmlns:p14="http://schemas.microsoft.com/office/powerpoint/2010/main" val="25189293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711200" y="0"/>
            <a:ext cx="10972800" cy="609600"/>
          </a:xfrm>
        </p:spPr>
        <p:txBody>
          <a:bodyPr>
            <a:normAutofit fontScale="90000"/>
          </a:bodyPr>
          <a:lstStyle/>
          <a:p>
            <a:pPr eaLnBrk="1" hangingPunct="1"/>
            <a:r>
              <a:rPr lang="en-US" altLang="zh-TW" smtClean="0">
                <a:solidFill>
                  <a:srgbClr val="CF5716"/>
                </a:solidFill>
                <a:ea typeface="新細明體" pitchFamily="18" charset="-120"/>
              </a:rPr>
              <a:t>Example on Drill-down</a:t>
            </a:r>
          </a:p>
        </p:txBody>
      </p:sp>
      <p:sp>
        <p:nvSpPr>
          <p:cNvPr id="245764" name="Rectangle 4"/>
          <p:cNvSpPr>
            <a:spLocks noChangeArrowheads="1"/>
          </p:cNvSpPr>
          <p:nvPr/>
        </p:nvSpPr>
        <p:spPr bwMode="auto">
          <a:xfrm>
            <a:off x="0" y="1447800"/>
            <a:ext cx="12192000" cy="2234458"/>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40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400">
                <a:solidFill>
                  <a:schemeClr val="folHlink"/>
                </a:solidFill>
                <a:effectLst>
                  <a:outerShdw blurRad="38100" dist="38100" dir="2700000" algn="tl">
                    <a:srgbClr val="C0C0C0"/>
                  </a:outerShdw>
                </a:effectLst>
              </a:rPr>
              <a:t>[time].[2003].[Q4].[Dec].[31],</a:t>
            </a:r>
          </a:p>
          <a:p>
            <a:pPr>
              <a:spcBef>
                <a:spcPct val="20000"/>
              </a:spcBef>
              <a:buClr>
                <a:schemeClr val="hlink"/>
              </a:buClr>
              <a:buSzPct val="65000"/>
              <a:buFont typeface="Wingdings" pitchFamily="2" charset="2"/>
              <a:buNone/>
              <a:defRPr/>
            </a:pPr>
            <a:r>
              <a:rPr kumimoji="1" lang="en-US" altLang="zh-TW" sz="2400">
                <a:solidFill>
                  <a:schemeClr val="folHlink"/>
                </a:solidFill>
                <a:effectLst>
                  <a:outerShdw blurRad="38100" dist="38100" dir="2700000" algn="tl">
                    <a:srgbClr val="C0C0C0"/>
                  </a:outerShdw>
                </a:effectLst>
              </a:rPr>
              <a:t>[time].[2003].[Q4].[Dec].[30],… …, </a:t>
            </a:r>
          </a:p>
          <a:p>
            <a:pPr>
              <a:spcBef>
                <a:spcPct val="20000"/>
              </a:spcBef>
              <a:buClr>
                <a:schemeClr val="hlink"/>
              </a:buClr>
              <a:buSzPct val="65000"/>
              <a:buFont typeface="Wingdings" pitchFamily="2" charset="2"/>
              <a:buNone/>
              <a:defRPr/>
            </a:pPr>
            <a:r>
              <a:rPr kumimoji="1" lang="en-US" altLang="zh-TW" sz="2400">
                <a:solidFill>
                  <a:schemeClr val="folHlink"/>
                </a:solidFill>
                <a:effectLst>
                  <a:outerShdw blurRad="38100" dist="38100" dir="2700000" algn="tl">
                    <a:srgbClr val="C0C0C0"/>
                  </a:outerShdw>
                </a:effectLst>
              </a:rPr>
              <a:t>[time].[2003].[Q4].[Dec].[2], </a:t>
            </a:r>
          </a:p>
          <a:p>
            <a:pPr>
              <a:spcBef>
                <a:spcPct val="20000"/>
              </a:spcBef>
              <a:buClr>
                <a:schemeClr val="hlink"/>
              </a:buClr>
              <a:buSzPct val="65000"/>
              <a:buFont typeface="Wingdings" pitchFamily="2" charset="2"/>
              <a:buNone/>
              <a:defRPr/>
            </a:pPr>
            <a:r>
              <a:rPr kumimoji="1" lang="en-US" altLang="zh-TW" sz="2400">
                <a:solidFill>
                  <a:schemeClr val="folHlink"/>
                </a:solidFill>
                <a:effectLst>
                  <a:outerShdw blurRad="38100" dist="38100" dir="2700000" algn="tl">
                    <a:srgbClr val="C0C0C0"/>
                  </a:outerShdw>
                </a:effectLst>
              </a:rPr>
              <a:t>[time].[2003].[Q4].[Dec].[1]</a:t>
            </a:r>
            <a:r>
              <a:rPr kumimoji="1" lang="en-US" altLang="zh-TW" sz="2400">
                <a:effectLst>
                  <a:outerShdw blurRad="38100" dist="38100" dir="2700000" algn="tl">
                    <a:srgbClr val="C0C0C0"/>
                  </a:outerShdw>
                </a:effectLst>
              </a:rPr>
              <a:t> ON ROWS FROM SALES</a:t>
            </a:r>
            <a:r>
              <a:rPr kumimoji="1" lang="en-US" altLang="zh-TW" sz="2400"/>
              <a:t> </a:t>
            </a:r>
          </a:p>
        </p:txBody>
      </p:sp>
      <p:sp>
        <p:nvSpPr>
          <p:cNvPr id="38916" name="Rectangle 6"/>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38917" name="Rectangle 7"/>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45768" name="Rectangle 8"/>
          <p:cNvSpPr>
            <a:spLocks noChangeArrowheads="1"/>
          </p:cNvSpPr>
          <p:nvPr/>
        </p:nvSpPr>
        <p:spPr bwMode="auto">
          <a:xfrm>
            <a:off x="0" y="4191001"/>
            <a:ext cx="12192000" cy="2308324"/>
          </a:xfrm>
          <a:prstGeom prst="rect">
            <a:avLst/>
          </a:prstGeom>
          <a:noFill/>
          <a:ln w="9525">
            <a:noFill/>
            <a:miter lim="800000"/>
            <a:headEnd/>
            <a:tailEnd/>
          </a:ln>
          <a:effectLst/>
        </p:spPr>
        <p:txBody>
          <a:bodyPr>
            <a:spAutoFit/>
          </a:bodyPr>
          <a:lstStyle/>
          <a:p>
            <a:pPr>
              <a:defRPr/>
            </a:pPr>
            <a:r>
              <a:rPr kumimoji="1" lang="en-US" altLang="zh-TW" sz="2400">
                <a:effectLst>
                  <a:outerShdw blurRad="38100" dist="38100" dir="2700000" algn="tl">
                    <a:srgbClr val="C0C0C0"/>
                  </a:outerShdw>
                </a:effectLst>
              </a:rPr>
              <a:t>select sum(amount), the_date </a:t>
            </a:r>
          </a:p>
          <a:p>
            <a:pPr>
              <a:defRPr/>
            </a:pPr>
            <a:r>
              <a:rPr kumimoji="1" lang="en-US" altLang="zh-TW" sz="2400">
                <a:effectLst>
                  <a:outerShdw blurRad="38100" dist="38100" dir="2700000" algn="tl">
                    <a:srgbClr val="C0C0C0"/>
                  </a:outerShdw>
                </a:effectLst>
              </a:rPr>
              <a:t>from SALES </a:t>
            </a:r>
          </a:p>
          <a:p>
            <a:pPr>
              <a:defRPr/>
            </a:pPr>
            <a:r>
              <a:rPr kumimoji="1" lang="en-US" altLang="zh-TW" sz="2400">
                <a:effectLst>
                  <a:outerShdw blurRad="38100" dist="38100" dir="2700000" algn="tl">
                    <a:srgbClr val="C0C0C0"/>
                  </a:outerShdw>
                </a:effectLst>
              </a:rPr>
              <a:t>where  (the_date='2003-Dec-31')</a:t>
            </a:r>
          </a:p>
          <a:p>
            <a:pPr>
              <a:defRPr/>
            </a:pPr>
            <a:r>
              <a:rPr kumimoji="1" lang="en-US" altLang="zh-TW" sz="2400">
                <a:effectLst>
                  <a:outerShdw blurRad="38100" dist="38100" dir="2700000" algn="tl">
                    <a:srgbClr val="C0C0C0"/>
                  </a:outerShdw>
                </a:effectLst>
              </a:rPr>
              <a:t>or (the_date='2003-Dec-30')</a:t>
            </a:r>
          </a:p>
          <a:p>
            <a:pPr>
              <a:defRPr/>
            </a:pPr>
            <a:r>
              <a:rPr kumimoji="1" lang="en-US" altLang="zh-TW" sz="2400">
                <a:effectLst>
                  <a:outerShdw blurRad="38100" dist="38100" dir="2700000" algn="tl">
                    <a:srgbClr val="C0C0C0"/>
                  </a:outerShdw>
                </a:effectLst>
              </a:rPr>
              <a:t>or… …or (the_date='2003-Dec-2') </a:t>
            </a:r>
          </a:p>
          <a:p>
            <a:pPr>
              <a:defRPr/>
            </a:pPr>
            <a:r>
              <a:rPr kumimoji="1" lang="en-US" altLang="zh-TW" sz="2400">
                <a:effectLst>
                  <a:outerShdw blurRad="38100" dist="38100" dir="2700000" algn="tl">
                    <a:srgbClr val="C0C0C0"/>
                  </a:outerShdw>
                </a:effectLst>
              </a:rPr>
              <a:t>or (the_date='2003-Dec-1') group by the_date</a:t>
            </a:r>
            <a:r>
              <a:rPr kumimoji="1" lang="en-US" altLang="zh-TW" sz="2400"/>
              <a:t> </a:t>
            </a:r>
          </a:p>
        </p:txBody>
      </p:sp>
    </p:spTree>
    <p:extLst>
      <p:ext uri="{BB962C8B-B14F-4D97-AF65-F5344CB8AC3E}">
        <p14:creationId xmlns:p14="http://schemas.microsoft.com/office/powerpoint/2010/main" val="4125913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idx="1"/>
          </p:nvPr>
        </p:nvSpPr>
        <p:spPr>
          <a:xfrm>
            <a:off x="812800" y="304800"/>
            <a:ext cx="10972800" cy="4114800"/>
          </a:xfrm>
        </p:spPr>
        <p:txBody>
          <a:bodyPr/>
          <a:lstStyle/>
          <a:p>
            <a:pPr eaLnBrk="1" hangingPunct="1">
              <a:buFontTx/>
              <a:buNone/>
            </a:pPr>
            <a:r>
              <a:rPr lang="en-US" altLang="zh-TW" smtClean="0"/>
              <a:t>Graphical Description of Drill-down Example</a:t>
            </a:r>
          </a:p>
        </p:txBody>
      </p:sp>
      <p:grpSp>
        <p:nvGrpSpPr>
          <p:cNvPr id="39939" name="Group 6"/>
          <p:cNvGrpSpPr>
            <a:grpSpLocks/>
          </p:cNvGrpSpPr>
          <p:nvPr/>
        </p:nvGrpSpPr>
        <p:grpSpPr bwMode="auto">
          <a:xfrm>
            <a:off x="472018" y="2752726"/>
            <a:ext cx="10837333" cy="4105275"/>
            <a:chOff x="223" y="1734"/>
            <a:chExt cx="5120" cy="2586"/>
          </a:xfrm>
        </p:grpSpPr>
        <p:graphicFrame>
          <p:nvGraphicFramePr>
            <p:cNvPr id="39940" name="Object 7"/>
            <p:cNvGraphicFramePr>
              <a:graphicFrameLocks noChangeAspect="1"/>
            </p:cNvGraphicFramePr>
            <p:nvPr/>
          </p:nvGraphicFramePr>
          <p:xfrm>
            <a:off x="223" y="1933"/>
            <a:ext cx="2022" cy="2232"/>
          </p:xfrm>
          <a:graphic>
            <a:graphicData uri="http://schemas.openxmlformats.org/presentationml/2006/ole">
              <mc:AlternateContent xmlns:mc="http://schemas.openxmlformats.org/markup-compatibility/2006">
                <mc:Choice xmlns:v="urn:schemas-microsoft-com:vml" Requires="v">
                  <p:oleObj spid="_x0000_s11278"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 y="1933"/>
                          <a:ext cx="2022" cy="2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1" name="Object 8"/>
            <p:cNvGraphicFramePr>
              <a:graphicFrameLocks noChangeAspect="1"/>
            </p:cNvGraphicFramePr>
            <p:nvPr/>
          </p:nvGraphicFramePr>
          <p:xfrm>
            <a:off x="3969" y="1734"/>
            <a:ext cx="1374" cy="2586"/>
          </p:xfrm>
          <a:graphic>
            <a:graphicData uri="http://schemas.openxmlformats.org/presentationml/2006/ole">
              <mc:AlternateContent xmlns:mc="http://schemas.openxmlformats.org/markup-compatibility/2006">
                <mc:Choice xmlns:v="urn:schemas-microsoft-com:vml" Requires="v">
                  <p:oleObj spid="_x0000_s11279" r:id="rId5" imgW="2452680" imgH="4630320" progId="Visio.Drawing.6">
                    <p:embed/>
                  </p:oleObj>
                </mc:Choice>
                <mc:Fallback>
                  <p:oleObj r:id="rId5" imgW="2452680" imgH="46303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1734"/>
                          <a:ext cx="1374" cy="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2" name="Text Box 9"/>
            <p:cNvSpPr txBox="1">
              <a:spLocks noChangeArrowheads="1"/>
            </p:cNvSpPr>
            <p:nvPr/>
          </p:nvSpPr>
          <p:spPr bwMode="auto">
            <a:xfrm>
              <a:off x="2472"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Drill-down</a:t>
              </a:r>
              <a:r>
                <a:rPr kumimoji="1" lang="en-US" altLang="zh-TW" sz="1200"/>
                <a:t> </a:t>
              </a:r>
            </a:p>
            <a:p>
              <a:pPr eaLnBrk="1" hangingPunct="1"/>
              <a:r>
                <a:rPr kumimoji="1" lang="en-US" altLang="zh-TW" sz="1200"/>
                <a:t>on Time Dimension</a:t>
              </a:r>
            </a:p>
            <a:p>
              <a:pPr eaLnBrk="1" hangingPunct="1"/>
              <a:r>
                <a:rPr kumimoji="1" lang="en-US" altLang="zh-TW" sz="1200"/>
                <a:t>(from month to date)</a:t>
              </a:r>
              <a:endParaRPr kumimoji="1" lang="en-US" altLang="zh-TW" sz="1800">
                <a:latin typeface="Tahoma" pitchFamily="34" charset="0"/>
              </a:endParaRPr>
            </a:p>
          </p:txBody>
        </p:sp>
        <p:sp>
          <p:nvSpPr>
            <p:cNvPr id="39943" name="Line 10"/>
            <p:cNvSpPr>
              <a:spLocks noChangeShapeType="1"/>
            </p:cNvSpPr>
            <p:nvPr/>
          </p:nvSpPr>
          <p:spPr bwMode="auto">
            <a:xfrm>
              <a:off x="1746" y="4065"/>
              <a:ext cx="2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4" name="Text Box 11"/>
            <p:cNvSpPr txBox="1">
              <a:spLocks noChangeArrowheads="1"/>
            </p:cNvSpPr>
            <p:nvPr/>
          </p:nvSpPr>
          <p:spPr bwMode="auto">
            <a:xfrm>
              <a:off x="2109" y="3793"/>
              <a:ext cx="141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800">
                  <a:latin typeface="Tahoma" pitchFamily="34" charset="0"/>
                </a:rPr>
                <a:t>Month is the parent of Date</a:t>
              </a:r>
            </a:p>
          </p:txBody>
        </p:sp>
      </p:grpSp>
    </p:spTree>
    <p:extLst>
      <p:ext uri="{BB962C8B-B14F-4D97-AF65-F5344CB8AC3E}">
        <p14:creationId xmlns:p14="http://schemas.microsoft.com/office/powerpoint/2010/main" val="41404795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title"/>
          </p:nvPr>
        </p:nvSpPr>
        <p:spPr>
          <a:xfrm>
            <a:off x="711200" y="0"/>
            <a:ext cx="10972800" cy="609600"/>
          </a:xfrm>
        </p:spPr>
        <p:txBody>
          <a:bodyPr>
            <a:normAutofit fontScale="90000"/>
          </a:bodyPr>
          <a:lstStyle/>
          <a:p>
            <a:pPr eaLnBrk="1" hangingPunct="1"/>
            <a:r>
              <a:rPr lang="en-US" altLang="zh-TW" smtClean="0">
                <a:solidFill>
                  <a:srgbClr val="CF5716"/>
                </a:solidFill>
                <a:ea typeface="新細明體" pitchFamily="18" charset="-120"/>
              </a:rPr>
              <a:t>Example on Slice</a:t>
            </a:r>
          </a:p>
        </p:txBody>
      </p:sp>
      <p:sp>
        <p:nvSpPr>
          <p:cNvPr id="40963" name="Rectangle 11"/>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0964" name="Rectangle 12"/>
          <p:cNvSpPr>
            <a:spLocks noChangeArrowheads="1"/>
          </p:cNvSpPr>
          <p:nvPr/>
        </p:nvSpPr>
        <p:spPr bwMode="auto">
          <a:xfrm>
            <a:off x="609600" y="36576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3245" name="Rectangle 13"/>
          <p:cNvSpPr>
            <a:spLocks noChangeArrowheads="1"/>
          </p:cNvSpPr>
          <p:nvPr/>
        </p:nvSpPr>
        <p:spPr bwMode="auto">
          <a:xfrm>
            <a:off x="1" y="1752600"/>
            <a:ext cx="4648132" cy="701731"/>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[store].[Kowloon].[292]</a:t>
            </a:r>
            <a:r>
              <a:rPr kumimoji="1" lang="en-US" altLang="zh-TW">
                <a:effectLst>
                  <a:outerShdw blurRad="38100" dist="38100" dir="2700000" algn="tl">
                    <a:srgbClr val="C0C0C0"/>
                  </a:outerShdw>
                </a:effectLst>
              </a:rPr>
              <a:t> ON ROWS FROM SALES</a:t>
            </a:r>
            <a:r>
              <a:rPr kumimoji="1" lang="en-US" altLang="zh-TW"/>
              <a:t> </a:t>
            </a:r>
          </a:p>
        </p:txBody>
      </p:sp>
      <p:sp>
        <p:nvSpPr>
          <p:cNvPr id="223246" name="Rectangle 14"/>
          <p:cNvSpPr>
            <a:spLocks noChangeArrowheads="1"/>
          </p:cNvSpPr>
          <p:nvPr/>
        </p:nvSpPr>
        <p:spPr bwMode="auto">
          <a:xfrm>
            <a:off x="609600" y="4419600"/>
            <a:ext cx="4445319" cy="1034129"/>
          </a:xfrm>
          <a:prstGeom prst="rect">
            <a:avLst/>
          </a:prstGeom>
          <a:noFill/>
          <a:ln w="9525">
            <a:noFill/>
            <a:miter lim="800000"/>
            <a:headEnd/>
            <a:tailEnd/>
          </a:ln>
          <a:effectLst/>
        </p:spPr>
        <p:txBody>
          <a:bodyPr wrap="none">
            <a:spAutoFit/>
          </a:bodyPr>
          <a:lstStyle/>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select sum(amount), storecode </a:t>
            </a:r>
          </a:p>
          <a:p>
            <a:pPr>
              <a:spcBef>
                <a:spcPct val="20000"/>
              </a:spcBef>
              <a:buClr>
                <a:schemeClr val="hlink"/>
              </a:buClr>
              <a:buSzPct val="65000"/>
              <a:buFont typeface="Wingdings" pitchFamily="2" charset="2"/>
              <a:buNone/>
              <a:defRPr/>
            </a:pPr>
            <a:r>
              <a:rPr kumimoji="1" lang="en-US" altLang="zh-TW">
                <a:effectLst>
                  <a:outerShdw blurRad="38100" dist="38100" dir="2700000" algn="tl">
                    <a:srgbClr val="C0C0C0"/>
                  </a:outerShdw>
                </a:effectLst>
              </a:rPr>
              <a:t>from SALES </a:t>
            </a:r>
          </a:p>
          <a:p>
            <a:pPr>
              <a:spcBef>
                <a:spcPct val="20000"/>
              </a:spcBef>
              <a:buClr>
                <a:schemeClr val="hlink"/>
              </a:buClr>
              <a:buSzPct val="65000"/>
              <a:buFont typeface="Wingdings" pitchFamily="2" charset="2"/>
              <a:buNone/>
              <a:defRPr/>
            </a:pPr>
            <a:r>
              <a:rPr kumimoji="1" lang="en-US" altLang="zh-TW">
                <a:solidFill>
                  <a:schemeClr val="folHlink"/>
                </a:solidFill>
                <a:effectLst>
                  <a:outerShdw blurRad="38100" dist="38100" dir="2700000" algn="tl">
                    <a:srgbClr val="C0C0C0"/>
                  </a:outerShdw>
                </a:effectLst>
              </a:rPr>
              <a:t>where  (storecode='292')</a:t>
            </a:r>
            <a:r>
              <a:rPr kumimoji="1" lang="en-US" altLang="zh-TW">
                <a:effectLst>
                  <a:outerShdw blurRad="38100" dist="38100" dir="2700000" algn="tl">
                    <a:srgbClr val="C0C0C0"/>
                  </a:outerShdw>
                </a:effectLst>
              </a:rPr>
              <a:t> group by storecode</a:t>
            </a:r>
            <a:r>
              <a:rPr kumimoji="1" lang="en-US" altLang="zh-TW"/>
              <a:t> </a:t>
            </a:r>
          </a:p>
        </p:txBody>
      </p:sp>
    </p:spTree>
    <p:extLst>
      <p:ext uri="{BB962C8B-B14F-4D97-AF65-F5344CB8AC3E}">
        <p14:creationId xmlns:p14="http://schemas.microsoft.com/office/powerpoint/2010/main" val="1159172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idx="1"/>
          </p:nvPr>
        </p:nvSpPr>
        <p:spPr>
          <a:xfrm>
            <a:off x="812800" y="381000"/>
            <a:ext cx="10972800" cy="4114800"/>
          </a:xfrm>
        </p:spPr>
        <p:txBody>
          <a:bodyPr/>
          <a:lstStyle/>
          <a:p>
            <a:pPr eaLnBrk="1" hangingPunct="1">
              <a:buFontTx/>
              <a:buNone/>
            </a:pPr>
            <a:r>
              <a:rPr lang="en-US" altLang="zh-TW" smtClean="0"/>
              <a:t>Graphical Description of Slice</a:t>
            </a:r>
          </a:p>
        </p:txBody>
      </p:sp>
      <p:grpSp>
        <p:nvGrpSpPr>
          <p:cNvPr id="41987" name="Group 6"/>
          <p:cNvGrpSpPr>
            <a:grpSpLocks/>
          </p:cNvGrpSpPr>
          <p:nvPr/>
        </p:nvGrpSpPr>
        <p:grpSpPr bwMode="auto">
          <a:xfrm>
            <a:off x="239185" y="3124200"/>
            <a:ext cx="11002433" cy="3733800"/>
            <a:chOff x="113" y="1968"/>
            <a:chExt cx="5198" cy="2352"/>
          </a:xfrm>
        </p:grpSpPr>
        <p:graphicFrame>
          <p:nvGraphicFramePr>
            <p:cNvPr id="41988" name="Object 7"/>
            <p:cNvGraphicFramePr>
              <a:graphicFrameLocks noChangeAspect="1"/>
            </p:cNvGraphicFramePr>
            <p:nvPr/>
          </p:nvGraphicFramePr>
          <p:xfrm>
            <a:off x="113" y="2069"/>
            <a:ext cx="1884" cy="1974"/>
          </p:xfrm>
          <a:graphic>
            <a:graphicData uri="http://schemas.openxmlformats.org/presentationml/2006/ole">
              <mc:AlternateContent xmlns:mc="http://schemas.openxmlformats.org/markup-compatibility/2006">
                <mc:Choice xmlns:v="urn:schemas-microsoft-com:vml" Requires="v">
                  <p:oleObj spid="_x0000_s12302" r:id="rId3" imgW="3028680" imgH="3173400" progId="Visio.Drawing.6">
                    <p:embed/>
                  </p:oleObj>
                </mc:Choice>
                <mc:Fallback>
                  <p:oleObj r:id="rId3" imgW="302868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2069"/>
                          <a:ext cx="1884"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8"/>
            <p:cNvSpPr txBox="1">
              <a:spLocks noChangeArrowheads="1"/>
            </p:cNvSpPr>
            <p:nvPr/>
          </p:nvSpPr>
          <p:spPr bwMode="auto">
            <a:xfrm>
              <a:off x="2517" y="2704"/>
              <a:ext cx="1152" cy="6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Slice</a:t>
              </a:r>
              <a:r>
                <a:rPr kumimoji="1" lang="en-US" altLang="zh-TW" sz="1200"/>
                <a:t> </a:t>
              </a:r>
            </a:p>
            <a:p>
              <a:pPr eaLnBrk="1" hangingPunct="1"/>
              <a:r>
                <a:rPr kumimoji="1" lang="en-US" altLang="zh-TW" sz="1200"/>
                <a:t>WHERE store = ‘292’</a:t>
              </a:r>
              <a:endParaRPr kumimoji="1" lang="en-US" altLang="zh-TW" sz="1800">
                <a:latin typeface="Tahoma" pitchFamily="34" charset="0"/>
              </a:endParaRPr>
            </a:p>
          </p:txBody>
        </p:sp>
        <p:graphicFrame>
          <p:nvGraphicFramePr>
            <p:cNvPr id="41990" name="Object 9"/>
            <p:cNvGraphicFramePr>
              <a:graphicFrameLocks noChangeAspect="1"/>
            </p:cNvGraphicFramePr>
            <p:nvPr/>
          </p:nvGraphicFramePr>
          <p:xfrm>
            <a:off x="4105" y="1968"/>
            <a:ext cx="1206" cy="2352"/>
          </p:xfrm>
          <a:graphic>
            <a:graphicData uri="http://schemas.openxmlformats.org/presentationml/2006/ole">
              <mc:AlternateContent xmlns:mc="http://schemas.openxmlformats.org/markup-compatibility/2006">
                <mc:Choice xmlns:v="urn:schemas-microsoft-com:vml" Requires="v">
                  <p:oleObj spid="_x0000_s12303" r:id="rId5" imgW="1594800" imgH="3120120" progId="Visio.Drawing.6">
                    <p:embed/>
                  </p:oleObj>
                </mc:Choice>
                <mc:Fallback>
                  <p:oleObj r:id="rId5" imgW="1594800" imgH="312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1968"/>
                          <a:ext cx="1206" cy="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00515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2"/>
          <p:cNvSpPr>
            <a:spLocks noGrp="1" noChangeArrowheads="1"/>
          </p:cNvSpPr>
          <p:nvPr>
            <p:ph type="title"/>
          </p:nvPr>
        </p:nvSpPr>
        <p:spPr>
          <a:xfrm>
            <a:off x="711200" y="0"/>
            <a:ext cx="10972800" cy="609600"/>
          </a:xfrm>
        </p:spPr>
        <p:txBody>
          <a:bodyPr>
            <a:normAutofit fontScale="90000"/>
          </a:bodyPr>
          <a:lstStyle/>
          <a:p>
            <a:pPr eaLnBrk="1" hangingPunct="1"/>
            <a:r>
              <a:rPr lang="en-US" altLang="zh-TW" smtClean="0">
                <a:solidFill>
                  <a:srgbClr val="CF5716"/>
                </a:solidFill>
                <a:ea typeface="新細明體" pitchFamily="18" charset="-120"/>
              </a:rPr>
              <a:t>Example on Dice</a:t>
            </a:r>
          </a:p>
        </p:txBody>
      </p:sp>
      <p:sp>
        <p:nvSpPr>
          <p:cNvPr id="43011" name="Rectangle 13"/>
          <p:cNvSpPr>
            <a:spLocks noChangeArrowheads="1"/>
          </p:cNvSpPr>
          <p:nvPr/>
        </p:nvSpPr>
        <p:spPr bwMode="auto">
          <a:xfrm>
            <a:off x="406400" y="7620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MDX</a:t>
            </a:r>
          </a:p>
        </p:txBody>
      </p:sp>
      <p:sp>
        <p:nvSpPr>
          <p:cNvPr id="43012" name="Rectangle 14"/>
          <p:cNvSpPr>
            <a:spLocks noChangeArrowheads="1"/>
          </p:cNvSpPr>
          <p:nvPr/>
        </p:nvSpPr>
        <p:spPr bwMode="auto">
          <a:xfrm>
            <a:off x="711200" y="3352800"/>
            <a:ext cx="1097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TW" sz="4000">
                <a:solidFill>
                  <a:schemeClr val="tx2"/>
                </a:solidFill>
              </a:rPr>
              <a:t>SQL</a:t>
            </a:r>
          </a:p>
        </p:txBody>
      </p:sp>
      <p:sp>
        <p:nvSpPr>
          <p:cNvPr id="227343" name="Rectangle 15"/>
          <p:cNvSpPr>
            <a:spLocks noChangeArrowheads="1"/>
          </p:cNvSpPr>
          <p:nvPr/>
        </p:nvSpPr>
        <p:spPr bwMode="auto">
          <a:xfrm>
            <a:off x="0" y="1676401"/>
            <a:ext cx="12192000" cy="1616075"/>
          </a:xfrm>
          <a:prstGeom prst="rect">
            <a:avLst/>
          </a:prstGeom>
          <a:noFill/>
          <a:ln w="9525">
            <a:noFill/>
            <a:miter lim="800000"/>
            <a:headEnd/>
            <a:tailEnd/>
          </a:ln>
          <a:effectLst/>
        </p:spPr>
        <p:txBody>
          <a:bodyPr>
            <a:spAutoFit/>
          </a:bodyPr>
          <a:lstStyle/>
          <a:p>
            <a:pPr>
              <a:spcBef>
                <a:spcPct val="20000"/>
              </a:spcBef>
              <a:buClr>
                <a:schemeClr val="hlink"/>
              </a:buClr>
              <a:buSzPct val="65000"/>
              <a:buFont typeface="Wingdings" pitchFamily="2" charset="2"/>
              <a:buNone/>
              <a:defRPr/>
            </a:pPr>
            <a:r>
              <a:rPr kumimoji="1" lang="en-US" altLang="zh-TW" sz="2800">
                <a:effectLst>
                  <a:outerShdw blurRad="38100" dist="38100" dir="2700000" algn="tl">
                    <a:srgbClr val="C0C0C0"/>
                  </a:outerShdw>
                </a:effectLst>
              </a:rPr>
              <a:t>SELECT [SALES].[AMOUNT] ON COLUMNS, </a:t>
            </a:r>
          </a:p>
          <a:p>
            <a:pPr>
              <a:spcBef>
                <a:spcPct val="20000"/>
              </a:spcBef>
              <a:buClr>
                <a:schemeClr val="hlink"/>
              </a:buClr>
              <a:buSzPct val="65000"/>
              <a:buFont typeface="Wingdings" pitchFamily="2" charset="2"/>
              <a:buNone/>
              <a:defRPr/>
            </a:pPr>
            <a:r>
              <a:rPr kumimoji="1" lang="en-US" altLang="zh-TW" sz="2800">
                <a:effectLst>
                  <a:outerShdw blurRad="38100" dist="38100" dir="2700000" algn="tl">
                    <a:srgbClr val="C0C0C0"/>
                  </a:outerShdw>
                </a:effectLst>
              </a:rPr>
              <a:t>[store].[HK],[store].[NT], [store].[Kowloon] ON ROWS </a:t>
            </a:r>
          </a:p>
          <a:p>
            <a:pPr>
              <a:spcBef>
                <a:spcPct val="20000"/>
              </a:spcBef>
              <a:buClr>
                <a:schemeClr val="hlink"/>
              </a:buClr>
              <a:buSzPct val="65000"/>
              <a:buFont typeface="Wingdings" pitchFamily="2" charset="2"/>
              <a:buNone/>
              <a:defRPr/>
            </a:pPr>
            <a:r>
              <a:rPr kumimoji="1" lang="en-US" altLang="zh-TW" sz="2800">
                <a:effectLst>
                  <a:outerShdw blurRad="38100" dist="38100" dir="2700000" algn="tl">
                    <a:srgbClr val="C0C0C0"/>
                  </a:outerShdw>
                </a:effectLst>
              </a:rPr>
              <a:t>FROM SALES </a:t>
            </a:r>
            <a:r>
              <a:rPr kumimoji="1" lang="en-US" altLang="zh-TW" sz="2800">
                <a:solidFill>
                  <a:schemeClr val="folHlink"/>
                </a:solidFill>
                <a:effectLst>
                  <a:outerShdw blurRad="38100" dist="38100" dir="2700000" algn="tl">
                    <a:srgbClr val="C0C0C0"/>
                  </a:outerShdw>
                </a:effectLst>
              </a:rPr>
              <a:t>WHERE [time].[2003].[Q4].[Dec].[24</a:t>
            </a:r>
            <a:r>
              <a:rPr kumimoji="1" lang="en-US" altLang="zh-TW">
                <a:solidFill>
                  <a:schemeClr val="folHlink"/>
                </a:solidFill>
                <a:effectLst>
                  <a:outerShdw blurRad="38100" dist="38100" dir="2700000" algn="tl">
                    <a:srgbClr val="C0C0C0"/>
                  </a:outerShdw>
                </a:effectLst>
              </a:rPr>
              <a:t>]</a:t>
            </a:r>
          </a:p>
        </p:txBody>
      </p:sp>
      <p:sp>
        <p:nvSpPr>
          <p:cNvPr id="227344" name="Rectangle 16"/>
          <p:cNvSpPr>
            <a:spLocks noChangeArrowheads="1"/>
          </p:cNvSpPr>
          <p:nvPr/>
        </p:nvSpPr>
        <p:spPr bwMode="auto">
          <a:xfrm>
            <a:off x="0" y="3886200"/>
            <a:ext cx="5306774" cy="1477328"/>
          </a:xfrm>
          <a:prstGeom prst="rect">
            <a:avLst/>
          </a:prstGeom>
          <a:noFill/>
          <a:ln w="9525">
            <a:noFill/>
            <a:miter lim="800000"/>
            <a:headEnd/>
            <a:tailEnd/>
          </a:ln>
          <a:effectLst/>
        </p:spPr>
        <p:txBody>
          <a:bodyPr wrap="none">
            <a:spAutoFit/>
          </a:bodyPr>
          <a:lstStyle/>
          <a:p>
            <a:pPr>
              <a:defRPr/>
            </a:pPr>
            <a:r>
              <a:rPr kumimoji="1" lang="en-US" altLang="zh-TW">
                <a:effectLst>
                  <a:outerShdw blurRad="38100" dist="38100" dir="2700000" algn="tl">
                    <a:srgbClr val="C0C0C0"/>
                  </a:outerShdw>
                </a:effectLst>
              </a:rPr>
              <a:t>select sum(amount), area </a:t>
            </a:r>
          </a:p>
          <a:p>
            <a:pPr>
              <a:defRPr/>
            </a:pPr>
            <a:r>
              <a:rPr kumimoji="1" lang="en-US" altLang="zh-TW">
                <a:effectLst>
                  <a:outerShdw blurRad="38100" dist="38100" dir="2700000" algn="tl">
                    <a:srgbClr val="C0C0C0"/>
                  </a:outerShdw>
                </a:effectLst>
              </a:rPr>
              <a:t>from SALES </a:t>
            </a:r>
          </a:p>
          <a:p>
            <a:pPr>
              <a:defRPr/>
            </a:pPr>
            <a:r>
              <a:rPr kumimoji="1" lang="en-US" altLang="zh-TW">
                <a:solidFill>
                  <a:schemeClr val="folHlink"/>
                </a:solidFill>
                <a:effectLst>
                  <a:outerShdw blurRad="38100" dist="38100" dir="2700000" algn="tl">
                    <a:srgbClr val="C0C0C0"/>
                  </a:outerShdw>
                </a:effectLst>
              </a:rPr>
              <a:t>where</a:t>
            </a:r>
            <a:r>
              <a:rPr kumimoji="1" lang="en-US" altLang="zh-TW">
                <a:effectLst>
                  <a:outerShdw blurRad="38100" dist="38100" dir="2700000" algn="tl">
                    <a:srgbClr val="C0C0C0"/>
                  </a:outerShdw>
                </a:effectLst>
              </a:rPr>
              <a:t> ( (area='HK') or (area='NT') or (area='Kowloon'))</a:t>
            </a:r>
          </a:p>
          <a:p>
            <a:pPr>
              <a:defRPr/>
            </a:pPr>
            <a:r>
              <a:rPr kumimoji="1" lang="en-US" altLang="zh-TW">
                <a:effectLst>
                  <a:outerShdw blurRad="38100" dist="38100" dir="2700000" algn="tl">
                    <a:srgbClr val="C0C0C0"/>
                  </a:outerShdw>
                </a:effectLst>
              </a:rPr>
              <a:t>and</a:t>
            </a:r>
            <a:r>
              <a:rPr kumimoji="1" lang="en-US" altLang="zh-TW">
                <a:solidFill>
                  <a:schemeClr val="folHlink"/>
                </a:solidFill>
                <a:effectLst>
                  <a:outerShdw blurRad="38100" dist="38100" dir="2700000" algn="tl">
                    <a:srgbClr val="C0C0C0"/>
                  </a:outerShdw>
                </a:effectLst>
              </a:rPr>
              <a:t> (the_date='2003-Dec-24')</a:t>
            </a:r>
            <a:r>
              <a:rPr kumimoji="1" lang="en-US" altLang="zh-TW">
                <a:effectLst>
                  <a:outerShdw blurRad="38100" dist="38100" dir="2700000" algn="tl">
                    <a:srgbClr val="C0C0C0"/>
                  </a:outerShdw>
                </a:effectLst>
              </a:rPr>
              <a:t> </a:t>
            </a:r>
          </a:p>
          <a:p>
            <a:pPr>
              <a:defRPr/>
            </a:pPr>
            <a:r>
              <a:rPr kumimoji="1" lang="en-US" altLang="zh-TW">
                <a:effectLst>
                  <a:outerShdw blurRad="38100" dist="38100" dir="2700000" algn="tl">
                    <a:srgbClr val="C0C0C0"/>
                  </a:outerShdw>
                </a:effectLst>
              </a:rPr>
              <a:t>group by area</a:t>
            </a:r>
            <a:endParaRPr kumimoji="1" lang="zh-TW" altLang="en-US">
              <a:effectLst>
                <a:outerShdw blurRad="38100" dist="38100" dir="2700000" algn="tl">
                  <a:srgbClr val="C0C0C0"/>
                </a:outerShdw>
              </a:effectLst>
            </a:endParaRPr>
          </a:p>
        </p:txBody>
      </p:sp>
    </p:spTree>
    <p:extLst>
      <p:ext uri="{BB962C8B-B14F-4D97-AF65-F5344CB8AC3E}">
        <p14:creationId xmlns:p14="http://schemas.microsoft.com/office/powerpoint/2010/main" val="2844198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idx="1"/>
          </p:nvPr>
        </p:nvSpPr>
        <p:spPr>
          <a:xfrm>
            <a:off x="812800" y="533400"/>
            <a:ext cx="10972800" cy="4114800"/>
          </a:xfrm>
        </p:spPr>
        <p:txBody>
          <a:bodyPr/>
          <a:lstStyle/>
          <a:p>
            <a:pPr eaLnBrk="1" hangingPunct="1">
              <a:buFontTx/>
              <a:buNone/>
            </a:pPr>
            <a:r>
              <a:rPr lang="en-US" altLang="zh-TW" smtClean="0"/>
              <a:t>Graphical Description of Dice</a:t>
            </a:r>
          </a:p>
        </p:txBody>
      </p:sp>
      <p:grpSp>
        <p:nvGrpSpPr>
          <p:cNvPr id="44035" name="Group 6"/>
          <p:cNvGrpSpPr>
            <a:grpSpLocks/>
          </p:cNvGrpSpPr>
          <p:nvPr/>
        </p:nvGrpSpPr>
        <p:grpSpPr bwMode="auto">
          <a:xfrm>
            <a:off x="527051" y="3068638"/>
            <a:ext cx="11004549" cy="3314700"/>
            <a:chOff x="204" y="2232"/>
            <a:chExt cx="5199" cy="2088"/>
          </a:xfrm>
        </p:grpSpPr>
        <p:graphicFrame>
          <p:nvGraphicFramePr>
            <p:cNvPr id="44036" name="Object 7"/>
            <p:cNvGraphicFramePr>
              <a:graphicFrameLocks noChangeAspect="1"/>
            </p:cNvGraphicFramePr>
            <p:nvPr/>
          </p:nvGraphicFramePr>
          <p:xfrm>
            <a:off x="204" y="2232"/>
            <a:ext cx="1884" cy="2088"/>
          </p:xfrm>
          <a:graphic>
            <a:graphicData uri="http://schemas.openxmlformats.org/presentationml/2006/ole">
              <mc:AlternateContent xmlns:mc="http://schemas.openxmlformats.org/markup-compatibility/2006">
                <mc:Choice xmlns:v="urn:schemas-microsoft-com:vml" Requires="v">
                  <p:oleObj spid="_x0000_s13326" r:id="rId3" imgW="2867760" imgH="3173400" progId="Visio.Drawing.6">
                    <p:embed/>
                  </p:oleObj>
                </mc:Choice>
                <mc:Fallback>
                  <p:oleObj r:id="rId3" imgW="2867760" imgH="31734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2232"/>
                          <a:ext cx="1884"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Object 8"/>
            <p:cNvGraphicFramePr>
              <a:graphicFrameLocks noChangeAspect="1"/>
            </p:cNvGraphicFramePr>
            <p:nvPr/>
          </p:nvGraphicFramePr>
          <p:xfrm>
            <a:off x="3969" y="2478"/>
            <a:ext cx="1434" cy="1608"/>
          </p:xfrm>
          <a:graphic>
            <a:graphicData uri="http://schemas.openxmlformats.org/presentationml/2006/ole">
              <mc:AlternateContent xmlns:mc="http://schemas.openxmlformats.org/markup-compatibility/2006">
                <mc:Choice xmlns:v="urn:schemas-microsoft-com:vml" Requires="v">
                  <p:oleObj spid="_x0000_s13327" r:id="rId5" imgW="1480680" imgH="1680120" progId="Visio.Drawing.6">
                    <p:embed/>
                  </p:oleObj>
                </mc:Choice>
                <mc:Fallback>
                  <p:oleObj r:id="rId5" imgW="1480680" imgH="168012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9" y="2478"/>
                          <a:ext cx="143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8" name="Text Box 9"/>
            <p:cNvSpPr txBox="1">
              <a:spLocks noChangeArrowheads="1"/>
            </p:cNvSpPr>
            <p:nvPr/>
          </p:nvSpPr>
          <p:spPr bwMode="auto">
            <a:xfrm>
              <a:off x="2472" y="2931"/>
              <a:ext cx="1152" cy="72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r>
                <a:rPr kumimoji="1" lang="en-US" altLang="zh-TW" sz="1200" b="1"/>
                <a:t>Dice</a:t>
              </a:r>
              <a:r>
                <a:rPr kumimoji="1" lang="en-US" altLang="zh-TW" sz="1200"/>
                <a:t> </a:t>
              </a:r>
            </a:p>
            <a:p>
              <a:pPr eaLnBrk="1" hangingPunct="1"/>
              <a:r>
                <a:rPr kumimoji="1" lang="en-US" altLang="zh-TW" sz="1200"/>
                <a:t>WHERE (store = ‘292’) and (time = ‘Dec’) and product = ‘ALL’</a:t>
              </a:r>
              <a:endParaRPr kumimoji="1" lang="en-US" altLang="zh-TW" sz="1800">
                <a:latin typeface="Tahoma" pitchFamily="34" charset="0"/>
              </a:endParaRPr>
            </a:p>
          </p:txBody>
        </p:sp>
      </p:grpSp>
    </p:spTree>
    <p:extLst>
      <p:ext uri="{BB962C8B-B14F-4D97-AF65-F5344CB8AC3E}">
        <p14:creationId xmlns:p14="http://schemas.microsoft.com/office/powerpoint/2010/main" val="18963762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noFill/>
        </p:spPr>
        <p:txBody>
          <a:bodyPr/>
          <a:lstStyle/>
          <a:p>
            <a:pPr eaLnBrk="1" hangingPunct="1"/>
            <a:r>
              <a:rPr lang="en-US" altLang="zh-TW" smtClean="0">
                <a:solidFill>
                  <a:srgbClr val="CF5716"/>
                </a:solidFill>
                <a:ea typeface="新細明體" pitchFamily="18" charset="-120"/>
              </a:rPr>
              <a:t>The CrossJoin ( ) Function</a:t>
            </a:r>
          </a:p>
        </p:txBody>
      </p:sp>
      <p:sp>
        <p:nvSpPr>
          <p:cNvPr id="45059"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CrossJoin ( ) function is used to generate the cross-product of two input sets. If two sets exist in two independent dimensions, the CrossJoin operator creates a new set consisting of all of the combinations of the members in the two dimensions.</a:t>
            </a:r>
          </a:p>
        </p:txBody>
      </p:sp>
    </p:spTree>
    <p:extLst>
      <p:ext uri="{BB962C8B-B14F-4D97-AF65-F5344CB8AC3E}">
        <p14:creationId xmlns:p14="http://schemas.microsoft.com/office/powerpoint/2010/main" val="2734756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a:noFill/>
        </p:spPr>
        <p:txBody>
          <a:bodyPr/>
          <a:lstStyle/>
          <a:p>
            <a:pPr eaLnBrk="1" hangingPunct="1"/>
            <a:r>
              <a:rPr lang="en-US" altLang="zh-TW" smtClean="0">
                <a:solidFill>
                  <a:srgbClr val="CF5716"/>
                </a:solidFill>
                <a:ea typeface="新細明體" pitchFamily="18" charset="-120"/>
              </a:rPr>
              <a:t>Filter ( ) Versus Slicer</a:t>
            </a:r>
          </a:p>
        </p:txBody>
      </p:sp>
      <p:sp>
        <p:nvSpPr>
          <p:cNvPr id="46083"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In some respects, the Filter ( ) function and the slicer axis have similar purposes. The difference between the two is that the Filter ( ) function defines the members in a set, while slicers determine a slice of the cube returned from a query.</a:t>
            </a:r>
          </a:p>
        </p:txBody>
      </p:sp>
    </p:spTree>
    <p:extLst>
      <p:ext uri="{BB962C8B-B14F-4D97-AF65-F5344CB8AC3E}">
        <p14:creationId xmlns:p14="http://schemas.microsoft.com/office/powerpoint/2010/main" val="215306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277"/>
            <a:ext cx="10515600" cy="1325563"/>
          </a:xfrm>
        </p:spPr>
        <p:txBody>
          <a:bodyPr>
            <a:normAutofit/>
          </a:bodyPr>
          <a:lstStyle/>
          <a:p>
            <a:r>
              <a:rPr lang="en-US" sz="4800" dirty="0">
                <a:latin typeface="Adobe Caslon Pro Bold" panose="0205070206050A020403" pitchFamily="18" charset="0"/>
              </a:rPr>
              <a:t>What</a:t>
            </a:r>
            <a:r>
              <a:rPr lang="en-US" sz="3600" dirty="0" smtClean="0"/>
              <a:t> </a:t>
            </a:r>
            <a:r>
              <a:rPr lang="en-US" sz="4800" dirty="0">
                <a:latin typeface="Adobe Caslon Pro Bold" panose="0205070206050A020403" pitchFamily="18" charset="0"/>
              </a:rPr>
              <a:t>is Data Warehouse??????</a:t>
            </a:r>
          </a:p>
        </p:txBody>
      </p:sp>
      <p:sp>
        <p:nvSpPr>
          <p:cNvPr id="4" name="TextBox 3"/>
          <p:cNvSpPr txBox="1"/>
          <p:nvPr/>
        </p:nvSpPr>
        <p:spPr>
          <a:xfrm>
            <a:off x="1146219" y="1780840"/>
            <a:ext cx="10387885" cy="4324261"/>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is an emerging data repository architecture.</a:t>
            </a:r>
          </a:p>
          <a:p>
            <a:pPr marL="285750" indent="-28575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is a repository of multiple heterogeneous data sources organized under a unified schema at a single site to facilitate management decision making.</a:t>
            </a:r>
          </a:p>
          <a:p>
            <a:pPr algn="just"/>
            <a:endParaRPr lang="en-US" sz="2400" dirty="0" smtClean="0">
              <a:latin typeface="Times New Roman" panose="02020603050405020304" pitchFamily="18" charset="0"/>
              <a:cs typeface="Times New Roman" panose="02020603050405020304" pitchFamily="18" charset="0"/>
            </a:endParaRPr>
          </a:p>
          <a:p>
            <a:pPr algn="ctr"/>
            <a:endParaRPr lang="en-US" sz="11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rPr>
              <a:t>“</a:t>
            </a:r>
            <a:r>
              <a:rPr lang="en-US" sz="2400" b="1" i="1" dirty="0" smtClean="0">
                <a:latin typeface="Adobe Garamond Pro" panose="02020502060506020403" pitchFamily="18" charset="0"/>
                <a:cs typeface="Times New Roman" panose="02020603050405020304" pitchFamily="18" charset="0"/>
              </a:rPr>
              <a:t>A data warehouse is a subject - oriented, integrated, time variant and non-volatile collection of data in support of management decision making process.</a:t>
            </a:r>
            <a:r>
              <a:rPr lang="en-US" sz="2400" dirty="0" smtClean="0">
                <a:latin typeface="Times New Roman" panose="02020603050405020304" pitchFamily="18" charset="0"/>
                <a:cs typeface="Times New Roman" panose="02020603050405020304" pitchFamily="18" charset="0"/>
              </a:rPr>
              <a:t>”</a:t>
            </a:r>
          </a:p>
          <a:p>
            <a:pPr algn="ct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four keywords—</a:t>
            </a:r>
            <a:r>
              <a:rPr lang="en-US" sz="2400" u="sng" dirty="0" smtClean="0">
                <a:solidFill>
                  <a:srgbClr val="FF0000"/>
                </a:solidFill>
                <a:latin typeface="Times New Roman" panose="02020603050405020304" pitchFamily="18" charset="0"/>
                <a:cs typeface="Times New Roman" panose="02020603050405020304" pitchFamily="18" charset="0"/>
              </a:rPr>
              <a:t>subject-oriented, integrated, time-variant, and nonvolatile</a:t>
            </a:r>
            <a:r>
              <a:rPr lang="en-US" sz="2400" dirty="0" smtClean="0">
                <a:latin typeface="Times New Roman" panose="02020603050405020304" pitchFamily="18" charset="0"/>
                <a:cs typeface="Times New Roman" panose="02020603050405020304" pitchFamily="18" charset="0"/>
              </a:rPr>
              <a:t> distinguish data warehouses from other data repository systems, such as relational database systems, transaction processing systems, and file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90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a:noFill/>
        </p:spPr>
        <p:txBody>
          <a:bodyPr/>
          <a:lstStyle/>
          <a:p>
            <a:pPr eaLnBrk="1" hangingPunct="1"/>
            <a:r>
              <a:rPr lang="en-US" altLang="zh-TW" smtClean="0">
                <a:solidFill>
                  <a:srgbClr val="CF5716"/>
                </a:solidFill>
                <a:ea typeface="新細明體" pitchFamily="18" charset="-120"/>
              </a:rPr>
              <a:t>The Order ( ) Function</a:t>
            </a:r>
          </a:p>
        </p:txBody>
      </p:sp>
      <p:sp>
        <p:nvSpPr>
          <p:cNvPr id="47107" name="Rectangle 5"/>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Order ( ) function provides sorting capabilities within the MDX language. When the Order expression is used, it can either sort within the natural hierarchy (ASC and BDESC), or it can sort without the hierarchy (BASC and BDESC). The “B” indicates “break” hierachy.</a:t>
            </a:r>
          </a:p>
          <a:p>
            <a:pPr algn="just" eaLnBrk="1" hangingPunct="1">
              <a:buFontTx/>
              <a:buNone/>
            </a:pPr>
            <a:endParaRPr lang="en-US" altLang="zh-TW" smtClean="0"/>
          </a:p>
        </p:txBody>
      </p:sp>
    </p:spTree>
    <p:extLst>
      <p:ext uri="{BB962C8B-B14F-4D97-AF65-F5344CB8AC3E}">
        <p14:creationId xmlns:p14="http://schemas.microsoft.com/office/powerpoint/2010/main" val="19846525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a:xfrm>
            <a:off x="0" y="-228600"/>
            <a:ext cx="11988800" cy="1143000"/>
          </a:xfrm>
        </p:spPr>
        <p:txBody>
          <a:bodyPr>
            <a:normAutofit fontScale="90000"/>
          </a:bodyPr>
          <a:lstStyle/>
          <a:p>
            <a:pPr eaLnBrk="1" hangingPunct="1"/>
            <a:r>
              <a:rPr lang="zh-TW" altLang="en-US" smtClean="0">
                <a:solidFill>
                  <a:srgbClr val="CF5716"/>
                </a:solidFill>
                <a:ea typeface="新細明體" pitchFamily="18" charset="-120"/>
              </a:rPr>
              <a:t/>
            </a:r>
            <a:br>
              <a:rPr lang="zh-TW" altLang="en-US" smtClean="0">
                <a:solidFill>
                  <a:srgbClr val="CF5716"/>
                </a:solidFill>
                <a:ea typeface="新細明體" pitchFamily="18" charset="-120"/>
              </a:rPr>
            </a:br>
            <a:r>
              <a:rPr lang="en-US" altLang="zh-TW" smtClean="0">
                <a:solidFill>
                  <a:srgbClr val="CF5716"/>
                </a:solidFill>
                <a:ea typeface="新細明體" pitchFamily="18" charset="-120"/>
              </a:rPr>
              <a:t>TopCount ( ) and BottomCount ( ) Functions</a:t>
            </a:r>
          </a:p>
        </p:txBody>
      </p:sp>
      <p:sp>
        <p:nvSpPr>
          <p:cNvPr id="48131" name="Rectangle 5"/>
          <p:cNvSpPr>
            <a:spLocks noGrp="1" noChangeArrowheads="1"/>
          </p:cNvSpPr>
          <p:nvPr>
            <p:ph idx="1"/>
          </p:nvPr>
        </p:nvSpPr>
        <p:spPr>
          <a:xfrm>
            <a:off x="101600" y="1981200"/>
            <a:ext cx="11988800" cy="4114800"/>
          </a:xfrm>
        </p:spPr>
        <p:txBody>
          <a:bodyPr/>
          <a:lstStyle/>
          <a:p>
            <a:pPr algn="just" eaLnBrk="1" hangingPunct="1">
              <a:buFontTx/>
              <a:buNone/>
            </a:pPr>
            <a:r>
              <a:rPr lang="en-US" altLang="zh-TW" smtClean="0"/>
              <a:t>The TopCount () and BottomCount() functions provide rank functionality critical in a decision support and data analysis environment. These expressions sort a set based on a numerical expression and pick the top index items based on rank order.</a:t>
            </a:r>
          </a:p>
        </p:txBody>
      </p:sp>
    </p:spTree>
    <p:extLst>
      <p:ext uri="{BB962C8B-B14F-4D97-AF65-F5344CB8AC3E}">
        <p14:creationId xmlns:p14="http://schemas.microsoft.com/office/powerpoint/2010/main" val="254884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0" y="228600"/>
            <a:ext cx="11582400" cy="1143000"/>
          </a:xfrm>
        </p:spPr>
        <p:txBody>
          <a:bodyPr>
            <a:normAutofit fontScale="90000"/>
          </a:bodyPr>
          <a:lstStyle/>
          <a:p>
            <a:pPr algn="just" eaLnBrk="1" fontAlgn="auto" hangingPunct="1">
              <a:spcAft>
                <a:spcPts val="0"/>
              </a:spcAft>
              <a:defRPr/>
            </a:pPr>
            <a:r>
              <a:rPr lang="en-US" altLang="zh-TW" sz="2800" b="1" smtClean="0">
                <a:ea typeface="新細明體" pitchFamily="18" charset="-120"/>
              </a:rPr>
              <a:t>Sales Data Warehouse </a:t>
            </a:r>
            <a:r>
              <a:rPr lang="en-AU" altLang="zh-TW" sz="3600" smtClean="0">
                <a:ea typeface="新細明體" pitchFamily="18" charset="-120"/>
              </a:rPr>
              <a:t>Star Schema of the SalesRecord</a:t>
            </a:r>
            <a:br>
              <a:rPr lang="en-AU" altLang="zh-TW" sz="3600" smtClean="0">
                <a:ea typeface="新細明體" pitchFamily="18" charset="-120"/>
              </a:rPr>
            </a:br>
            <a:r>
              <a:rPr lang="en-AU" altLang="zh-TW" sz="3600" smtClean="0">
                <a:ea typeface="新細明體" pitchFamily="18" charset="-120"/>
              </a:rPr>
              <a:t>	</a:t>
            </a:r>
            <a:r>
              <a:rPr lang="en-US" altLang="zh-TW" sz="3600" smtClean="0">
                <a:ea typeface="新細明體" pitchFamily="18" charset="-120"/>
              </a:rPr>
              <a:t> </a:t>
            </a:r>
            <a:endParaRPr lang="zh-TW" altLang="en-US" sz="3600" smtClean="0">
              <a:ea typeface="新細明體" pitchFamily="18" charset="-120"/>
            </a:endParaRPr>
          </a:p>
        </p:txBody>
      </p:sp>
      <p:graphicFrame>
        <p:nvGraphicFramePr>
          <p:cNvPr id="49155" name="Object 9"/>
          <p:cNvGraphicFramePr>
            <a:graphicFrameLocks noGrp="1" noChangeAspect="1"/>
          </p:cNvGraphicFramePr>
          <p:nvPr>
            <p:ph idx="1"/>
          </p:nvPr>
        </p:nvGraphicFramePr>
        <p:xfrm>
          <a:off x="2992438" y="1527175"/>
          <a:ext cx="6156325" cy="4572000"/>
        </p:xfrm>
        <a:graphic>
          <a:graphicData uri="http://schemas.openxmlformats.org/presentationml/2006/ole">
            <mc:AlternateContent xmlns:mc="http://schemas.openxmlformats.org/markup-compatibility/2006">
              <mc:Choice xmlns:v="urn:schemas-microsoft-com:vml" Requires="v">
                <p:oleObj spid="_x0000_s14344" name="Visio" r:id="rId3" imgW="7066788" imgH="5248250" progId="Visio.Drawing.11">
                  <p:embed/>
                </p:oleObj>
              </mc:Choice>
              <mc:Fallback>
                <p:oleObj name="Visio" r:id="rId3" imgW="7066788" imgH="52482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1527175"/>
                        <a:ext cx="6156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Rectangle 5"/>
          <p:cNvSpPr>
            <a:spLocks noChangeArrowheads="1"/>
          </p:cNvSpPr>
          <p:nvPr/>
        </p:nvSpPr>
        <p:spPr bwMode="auto">
          <a:xfrm>
            <a:off x="0" y="20298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30791376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914400" y="0"/>
            <a:ext cx="10363200" cy="457200"/>
          </a:xfrm>
          <a:noFill/>
        </p:spPr>
        <p:txBody>
          <a:bodyPr/>
          <a:lstStyle/>
          <a:p>
            <a:pPr eaLnBrk="1" hangingPunct="1"/>
            <a:r>
              <a:rPr lang="en-US" altLang="zh-TW" sz="2000" b="1" smtClean="0">
                <a:solidFill>
                  <a:srgbClr val="CF5716"/>
                </a:solidFill>
                <a:ea typeface="新細明體" pitchFamily="18" charset="-120"/>
              </a:rPr>
              <a:t>Sample Star Schema of Sales Record</a:t>
            </a:r>
          </a:p>
        </p:txBody>
      </p:sp>
      <p:sp>
        <p:nvSpPr>
          <p:cNvPr id="50179" name="Rectangle 5"/>
          <p:cNvSpPr>
            <a:spLocks noGrp="1" noChangeArrowheads="1"/>
          </p:cNvSpPr>
          <p:nvPr>
            <p:ph idx="1"/>
          </p:nvPr>
        </p:nvSpPr>
        <p:spPr>
          <a:xfrm>
            <a:off x="711200" y="457200"/>
            <a:ext cx="10363200" cy="5715000"/>
          </a:xfrm>
        </p:spPr>
        <p:txBody>
          <a:bodyPr/>
          <a:lstStyle/>
          <a:p>
            <a:pPr eaLnBrk="1" hangingPunct="1">
              <a:lnSpc>
                <a:spcPct val="80000"/>
              </a:lnSpc>
              <a:buFontTx/>
              <a:buNone/>
            </a:pPr>
            <a:r>
              <a:rPr lang="en-AU" altLang="zh-TW" sz="2000" smtClean="0"/>
              <a:t>Dimension tables:</a:t>
            </a:r>
          </a:p>
          <a:p>
            <a:pPr eaLnBrk="1" hangingPunct="1">
              <a:lnSpc>
                <a:spcPct val="80000"/>
              </a:lnSpc>
              <a:buFontTx/>
              <a:buNone/>
            </a:pPr>
            <a:r>
              <a:rPr lang="en-AU" altLang="zh-TW" sz="2000" smtClean="0"/>
              <a:t>[Gender].[Gender Members]</a:t>
            </a:r>
          </a:p>
          <a:p>
            <a:pPr eaLnBrk="1" hangingPunct="1">
              <a:lnSpc>
                <a:spcPct val="80000"/>
              </a:lnSpc>
              <a:buFontTx/>
              <a:buNone/>
            </a:pPr>
            <a:r>
              <a:rPr lang="en-AU" altLang="zh-TW" sz="2000" smtClean="0"/>
              <a:t>[Product].[Product Name]</a:t>
            </a:r>
          </a:p>
          <a:p>
            <a:pPr eaLnBrk="1" hangingPunct="1">
              <a:lnSpc>
                <a:spcPct val="80000"/>
              </a:lnSpc>
              <a:buFontTx/>
              <a:buNone/>
            </a:pPr>
            <a:r>
              <a:rPr lang="en-AU" altLang="zh-TW" sz="2000" smtClean="0"/>
              <a:t>[Marital Status].[All Martial status]</a:t>
            </a:r>
          </a:p>
          <a:p>
            <a:pPr eaLnBrk="1" hangingPunct="1">
              <a:lnSpc>
                <a:spcPct val="80000"/>
              </a:lnSpc>
              <a:buFontTx/>
              <a:buNone/>
            </a:pPr>
            <a:r>
              <a:rPr lang="en-US" altLang="zh-TW" sz="2000" smtClean="0"/>
              <a:t>[Promotions].[All Promotions],</a:t>
            </a:r>
          </a:p>
          <a:p>
            <a:pPr eaLnBrk="1" hangingPunct="1">
              <a:lnSpc>
                <a:spcPct val="80000"/>
              </a:lnSpc>
              <a:buFontTx/>
              <a:buNone/>
            </a:pPr>
            <a:r>
              <a:rPr lang="en-US" altLang="zh-TW" sz="2000" smtClean="0"/>
              <a:t>[Store].[All Stores],</a:t>
            </a:r>
          </a:p>
          <a:p>
            <a:pPr eaLnBrk="1" hangingPunct="1">
              <a:lnSpc>
                <a:spcPct val="80000"/>
              </a:lnSpc>
              <a:buFontTx/>
              <a:buNone/>
            </a:pPr>
            <a:r>
              <a:rPr lang="en-US" altLang="zh-TW" sz="2000" smtClean="0"/>
              <a:t>[Store Size in SQFT].[All],</a:t>
            </a:r>
          </a:p>
          <a:p>
            <a:pPr eaLnBrk="1" hangingPunct="1">
              <a:lnSpc>
                <a:spcPct val="80000"/>
              </a:lnSpc>
              <a:buFontTx/>
              <a:buNone/>
            </a:pPr>
            <a:r>
              <a:rPr lang="en-US" altLang="zh-TW" sz="2000" smtClean="0"/>
              <a:t>[Store Type].[All],</a:t>
            </a:r>
          </a:p>
          <a:p>
            <a:pPr eaLnBrk="1" hangingPunct="1">
              <a:lnSpc>
                <a:spcPct val="80000"/>
              </a:lnSpc>
              <a:buFontTx/>
              <a:buNone/>
            </a:pPr>
            <a:r>
              <a:rPr lang="en-US" altLang="zh-TW" sz="2000" smtClean="0"/>
              <a:t>[Yearly Income].[All Yearly Income]</a:t>
            </a:r>
          </a:p>
          <a:p>
            <a:pPr eaLnBrk="1" hangingPunct="1">
              <a:lnSpc>
                <a:spcPct val="80000"/>
              </a:lnSpc>
              <a:buFontTx/>
              <a:buNone/>
            </a:pPr>
            <a:r>
              <a:rPr lang="en-US" altLang="zh-TW" sz="2000" smtClean="0"/>
              <a:t>[Time].[Year]</a:t>
            </a:r>
          </a:p>
          <a:p>
            <a:pPr eaLnBrk="1" hangingPunct="1">
              <a:lnSpc>
                <a:spcPct val="80000"/>
              </a:lnSpc>
              <a:buFontTx/>
              <a:buNone/>
            </a:pPr>
            <a:endParaRPr lang="en-AU" altLang="zh-TW" sz="2000" smtClean="0"/>
          </a:p>
          <a:p>
            <a:pPr eaLnBrk="1" hangingPunct="1">
              <a:lnSpc>
                <a:spcPct val="80000"/>
              </a:lnSpc>
              <a:buFontTx/>
              <a:buNone/>
            </a:pPr>
            <a:r>
              <a:rPr lang="en-AU" altLang="zh-TW" sz="2000" smtClean="0"/>
              <a:t>Fact table:</a:t>
            </a:r>
          </a:p>
          <a:p>
            <a:pPr eaLnBrk="1" hangingPunct="1">
              <a:lnSpc>
                <a:spcPct val="80000"/>
              </a:lnSpc>
              <a:buFontTx/>
              <a:buNone/>
            </a:pPr>
            <a:r>
              <a:rPr lang="en-AU" altLang="zh-TW" sz="2000" smtClean="0"/>
              <a:t>[Measures].[Unit Sales],</a:t>
            </a:r>
          </a:p>
          <a:p>
            <a:pPr eaLnBrk="1" hangingPunct="1">
              <a:lnSpc>
                <a:spcPct val="80000"/>
              </a:lnSpc>
              <a:buFontTx/>
              <a:buNone/>
            </a:pPr>
            <a:r>
              <a:rPr lang="en-AU" altLang="zh-TW" sz="2000" smtClean="0"/>
              <a:t>[Measures].[Store Cost],</a:t>
            </a:r>
          </a:p>
          <a:p>
            <a:pPr eaLnBrk="1" hangingPunct="1">
              <a:lnSpc>
                <a:spcPct val="80000"/>
              </a:lnSpc>
              <a:buFontTx/>
              <a:buNone/>
            </a:pPr>
            <a:r>
              <a:rPr lang="en-AU" altLang="zh-TW" sz="2000" smtClean="0"/>
              <a:t>[Measures].[Store Sales],</a:t>
            </a:r>
          </a:p>
          <a:p>
            <a:pPr eaLnBrk="1" hangingPunct="1">
              <a:lnSpc>
                <a:spcPct val="80000"/>
              </a:lnSpc>
              <a:buFontTx/>
              <a:buNone/>
            </a:pPr>
            <a:r>
              <a:rPr lang="en-AU" altLang="zh-TW" sz="2000" smtClean="0"/>
              <a:t>[Measures].[Sales Count],</a:t>
            </a:r>
          </a:p>
          <a:p>
            <a:pPr eaLnBrk="1" hangingPunct="1">
              <a:lnSpc>
                <a:spcPct val="80000"/>
              </a:lnSpc>
              <a:buFontTx/>
              <a:buNone/>
            </a:pPr>
            <a:r>
              <a:rPr lang="en-AU" altLang="zh-TW" sz="2000" smtClean="0"/>
              <a:t>[Measures].[Store Sales Net]</a:t>
            </a:r>
            <a:endParaRPr lang="zh-TW" altLang="en-US" sz="2000" smtClean="0"/>
          </a:p>
        </p:txBody>
      </p:sp>
    </p:spTree>
    <p:extLst>
      <p:ext uri="{BB962C8B-B14F-4D97-AF65-F5344CB8AC3E}">
        <p14:creationId xmlns:p14="http://schemas.microsoft.com/office/powerpoint/2010/main" val="24344661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0"/>
            <a:ext cx="11277600" cy="1143000"/>
          </a:xfrm>
        </p:spPr>
        <p:txBody>
          <a:bodyPr>
            <a:normAutofit/>
          </a:bodyPr>
          <a:lstStyle/>
          <a:p>
            <a:pPr eaLnBrk="1" fontAlgn="auto" hangingPunct="1">
              <a:spcAft>
                <a:spcPts val="0"/>
              </a:spcAft>
              <a:defRPr/>
            </a:pPr>
            <a:r>
              <a:rPr lang="en-US" altLang="zh-TW" sz="4000" b="1" smtClean="0">
                <a:ea typeface="新細明體" pitchFamily="18" charset="-120"/>
              </a:rPr>
              <a:t>Axis Dimensions in the Select Clause</a:t>
            </a:r>
          </a:p>
        </p:txBody>
      </p:sp>
      <p:sp>
        <p:nvSpPr>
          <p:cNvPr id="51203" name="Rectangle 3"/>
          <p:cNvSpPr>
            <a:spLocks noGrp="1" noChangeArrowheads="1"/>
          </p:cNvSpPr>
          <p:nvPr>
            <p:ph idx="1"/>
          </p:nvPr>
        </p:nvSpPr>
        <p:spPr>
          <a:xfrm>
            <a:off x="0" y="1066800"/>
            <a:ext cx="12192000" cy="5791200"/>
          </a:xfrm>
        </p:spPr>
        <p:txBody>
          <a:bodyPr/>
          <a:lstStyle/>
          <a:p>
            <a:pPr eaLnBrk="1" hangingPunct="1">
              <a:buFontTx/>
              <a:buNone/>
            </a:pPr>
            <a:r>
              <a:rPr lang="en-US" altLang="zh-TW" smtClean="0"/>
              <a:t>Select</a:t>
            </a:r>
          </a:p>
          <a:p>
            <a:pPr eaLnBrk="1" hangingPunct="1">
              <a:buFontTx/>
              <a:buNone/>
            </a:pPr>
            <a:r>
              <a:rPr lang="en-US" altLang="zh-TW" smtClean="0"/>
              <a:t>CrossJoin({[Gender]. [Gender]. Members},</a:t>
            </a:r>
          </a:p>
          <a:p>
            <a:pPr eaLnBrk="1" hangingPunct="1">
              <a:buFontTx/>
              <a:buNone/>
            </a:pPr>
            <a:r>
              <a:rPr lang="en-US" altLang="zh-TW" smtClean="0"/>
              <a:t>{[Time].[Year]. Members}) ON COLUMNS,</a:t>
            </a:r>
          </a:p>
          <a:p>
            <a:pPr eaLnBrk="1" hangingPunct="1">
              <a:buFontTx/>
              <a:buNone/>
            </a:pPr>
            <a:r>
              <a:rPr lang="en-US" altLang="zh-TW" smtClean="0"/>
              <a:t>{[Measures].Members} ON ROWS</a:t>
            </a:r>
          </a:p>
          <a:p>
            <a:pPr eaLnBrk="1" hangingPunct="1">
              <a:buFontTx/>
              <a:buNone/>
            </a:pPr>
            <a:r>
              <a:rPr lang="en-US" altLang="zh-TW" smtClean="0"/>
              <a:t>FROM [Sales]</a:t>
            </a:r>
          </a:p>
          <a:p>
            <a:pPr eaLnBrk="1" hangingPunct="1">
              <a:buFontTx/>
              <a:buNone/>
            </a:pPr>
            <a:endParaRPr lang="en-US" altLang="zh-TW" smtClean="0"/>
          </a:p>
          <a:p>
            <a:pPr algn="just" eaLnBrk="1" hangingPunct="1">
              <a:buFontTx/>
              <a:buNone/>
            </a:pPr>
            <a:r>
              <a:rPr lang="en-US" altLang="zh-TW" smtClean="0"/>
              <a:t>Where CrossJoin operator of source sets creates a new set consisting of all of the combinations of the members of the source sets.</a:t>
            </a:r>
          </a:p>
          <a:p>
            <a:pPr eaLnBrk="1" hangingPunct="1">
              <a:buFontTx/>
              <a:buNone/>
            </a:pPr>
            <a:endParaRPr lang="en-US" altLang="zh-TW" smtClean="0"/>
          </a:p>
          <a:p>
            <a:pPr eaLnBrk="1" hangingPunct="1">
              <a:buFontTx/>
              <a:buNone/>
            </a:pPr>
            <a:endParaRPr lang="en-US" altLang="zh-TW" smtClean="0"/>
          </a:p>
        </p:txBody>
      </p:sp>
    </p:spTree>
    <p:extLst>
      <p:ext uri="{BB962C8B-B14F-4D97-AF65-F5344CB8AC3E}">
        <p14:creationId xmlns:p14="http://schemas.microsoft.com/office/powerpoint/2010/main" val="990387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0" y="152400"/>
            <a:ext cx="12192000" cy="1143000"/>
          </a:xfrm>
        </p:spPr>
        <p:txBody>
          <a:bodyPr>
            <a:normAutofit fontScale="90000"/>
          </a:bodyPr>
          <a:lstStyle/>
          <a:p>
            <a:pPr algn="just" eaLnBrk="1" fontAlgn="auto" hangingPunct="1">
              <a:spcAft>
                <a:spcPts val="0"/>
              </a:spcAft>
              <a:defRPr/>
            </a:pPr>
            <a:r>
              <a:rPr lang="en-US" altLang="zh-TW" sz="3200" smtClean="0">
                <a:ea typeface="新細明體" pitchFamily="18" charset="-120"/>
              </a:rPr>
              <a:t>This query crossjoins the Gender and the Time dimensions to produce data in which the data for each gender is broken into two years in this cube.</a:t>
            </a:r>
          </a:p>
        </p:txBody>
      </p:sp>
      <p:sp>
        <p:nvSpPr>
          <p:cNvPr id="52227" name="Rectangle 5"/>
          <p:cNvSpPr>
            <a:spLocks noGrp="1" noChangeArrowheads="1"/>
          </p:cNvSpPr>
          <p:nvPr>
            <p:ph idx="1"/>
          </p:nvPr>
        </p:nvSpPr>
        <p:spPr>
          <a:xfrm>
            <a:off x="0" y="2057400"/>
            <a:ext cx="12192000" cy="4114800"/>
          </a:xfrm>
        </p:spPr>
        <p:txBody>
          <a:bodyPr/>
          <a:lstStyle/>
          <a:p>
            <a:pPr eaLnBrk="1" hangingPunct="1"/>
            <a:r>
              <a:rPr lang="en-US" altLang="zh-TW" sz="2400" smtClean="0"/>
              <a:t>The two specific sets that are within the CrossJoin are the two members of the gender level of the Gender dimension, and the two years in the year level of the Time dimension.</a:t>
            </a:r>
          </a:p>
          <a:p>
            <a:pPr eaLnBrk="1" hangingPunct="1"/>
            <a:endParaRPr lang="en-US" altLang="zh-TW" sz="2400" smtClean="0"/>
          </a:p>
          <a:p>
            <a:pPr eaLnBrk="1" hangingPunct="1"/>
            <a:r>
              <a:rPr lang="en-US" altLang="zh-TW" sz="2400" smtClean="0"/>
              <a:t>The set of all members of the Measure dimension is included on the rows axis.</a:t>
            </a:r>
          </a:p>
          <a:p>
            <a:pPr eaLnBrk="1" hangingPunct="1"/>
            <a:endParaRPr lang="en-US" altLang="zh-TW" sz="2400" smtClean="0"/>
          </a:p>
          <a:p>
            <a:pPr eaLnBrk="1" hangingPunct="1"/>
            <a:r>
              <a:rPr lang="en-US" altLang="zh-TW" sz="2400" smtClean="0"/>
              <a:t>There is no member explicitly added as a slicer in this query.</a:t>
            </a:r>
          </a:p>
        </p:txBody>
      </p:sp>
    </p:spTree>
    <p:extLst>
      <p:ext uri="{BB962C8B-B14F-4D97-AF65-F5344CB8AC3E}">
        <p14:creationId xmlns:p14="http://schemas.microsoft.com/office/powerpoint/2010/main" val="4443757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0"/>
            <a:ext cx="12801600" cy="1143000"/>
          </a:xfrm>
        </p:spPr>
        <p:txBody>
          <a:bodyPr>
            <a:normAutofit/>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 of Slicer Function</a:t>
            </a:r>
          </a:p>
        </p:txBody>
      </p:sp>
      <p:graphicFrame>
        <p:nvGraphicFramePr>
          <p:cNvPr id="178305" name="Group 129"/>
          <p:cNvGraphicFramePr>
            <a:graphicFrameLocks noGrp="1"/>
          </p:cNvGraphicFramePr>
          <p:nvPr>
            <p:ph type="tbl" idx="1"/>
          </p:nvPr>
        </p:nvGraphicFramePr>
        <p:xfrm>
          <a:off x="304800" y="1981200"/>
          <a:ext cx="10972799" cy="4114800"/>
        </p:xfrm>
        <a:graphic>
          <a:graphicData uri="http://schemas.openxmlformats.org/drawingml/2006/table">
            <a:tbl>
              <a:tblPr/>
              <a:tblGrid>
                <a:gridCol w="2681817"/>
                <a:gridCol w="2072216"/>
                <a:gridCol w="2074333"/>
                <a:gridCol w="2072217"/>
                <a:gridCol w="2072216"/>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1998</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131,558.00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135,215.00</a:t>
                      </a: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Cost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111,777.48</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113,849.75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280,228.21</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285,011.92</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Sales count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428.31</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rPr>
                        <a:t>       </a:t>
                      </a: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440.06</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Store Sales Net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168,448.73</a:t>
                      </a:r>
                      <a:endParaRPr kumimoji="0" lang="zh-TW" altLang="en-US" sz="20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171,162.17</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5" name="Rectangle 102"/>
          <p:cNvSpPr>
            <a:spLocks noChangeArrowheads="1"/>
          </p:cNvSpPr>
          <p:nvPr/>
        </p:nvSpPr>
        <p:spPr bwMode="auto">
          <a:xfrm>
            <a:off x="304800" y="1219200"/>
            <a:ext cx="109728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96" name="Line 103"/>
          <p:cNvSpPr>
            <a:spLocks noChangeShapeType="1"/>
          </p:cNvSpPr>
          <p:nvPr/>
        </p:nvSpPr>
        <p:spPr bwMode="auto">
          <a:xfrm>
            <a:off x="29464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7" name="Line 104"/>
          <p:cNvSpPr>
            <a:spLocks noChangeShapeType="1"/>
          </p:cNvSpPr>
          <p:nvPr/>
        </p:nvSpPr>
        <p:spPr bwMode="auto">
          <a:xfrm>
            <a:off x="7112000" y="1219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8" name="Text Box 105"/>
          <p:cNvSpPr txBox="1">
            <a:spLocks noChangeArrowheads="1"/>
          </p:cNvSpPr>
          <p:nvPr/>
        </p:nvSpPr>
        <p:spPr bwMode="auto">
          <a:xfrm>
            <a:off x="32512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F</a:t>
            </a:r>
          </a:p>
        </p:txBody>
      </p:sp>
      <p:sp>
        <p:nvSpPr>
          <p:cNvPr id="53299" name="Text Box 106"/>
          <p:cNvSpPr txBox="1">
            <a:spLocks noChangeArrowheads="1"/>
          </p:cNvSpPr>
          <p:nvPr/>
        </p:nvSpPr>
        <p:spPr bwMode="auto">
          <a:xfrm>
            <a:off x="7112000" y="1295400"/>
            <a:ext cx="142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50000"/>
              </a:spcBef>
            </a:pPr>
            <a:r>
              <a:rPr lang="en-US" altLang="zh-TW"/>
              <a:t>M</a:t>
            </a:r>
          </a:p>
        </p:txBody>
      </p:sp>
    </p:spTree>
    <p:extLst>
      <p:ext uri="{BB962C8B-B14F-4D97-AF65-F5344CB8AC3E}">
        <p14:creationId xmlns:p14="http://schemas.microsoft.com/office/powerpoint/2010/main" val="6603010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0" y="0"/>
            <a:ext cx="12192000" cy="1143000"/>
          </a:xfrm>
        </p:spPr>
        <p:txBody>
          <a:bodyPr/>
          <a:lstStyle/>
          <a:p>
            <a:pPr eaLnBrk="1" hangingPunct="1"/>
            <a:r>
              <a:rPr lang="en-US" altLang="zh-TW" b="1" smtClean="0">
                <a:solidFill>
                  <a:srgbClr val="CF5716"/>
                </a:solidFill>
                <a:ea typeface="新細明體" pitchFamily="18" charset="-120"/>
              </a:rPr>
              <a:t>Filter filers a set based on a particular condition</a:t>
            </a:r>
          </a:p>
        </p:txBody>
      </p:sp>
      <p:sp>
        <p:nvSpPr>
          <p:cNvPr id="54275" name="Rectangle 5"/>
          <p:cNvSpPr>
            <a:spLocks noGrp="1" noChangeArrowheads="1"/>
          </p:cNvSpPr>
          <p:nvPr>
            <p:ph idx="1"/>
          </p:nvPr>
        </p:nvSpPr>
        <p:spPr>
          <a:xfrm>
            <a:off x="0" y="2057400"/>
            <a:ext cx="12192000" cy="5181600"/>
          </a:xfrm>
        </p:spPr>
        <p:txBody>
          <a:bodyPr/>
          <a:lstStyle/>
          <a:p>
            <a:pPr eaLnBrk="1" hangingPunct="1">
              <a:buFontTx/>
              <a:buNone/>
            </a:pPr>
            <a:r>
              <a:rPr lang="en-US" altLang="zh-TW" smtClean="0"/>
              <a:t>SELECT</a:t>
            </a:r>
          </a:p>
          <a:p>
            <a:pPr eaLnBrk="1" hangingPunct="1">
              <a:buFontTx/>
              <a:buNone/>
            </a:pPr>
            <a:r>
              <a:rPr lang="en-US" altLang="zh-TW" smtClean="0"/>
              <a:t>{[Measures]. [Unit Sales]} ON COLUMNS,</a:t>
            </a:r>
          </a:p>
          <a:p>
            <a:pPr eaLnBrk="1" hangingPunct="1">
              <a:buFontTx/>
              <a:buNone/>
            </a:pPr>
            <a:r>
              <a:rPr lang="en-US" altLang="zh-TW" smtClean="0"/>
              <a:t>{Filter({[Product]. [Product Department].Members},</a:t>
            </a:r>
          </a:p>
          <a:p>
            <a:pPr eaLnBrk="1" hangingPunct="1">
              <a:buFontTx/>
              <a:buNone/>
            </a:pPr>
            <a:r>
              <a:rPr lang="en-US" altLang="zh-TW" smtClean="0"/>
              <a:t>([Gender]. [All Gender].[F],[Measures].[Unit Sales]) &gt; 10000)} ON ROWS</a:t>
            </a:r>
          </a:p>
          <a:p>
            <a:pPr eaLnBrk="1" hangingPunct="1">
              <a:buFontTx/>
              <a:buNone/>
            </a:pPr>
            <a:r>
              <a:rPr lang="en-US" altLang="zh-TW" smtClean="0"/>
              <a:t>FROM [Sales]</a:t>
            </a:r>
          </a:p>
          <a:p>
            <a:pPr eaLnBrk="1" hangingPunct="1">
              <a:buFontTx/>
              <a:buNone/>
            </a:pPr>
            <a:endParaRPr lang="en-US" altLang="zh-TW" sz="2800" smtClean="0"/>
          </a:p>
        </p:txBody>
      </p:sp>
    </p:spTree>
    <p:extLst>
      <p:ext uri="{BB962C8B-B14F-4D97-AF65-F5344CB8AC3E}">
        <p14:creationId xmlns:p14="http://schemas.microsoft.com/office/powerpoint/2010/main" val="21043028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04800"/>
            <a:ext cx="12192000" cy="1143000"/>
          </a:xfrm>
        </p:spPr>
        <p:txBody>
          <a:bodyPr>
            <a:normAutofit fontScale="90000"/>
          </a:bodyPr>
          <a:lstStyle/>
          <a:p>
            <a:pPr eaLnBrk="1" fontAlgn="auto" hangingPunct="1">
              <a:spcAft>
                <a:spcPts val="0"/>
              </a:spcAft>
              <a:defRPr/>
            </a:pPr>
            <a:r>
              <a:rPr lang="en-US" altLang="zh-TW" sz="3600" smtClean="0">
                <a:ea typeface="新細明體" pitchFamily="18" charset="-120"/>
              </a:rPr>
              <a:t>The Filter function produces a set of product departments meeting the Filter criteria</a:t>
            </a:r>
          </a:p>
        </p:txBody>
      </p:sp>
      <p:sp>
        <p:nvSpPr>
          <p:cNvPr id="55299" name="Rectangle 3"/>
          <p:cNvSpPr>
            <a:spLocks noGrp="1" noChangeArrowheads="1"/>
          </p:cNvSpPr>
          <p:nvPr>
            <p:ph idx="1"/>
          </p:nvPr>
        </p:nvSpPr>
        <p:spPr>
          <a:xfrm>
            <a:off x="402167" y="1527175"/>
            <a:ext cx="11338984" cy="4572000"/>
          </a:xfrm>
        </p:spPr>
        <p:txBody>
          <a:bodyPr/>
          <a:lstStyle/>
          <a:p>
            <a:pPr algn="just" eaLnBrk="1" hangingPunct="1">
              <a:buFontTx/>
              <a:buNone/>
            </a:pPr>
            <a:r>
              <a:rPr lang="en-US" altLang="zh-TW" smtClean="0"/>
              <a:t>The results of this query show that the set returned on the rows axis consists of product departments for which unit sales to females is greater than $10000</a:t>
            </a:r>
          </a:p>
        </p:txBody>
      </p:sp>
    </p:spTree>
    <p:extLst>
      <p:ext uri="{BB962C8B-B14F-4D97-AF65-F5344CB8AC3E}">
        <p14:creationId xmlns:p14="http://schemas.microsoft.com/office/powerpoint/2010/main" val="1358122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noFill/>
        </p:spPr>
        <p:txBody>
          <a:bodyPr/>
          <a:lstStyle/>
          <a:p>
            <a:pPr eaLnBrk="1" hangingPunct="1"/>
            <a:r>
              <a:rPr lang="en-US" altLang="zh-TW" smtClean="0">
                <a:ea typeface="新細明體" pitchFamily="18" charset="-120"/>
              </a:rPr>
              <a:t>Output from the data cube</a:t>
            </a:r>
          </a:p>
        </p:txBody>
      </p:sp>
      <p:graphicFrame>
        <p:nvGraphicFramePr>
          <p:cNvPr id="181322" name="Group 74"/>
          <p:cNvGraphicFramePr>
            <a:graphicFrameLocks noGrp="1"/>
          </p:cNvGraphicFramePr>
          <p:nvPr>
            <p:ph type="tbl" idx="1"/>
          </p:nvPr>
        </p:nvGraphicFramePr>
        <p:xfrm>
          <a:off x="914400" y="1981200"/>
          <a:ext cx="10363200" cy="4114801"/>
        </p:xfrm>
        <a:graphic>
          <a:graphicData uri="http://schemas.openxmlformats.org/drawingml/2006/table">
            <a:tbl>
              <a:tblPr/>
              <a:tblGrid>
                <a:gridCol w="5181600"/>
                <a:gridCol w="518160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Unit Sales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Frozen Food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26,655.00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Produce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37,792.00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Household</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27,038.00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8132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4800" dirty="0">
                <a:latin typeface="Adobe Caslon Pro Bold" panose="0205070206050A020403" pitchFamily="18" charset="0"/>
              </a:rPr>
              <a:t>Data Warehouse Properties</a:t>
            </a:r>
          </a:p>
        </p:txBody>
      </p:sp>
      <p:sp>
        <p:nvSpPr>
          <p:cNvPr id="8195" name="Rectangle 3"/>
          <p:cNvSpPr>
            <a:spLocks noChangeArrowheads="1"/>
          </p:cNvSpPr>
          <p:nvPr/>
        </p:nvSpPr>
        <p:spPr bwMode="auto">
          <a:xfrm>
            <a:off x="2743200" y="1905000"/>
            <a:ext cx="6019800" cy="3962400"/>
          </a:xfrm>
          <a:prstGeom prst="rect">
            <a:avLst/>
          </a:prstGeom>
          <a:noFill/>
          <a:ln w="508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AutoShape 4"/>
          <p:cNvSpPr>
            <a:spLocks noChangeArrowheads="1"/>
          </p:cNvSpPr>
          <p:nvPr/>
        </p:nvSpPr>
        <p:spPr bwMode="auto">
          <a:xfrm>
            <a:off x="4267200" y="2438400"/>
            <a:ext cx="2667000" cy="2895600"/>
          </a:xfrm>
          <a:prstGeom prst="flowChartDecision">
            <a:avLst/>
          </a:prstGeom>
          <a:ln w="53975">
            <a:solidFill>
              <a:srgbClr val="002060"/>
            </a:solidFill>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800" dirty="0">
                <a:ln w="0"/>
                <a:solidFill>
                  <a:schemeClr val="tx1"/>
                </a:solidFill>
                <a:effectLst>
                  <a:outerShdw blurRad="38100" dist="19050" dir="2700000" algn="tl" rotWithShape="0">
                    <a:schemeClr val="dk1">
                      <a:alpha val="40000"/>
                    </a:schemeClr>
                  </a:outerShdw>
                </a:effectLst>
              </a:rPr>
              <a:t>Data</a:t>
            </a:r>
          </a:p>
          <a:p>
            <a:pPr algn="ctr"/>
            <a:r>
              <a:rPr lang="en-US" sz="2800" dirty="0">
                <a:ln w="0"/>
                <a:solidFill>
                  <a:schemeClr val="tx1"/>
                </a:solidFill>
                <a:effectLst>
                  <a:outerShdw blurRad="38100" dist="19050" dir="2700000" algn="tl" rotWithShape="0">
                    <a:schemeClr val="dk1">
                      <a:alpha val="40000"/>
                    </a:schemeClr>
                  </a:outerShdw>
                </a:effectLst>
              </a:rPr>
              <a:t>Warehouse</a:t>
            </a:r>
          </a:p>
        </p:txBody>
      </p:sp>
      <p:sp>
        <p:nvSpPr>
          <p:cNvPr id="8197" name="Line 5"/>
          <p:cNvSpPr>
            <a:spLocks noChangeShapeType="1"/>
          </p:cNvSpPr>
          <p:nvPr/>
        </p:nvSpPr>
        <p:spPr bwMode="auto">
          <a:xfrm>
            <a:off x="6934200" y="3886200"/>
            <a:ext cx="18288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198" name="Line 6"/>
          <p:cNvSpPr>
            <a:spLocks noChangeShapeType="1"/>
          </p:cNvSpPr>
          <p:nvPr/>
        </p:nvSpPr>
        <p:spPr bwMode="auto">
          <a:xfrm>
            <a:off x="5596596" y="5334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Line 7"/>
          <p:cNvSpPr>
            <a:spLocks noChangeShapeType="1"/>
          </p:cNvSpPr>
          <p:nvPr/>
        </p:nvSpPr>
        <p:spPr bwMode="auto">
          <a:xfrm flipV="1">
            <a:off x="5638800" y="1905000"/>
            <a:ext cx="0" cy="533400"/>
          </a:xfrm>
          <a:prstGeom prst="line">
            <a:avLst/>
          </a:prstGeom>
          <a:noFill/>
          <a:ln w="508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8"/>
          <p:cNvSpPr>
            <a:spLocks noChangeShapeType="1"/>
          </p:cNvSpPr>
          <p:nvPr/>
        </p:nvSpPr>
        <p:spPr bwMode="auto">
          <a:xfrm flipH="1">
            <a:off x="2743200" y="3886200"/>
            <a:ext cx="1524000" cy="0"/>
          </a:xfrm>
          <a:prstGeom prst="line">
            <a:avLst/>
          </a:prstGeom>
          <a:ln w="50800">
            <a:headEnd type="none" w="sm" len="sm"/>
            <a:tailEnd type="none" w="sm" len="sm"/>
          </a:ln>
        </p:spPr>
        <p:style>
          <a:lnRef idx="3">
            <a:schemeClr val="dk1"/>
          </a:lnRef>
          <a:fillRef idx="0">
            <a:schemeClr val="dk1"/>
          </a:fillRef>
          <a:effectRef idx="2">
            <a:schemeClr val="dk1"/>
          </a:effectRef>
          <a:fontRef idx="minor">
            <a:schemeClr val="tx1"/>
          </a:fontRef>
        </p:style>
        <p:txBody>
          <a:bodyPr wrap="none" anchor="ctr"/>
          <a:lstStyle/>
          <a:p>
            <a:endParaRPr lang="en-US"/>
          </a:p>
        </p:txBody>
      </p:sp>
      <p:sp>
        <p:nvSpPr>
          <p:cNvPr id="8201" name="Text Box 9"/>
          <p:cNvSpPr txBox="1">
            <a:spLocks noChangeArrowheads="1"/>
          </p:cNvSpPr>
          <p:nvPr/>
        </p:nvSpPr>
        <p:spPr bwMode="auto">
          <a:xfrm>
            <a:off x="6629401" y="2362200"/>
            <a:ext cx="1509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Integrated</a:t>
            </a:r>
          </a:p>
        </p:txBody>
      </p:sp>
      <p:sp>
        <p:nvSpPr>
          <p:cNvPr id="8202" name="Text Box 10"/>
          <p:cNvSpPr txBox="1">
            <a:spLocks noChangeArrowheads="1"/>
          </p:cNvSpPr>
          <p:nvPr/>
        </p:nvSpPr>
        <p:spPr bwMode="auto">
          <a:xfrm>
            <a:off x="6478622" y="4805065"/>
            <a:ext cx="1811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Time Variant</a:t>
            </a:r>
          </a:p>
        </p:txBody>
      </p:sp>
      <p:sp>
        <p:nvSpPr>
          <p:cNvPr id="8203" name="Text Box 11"/>
          <p:cNvSpPr txBox="1">
            <a:spLocks noChangeArrowheads="1"/>
          </p:cNvSpPr>
          <p:nvPr/>
        </p:nvSpPr>
        <p:spPr bwMode="auto">
          <a:xfrm>
            <a:off x="3062483" y="4849613"/>
            <a:ext cx="17576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dirty="0"/>
              <a:t>Non Volatile</a:t>
            </a:r>
          </a:p>
        </p:txBody>
      </p:sp>
      <p:sp>
        <p:nvSpPr>
          <p:cNvPr id="8204" name="Text Box 12"/>
          <p:cNvSpPr txBox="1">
            <a:spLocks noChangeArrowheads="1"/>
          </p:cNvSpPr>
          <p:nvPr/>
        </p:nvSpPr>
        <p:spPr bwMode="auto">
          <a:xfrm>
            <a:off x="3108326" y="2251076"/>
            <a:ext cx="13193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t>Subject</a:t>
            </a:r>
          </a:p>
          <a:p>
            <a:r>
              <a:rPr lang="en-US" sz="2400" b="1"/>
              <a:t>Oriented</a:t>
            </a:r>
          </a:p>
        </p:txBody>
      </p:sp>
    </p:spTree>
    <p:extLst>
      <p:ext uri="{BB962C8B-B14F-4D97-AF65-F5344CB8AC3E}">
        <p14:creationId xmlns:p14="http://schemas.microsoft.com/office/powerpoint/2010/main" val="27017763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 y="0"/>
            <a:ext cx="12903200" cy="419100"/>
          </a:xfrm>
        </p:spPr>
        <p:txBody>
          <a:bodyPr>
            <a:normAutofit fontScale="90000"/>
          </a:bodyPr>
          <a:lstStyle/>
          <a:p>
            <a:pPr eaLnBrk="1" fontAlgn="auto" hangingPunct="1">
              <a:spcAft>
                <a:spcPts val="0"/>
              </a:spcAft>
              <a:defRPr/>
            </a:pPr>
            <a:r>
              <a:rPr lang="en-US" altLang="zh-TW" sz="2800" b="1" smtClean="0">
                <a:ea typeface="新細明體" pitchFamily="18" charset="-120"/>
              </a:rPr>
              <a:t>TopCount( ) and BottomCount( ) Functions</a:t>
            </a:r>
          </a:p>
        </p:txBody>
      </p:sp>
      <p:sp>
        <p:nvSpPr>
          <p:cNvPr id="48133" name="Rectangle 5"/>
          <p:cNvSpPr>
            <a:spLocks noGrp="1" noChangeArrowheads="1"/>
          </p:cNvSpPr>
          <p:nvPr>
            <p:ph idx="1"/>
          </p:nvPr>
        </p:nvSpPr>
        <p:spPr>
          <a:xfrm>
            <a:off x="0" y="533400"/>
            <a:ext cx="12598400" cy="2743200"/>
          </a:xfrm>
        </p:spPr>
        <p:txBody>
          <a:bodyPr>
            <a:normAutofit fontScale="55000" lnSpcReduction="20000"/>
          </a:bodyPr>
          <a:lstStyle/>
          <a:p>
            <a:pPr marL="274320" indent="-274320" eaLnBrk="1" fontAlgn="auto" hangingPunct="1">
              <a:spcAft>
                <a:spcPts val="0"/>
              </a:spcAft>
              <a:buClr>
                <a:schemeClr val="accent3"/>
              </a:buClr>
              <a:buFontTx/>
              <a:buNone/>
              <a:defRPr/>
            </a:pPr>
            <a:r>
              <a:rPr lang="en-US" altLang="zh-TW" sz="2800" smtClean="0"/>
              <a:t>SELECT </a:t>
            </a:r>
          </a:p>
          <a:p>
            <a:pPr marL="274320" indent="-274320" eaLnBrk="1" fontAlgn="auto" hangingPunct="1">
              <a:spcAft>
                <a:spcPts val="0"/>
              </a:spcAft>
              <a:buClr>
                <a:schemeClr val="accent3"/>
              </a:buClr>
              <a:buFontTx/>
              <a:buNone/>
              <a:defRPr/>
            </a:pPr>
            <a:r>
              <a:rPr lang="en-US" altLang="zh-TW" sz="2800" smtClean="0"/>
              <a:t>{[Customers].[All Customers].[USA],</a:t>
            </a:r>
          </a:p>
          <a:p>
            <a:pPr marL="274320" indent="-274320" eaLnBrk="1" fontAlgn="auto" hangingPunct="1">
              <a:spcAft>
                <a:spcPts val="0"/>
              </a:spcAft>
              <a:buClr>
                <a:schemeClr val="accent3"/>
              </a:buClr>
              <a:buFontTx/>
              <a:buNone/>
              <a:defRPr/>
            </a:pPr>
            <a:r>
              <a:rPr lang="en-US" altLang="zh-TW" sz="2800" smtClean="0"/>
              <a:t>[Customers].[All Customers].[USA].Children}ON COLUMNS,</a:t>
            </a:r>
          </a:p>
          <a:p>
            <a:pPr marL="274320" indent="-274320" eaLnBrk="1" fontAlgn="auto" hangingPunct="1">
              <a:spcAft>
                <a:spcPts val="0"/>
              </a:spcAft>
              <a:buClr>
                <a:schemeClr val="accent3"/>
              </a:buClr>
              <a:buFontTx/>
              <a:buNone/>
              <a:defRPr/>
            </a:pPr>
            <a:r>
              <a:rPr lang="en-US" altLang="zh-TW" sz="2800" smtClean="0"/>
              <a:t>{TopCount({[Product].[Product Category].Members},</a:t>
            </a:r>
          </a:p>
          <a:p>
            <a:pPr marL="274320" indent="-274320" eaLnBrk="1" fontAlgn="auto" hangingPunct="1">
              <a:spcAft>
                <a:spcPts val="0"/>
              </a:spcAft>
              <a:buClr>
                <a:schemeClr val="accent3"/>
              </a:buClr>
              <a:buFontTx/>
              <a:buNone/>
              <a:defRPr/>
            </a:pPr>
            <a:r>
              <a:rPr lang="en-US" altLang="zh-TW" sz="2800" smtClean="0"/>
              <a:t>5, [Measures].[Unit Sales]),</a:t>
            </a:r>
          </a:p>
          <a:p>
            <a:pPr marL="274320" indent="-274320" eaLnBrk="1" fontAlgn="auto" hangingPunct="1">
              <a:spcAft>
                <a:spcPts val="0"/>
              </a:spcAft>
              <a:buClr>
                <a:schemeClr val="accent3"/>
              </a:buClr>
              <a:buFontTx/>
              <a:buNone/>
              <a:defRPr/>
            </a:pPr>
            <a:r>
              <a:rPr lang="en-US" altLang="zh-TW" sz="2800" smtClean="0"/>
              <a:t>BottomCount({[Product].[Product Category].Members},</a:t>
            </a:r>
          </a:p>
          <a:p>
            <a:pPr marL="274320" indent="-274320" eaLnBrk="1" fontAlgn="auto" hangingPunct="1">
              <a:spcAft>
                <a:spcPts val="0"/>
              </a:spcAft>
              <a:buClr>
                <a:schemeClr val="accent3"/>
              </a:buClr>
              <a:buFontTx/>
              <a:buNone/>
              <a:defRPr/>
            </a:pPr>
            <a:r>
              <a:rPr lang="en-US" altLang="zh-TW" sz="2800" smtClean="0"/>
              <a:t>5, [Measures].[Unit Sales])} ON ROWS</a:t>
            </a:r>
          </a:p>
          <a:p>
            <a:pPr marL="274320" indent="-274320" eaLnBrk="1" fontAlgn="auto" hangingPunct="1">
              <a:spcAft>
                <a:spcPts val="0"/>
              </a:spcAft>
              <a:buClr>
                <a:schemeClr val="accent3"/>
              </a:buClr>
              <a:buFontTx/>
              <a:buNone/>
              <a:defRPr/>
            </a:pPr>
            <a:r>
              <a:rPr lang="en-US" altLang="zh-TW" sz="2800" smtClean="0"/>
              <a:t>FROM [Sales]</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Tx/>
              <a:buNone/>
              <a:defRPr/>
            </a:pPr>
            <a:r>
              <a:rPr lang="en-US" altLang="zh-TW" sz="2800" smtClean="0"/>
              <a:t>Where TopCount is to request the highest count of the data as a result of the query. Similarly, BottomCount is to request the lowest count of the data as a result of the query. </a:t>
            </a:r>
          </a:p>
          <a:p>
            <a:pPr marL="274320" indent="-274320" eaLnBrk="1" fontAlgn="auto" hangingPunct="1">
              <a:spcAft>
                <a:spcPts val="0"/>
              </a:spcAft>
              <a:buClr>
                <a:schemeClr val="accent3"/>
              </a:buClr>
              <a:buFontTx/>
              <a:buNone/>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spcAft>
                <a:spcPts val="0"/>
              </a:spcAft>
              <a:buClr>
                <a:schemeClr val="accent3"/>
              </a:buClr>
              <a:buFont typeface="Wingdings 2"/>
              <a:buChar char=""/>
              <a:defRPr/>
            </a:pPr>
            <a:endParaRPr lang="en-US" altLang="zh-TW" sz="2800" smtClean="0"/>
          </a:p>
          <a:p>
            <a:pPr marL="274320" indent="-274320" eaLnBrk="1" fontAlgn="auto" hangingPunct="1">
              <a:lnSpc>
                <a:spcPct val="90000"/>
              </a:lnSpc>
              <a:spcAft>
                <a:spcPts val="0"/>
              </a:spcAft>
              <a:buClr>
                <a:schemeClr val="accent3"/>
              </a:buClr>
              <a:buFontTx/>
              <a:buNone/>
              <a:defRPr/>
            </a:pPr>
            <a:endParaRPr lang="en-US" altLang="zh-TW" sz="2800" smtClean="0"/>
          </a:p>
        </p:txBody>
      </p:sp>
    </p:spTree>
    <p:extLst>
      <p:ext uri="{BB962C8B-B14F-4D97-AF65-F5344CB8AC3E}">
        <p14:creationId xmlns:p14="http://schemas.microsoft.com/office/powerpoint/2010/main" val="3249363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03200" y="609600"/>
            <a:ext cx="11785600" cy="1143000"/>
          </a:xfrm>
        </p:spPr>
        <p:txBody>
          <a:bodyPr>
            <a:normAutofit fontScale="90000"/>
          </a:bodyPr>
          <a:lstStyle/>
          <a:p>
            <a:pPr algn="just" eaLnBrk="1" fontAlgn="auto" hangingPunct="1">
              <a:spcAft>
                <a:spcPts val="0"/>
              </a:spcAft>
              <a:defRPr/>
            </a:pPr>
            <a:r>
              <a:rPr lang="en-US" altLang="zh-TW" sz="2800" smtClean="0">
                <a:ea typeface="新細明體" pitchFamily="18" charset="-120"/>
              </a:rPr>
              <a:t>The columns axis contains the members from the customers dimension. The single member, {[Customers].[All Customers].[USA] is specified and the children of USA, [Customers].[All Customers].[USA]. Children, are combined in a comma- separated list to make up the set.</a:t>
            </a:r>
          </a:p>
        </p:txBody>
      </p:sp>
      <p:sp>
        <p:nvSpPr>
          <p:cNvPr id="58371" name="Rectangle 3"/>
          <p:cNvSpPr>
            <a:spLocks noGrp="1" noChangeArrowheads="1"/>
          </p:cNvSpPr>
          <p:nvPr>
            <p:ph idx="1"/>
          </p:nvPr>
        </p:nvSpPr>
        <p:spPr>
          <a:xfrm>
            <a:off x="0" y="2895600"/>
            <a:ext cx="12192000" cy="4114800"/>
          </a:xfrm>
        </p:spPr>
        <p:txBody>
          <a:bodyPr/>
          <a:lstStyle/>
          <a:p>
            <a:pPr algn="just" eaLnBrk="1" hangingPunct="1">
              <a:buFontTx/>
              <a:buNone/>
            </a:pPr>
            <a:r>
              <a:rPr lang="en-US" altLang="zh-TW" smtClean="0"/>
              <a:t>The product categories are included on the rows axis in a comma-separated list where different operators are used to specify a particular subset of the [Product].[Product Category]. Members set. Unit sales is used as the measure with which to select the top five product categories and the bottom five product categories.</a:t>
            </a:r>
          </a:p>
        </p:txBody>
      </p:sp>
    </p:spTree>
    <p:extLst>
      <p:ext uri="{BB962C8B-B14F-4D97-AF65-F5344CB8AC3E}">
        <p14:creationId xmlns:p14="http://schemas.microsoft.com/office/powerpoint/2010/main" val="34186254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914400" y="0"/>
            <a:ext cx="10363200" cy="685800"/>
          </a:xfrm>
          <a:noFill/>
        </p:spPr>
        <p:txBody>
          <a:bodyPr>
            <a:normAutofit fontScale="90000"/>
          </a:bodyPr>
          <a:lstStyle/>
          <a:p>
            <a:pPr eaLnBrk="1" hangingPunct="1"/>
            <a:r>
              <a:rPr lang="en-US" altLang="zh-TW" sz="4000" smtClean="0">
                <a:ea typeface="新細明體" pitchFamily="18" charset="-120"/>
              </a:rPr>
              <a:t>Output from the data cube</a:t>
            </a:r>
          </a:p>
        </p:txBody>
      </p:sp>
      <p:graphicFrame>
        <p:nvGraphicFramePr>
          <p:cNvPr id="183475" name="Group 179"/>
          <p:cNvGraphicFramePr>
            <a:graphicFrameLocks noGrp="1"/>
          </p:cNvGraphicFramePr>
          <p:nvPr>
            <p:ph type="tbl" idx="1"/>
          </p:nvPr>
        </p:nvGraphicFramePr>
        <p:xfrm>
          <a:off x="406400" y="838200"/>
          <a:ext cx="10769599" cy="5089764"/>
        </p:xfrm>
        <a:graphic>
          <a:graphicData uri="http://schemas.openxmlformats.org/drawingml/2006/table">
            <a:tbl>
              <a:tblPr/>
              <a:tblGrid>
                <a:gridCol w="2478617"/>
                <a:gridCol w="2072216"/>
                <a:gridCol w="2074333"/>
                <a:gridCol w="2072217"/>
                <a:gridCol w="2072216"/>
              </a:tblGrid>
              <a:tr h="5180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USA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CA</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OR</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WA</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Snack Foods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30,545.00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8,543.00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7,789.00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14,213.00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Vegetables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20,733.00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5,447.00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9,306.00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Dairy</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12,885.00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3,534.00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6,220.00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Jams &amp; Jelies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11,888.00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3,343.00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2,877.00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5,868.00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Fruit</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11,767.00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3,184.00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3,008.00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5,575.00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Oysters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708.00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220.00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182.00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296.00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Shimp</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804.00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231.00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173.00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400.00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Hardware</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810.00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281.00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334.00</a:t>
                      </a: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Candies</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286.00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248.00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303.00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Canned Food</a:t>
                      </a:r>
                    </a:p>
                  </a:txBody>
                  <a:tcPr marL="121920" marR="121920"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819.00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234.00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215.00</a:t>
                      </a:r>
                    </a:p>
                  </a:txBody>
                  <a:tcPr marL="121920" marR="121920"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Times New Roman" pitchFamily="18" charset="0"/>
                          <a:ea typeface="新細明體" pitchFamily="18" charset="-120"/>
                        </a:rPr>
                        <a:t>     370.00</a:t>
                      </a:r>
                    </a:p>
                  </a:txBody>
                  <a:tcPr marL="121920" marR="121920"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01968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914400" y="0"/>
            <a:ext cx="10363200" cy="1143000"/>
          </a:xfrm>
          <a:noFill/>
        </p:spPr>
        <p:txBody>
          <a:bodyPr/>
          <a:lstStyle/>
          <a:p>
            <a:pPr eaLnBrk="1" hangingPunct="1"/>
            <a:r>
              <a:rPr lang="en-US" altLang="zh-TW" b="1" smtClean="0">
                <a:solidFill>
                  <a:srgbClr val="CF5716"/>
                </a:solidFill>
                <a:ea typeface="新細明體" pitchFamily="18" charset="-120"/>
              </a:rPr>
              <a:t>The Order () Function</a:t>
            </a:r>
          </a:p>
        </p:txBody>
      </p:sp>
      <p:sp>
        <p:nvSpPr>
          <p:cNvPr id="60419" name="Rectangle 5"/>
          <p:cNvSpPr>
            <a:spLocks noGrp="1" noChangeArrowheads="1"/>
          </p:cNvSpPr>
          <p:nvPr>
            <p:ph idx="1"/>
          </p:nvPr>
        </p:nvSpPr>
        <p:spPr>
          <a:xfrm>
            <a:off x="0" y="1371600"/>
            <a:ext cx="12192000" cy="4114800"/>
          </a:xfrm>
        </p:spPr>
        <p:txBody>
          <a:bodyPr/>
          <a:lstStyle/>
          <a:p>
            <a:pPr eaLnBrk="1" hangingPunct="1">
              <a:buFontTx/>
              <a:buNone/>
            </a:pPr>
            <a:r>
              <a:rPr lang="en-US" altLang="zh-TW" smtClean="0"/>
              <a:t>Select</a:t>
            </a:r>
          </a:p>
          <a:p>
            <a:pPr eaLnBrk="1" hangingPunct="1">
              <a:buFontTx/>
              <a:buNone/>
            </a:pPr>
            <a:r>
              <a:rPr lang="en-US" altLang="zh-TW" smtClean="0"/>
              <a:t>{[Marital Status].[All Marital Status].[S]} ON COLUMNS,</a:t>
            </a:r>
          </a:p>
          <a:p>
            <a:pPr eaLnBrk="1" hangingPunct="1">
              <a:buFontTx/>
              <a:buNone/>
            </a:pPr>
            <a:r>
              <a:rPr lang="en-US" altLang="zh-TW" smtClean="0"/>
              <a:t>{Order ({[Promotion Media].[Media Type].Members},</a:t>
            </a:r>
          </a:p>
          <a:p>
            <a:pPr eaLnBrk="1" hangingPunct="1">
              <a:buFontTx/>
              <a:buNone/>
            </a:pPr>
            <a:r>
              <a:rPr lang="en-US" altLang="zh-TW" smtClean="0"/>
              <a:t>[Unit Sales], BDESC)} ON ROWS</a:t>
            </a:r>
          </a:p>
          <a:p>
            <a:pPr eaLnBrk="1" hangingPunct="1">
              <a:buFontTx/>
              <a:buNone/>
            </a:pPr>
            <a:r>
              <a:rPr lang="en-US" altLang="zh-TW" smtClean="0"/>
              <a:t>FROM [Sales]</a:t>
            </a:r>
          </a:p>
          <a:p>
            <a:pPr eaLnBrk="1" hangingPunct="1">
              <a:buFontTx/>
              <a:buNone/>
            </a:pPr>
            <a:endParaRPr lang="en-US" altLang="zh-TW" smtClean="0"/>
          </a:p>
          <a:p>
            <a:pPr eaLnBrk="1" hangingPunct="1">
              <a:buFontTx/>
              <a:buNone/>
            </a:pPr>
            <a:r>
              <a:rPr lang="en-US" altLang="zh-TW" smtClean="0"/>
              <a:t>Where BDESC means sort descending without hierarchy. </a:t>
            </a:r>
          </a:p>
          <a:p>
            <a:pPr eaLnBrk="1" hangingPunct="1">
              <a:buFontTx/>
              <a:buNone/>
            </a:pPr>
            <a:endParaRPr lang="en-US" altLang="zh-TW" sz="2800" smtClean="0"/>
          </a:p>
        </p:txBody>
      </p:sp>
    </p:spTree>
    <p:extLst>
      <p:ext uri="{BB962C8B-B14F-4D97-AF65-F5344CB8AC3E}">
        <p14:creationId xmlns:p14="http://schemas.microsoft.com/office/powerpoint/2010/main" val="10479030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0" y="838200"/>
            <a:ext cx="12192000" cy="1143000"/>
          </a:xfrm>
        </p:spPr>
        <p:txBody>
          <a:bodyPr>
            <a:normAutofit fontScale="90000"/>
          </a:bodyPr>
          <a:lstStyle/>
          <a:p>
            <a:pPr algn="just" eaLnBrk="1" fontAlgn="auto" hangingPunct="1">
              <a:spcAft>
                <a:spcPts val="0"/>
              </a:spcAft>
              <a:defRPr/>
            </a:pPr>
            <a:r>
              <a:rPr lang="en-US" altLang="zh-TW" sz="4000" smtClean="0">
                <a:ea typeface="新細明體" pitchFamily="18" charset="-120"/>
              </a:rPr>
              <a:t>The Order function provides sorting capabilities within the MDX language in ASC, DESC, BASC and BDESC where “B” indicates “break” hierarchy.</a:t>
            </a:r>
          </a:p>
        </p:txBody>
      </p:sp>
      <p:sp>
        <p:nvSpPr>
          <p:cNvPr id="61443" name="Rectangle 3"/>
          <p:cNvSpPr>
            <a:spLocks noGrp="1" noChangeArrowheads="1"/>
          </p:cNvSpPr>
          <p:nvPr>
            <p:ph idx="1"/>
          </p:nvPr>
        </p:nvSpPr>
        <p:spPr>
          <a:xfrm>
            <a:off x="914400" y="3200400"/>
            <a:ext cx="10363200" cy="4114800"/>
          </a:xfrm>
        </p:spPr>
        <p:txBody>
          <a:bodyPr/>
          <a:lstStyle/>
          <a:p>
            <a:pPr algn="just" eaLnBrk="1" hangingPunct="1">
              <a:buFontTx/>
              <a:buNone/>
            </a:pPr>
            <a:r>
              <a:rPr lang="en-US" altLang="zh-TW" smtClean="0"/>
              <a:t>The sort was performed using the [Marital Status] .[All Marital Status].[S] member in descending order without hierarchy of the unit sales.</a:t>
            </a:r>
          </a:p>
        </p:txBody>
      </p:sp>
    </p:spTree>
    <p:extLst>
      <p:ext uri="{BB962C8B-B14F-4D97-AF65-F5344CB8AC3E}">
        <p14:creationId xmlns:p14="http://schemas.microsoft.com/office/powerpoint/2010/main" val="13628275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812800" y="0"/>
            <a:ext cx="10363200" cy="4572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5424" name="Group 80"/>
          <p:cNvGraphicFramePr>
            <a:graphicFrameLocks noGrp="1"/>
          </p:cNvGraphicFramePr>
          <p:nvPr>
            <p:ph type="tbl" idx="1"/>
          </p:nvPr>
        </p:nvGraphicFramePr>
        <p:xfrm>
          <a:off x="914400" y="457200"/>
          <a:ext cx="10363200" cy="5943600"/>
        </p:xfrm>
        <a:graphic>
          <a:graphicData uri="http://schemas.openxmlformats.org/drawingml/2006/table">
            <a:tbl>
              <a:tblPr/>
              <a:tblGrid>
                <a:gridCol w="5181600"/>
                <a:gridCol w="5181600"/>
              </a:tblGrid>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Marital Status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smtClean="0">
                          <a:ln>
                            <a:noFill/>
                          </a:ln>
                          <a:solidFill>
                            <a:schemeClr val="tx1"/>
                          </a:solidFill>
                          <a:effectLst/>
                          <a:latin typeface="Times New Roman" pitchFamily="18" charset="0"/>
                          <a:ea typeface="新細明體" pitchFamily="18" charset="-120"/>
                        </a:rPr>
                        <a:t>S</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No Media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95.970.00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4,787.00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3,559.00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Product Attachment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3,352.00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Daily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3,572.00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Cash Register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3,567.00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3,285.00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Street Handout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2,921.00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2,098.00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Bulk Mail</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2,271.00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In Store Coupon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1,829.00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1,873.00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Sunday Paper, Radio, TV</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1,378.00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Radio</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000" b="0" i="0" u="none" strike="noStrike" cap="none" normalizeH="0" baseline="0" smtClean="0">
                          <a:ln>
                            <a:noFill/>
                          </a:ln>
                          <a:solidFill>
                            <a:schemeClr val="tx1"/>
                          </a:solidFill>
                          <a:effectLst/>
                          <a:latin typeface="Times New Roman" pitchFamily="18" charset="0"/>
                          <a:ea typeface="新細明體" pitchFamily="18" charset="-120"/>
                        </a:rPr>
                        <a:t> 1,298.00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49634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title"/>
          </p:nvPr>
        </p:nvSpPr>
        <p:spPr>
          <a:xfrm>
            <a:off x="0" y="0"/>
            <a:ext cx="12192000" cy="1143000"/>
          </a:xfrm>
          <a:noFill/>
        </p:spPr>
        <p:txBody>
          <a:bodyPr/>
          <a:lstStyle/>
          <a:p>
            <a:pPr eaLnBrk="1" hangingPunct="1"/>
            <a:r>
              <a:rPr lang="en-US" altLang="zh-TW" sz="4000" b="1" smtClean="0">
                <a:solidFill>
                  <a:srgbClr val="CF5716"/>
                </a:solidFill>
                <a:ea typeface="新細明體" pitchFamily="18" charset="-120"/>
              </a:rPr>
              <a:t>Filter Function</a:t>
            </a:r>
            <a:r>
              <a:rPr lang="en-US" altLang="zh-TW" b="1" smtClean="0">
                <a:solidFill>
                  <a:srgbClr val="CF5716"/>
                </a:solidFill>
                <a:ea typeface="新細明體" pitchFamily="18" charset="-120"/>
              </a:rPr>
              <a:t> </a:t>
            </a:r>
          </a:p>
        </p:txBody>
      </p:sp>
      <p:sp>
        <p:nvSpPr>
          <p:cNvPr id="63491" name="Rectangle 7"/>
          <p:cNvSpPr>
            <a:spLocks noGrp="1" noChangeArrowheads="1"/>
          </p:cNvSpPr>
          <p:nvPr>
            <p:ph idx="1"/>
          </p:nvPr>
        </p:nvSpPr>
        <p:spPr>
          <a:xfrm>
            <a:off x="0" y="1371600"/>
            <a:ext cx="12598400" cy="4953000"/>
          </a:xfrm>
        </p:spPr>
        <p:txBody>
          <a:bodyPr/>
          <a:lstStyle/>
          <a:p>
            <a:pPr eaLnBrk="1" hangingPunct="1">
              <a:buFontTx/>
              <a:buNone/>
            </a:pPr>
            <a:r>
              <a:rPr lang="en-AU" altLang="zh-TW" sz="2800" smtClean="0"/>
              <a:t>Select</a:t>
            </a:r>
          </a:p>
          <a:p>
            <a:pPr eaLnBrk="1" hangingPunct="1">
              <a:buFontTx/>
              <a:buNone/>
            </a:pPr>
            <a:r>
              <a:rPr lang="en-AU" altLang="zh-TW" sz="2800" smtClean="0"/>
              <a:t>{[Gender], Members} ON COLUMNS,</a:t>
            </a:r>
          </a:p>
          <a:p>
            <a:pPr eaLnBrk="1" hangingPunct="1">
              <a:buFontTx/>
              <a:buNone/>
            </a:pPr>
            <a:r>
              <a:rPr lang="en-AU" altLang="zh-TW" sz="2800" smtClean="0"/>
              <a:t>{TopCount ({[Product].[Product Name].Members},10, </a:t>
            </a:r>
          </a:p>
          <a:p>
            <a:pPr eaLnBrk="1" hangingPunct="1">
              <a:buFontTx/>
              <a:buNone/>
            </a:pPr>
            <a:r>
              <a:rPr lang="en-AU" altLang="zh-TW" sz="2800" smtClean="0"/>
              <a:t>([Gender].[Gender].[F], [Measures].[Unit Sales]))} ON ROWS</a:t>
            </a:r>
          </a:p>
          <a:p>
            <a:pPr eaLnBrk="1" hangingPunct="1">
              <a:buFontTx/>
              <a:buNone/>
            </a:pPr>
            <a:r>
              <a:rPr lang="en-AU" altLang="zh-TW" sz="2800" smtClean="0"/>
              <a:t>FROM [Sales]</a:t>
            </a:r>
          </a:p>
          <a:p>
            <a:pPr eaLnBrk="1" hangingPunct="1">
              <a:buFontTx/>
              <a:buNone/>
            </a:pPr>
            <a:r>
              <a:rPr lang="en-AU" altLang="zh-TW" sz="2800" smtClean="0"/>
              <a:t>WHERE ([Marital Status].[All Marital Status].[M],</a:t>
            </a:r>
          </a:p>
          <a:p>
            <a:pPr eaLnBrk="1" hangingPunct="1">
              <a:buFontTx/>
              <a:buNone/>
            </a:pPr>
            <a:r>
              <a:rPr lang="en-AU" altLang="zh-TW" sz="2800" smtClean="0"/>
              <a:t>[Measures].[Unit Sales])</a:t>
            </a:r>
          </a:p>
          <a:p>
            <a:pPr eaLnBrk="1" hangingPunct="1">
              <a:lnSpc>
                <a:spcPct val="90000"/>
              </a:lnSpc>
              <a:buFontTx/>
              <a:buNone/>
            </a:pPr>
            <a:endParaRPr lang="zh-TW" altLang="en-US" sz="2800" smtClean="0"/>
          </a:p>
        </p:txBody>
      </p:sp>
    </p:spTree>
    <p:extLst>
      <p:ext uri="{BB962C8B-B14F-4D97-AF65-F5344CB8AC3E}">
        <p14:creationId xmlns:p14="http://schemas.microsoft.com/office/powerpoint/2010/main" val="39038211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xfrm>
            <a:off x="0" y="381000"/>
            <a:ext cx="12192000" cy="762000"/>
          </a:xfrm>
        </p:spPr>
        <p:txBody>
          <a:bodyPr>
            <a:normAutofit fontScale="90000"/>
          </a:bodyPr>
          <a:lstStyle/>
          <a:p>
            <a:pPr algn="just" eaLnBrk="1" fontAlgn="auto" hangingPunct="1">
              <a:spcAft>
                <a:spcPts val="0"/>
              </a:spcAft>
              <a:defRPr/>
            </a:pPr>
            <a:r>
              <a:rPr lang="en-US" altLang="zh-TW" sz="2000" smtClean="0">
                <a:ea typeface="新細明體" pitchFamily="18" charset="-120"/>
              </a:rPr>
              <a:t>This query is motivated by a desire to determine which products married women are most likely to purchase and the sales of these same products to married men.</a:t>
            </a:r>
            <a:br>
              <a:rPr lang="en-US" altLang="zh-TW" sz="2000" smtClean="0">
                <a:ea typeface="新細明體" pitchFamily="18" charset="-120"/>
              </a:rPr>
            </a:br>
            <a:endParaRPr lang="en-US" altLang="zh-TW" sz="2000" smtClean="0">
              <a:ea typeface="新細明體" pitchFamily="18" charset="-120"/>
            </a:endParaRPr>
          </a:p>
        </p:txBody>
      </p:sp>
      <p:sp>
        <p:nvSpPr>
          <p:cNvPr id="64515" name="Rectangle 5"/>
          <p:cNvSpPr>
            <a:spLocks noGrp="1" noChangeArrowheads="1"/>
          </p:cNvSpPr>
          <p:nvPr>
            <p:ph idx="1"/>
          </p:nvPr>
        </p:nvSpPr>
        <p:spPr>
          <a:xfrm>
            <a:off x="0" y="1295400"/>
            <a:ext cx="11988800" cy="4724400"/>
          </a:xfrm>
        </p:spPr>
        <p:txBody>
          <a:bodyPr/>
          <a:lstStyle/>
          <a:p>
            <a:pPr eaLnBrk="1" hangingPunct="1"/>
            <a:r>
              <a:rPr lang="en-US" altLang="zh-TW" sz="2000" smtClean="0"/>
              <a:t>The columns axis contains all members of the gender dimension, [All Gender], [F]. and [M]. [All Gender] is included because the .Members function was placed on the gender dimension instead of on the [Gender].[Gender] level.</a:t>
            </a:r>
          </a:p>
          <a:p>
            <a:pPr eaLnBrk="1" hangingPunct="1"/>
            <a:endParaRPr lang="en-US" altLang="zh-TW" sz="2000" smtClean="0"/>
          </a:p>
          <a:p>
            <a:pPr eaLnBrk="1" hangingPunct="1"/>
            <a:r>
              <a:rPr lang="en-US" altLang="zh-TW" sz="2000" smtClean="0"/>
              <a:t>The fundamental set in the rows axis consists of names of products (members of the [Product].[Product Name] level). In this query the TopCount ( ) function is used to examine some of the products. Of specific interest here are the top 10 products in unit sales pruchased by females. Therefore, the index in the TopCount ( ) function is 10, and the numeric expression is the tuple ([Gender].[Gender].[F], [Measures].[Unit Sales]).</a:t>
            </a:r>
          </a:p>
          <a:p>
            <a:pPr eaLnBrk="1" hangingPunct="1"/>
            <a:endParaRPr lang="en-US" altLang="zh-TW" sz="2000" smtClean="0"/>
          </a:p>
          <a:p>
            <a:pPr eaLnBrk="1" hangingPunct="1"/>
            <a:r>
              <a:rPr lang="en-US" altLang="zh-TW" sz="2000" smtClean="0"/>
              <a:t>The slicer contains the two members explicitly defined, [Marital Status].[All Marital Status].[M] and [Measures].[Unit Sales], because only data with these characteristics is desired. </a:t>
            </a:r>
          </a:p>
        </p:txBody>
      </p:sp>
    </p:spTree>
    <p:extLst>
      <p:ext uri="{BB962C8B-B14F-4D97-AF65-F5344CB8AC3E}">
        <p14:creationId xmlns:p14="http://schemas.microsoft.com/office/powerpoint/2010/main" val="33874058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914400" y="-152400"/>
            <a:ext cx="10363200" cy="533400"/>
          </a:xfrm>
        </p:spPr>
        <p:txBody>
          <a:bodyPr>
            <a:normAutofit fontScale="90000"/>
          </a:bodyPr>
          <a:lstStyle/>
          <a:p>
            <a:pPr eaLnBrk="1" fontAlgn="auto" hangingPunct="1">
              <a:spcAft>
                <a:spcPts val="0"/>
              </a:spcAft>
              <a:defRPr/>
            </a:pPr>
            <a:r>
              <a:rPr lang="en-US" altLang="zh-TW" sz="4000" smtClean="0">
                <a:solidFill>
                  <a:schemeClr val="accent3">
                    <a:shade val="75000"/>
                  </a:schemeClr>
                </a:solidFill>
                <a:ea typeface="新細明體" pitchFamily="18" charset="-120"/>
              </a:rPr>
              <a:t>Output from the data cube</a:t>
            </a:r>
          </a:p>
        </p:txBody>
      </p:sp>
      <p:graphicFrame>
        <p:nvGraphicFramePr>
          <p:cNvPr id="187529" name="Group 137"/>
          <p:cNvGraphicFramePr>
            <a:graphicFrameLocks noGrp="1"/>
          </p:cNvGraphicFramePr>
          <p:nvPr>
            <p:ph type="tbl" idx="1"/>
          </p:nvPr>
        </p:nvGraphicFramePr>
        <p:xfrm>
          <a:off x="203200" y="425450"/>
          <a:ext cx="10972800" cy="5949950"/>
        </p:xfrm>
        <a:graphic>
          <a:graphicData uri="http://schemas.openxmlformats.org/drawingml/2006/table">
            <a:tbl>
              <a:tblPr/>
              <a:tblGrid>
                <a:gridCol w="3251200"/>
                <a:gridCol w="2540000"/>
                <a:gridCol w="2438400"/>
                <a:gridCol w="2743200"/>
              </a:tblGrid>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TW" altLang="en-US" sz="2800" b="0" i="0" u="none" strike="noStrike" cap="none" normalizeH="0" baseline="0" smtClean="0">
                        <a:ln>
                          <a:noFill/>
                        </a:ln>
                        <a:solidFill>
                          <a:schemeClr val="tx1"/>
                        </a:solidFill>
                        <a:effectLst/>
                        <a:latin typeface="Times New Roman" pitchFamily="18" charset="0"/>
                        <a:ea typeface="新細明體" pitchFamily="18" charset="-12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All Gender</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F</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M</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Fabulous Berry Juice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127.00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Fast Beef Jerky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47.00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BBB Best Pepper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134.00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82.00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Ebony Cantelope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80.00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50.00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Peart Cheable Wine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79.00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Skinner Diel Cola</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115.00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37.00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Shdy Lake Manicotti</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28.00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Pearl Light Beer</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130.00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53.00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Shady Lake Rice Medly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131.00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77.00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54.00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Times New Roman" pitchFamily="18" charset="0"/>
                          <a:ea typeface="新細明體" pitchFamily="18" charset="-120"/>
                        </a:rPr>
                        <a:t>TriState Potatos</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108.00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76.00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800" b="0" i="0" u="none" strike="noStrike" cap="none" normalizeH="0" baseline="0" smtClean="0">
                          <a:ln>
                            <a:noFill/>
                          </a:ln>
                          <a:solidFill>
                            <a:schemeClr val="tx1"/>
                          </a:solidFill>
                          <a:effectLst/>
                          <a:latin typeface="Times New Roman" pitchFamily="18" charset="0"/>
                          <a:ea typeface="新細明體" pitchFamily="18" charset="-120"/>
                        </a:rPr>
                        <a:t>32.00</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172459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016000" y="0"/>
            <a:ext cx="10363200" cy="185738"/>
          </a:xfrm>
        </p:spPr>
        <p:txBody>
          <a:bodyPr>
            <a:normAutofit fontScale="90000"/>
          </a:bodyPr>
          <a:lstStyle/>
          <a:p>
            <a:pPr eaLnBrk="1" fontAlgn="auto" hangingPunct="1">
              <a:spcAft>
                <a:spcPts val="0"/>
              </a:spcAft>
              <a:defRPr/>
            </a:pPr>
            <a:r>
              <a:rPr lang="en-US" altLang="zh-TW" sz="2400" smtClean="0">
                <a:ea typeface="新細明體" pitchFamily="18" charset="-120"/>
              </a:rPr>
              <a:t>Example of OLAP</a:t>
            </a:r>
          </a:p>
        </p:txBody>
      </p:sp>
      <p:sp>
        <p:nvSpPr>
          <p:cNvPr id="66563" name="Rectangle 3"/>
          <p:cNvSpPr>
            <a:spLocks noGrp="1" noChangeArrowheads="1"/>
          </p:cNvSpPr>
          <p:nvPr>
            <p:ph idx="1"/>
          </p:nvPr>
        </p:nvSpPr>
        <p:spPr>
          <a:xfrm>
            <a:off x="0" y="228600"/>
            <a:ext cx="12192000" cy="1676400"/>
          </a:xfrm>
        </p:spPr>
        <p:txBody>
          <a:bodyPr/>
          <a:lstStyle/>
          <a:p>
            <a:pPr eaLnBrk="1" hangingPunct="1">
              <a:buFontTx/>
              <a:buNone/>
            </a:pPr>
            <a:r>
              <a:rPr lang="en-AU" altLang="zh-TW" sz="2400" smtClean="0"/>
              <a:t>Starting with the base cuboid [Year, Month, Customer, Product, Sales-person, Sales-quota, Actual-sales], what specific OLAP operation should be performed in order to list the total Actual Sales by Customer in year 2000? </a:t>
            </a:r>
          </a:p>
          <a:p>
            <a:pPr eaLnBrk="1" hangingPunct="1">
              <a:buFontTx/>
              <a:buNone/>
            </a:pPr>
            <a:endParaRPr lang="zh-TW" altLang="en-US" sz="2400" smtClean="0"/>
          </a:p>
        </p:txBody>
      </p:sp>
      <p:sp>
        <p:nvSpPr>
          <p:cNvPr id="66564" name="Rectangle 5"/>
          <p:cNvSpPr>
            <a:spLocks noChangeArrowheads="1"/>
          </p:cNvSpPr>
          <p:nvPr/>
        </p:nvSpPr>
        <p:spPr bwMode="auto">
          <a:xfrm>
            <a:off x="0" y="-14735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6565" name="Object 4"/>
          <p:cNvGraphicFramePr>
            <a:graphicFrameLocks noChangeAspect="1"/>
          </p:cNvGraphicFramePr>
          <p:nvPr/>
        </p:nvGraphicFramePr>
        <p:xfrm>
          <a:off x="2032000" y="1676401"/>
          <a:ext cx="8356600" cy="3248025"/>
        </p:xfrm>
        <a:graphic>
          <a:graphicData uri="http://schemas.openxmlformats.org/presentationml/2006/ole">
            <mc:AlternateContent xmlns:mc="http://schemas.openxmlformats.org/markup-compatibility/2006">
              <mc:Choice xmlns:v="urn:schemas-microsoft-com:vml" Requires="v">
                <p:oleObj spid="_x0000_s15368" name="Visio" r:id="rId3" imgW="7252920" imgH="6334920" progId="Visio.Drawing.11">
                  <p:embed/>
                </p:oleObj>
              </mc:Choice>
              <mc:Fallback>
                <p:oleObj name="Visio" r:id="rId3" imgW="7252920" imgH="633492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1676401"/>
                        <a:ext cx="8356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6"/>
          <p:cNvSpPr>
            <a:spLocks noChangeArrowheads="1"/>
          </p:cNvSpPr>
          <p:nvPr/>
        </p:nvSpPr>
        <p:spPr bwMode="auto">
          <a:xfrm>
            <a:off x="1016000" y="4114801"/>
            <a:ext cx="12192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AU" altLang="zh-TW" sz="1800"/>
              <a:t>The requested SQL statement is:</a:t>
            </a:r>
            <a:endParaRPr lang="en-US" altLang="zh-TW" sz="1800"/>
          </a:p>
          <a:p>
            <a:r>
              <a:rPr lang="en-AU" altLang="zh-TW" sz="1800"/>
              <a:t>Select Customer, Sum(Actual_sales) From Sales</a:t>
            </a:r>
            <a:r>
              <a:rPr lang="en-US" altLang="zh-TW" sz="1800"/>
              <a:t> </a:t>
            </a:r>
            <a:r>
              <a:rPr lang="en-AU" altLang="zh-TW" sz="1800"/>
              <a:t>Where year = ‘2000’</a:t>
            </a:r>
            <a:r>
              <a:rPr lang="en-US" altLang="zh-TW" sz="1800"/>
              <a:t> </a:t>
            </a:r>
            <a:r>
              <a:rPr lang="en-AU" altLang="zh-TW" sz="1800"/>
              <a:t>Group by customer</a:t>
            </a:r>
          </a:p>
          <a:p>
            <a:endParaRPr lang="en-AU" altLang="zh-TW" sz="1800"/>
          </a:p>
          <a:p>
            <a:r>
              <a:rPr lang="en-AU" altLang="zh-TW" sz="1800"/>
              <a:t>The requested MDX statement is:</a:t>
            </a:r>
          </a:p>
          <a:p>
            <a:r>
              <a:rPr lang="en-US" altLang="zh-TW" sz="1800"/>
              <a:t>Select{[Sales].Actual_sales}on Columns</a:t>
            </a:r>
          </a:p>
          <a:p>
            <a:r>
              <a:rPr lang="en-US" altLang="zh-TW" sz="1800"/>
              <a:t>({[Customer].Customer_name},{[Time].Year}) on Rows</a:t>
            </a:r>
          </a:p>
          <a:p>
            <a:r>
              <a:rPr lang="en-US" altLang="zh-TW" sz="1800"/>
              <a:t>from Cuboid</a:t>
            </a:r>
          </a:p>
          <a:p>
            <a:r>
              <a:rPr lang="en-US" altLang="zh-TW" sz="1800"/>
              <a:t>Where	([Time].[Year].[2000])</a:t>
            </a:r>
            <a:endParaRPr lang="en-AU" altLang="zh-TW" sz="1800"/>
          </a:p>
        </p:txBody>
      </p:sp>
    </p:spTree>
    <p:extLst>
      <p:ext uri="{BB962C8B-B14F-4D97-AF65-F5344CB8AC3E}">
        <p14:creationId xmlns:p14="http://schemas.microsoft.com/office/powerpoint/2010/main" val="2527073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Caslon Pro Bold" panose="0205070206050A020403" pitchFamily="18" charset="0"/>
              </a:rPr>
              <a:t>What</a:t>
            </a:r>
            <a:r>
              <a:rPr lang="en-US" sz="3200" dirty="0" smtClean="0"/>
              <a:t> </a:t>
            </a:r>
            <a:r>
              <a:rPr lang="en-US" dirty="0" smtClean="0">
                <a:latin typeface="Adobe Caslon Pro Bold" panose="0205070206050A020403" pitchFamily="18" charset="0"/>
              </a:rPr>
              <a:t>is Data Warehouse??????</a:t>
            </a:r>
            <a:endParaRPr lang="en-US" dirty="0"/>
          </a:p>
        </p:txBody>
      </p:sp>
      <p:sp>
        <p:nvSpPr>
          <p:cNvPr id="4" name="Rectangle 3"/>
          <p:cNvSpPr/>
          <p:nvPr/>
        </p:nvSpPr>
        <p:spPr>
          <a:xfrm>
            <a:off x="655212" y="1409730"/>
            <a:ext cx="10881575" cy="6063198"/>
          </a:xfrm>
          <a:prstGeom prst="rect">
            <a:avLst/>
          </a:prstGeom>
        </p:spPr>
        <p:txBody>
          <a:bodyPr wrap="square">
            <a:spAutoFit/>
          </a:bodyPr>
          <a:lstStyle/>
          <a:p>
            <a:pPr algn="just"/>
            <a:r>
              <a:rPr lang="en-US" sz="2400" b="1" i="1" dirty="0">
                <a:solidFill>
                  <a:srgbClr val="FF0000"/>
                </a:solidFill>
                <a:latin typeface="Times New Roman" panose="02020603050405020304" pitchFamily="18" charset="0"/>
                <a:cs typeface="Times New Roman" panose="02020603050405020304" pitchFamily="18" charset="0"/>
              </a:rPr>
              <a:t>Subject-Oriented :</a:t>
            </a:r>
            <a:r>
              <a:rPr lang="en-US" sz="2400" dirty="0">
                <a:latin typeface="Times New Roman" panose="02020603050405020304" pitchFamily="18" charset="0"/>
                <a:cs typeface="Times New Roman" panose="02020603050405020304" pitchFamily="18" charset="0"/>
              </a:rPr>
              <a:t> Stored </a:t>
            </a:r>
            <a:r>
              <a:rPr lang="en-US" sz="2400" dirty="0" smtClean="0">
                <a:latin typeface="Times New Roman" panose="02020603050405020304" pitchFamily="18" charset="0"/>
                <a:cs typeface="Times New Roman" panose="02020603050405020304" pitchFamily="18" charset="0"/>
              </a:rPr>
              <a:t>data according to </a:t>
            </a:r>
            <a:r>
              <a:rPr lang="en-US" sz="2400" dirty="0">
                <a:latin typeface="Times New Roman" panose="02020603050405020304" pitchFamily="18" charset="0"/>
                <a:cs typeface="Times New Roman" panose="02020603050405020304" pitchFamily="18" charset="0"/>
              </a:rPr>
              <a:t>target specific subjects. </a:t>
            </a:r>
          </a:p>
          <a:p>
            <a:pPr algn="just"/>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 It </a:t>
            </a:r>
            <a:r>
              <a:rPr lang="en-US" sz="2400" i="1" dirty="0">
                <a:latin typeface="Times New Roman" panose="02020603050405020304" pitchFamily="18" charset="0"/>
                <a:cs typeface="Times New Roman" panose="02020603050405020304" pitchFamily="18" charset="0"/>
              </a:rPr>
              <a:t>may store data regarding total Sales, Number of Customers, etc. and not </a:t>
            </a:r>
            <a:r>
              <a:rPr lang="en-US" sz="2400" i="1" dirty="0" smtClean="0">
                <a:latin typeface="Times New Roman" panose="02020603050405020304" pitchFamily="18" charset="0"/>
                <a:cs typeface="Times New Roman" panose="02020603050405020304" pitchFamily="18" charset="0"/>
              </a:rPr>
              <a:t>general </a:t>
            </a:r>
            <a:r>
              <a:rPr lang="en-US" sz="2400" i="1" dirty="0">
                <a:latin typeface="Times New Roman" panose="02020603050405020304" pitchFamily="18" charset="0"/>
                <a:cs typeface="Times New Roman" panose="02020603050405020304" pitchFamily="18" charset="0"/>
              </a:rPr>
              <a:t>data on everyday operations</a:t>
            </a:r>
            <a:r>
              <a:rPr lang="en-US" sz="28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a:solidFill>
                  <a:srgbClr val="FF0000"/>
                </a:solidFill>
                <a:latin typeface="Times New Roman" panose="02020603050405020304" pitchFamily="18" charset="0"/>
                <a:cs typeface="Times New Roman" panose="02020603050405020304" pitchFamily="18" charset="0"/>
              </a:rPr>
              <a:t>Integrated : </a:t>
            </a:r>
            <a:r>
              <a:rPr lang="en-US" sz="2400" dirty="0" smtClean="0">
                <a:latin typeface="Times New Roman" panose="02020603050405020304" pitchFamily="18" charset="0"/>
                <a:cs typeface="Times New Roman" panose="02020603050405020304" pitchFamily="18" charset="0"/>
              </a:rPr>
              <a:t>Data may be distributed across heterogeneous sources which have to be integrated.</a:t>
            </a:r>
          </a:p>
          <a:p>
            <a:pPr algn="just"/>
            <a:r>
              <a:rPr lang="en-US" sz="2400" b="1" i="1" dirty="0" smtClean="0">
                <a:latin typeface="Times New Roman" panose="02020603050405020304" pitchFamily="18" charset="0"/>
                <a:cs typeface="Times New Roman" panose="02020603050405020304" pitchFamily="18" charset="0"/>
              </a:rPr>
              <a:t>Example:</a:t>
            </a:r>
            <a:r>
              <a:rPr lang="en-US" sz="2400" i="1" dirty="0" smtClean="0">
                <a:latin typeface="Times New Roman" panose="02020603050405020304" pitchFamily="18" charset="0"/>
                <a:cs typeface="Times New Roman" panose="02020603050405020304" pitchFamily="18" charset="0"/>
              </a:rPr>
              <a:t> Sales data may be on RDB, Customer information on Flat files, etc</a:t>
            </a:r>
            <a:r>
              <a:rPr lang="en-US" sz="2000" i="1" dirty="0" smtClean="0">
                <a:latin typeface="Times New Roman" panose="02020603050405020304" pitchFamily="18" charset="0"/>
                <a:cs typeface="Times New Roman" panose="02020603050405020304" pitchFamily="18" charset="0"/>
              </a:rPr>
              <a:t>.</a:t>
            </a:r>
          </a:p>
          <a:p>
            <a:pPr algn="just"/>
            <a:endParaRPr lang="en-US" sz="2400" b="1" i="1" dirty="0">
              <a:solidFill>
                <a:srgbClr val="FF0000"/>
              </a:solidFill>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Time </a:t>
            </a:r>
            <a:r>
              <a:rPr lang="en-US" sz="2400" b="1" i="1" dirty="0">
                <a:solidFill>
                  <a:srgbClr val="FF0000"/>
                </a:solidFill>
                <a:latin typeface="Times New Roman" panose="02020603050405020304" pitchFamily="18" charset="0"/>
                <a:cs typeface="Times New Roman" panose="02020603050405020304" pitchFamily="18" charset="0"/>
              </a:rPr>
              <a:t>Variant : </a:t>
            </a:r>
            <a:r>
              <a:rPr lang="en-US" sz="2400" dirty="0" smtClean="0">
                <a:latin typeface="Times New Roman" panose="02020603050405020304" pitchFamily="18" charset="0"/>
                <a:cs typeface="Times New Roman" panose="02020603050405020304" pitchFamily="18" charset="0"/>
              </a:rPr>
              <a:t>Data are stored to provide information from an historic perspective. </a:t>
            </a:r>
            <a:r>
              <a:rPr lang="en-US" sz="2400" b="1" i="1" dirty="0" smtClean="0">
                <a:latin typeface="Times New Roman" panose="02020603050405020304" pitchFamily="18" charset="0"/>
                <a:cs typeface="Times New Roman" panose="02020603050405020304" pitchFamily="18" charset="0"/>
              </a:rPr>
              <a:t>Example: </a:t>
            </a:r>
            <a:r>
              <a:rPr lang="en-US" sz="2400" i="1" dirty="0" smtClean="0">
                <a:latin typeface="Times New Roman" panose="02020603050405020304" pitchFamily="18" charset="0"/>
                <a:cs typeface="Times New Roman" panose="02020603050405020304" pitchFamily="18" charset="0"/>
              </a:rPr>
              <a:t>Data of sales in last 5 years, etc.</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i="1" dirty="0" smtClean="0">
                <a:solidFill>
                  <a:srgbClr val="FF0000"/>
                </a:solidFill>
                <a:latin typeface="Times New Roman" panose="02020603050405020304" pitchFamily="18" charset="0"/>
                <a:cs typeface="Times New Roman" panose="02020603050405020304" pitchFamily="18" charset="0"/>
              </a:rPr>
              <a:t>Non-Volatile : </a:t>
            </a:r>
            <a:r>
              <a:rPr lang="en-US" sz="2400" dirty="0" smtClean="0">
                <a:latin typeface="Times New Roman" panose="02020603050405020304" pitchFamily="18" charset="0"/>
                <a:cs typeface="Times New Roman" panose="02020603050405020304" pitchFamily="18" charset="0"/>
              </a:rPr>
              <a:t>It is separate from the Enterprise Operational Database and hence is not subject to frequent modification. It generally has only 2 operations performed on it: Loading of data and Access of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007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0"/>
            <a:ext cx="10363200" cy="304800"/>
          </a:xfrm>
        </p:spPr>
        <p:txBody>
          <a:bodyPr>
            <a:normAutofit fontScale="90000"/>
          </a:bodyPr>
          <a:lstStyle/>
          <a:p>
            <a:pPr eaLnBrk="1" fontAlgn="auto" hangingPunct="1">
              <a:spcAft>
                <a:spcPts val="0"/>
              </a:spcAft>
              <a:defRPr/>
            </a:pPr>
            <a:r>
              <a:rPr lang="en-US" altLang="zh-TW" sz="2000" smtClean="0">
                <a:ea typeface="新細明體" pitchFamily="18" charset="-120"/>
              </a:rPr>
              <a:t>Tutorial Question 5</a:t>
            </a:r>
          </a:p>
        </p:txBody>
      </p:sp>
      <p:sp>
        <p:nvSpPr>
          <p:cNvPr id="67587" name="Rectangle 3"/>
          <p:cNvSpPr>
            <a:spLocks noGrp="1" noChangeArrowheads="1"/>
          </p:cNvSpPr>
          <p:nvPr>
            <p:ph idx="1"/>
          </p:nvPr>
        </p:nvSpPr>
        <p:spPr>
          <a:xfrm>
            <a:off x="0" y="304800"/>
            <a:ext cx="12192000" cy="6096000"/>
          </a:xfrm>
        </p:spPr>
        <p:txBody>
          <a:bodyPr/>
          <a:lstStyle/>
          <a:p>
            <a:pPr marL="609600" indent="-609600" algn="just" eaLnBrk="1" hangingPunct="1">
              <a:buFontTx/>
              <a:buNone/>
            </a:pPr>
            <a:r>
              <a:rPr lang="en-US" altLang="zh-TW" sz="1800" smtClean="0"/>
              <a:t>Suppose that a data warehouse consists of the three dimensions </a:t>
            </a:r>
            <a:r>
              <a:rPr lang="en-US" altLang="zh-TW" sz="1800" i="1" smtClean="0"/>
              <a:t>time, doctor, </a:t>
            </a:r>
            <a:r>
              <a:rPr lang="en-US" altLang="zh-TW" sz="1800" smtClean="0"/>
              <a:t>and</a:t>
            </a:r>
            <a:r>
              <a:rPr lang="en-US" altLang="zh-TW" sz="1800" i="1" smtClean="0"/>
              <a:t> patent, </a:t>
            </a:r>
            <a:r>
              <a:rPr lang="en-US" altLang="zh-TW" sz="1800" smtClean="0"/>
              <a:t>and the two measures </a:t>
            </a:r>
            <a:r>
              <a:rPr lang="en-US" altLang="zh-TW" sz="1800" i="1" smtClean="0"/>
              <a:t>count </a:t>
            </a:r>
            <a:r>
              <a:rPr lang="en-US" altLang="zh-TW" sz="1800" smtClean="0"/>
              <a:t>and</a:t>
            </a:r>
            <a:r>
              <a:rPr lang="en-US" altLang="zh-TW" sz="1800" i="1" smtClean="0"/>
              <a:t> charge</a:t>
            </a:r>
            <a:r>
              <a:rPr lang="en-US" altLang="zh-TW" sz="1800" smtClean="0"/>
              <a:t>, where charge is the fee that a doctor charges a patient for a visit. Starting with the base </a:t>
            </a:r>
            <a:r>
              <a:rPr lang="en-US" altLang="zh-TW" sz="1800" i="1" smtClean="0"/>
              <a:t>cuboid </a:t>
            </a:r>
            <a:r>
              <a:rPr lang="en-US" altLang="zh-TW" sz="1800" smtClean="0"/>
              <a:t>[</a:t>
            </a:r>
            <a:r>
              <a:rPr lang="en-US" altLang="zh-TW" sz="1800" i="1" smtClean="0"/>
              <a:t>day, doctor, patient</a:t>
            </a:r>
            <a:r>
              <a:rPr lang="en-US" altLang="zh-TW" sz="1800" smtClean="0"/>
              <a:t>], provide a MDX (Multidimensional Expression) query to list the total fee collected by each doctor in 2000?</a:t>
            </a:r>
          </a:p>
          <a:p>
            <a:pPr marL="609600" indent="-609600" algn="just" eaLnBrk="1" hangingPunct="1">
              <a:buFontTx/>
              <a:buNone/>
            </a:pPr>
            <a:r>
              <a:rPr lang="en-US" altLang="zh-TW" sz="1800" smtClean="0"/>
              <a:t>To obtain the same list, write an SQL query assuming the data is stored in a relational database with the table </a:t>
            </a:r>
            <a:r>
              <a:rPr lang="en-US" altLang="zh-TW" sz="1800" i="1" smtClean="0"/>
              <a:t>fee (day, month, year, doctor, hospital, patient, count, charge).</a:t>
            </a:r>
          </a:p>
          <a:p>
            <a:pPr marL="609600" indent="-609600" eaLnBrk="1" hangingPunct="1">
              <a:buFontTx/>
              <a:buAutoNum type="arabicPeriod"/>
            </a:pPr>
            <a:r>
              <a:rPr lang="en-US" altLang="en-US" sz="1600" i="1" smtClean="0"/>
              <a:t>Starting with the base cuboid [day, doctor, patient], provide a MDX (Multidimensional Expression) query to list the total fee collected by each doctor in 2000?</a:t>
            </a:r>
          </a:p>
          <a:p>
            <a:pPr marL="609600" indent="-609600" eaLnBrk="1" hangingPunct="1">
              <a:buFontTx/>
              <a:buAutoNum type="arabicPeriod"/>
            </a:pPr>
            <a:r>
              <a:rPr lang="en-US" altLang="en-US" sz="1600" i="1" smtClean="0"/>
              <a:t>To obtain the same list, write an SQL query assuming the data is stored in a relational database with the table fee (day, month, year, doctor, hospital, patient, count, charge).</a:t>
            </a:r>
            <a:r>
              <a:rPr lang="en-US" altLang="en-US" sz="1600" smtClean="0"/>
              <a:t> </a:t>
            </a:r>
            <a:r>
              <a:rPr lang="en-US" altLang="zh-TW" sz="1600" smtClean="0"/>
              <a:t> </a:t>
            </a:r>
            <a:endParaRPr lang="zh-TW" altLang="en-US" sz="1600" smtClean="0"/>
          </a:p>
        </p:txBody>
      </p:sp>
      <p:sp>
        <p:nvSpPr>
          <p:cNvPr id="67588" name="Rectangle 5"/>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7589" name="Object 4"/>
          <p:cNvGraphicFramePr>
            <a:graphicFrameLocks noChangeAspect="1"/>
          </p:cNvGraphicFramePr>
          <p:nvPr/>
        </p:nvGraphicFramePr>
        <p:xfrm>
          <a:off x="3962401" y="3962400"/>
          <a:ext cx="5473700" cy="2668588"/>
        </p:xfrm>
        <a:graphic>
          <a:graphicData uri="http://schemas.openxmlformats.org/presentationml/2006/ole">
            <mc:AlternateContent xmlns:mc="http://schemas.openxmlformats.org/markup-compatibility/2006">
              <mc:Choice xmlns:v="urn:schemas-microsoft-com:vml" Requires="v">
                <p:oleObj spid="_x0000_s16392" name="Visio" r:id="rId3" imgW="7212285" imgH="6028086" progId="Visio.Drawing.11">
                  <p:embed/>
                </p:oleObj>
              </mc:Choice>
              <mc:Fallback>
                <p:oleObj name="Visio" r:id="rId3" imgW="7212285" imgH="602808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3962400"/>
                        <a:ext cx="5473700"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61850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normAutofit fontScale="90000"/>
          </a:bodyPr>
          <a:lstStyle/>
          <a:p>
            <a:pPr algn="ctr"/>
            <a:r>
              <a:rPr lang="en-US" dirty="0" smtClean="0">
                <a:solidFill>
                  <a:srgbClr val="0070C0"/>
                </a:solidFill>
                <a:latin typeface="Algerian" pitchFamily="82" charset="0"/>
              </a:rPr>
              <a:t>Data warehouse design and usage</a:t>
            </a:r>
            <a:endParaRPr lang="en-US" dirty="0">
              <a:solidFill>
                <a:srgbClr val="0070C0"/>
              </a:solidFill>
              <a:latin typeface="Algerian" pitchFamily="82" charset="0"/>
            </a:endParaRPr>
          </a:p>
        </p:txBody>
      </p:sp>
    </p:spTree>
    <p:extLst>
      <p:ext uri="{BB962C8B-B14F-4D97-AF65-F5344CB8AC3E}">
        <p14:creationId xmlns:p14="http://schemas.microsoft.com/office/powerpoint/2010/main" val="13554723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61925" y="2505075"/>
            <a:ext cx="8540750" cy="1373188"/>
          </a:xfrm>
        </p:spPr>
        <p:txBody>
          <a:bodyPr/>
          <a:lstStyle/>
          <a:p>
            <a:r>
              <a:rPr lang="en-US" altLang="zh-CN" sz="6000" b="1" smtClean="0"/>
              <a:t>Data Warehouse Usage</a:t>
            </a:r>
            <a:endParaRPr lang="en-US" sz="6000" b="1" smtClean="0"/>
          </a:p>
        </p:txBody>
      </p:sp>
    </p:spTree>
    <p:extLst>
      <p:ext uri="{BB962C8B-B14F-4D97-AF65-F5344CB8AC3E}">
        <p14:creationId xmlns:p14="http://schemas.microsoft.com/office/powerpoint/2010/main" val="1869097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6600" b="1" smtClean="0"/>
              <a:t>Introduction</a:t>
            </a:r>
          </a:p>
        </p:txBody>
      </p:sp>
      <p:sp>
        <p:nvSpPr>
          <p:cNvPr id="20483" name="Rectangle 3"/>
          <p:cNvSpPr>
            <a:spLocks noChangeArrowheads="1"/>
          </p:cNvSpPr>
          <p:nvPr/>
        </p:nvSpPr>
        <p:spPr bwMode="auto">
          <a:xfrm>
            <a:off x="477838" y="1962150"/>
            <a:ext cx="11168062"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800">
                <a:latin typeface="Trebuchet MS" pitchFamily="34" charset="0"/>
              </a:rPr>
              <a:t>Data warehouses and data marts are used in a wide range of applications.</a:t>
            </a:r>
          </a:p>
          <a:p>
            <a:pPr marL="342900" indent="-342900" algn="just">
              <a:lnSpc>
                <a:spcPct val="150000"/>
              </a:lnSpc>
              <a:buFont typeface="Wingdings" pitchFamily="2" charset="2"/>
              <a:buChar char="§"/>
            </a:pPr>
            <a:r>
              <a:rPr lang="en-US" sz="2800">
                <a:latin typeface="Trebuchet MS" pitchFamily="34" charset="0"/>
              </a:rPr>
              <a:t>Business executives use the data in data warehouses and data marts to perform data analysis and make strategic decisions.</a:t>
            </a:r>
          </a:p>
          <a:p>
            <a:pPr marL="342900" indent="-342900" algn="just">
              <a:lnSpc>
                <a:spcPct val="150000"/>
              </a:lnSpc>
              <a:buFont typeface="Wingdings" pitchFamily="2" charset="2"/>
              <a:buChar char="§"/>
            </a:pPr>
            <a:r>
              <a:rPr lang="en-US" sz="2800">
                <a:latin typeface="Trebuchet MS" pitchFamily="34" charset="0"/>
              </a:rPr>
              <a:t>Data warehouses are used extensively in banking and financial services, consumer goods and retail distribution sectors, and controlled manufacturing such as demand-based production.</a:t>
            </a:r>
          </a:p>
        </p:txBody>
      </p:sp>
    </p:spTree>
    <p:extLst>
      <p:ext uri="{BB962C8B-B14F-4D97-AF65-F5344CB8AC3E}">
        <p14:creationId xmlns:p14="http://schemas.microsoft.com/office/powerpoint/2010/main" val="39056452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6600" b="1" smtClean="0"/>
              <a:t>Introduction</a:t>
            </a:r>
            <a:endParaRPr lang="en-US" sz="6600" smtClean="0"/>
          </a:p>
        </p:txBody>
      </p:sp>
      <p:sp>
        <p:nvSpPr>
          <p:cNvPr id="21507" name="Rectangle 3"/>
          <p:cNvSpPr>
            <a:spLocks noChangeArrowheads="1"/>
          </p:cNvSpPr>
          <p:nvPr/>
        </p:nvSpPr>
        <p:spPr bwMode="auto">
          <a:xfrm>
            <a:off x="519113" y="2043113"/>
            <a:ext cx="111934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Trebuchet MS" pitchFamily="34" charset="0"/>
              </a:rPr>
              <a:t>Initially, the data warehouse is mainly used for generating reports and answering predefined queries. </a:t>
            </a:r>
          </a:p>
          <a:p>
            <a:pPr marL="342900" indent="-342900" algn="just">
              <a:lnSpc>
                <a:spcPct val="150000"/>
              </a:lnSpc>
              <a:buFont typeface="Wingdings" pitchFamily="2" charset="2"/>
              <a:buChar char="§"/>
            </a:pPr>
            <a:r>
              <a:rPr lang="en-US" sz="2400">
                <a:latin typeface="Trebuchet MS" pitchFamily="34" charset="0"/>
              </a:rPr>
              <a:t>Progressively, it is used to analyze summarized and detailed data, where the results are presented in the form of reports and charts. </a:t>
            </a:r>
          </a:p>
          <a:p>
            <a:pPr marL="342900" indent="-342900" algn="just">
              <a:lnSpc>
                <a:spcPct val="150000"/>
              </a:lnSpc>
              <a:buFont typeface="Wingdings" pitchFamily="2" charset="2"/>
              <a:buChar char="§"/>
            </a:pPr>
            <a:r>
              <a:rPr lang="en-US" sz="2400">
                <a:latin typeface="Trebuchet MS" pitchFamily="34" charset="0"/>
              </a:rPr>
              <a:t>Later, the data warehouse is used for strategic purposes, performing multidimensional analysis and sophisticated slice-and-dice operations. </a:t>
            </a:r>
          </a:p>
          <a:p>
            <a:pPr marL="342900" indent="-342900" algn="just">
              <a:lnSpc>
                <a:spcPct val="150000"/>
              </a:lnSpc>
              <a:buFont typeface="Wingdings" pitchFamily="2" charset="2"/>
              <a:buChar char="§"/>
            </a:pPr>
            <a:r>
              <a:rPr lang="en-US" sz="2400">
                <a:latin typeface="Trebuchet MS" pitchFamily="34" charset="0"/>
              </a:rPr>
              <a:t>Finally, the data warehouse may be employed for knowledge discovery and strategic decision making using data mining tools. </a:t>
            </a:r>
          </a:p>
        </p:txBody>
      </p:sp>
    </p:spTree>
    <p:extLst>
      <p:ext uri="{BB962C8B-B14F-4D97-AF65-F5344CB8AC3E}">
        <p14:creationId xmlns:p14="http://schemas.microsoft.com/office/powerpoint/2010/main" val="1304108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5400" b="1" smtClean="0"/>
              <a:t>Data Warehouse Applications</a:t>
            </a:r>
          </a:p>
        </p:txBody>
      </p:sp>
      <p:sp>
        <p:nvSpPr>
          <p:cNvPr id="4" name="Rectangle 3"/>
          <p:cNvSpPr/>
          <p:nvPr/>
        </p:nvSpPr>
        <p:spPr>
          <a:xfrm>
            <a:off x="585788" y="2590800"/>
            <a:ext cx="11093450" cy="3046413"/>
          </a:xfrm>
          <a:prstGeom prst="rect">
            <a:avLst/>
          </a:prstGeom>
        </p:spPr>
        <p:txBody>
          <a:bodyPr>
            <a:spAutoFit/>
          </a:bodyPr>
          <a:lstStyle/>
          <a:p>
            <a:pPr algn="just" fontAlgn="auto">
              <a:lnSpc>
                <a:spcPct val="150000"/>
              </a:lnSpc>
              <a:spcBef>
                <a:spcPts val="0"/>
              </a:spcBef>
              <a:spcAft>
                <a:spcPts val="0"/>
              </a:spcAft>
              <a:defRPr/>
            </a:pPr>
            <a:r>
              <a:rPr lang="en-US" sz="3200" dirty="0">
                <a:latin typeface="+mn-lt"/>
                <a:cs typeface="+mn-cs"/>
              </a:rPr>
              <a:t>There are three kinds of data warehouse applications</a:t>
            </a:r>
            <a:r>
              <a:rPr lang="en-US" sz="3200" dirty="0">
                <a:latin typeface="+mn-lt"/>
                <a:cs typeface="+mn-cs"/>
              </a:rPr>
              <a:t>:</a:t>
            </a:r>
          </a:p>
          <a:p>
            <a:pPr marL="514350" indent="-514350" algn="just" fontAlgn="auto">
              <a:lnSpc>
                <a:spcPct val="150000"/>
              </a:lnSpc>
              <a:spcBef>
                <a:spcPts val="0"/>
              </a:spcBef>
              <a:spcAft>
                <a:spcPts val="0"/>
              </a:spcAft>
              <a:buFont typeface="+mj-lt"/>
              <a:buAutoNum type="romanUcPeriod"/>
              <a:defRPr/>
            </a:pPr>
            <a:r>
              <a:rPr lang="en-US" sz="3200" b="1" dirty="0">
                <a:solidFill>
                  <a:srgbClr val="FFFF00"/>
                </a:solidFill>
                <a:latin typeface="+mn-lt"/>
                <a:cs typeface="+mn-cs"/>
              </a:rPr>
              <a:t>information </a:t>
            </a:r>
            <a:r>
              <a:rPr lang="en-US" sz="3200" b="1" dirty="0">
                <a:solidFill>
                  <a:srgbClr val="FFFF00"/>
                </a:solidFill>
                <a:latin typeface="+mn-lt"/>
                <a:cs typeface="+mn-cs"/>
              </a:rPr>
              <a:t>processing, </a:t>
            </a:r>
            <a:endParaRPr lang="en-US" sz="3200" b="1" dirty="0">
              <a:solidFill>
                <a:srgbClr val="FFFF00"/>
              </a:solidFill>
              <a:latin typeface="+mn-lt"/>
              <a:cs typeface="+mn-cs"/>
            </a:endParaRPr>
          </a:p>
          <a:p>
            <a:pPr marL="514350" indent="-514350" algn="just" fontAlgn="auto">
              <a:lnSpc>
                <a:spcPct val="150000"/>
              </a:lnSpc>
              <a:spcBef>
                <a:spcPts val="0"/>
              </a:spcBef>
              <a:spcAft>
                <a:spcPts val="0"/>
              </a:spcAft>
              <a:buFont typeface="+mj-lt"/>
              <a:buAutoNum type="romanUcPeriod"/>
              <a:defRPr/>
            </a:pPr>
            <a:r>
              <a:rPr lang="en-US" sz="3200" b="1" dirty="0">
                <a:solidFill>
                  <a:srgbClr val="FFFF00"/>
                </a:solidFill>
                <a:latin typeface="+mn-lt"/>
                <a:cs typeface="+mn-cs"/>
              </a:rPr>
              <a:t>analytical processing</a:t>
            </a:r>
            <a:r>
              <a:rPr lang="en-US" sz="3200" b="1" dirty="0">
                <a:solidFill>
                  <a:srgbClr val="FFFF00"/>
                </a:solidFill>
                <a:latin typeface="+mn-lt"/>
                <a:cs typeface="+mn-cs"/>
              </a:rPr>
              <a:t>, and </a:t>
            </a:r>
            <a:endParaRPr lang="en-US" sz="3200" b="1" dirty="0">
              <a:solidFill>
                <a:srgbClr val="FFFF00"/>
              </a:solidFill>
              <a:latin typeface="+mn-lt"/>
              <a:cs typeface="+mn-cs"/>
            </a:endParaRPr>
          </a:p>
          <a:p>
            <a:pPr marL="514350" indent="-514350" algn="just" fontAlgn="auto">
              <a:lnSpc>
                <a:spcPct val="150000"/>
              </a:lnSpc>
              <a:spcBef>
                <a:spcPts val="0"/>
              </a:spcBef>
              <a:spcAft>
                <a:spcPts val="0"/>
              </a:spcAft>
              <a:buFont typeface="+mj-lt"/>
              <a:buAutoNum type="romanUcPeriod"/>
              <a:defRPr/>
            </a:pPr>
            <a:r>
              <a:rPr lang="en-US" sz="3200" b="1" dirty="0">
                <a:solidFill>
                  <a:srgbClr val="FFFF00"/>
                </a:solidFill>
                <a:latin typeface="+mn-lt"/>
                <a:cs typeface="+mn-cs"/>
              </a:rPr>
              <a:t>data </a:t>
            </a:r>
            <a:r>
              <a:rPr lang="en-US" sz="3200" b="1" dirty="0">
                <a:solidFill>
                  <a:srgbClr val="FFFF00"/>
                </a:solidFill>
                <a:latin typeface="+mn-lt"/>
                <a:cs typeface="+mn-cs"/>
              </a:rPr>
              <a:t>mining.</a:t>
            </a:r>
          </a:p>
        </p:txBody>
      </p:sp>
    </p:spTree>
    <p:extLst>
      <p:ext uri="{BB962C8B-B14F-4D97-AF65-F5344CB8AC3E}">
        <p14:creationId xmlns:p14="http://schemas.microsoft.com/office/powerpoint/2010/main" val="95337756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5400" b="1" smtClean="0"/>
              <a:t>Data Warehouse Applications</a:t>
            </a:r>
            <a:endParaRPr lang="en-US" sz="5400" smtClean="0"/>
          </a:p>
        </p:txBody>
      </p:sp>
      <p:sp>
        <p:nvSpPr>
          <p:cNvPr id="4" name="Rectangle 3"/>
          <p:cNvSpPr txBox="1">
            <a:spLocks noChangeArrowheads="1"/>
          </p:cNvSpPr>
          <p:nvPr/>
        </p:nvSpPr>
        <p:spPr>
          <a:xfrm>
            <a:off x="434975" y="1949450"/>
            <a:ext cx="11022013" cy="4908550"/>
          </a:xfrm>
          <a:prstGeom prst="rect">
            <a:avLst/>
          </a:prstGeom>
          <a:noFill/>
        </p:spPr>
        <p:txBody>
          <a:bodyPr lIns="92075" tIns="46038" rIns="92075" bIns="46038">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1" algn="just" fontAlgn="auto">
              <a:lnSpc>
                <a:spcPct val="120000"/>
              </a:lnSpc>
              <a:spcAft>
                <a:spcPts val="0"/>
              </a:spcAft>
              <a:defRPr/>
            </a:pPr>
            <a:r>
              <a:rPr lang="en-US" altLang="zh-CN" sz="2400" b="1" dirty="0" smtClean="0">
                <a:solidFill>
                  <a:srgbClr val="FFFF00"/>
                </a:solidFill>
              </a:rPr>
              <a:t>Information processing</a:t>
            </a:r>
          </a:p>
          <a:p>
            <a:pPr lvl="2" algn="just" fontAlgn="auto">
              <a:lnSpc>
                <a:spcPct val="120000"/>
              </a:lnSpc>
              <a:spcAft>
                <a:spcPts val="0"/>
              </a:spcAft>
              <a:defRPr/>
            </a:pPr>
            <a:r>
              <a:rPr lang="en-US" altLang="zh-CN" sz="2000" dirty="0" smtClean="0"/>
              <a:t>supports querying, basic statistical analysis, and reporting using crosstabs, tables, charts and graphs</a:t>
            </a:r>
          </a:p>
          <a:p>
            <a:pPr lvl="1" algn="just" fontAlgn="auto">
              <a:lnSpc>
                <a:spcPct val="120000"/>
              </a:lnSpc>
              <a:spcAft>
                <a:spcPts val="0"/>
              </a:spcAft>
              <a:defRPr/>
            </a:pPr>
            <a:r>
              <a:rPr lang="en-US" altLang="zh-CN" sz="2400" b="1" dirty="0" smtClean="0">
                <a:solidFill>
                  <a:srgbClr val="FFFF00"/>
                </a:solidFill>
              </a:rPr>
              <a:t>Analytical processing</a:t>
            </a:r>
          </a:p>
          <a:p>
            <a:pPr lvl="2" algn="just" fontAlgn="auto">
              <a:lnSpc>
                <a:spcPct val="120000"/>
              </a:lnSpc>
              <a:spcAft>
                <a:spcPts val="0"/>
              </a:spcAft>
              <a:defRPr/>
            </a:pPr>
            <a:r>
              <a:rPr lang="en-US" altLang="zh-CN" sz="2000" dirty="0"/>
              <a:t>It generally operates on historic data in both summarized and detailed forms</a:t>
            </a:r>
            <a:r>
              <a:rPr lang="en-US" altLang="zh-CN" sz="2000" dirty="0" smtClean="0"/>
              <a:t>.</a:t>
            </a:r>
          </a:p>
          <a:p>
            <a:pPr lvl="2" algn="just" fontAlgn="auto">
              <a:lnSpc>
                <a:spcPct val="120000"/>
              </a:lnSpc>
              <a:spcAft>
                <a:spcPts val="0"/>
              </a:spcAft>
              <a:defRPr/>
            </a:pPr>
            <a:r>
              <a:rPr lang="en-US" altLang="zh-CN" sz="2000" dirty="0" smtClean="0"/>
              <a:t>supports basic OLAP operations, slice-dice, drilling, pivoting.</a:t>
            </a:r>
          </a:p>
          <a:p>
            <a:pPr lvl="2" algn="just" fontAlgn="auto">
              <a:lnSpc>
                <a:spcPct val="120000"/>
              </a:lnSpc>
              <a:spcAft>
                <a:spcPts val="0"/>
              </a:spcAft>
              <a:defRPr/>
            </a:pPr>
            <a:r>
              <a:rPr lang="en-US" altLang="zh-CN" sz="2000" dirty="0"/>
              <a:t>The major strength of online analytical processing </a:t>
            </a:r>
            <a:r>
              <a:rPr lang="en-US" altLang="zh-CN" sz="2000" dirty="0" smtClean="0"/>
              <a:t>over information </a:t>
            </a:r>
            <a:r>
              <a:rPr lang="en-US" altLang="zh-CN" sz="2000" dirty="0"/>
              <a:t>processing is the multidimensional data analysis of data warehouse data.</a:t>
            </a:r>
            <a:endParaRPr lang="en-US" altLang="zh-CN" sz="2000" dirty="0" smtClean="0"/>
          </a:p>
          <a:p>
            <a:pPr lvl="1" algn="just" fontAlgn="auto">
              <a:lnSpc>
                <a:spcPct val="120000"/>
              </a:lnSpc>
              <a:spcAft>
                <a:spcPts val="0"/>
              </a:spcAft>
              <a:defRPr/>
            </a:pPr>
            <a:r>
              <a:rPr lang="en-US" altLang="zh-CN" sz="2400" b="1" dirty="0" smtClean="0">
                <a:solidFill>
                  <a:srgbClr val="FFFF00"/>
                </a:solidFill>
              </a:rPr>
              <a:t>Data mining</a:t>
            </a:r>
          </a:p>
          <a:p>
            <a:pPr lvl="2" algn="just" fontAlgn="auto">
              <a:lnSpc>
                <a:spcPct val="120000"/>
              </a:lnSpc>
              <a:spcAft>
                <a:spcPts val="0"/>
              </a:spcAft>
              <a:defRPr/>
            </a:pPr>
            <a:r>
              <a:rPr lang="en-US" altLang="zh-CN" sz="2000" dirty="0" smtClean="0"/>
              <a:t>knowledge discovery from hidden patterns </a:t>
            </a:r>
          </a:p>
          <a:p>
            <a:pPr lvl="2" algn="just" fontAlgn="auto">
              <a:lnSpc>
                <a:spcPct val="120000"/>
              </a:lnSpc>
              <a:spcAft>
                <a:spcPts val="0"/>
              </a:spcAft>
              <a:defRPr/>
            </a:pPr>
            <a:r>
              <a:rPr lang="en-US" altLang="zh-CN" sz="2000" dirty="0" smtClean="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4963392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lgn="ctr"/>
            <a:r>
              <a:rPr lang="en-US" sz="3200" b="1" i="1" smtClean="0">
                <a:latin typeface="Adobe Caslon Pro Bold"/>
              </a:rPr>
              <a:t>“How does data mining relate to information processing and online analytical processing? ”</a:t>
            </a:r>
          </a:p>
        </p:txBody>
      </p:sp>
      <p:sp>
        <p:nvSpPr>
          <p:cNvPr id="24579" name="Rectangle 3"/>
          <p:cNvSpPr>
            <a:spLocks noChangeArrowheads="1"/>
          </p:cNvSpPr>
          <p:nvPr/>
        </p:nvSpPr>
        <p:spPr bwMode="auto">
          <a:xfrm>
            <a:off x="833438" y="1990725"/>
            <a:ext cx="1051560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ü"/>
            </a:pPr>
            <a:r>
              <a:rPr lang="en-US" sz="2800">
                <a:latin typeface="Trebuchet MS" pitchFamily="34" charset="0"/>
              </a:rPr>
              <a:t>Information processing, based on queries, can find useful information. However, answers to such queries reflect the information directly stored in databases or computable by aggregate functions.</a:t>
            </a:r>
          </a:p>
          <a:p>
            <a:pPr marL="342900" indent="-342900" algn="just">
              <a:lnSpc>
                <a:spcPct val="150000"/>
              </a:lnSpc>
              <a:buFont typeface="Wingdings" pitchFamily="2" charset="2"/>
              <a:buChar char="ü"/>
            </a:pPr>
            <a:r>
              <a:rPr lang="en-US" sz="2800">
                <a:latin typeface="Trebuchet MS" pitchFamily="34" charset="0"/>
              </a:rPr>
              <a:t>It do not reflect hidden patterns or regularities buried in the database. </a:t>
            </a:r>
          </a:p>
          <a:p>
            <a:pPr marL="342900" indent="-342900" algn="just">
              <a:lnSpc>
                <a:spcPct val="150000"/>
              </a:lnSpc>
              <a:buFont typeface="Wingdings" pitchFamily="2" charset="2"/>
              <a:buChar char="ü"/>
            </a:pPr>
            <a:r>
              <a:rPr lang="en-US" sz="2800">
                <a:latin typeface="Trebuchet MS" pitchFamily="34" charset="0"/>
              </a:rPr>
              <a:t>Therefore, information processing is not data mining.</a:t>
            </a:r>
          </a:p>
        </p:txBody>
      </p:sp>
    </p:spTree>
    <p:extLst>
      <p:ext uri="{BB962C8B-B14F-4D97-AF65-F5344CB8AC3E}">
        <p14:creationId xmlns:p14="http://schemas.microsoft.com/office/powerpoint/2010/main" val="29781639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1600" y="739775"/>
            <a:ext cx="10494963" cy="1081088"/>
          </a:xfrm>
        </p:spPr>
        <p:txBody>
          <a:bodyPr/>
          <a:lstStyle/>
          <a:p>
            <a:pPr algn="ctr"/>
            <a:r>
              <a:rPr lang="en-US" sz="2800" smtClean="0">
                <a:latin typeface="Adobe Caslon Pro Bold"/>
              </a:rPr>
              <a:t>“Do OLAP systems perform data</a:t>
            </a:r>
            <a:br>
              <a:rPr lang="en-US" sz="2800" smtClean="0">
                <a:latin typeface="Adobe Caslon Pro Bold"/>
              </a:rPr>
            </a:br>
            <a:r>
              <a:rPr lang="en-US" sz="2800" smtClean="0">
                <a:latin typeface="Adobe Caslon Pro Bold"/>
              </a:rPr>
              <a:t>mining? Are OLAP systems actually data mining systems?”</a:t>
            </a:r>
          </a:p>
        </p:txBody>
      </p:sp>
      <p:sp>
        <p:nvSpPr>
          <p:cNvPr id="25603" name="Rectangle 3"/>
          <p:cNvSpPr>
            <a:spLocks noChangeArrowheads="1"/>
          </p:cNvSpPr>
          <p:nvPr/>
        </p:nvSpPr>
        <p:spPr bwMode="auto">
          <a:xfrm>
            <a:off x="577850" y="2312988"/>
            <a:ext cx="10906125"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Ø"/>
            </a:pPr>
            <a:r>
              <a:rPr lang="en-US" sz="2400">
                <a:latin typeface="Trebuchet MS" pitchFamily="34" charset="0"/>
              </a:rPr>
              <a:t>The functionalities of OLAP and data mining can be viewed as disjoint.</a:t>
            </a:r>
          </a:p>
          <a:p>
            <a:pPr marL="342900" indent="-342900" algn="just">
              <a:buFont typeface="Wingdings" pitchFamily="2" charset="2"/>
              <a:buChar char="Ø"/>
            </a:pPr>
            <a:r>
              <a:rPr lang="en-US" sz="2400">
                <a:latin typeface="Trebuchet MS" pitchFamily="34" charset="0"/>
              </a:rPr>
              <a:t>OLAP is a data summarization/aggregation tool that helps simplify data analysis.</a:t>
            </a:r>
          </a:p>
          <a:p>
            <a:pPr marL="342900" indent="-342900" algn="just">
              <a:buFont typeface="Wingdings" pitchFamily="2" charset="2"/>
              <a:buChar char="Ø"/>
            </a:pPr>
            <a:r>
              <a:rPr lang="en-US" sz="2400">
                <a:latin typeface="Trebuchet MS" pitchFamily="34" charset="0"/>
              </a:rPr>
              <a:t> Data mining allows the automated discovery of implicit patterns and interesting knowledge hidden in large amounts of data.</a:t>
            </a:r>
          </a:p>
          <a:p>
            <a:pPr marL="342900" indent="-342900" algn="just">
              <a:buFont typeface="Wingdings" pitchFamily="2" charset="2"/>
              <a:buChar char="Ø"/>
            </a:pPr>
            <a:r>
              <a:rPr lang="en-US" sz="2400">
                <a:latin typeface="Trebuchet MS" pitchFamily="34" charset="0"/>
              </a:rPr>
              <a:t>OLAP functions are essentially for user-directed data summarization and comparison.</a:t>
            </a:r>
          </a:p>
          <a:p>
            <a:pPr marL="342900" indent="-342900" algn="just">
              <a:buFont typeface="Wingdings" pitchFamily="2" charset="2"/>
              <a:buChar char="Ø"/>
            </a:pPr>
            <a:r>
              <a:rPr lang="en-US" sz="2400">
                <a:latin typeface="Trebuchet MS" pitchFamily="34" charset="0"/>
              </a:rPr>
              <a:t>Data mining covers a much broader spectrum than simple OLAP operations, because it performs not only data summarization and comparison but also association, classification, prediction, clustering, time-series analysis, and other data analysis tasks.</a:t>
            </a:r>
          </a:p>
        </p:txBody>
      </p:sp>
    </p:spTree>
    <p:extLst>
      <p:ext uri="{BB962C8B-B14F-4D97-AF65-F5344CB8AC3E}">
        <p14:creationId xmlns:p14="http://schemas.microsoft.com/office/powerpoint/2010/main" val="42015605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sp>
        <p:nvSpPr>
          <p:cNvPr id="26627" name="Rectangle 3"/>
          <p:cNvSpPr>
            <a:spLocks noChangeArrowheads="1"/>
          </p:cNvSpPr>
          <p:nvPr/>
        </p:nvSpPr>
        <p:spPr bwMode="auto">
          <a:xfrm>
            <a:off x="681038" y="2163763"/>
            <a:ext cx="1099026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buFont typeface="Wingdings" pitchFamily="2" charset="2"/>
              <a:buChar char="§"/>
            </a:pPr>
            <a:r>
              <a:rPr lang="en-US" sz="2400">
                <a:latin typeface="Trebuchet MS" pitchFamily="34" charset="0"/>
              </a:rPr>
              <a:t>Data mining is not confined to the analysis of data stored in data warehouses.</a:t>
            </a:r>
          </a:p>
          <a:p>
            <a:pPr marL="342900" indent="-342900" algn="just">
              <a:buFont typeface="Wingdings" pitchFamily="2" charset="2"/>
              <a:buChar char="§"/>
            </a:pPr>
            <a:r>
              <a:rPr lang="en-US" sz="2400">
                <a:latin typeface="Trebuchet MS" pitchFamily="34" charset="0"/>
              </a:rPr>
              <a:t>It may also analyze transactional, spatial, textual, and multimedia data that are difficult to model with current multidimensional database technology. </a:t>
            </a:r>
          </a:p>
          <a:p>
            <a:pPr marL="342900" indent="-342900" algn="just">
              <a:buFont typeface="Wingdings" pitchFamily="2" charset="2"/>
              <a:buChar char="§"/>
            </a:pPr>
            <a:endParaRPr lang="en-US" sz="2400">
              <a:latin typeface="Trebuchet MS" pitchFamily="34" charset="0"/>
            </a:endParaRPr>
          </a:p>
        </p:txBody>
      </p:sp>
    </p:spTree>
    <p:extLst>
      <p:ext uri="{BB962C8B-B14F-4D97-AF65-F5344CB8AC3E}">
        <p14:creationId xmlns:p14="http://schemas.microsoft.com/office/powerpoint/2010/main" val="2543045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altLang="en-GB" dirty="0" smtClean="0">
                <a:latin typeface="Adobe Caslon Pro Bold" panose="0205070206050A020403" pitchFamily="18" charset="0"/>
              </a:rPr>
              <a:t>Heterogeneous </a:t>
            </a:r>
            <a:r>
              <a:rPr lang="en-US" altLang="en-GB" dirty="0">
                <a:latin typeface="Adobe Caslon Pro Bold" panose="0205070206050A020403" pitchFamily="18" charset="0"/>
              </a:rPr>
              <a:t>Information Sources</a:t>
            </a:r>
          </a:p>
        </p:txBody>
      </p:sp>
      <p:sp>
        <p:nvSpPr>
          <p:cNvPr id="240" name="Footer Placeholder 4"/>
          <p:cNvSpPr>
            <a:spLocks noGrp="1"/>
          </p:cNvSpPr>
          <p:nvPr>
            <p:ph type="ftr" sz="quarter" idx="11"/>
          </p:nvPr>
        </p:nvSpPr>
        <p:spPr/>
        <p:txBody>
          <a:bodyPr/>
          <a:lstStyle/>
          <a:p>
            <a:r>
              <a:rPr lang="en-US" altLang="en-GB"/>
              <a:t>CS 336</a:t>
            </a:r>
          </a:p>
        </p:txBody>
      </p:sp>
      <p:sp>
        <p:nvSpPr>
          <p:cNvPr id="241" name="Slide Number Placeholder 5"/>
          <p:cNvSpPr>
            <a:spLocks noGrp="1"/>
          </p:cNvSpPr>
          <p:nvPr>
            <p:ph type="sldNum" sz="quarter" idx="12"/>
          </p:nvPr>
        </p:nvSpPr>
        <p:spPr/>
        <p:txBody>
          <a:bodyPr/>
          <a:lstStyle/>
          <a:p>
            <a:fld id="{858CD590-C6E8-488B-BAB3-7D17ECF60497}" type="slidenum">
              <a:rPr lang="en-US" altLang="en-GB"/>
              <a:pPr/>
              <a:t>8</a:t>
            </a:fld>
            <a:endParaRPr lang="en-US" altLang="en-GB"/>
          </a:p>
        </p:txBody>
      </p:sp>
      <p:sp>
        <p:nvSpPr>
          <p:cNvPr id="39941" name="Rectangle 5"/>
          <p:cNvSpPr>
            <a:spLocks noChangeArrowheads="1"/>
          </p:cNvSpPr>
          <p:nvPr/>
        </p:nvSpPr>
        <p:spPr bwMode="auto">
          <a:xfrm>
            <a:off x="1524000" y="1839913"/>
            <a:ext cx="38877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Font typeface="Symbol" panose="05050102010706020507" pitchFamily="18" charset="2"/>
              <a:buChar char="·"/>
              <a:defRPr sz="3200">
                <a:solidFill>
                  <a:schemeClr val="tx1"/>
                </a:solidFill>
                <a:latin typeface="Times New Roman" panose="02020603050405020304" pitchFamily="18" charset="0"/>
              </a:defRPr>
            </a:lvl1pPr>
            <a:lvl2pPr marL="742950" indent="-285750">
              <a:spcBef>
                <a:spcPct val="20000"/>
              </a:spcBef>
              <a:buFont typeface="Symbol" panose="05050102010706020507" pitchFamily="18" charset="2"/>
              <a:buChar char="-"/>
              <a:defRPr sz="2800">
                <a:solidFill>
                  <a:schemeClr val="tx1"/>
                </a:solidFill>
                <a:latin typeface="Times New Roman" panose="02020603050405020304" pitchFamily="18" charset="0"/>
              </a:defRPr>
            </a:lvl2pPr>
            <a:lvl3pPr marL="1143000" indent="-228600">
              <a:spcBef>
                <a:spcPct val="20000"/>
              </a:spcBef>
              <a:buFont typeface="Symbol" panose="05050102010706020507" pitchFamily="18" charset="2"/>
              <a:buChar char="·"/>
              <a:defRPr sz="2400">
                <a:solidFill>
                  <a:schemeClr val="tx1"/>
                </a:solidFill>
                <a:latin typeface="Times New Roman" panose="02020603050405020304" pitchFamily="18" charset="0"/>
              </a:defRPr>
            </a:lvl3pPr>
            <a:lvl4pPr marL="16002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4pPr>
            <a:lvl5pPr marL="2057400" indent="-228600">
              <a:spcBef>
                <a:spcPct val="20000"/>
              </a:spcBef>
              <a:buFont typeface="Symbol" panose="05050102010706020507" pitchFamily="18"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Symbol" panose="05050102010706020507" pitchFamily="18" charset="2"/>
              <a:buChar char="-"/>
              <a:defRPr sz="2000">
                <a:solidFill>
                  <a:schemeClr val="tx1"/>
                </a:solidFill>
                <a:latin typeface="Times New Roman" panose="02020603050405020304" pitchFamily="18" charset="0"/>
              </a:defRPr>
            </a:lvl9pPr>
          </a:lstStyle>
          <a:p>
            <a:pPr>
              <a:buFont typeface="Symbol" panose="05050102010706020507" pitchFamily="18" charset="2"/>
              <a:buNone/>
            </a:pPr>
            <a:r>
              <a:rPr lang="en-US" altLang="en-GB" sz="2000" i="1"/>
              <a:t>“Heterogeneities are everywhere”</a:t>
            </a:r>
          </a:p>
        </p:txBody>
      </p:sp>
      <p:sp>
        <p:nvSpPr>
          <p:cNvPr id="39942" name="Rectangle 6"/>
          <p:cNvSpPr>
            <a:spLocks noChangeArrowheads="1"/>
          </p:cNvSpPr>
          <p:nvPr/>
        </p:nvSpPr>
        <p:spPr bwMode="auto">
          <a:xfrm>
            <a:off x="2819400" y="5181600"/>
            <a:ext cx="7772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SzPct val="80000"/>
              <a:buFont typeface="Dingbats" charset="2"/>
              <a:buChar char="l"/>
            </a:pPr>
            <a:r>
              <a:rPr lang="en-US" altLang="en-GB" dirty="0"/>
              <a:t>Different interfaces</a:t>
            </a:r>
          </a:p>
          <a:p>
            <a:pPr>
              <a:spcBef>
                <a:spcPct val="20000"/>
              </a:spcBef>
              <a:buClr>
                <a:schemeClr val="tx1"/>
              </a:buClr>
              <a:buSzPct val="80000"/>
              <a:buFont typeface="Dingbats" charset="2"/>
              <a:buChar char="l"/>
            </a:pPr>
            <a:r>
              <a:rPr lang="en-US" altLang="en-GB" dirty="0"/>
              <a:t>Different data representations</a:t>
            </a:r>
          </a:p>
          <a:p>
            <a:pPr>
              <a:spcBef>
                <a:spcPct val="20000"/>
              </a:spcBef>
              <a:buClr>
                <a:schemeClr val="tx1"/>
              </a:buClr>
              <a:buSzPct val="80000"/>
              <a:buFont typeface="Dingbats" charset="2"/>
              <a:buChar char="l"/>
            </a:pPr>
            <a:r>
              <a:rPr lang="en-US" altLang="en-GB" dirty="0"/>
              <a:t>Duplicate and inconsistent information</a:t>
            </a:r>
          </a:p>
        </p:txBody>
      </p:sp>
      <p:grpSp>
        <p:nvGrpSpPr>
          <p:cNvPr id="39943" name="Group 7"/>
          <p:cNvGrpSpPr>
            <a:grpSpLocks/>
          </p:cNvGrpSpPr>
          <p:nvPr/>
        </p:nvGrpSpPr>
        <p:grpSpPr bwMode="auto">
          <a:xfrm>
            <a:off x="4950618" y="2269069"/>
            <a:ext cx="977901" cy="723900"/>
            <a:chOff x="2187" y="1367"/>
            <a:chExt cx="460" cy="322"/>
          </a:xfrm>
        </p:grpSpPr>
        <p:grpSp>
          <p:nvGrpSpPr>
            <p:cNvPr id="39944" name="Group 8"/>
            <p:cNvGrpSpPr>
              <a:grpSpLocks/>
            </p:cNvGrpSpPr>
            <p:nvPr/>
          </p:nvGrpSpPr>
          <p:grpSpPr bwMode="auto">
            <a:xfrm>
              <a:off x="2187" y="1367"/>
              <a:ext cx="356" cy="292"/>
              <a:chOff x="2187" y="1367"/>
              <a:chExt cx="356" cy="292"/>
            </a:xfrm>
          </p:grpSpPr>
          <p:grpSp>
            <p:nvGrpSpPr>
              <p:cNvPr id="39945" name="Group 9"/>
              <p:cNvGrpSpPr>
                <a:grpSpLocks/>
              </p:cNvGrpSpPr>
              <p:nvPr/>
            </p:nvGrpSpPr>
            <p:grpSpPr bwMode="auto">
              <a:xfrm>
                <a:off x="2187" y="1367"/>
                <a:ext cx="356" cy="292"/>
                <a:chOff x="2187" y="1367"/>
                <a:chExt cx="356" cy="292"/>
              </a:xfrm>
            </p:grpSpPr>
            <p:grpSp>
              <p:nvGrpSpPr>
                <p:cNvPr id="39946" name="Group 10"/>
                <p:cNvGrpSpPr>
                  <a:grpSpLocks/>
                </p:cNvGrpSpPr>
                <p:nvPr/>
              </p:nvGrpSpPr>
              <p:grpSpPr bwMode="auto">
                <a:xfrm>
                  <a:off x="2187" y="1532"/>
                  <a:ext cx="356" cy="127"/>
                  <a:chOff x="2187" y="1532"/>
                  <a:chExt cx="356" cy="127"/>
                </a:xfrm>
              </p:grpSpPr>
              <p:sp>
                <p:nvSpPr>
                  <p:cNvPr id="39947" name="Freeform 11"/>
                  <p:cNvSpPr>
                    <a:spLocks/>
                  </p:cNvSpPr>
                  <p:nvPr/>
                </p:nvSpPr>
                <p:spPr bwMode="auto">
                  <a:xfrm>
                    <a:off x="2338" y="1532"/>
                    <a:ext cx="204" cy="127"/>
                  </a:xfrm>
                  <a:custGeom>
                    <a:avLst/>
                    <a:gdLst>
                      <a:gd name="T0" fmla="*/ 0 w 204"/>
                      <a:gd name="T1" fmla="*/ 37 h 127"/>
                      <a:gd name="T2" fmla="*/ 0 w 204"/>
                      <a:gd name="T3" fmla="*/ 126 h 127"/>
                      <a:gd name="T4" fmla="*/ 203 w 204"/>
                      <a:gd name="T5" fmla="*/ 61 h 127"/>
                      <a:gd name="T6" fmla="*/ 203 w 204"/>
                      <a:gd name="T7" fmla="*/ 0 h 127"/>
                      <a:gd name="T8" fmla="*/ 0 w 204"/>
                      <a:gd name="T9" fmla="*/ 37 h 127"/>
                    </a:gdLst>
                    <a:ahLst/>
                    <a:cxnLst>
                      <a:cxn ang="0">
                        <a:pos x="T0" y="T1"/>
                      </a:cxn>
                      <a:cxn ang="0">
                        <a:pos x="T2" y="T3"/>
                      </a:cxn>
                      <a:cxn ang="0">
                        <a:pos x="T4" y="T5"/>
                      </a:cxn>
                      <a:cxn ang="0">
                        <a:pos x="T6" y="T7"/>
                      </a:cxn>
                      <a:cxn ang="0">
                        <a:pos x="T8" y="T9"/>
                      </a:cxn>
                    </a:cxnLst>
                    <a:rect l="0" t="0" r="r" b="b"/>
                    <a:pathLst>
                      <a:path w="204" h="127">
                        <a:moveTo>
                          <a:pt x="0" y="37"/>
                        </a:moveTo>
                        <a:lnTo>
                          <a:pt x="0" y="126"/>
                        </a:lnTo>
                        <a:lnTo>
                          <a:pt x="203" y="61"/>
                        </a:lnTo>
                        <a:lnTo>
                          <a:pt x="203" y="0"/>
                        </a:lnTo>
                        <a:lnTo>
                          <a:pt x="0" y="3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Freeform 12"/>
                  <p:cNvSpPr>
                    <a:spLocks/>
                  </p:cNvSpPr>
                  <p:nvPr/>
                </p:nvSpPr>
                <p:spPr bwMode="auto">
                  <a:xfrm>
                    <a:off x="2187" y="1561"/>
                    <a:ext cx="152" cy="98"/>
                  </a:xfrm>
                  <a:custGeom>
                    <a:avLst/>
                    <a:gdLst>
                      <a:gd name="T0" fmla="*/ 151 w 152"/>
                      <a:gd name="T1" fmla="*/ 8 h 98"/>
                      <a:gd name="T2" fmla="*/ 151 w 152"/>
                      <a:gd name="T3" fmla="*/ 97 h 98"/>
                      <a:gd name="T4" fmla="*/ 0 w 152"/>
                      <a:gd name="T5" fmla="*/ 75 h 98"/>
                      <a:gd name="T6" fmla="*/ 0 w 152"/>
                      <a:gd name="T7" fmla="*/ 0 h 98"/>
                      <a:gd name="T8" fmla="*/ 151 w 152"/>
                      <a:gd name="T9" fmla="*/ 8 h 98"/>
                    </a:gdLst>
                    <a:ahLst/>
                    <a:cxnLst>
                      <a:cxn ang="0">
                        <a:pos x="T0" y="T1"/>
                      </a:cxn>
                      <a:cxn ang="0">
                        <a:pos x="T2" y="T3"/>
                      </a:cxn>
                      <a:cxn ang="0">
                        <a:pos x="T4" y="T5"/>
                      </a:cxn>
                      <a:cxn ang="0">
                        <a:pos x="T6" y="T7"/>
                      </a:cxn>
                      <a:cxn ang="0">
                        <a:pos x="T8" y="T9"/>
                      </a:cxn>
                    </a:cxnLst>
                    <a:rect l="0" t="0" r="r" b="b"/>
                    <a:pathLst>
                      <a:path w="152" h="98">
                        <a:moveTo>
                          <a:pt x="151" y="8"/>
                        </a:moveTo>
                        <a:lnTo>
                          <a:pt x="151" y="97"/>
                        </a:lnTo>
                        <a:lnTo>
                          <a:pt x="0" y="75"/>
                        </a:lnTo>
                        <a:lnTo>
                          <a:pt x="0" y="0"/>
                        </a:lnTo>
                        <a:lnTo>
                          <a:pt x="151" y="8"/>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Freeform 13"/>
                  <p:cNvSpPr>
                    <a:spLocks/>
                  </p:cNvSpPr>
                  <p:nvPr/>
                </p:nvSpPr>
                <p:spPr bwMode="auto">
                  <a:xfrm>
                    <a:off x="2188" y="1533"/>
                    <a:ext cx="355" cy="39"/>
                  </a:xfrm>
                  <a:custGeom>
                    <a:avLst/>
                    <a:gdLst>
                      <a:gd name="T0" fmla="*/ 0 w 355"/>
                      <a:gd name="T1" fmla="*/ 29 h 39"/>
                      <a:gd name="T2" fmla="*/ 152 w 355"/>
                      <a:gd name="T3" fmla="*/ 38 h 39"/>
                      <a:gd name="T4" fmla="*/ 354 w 355"/>
                      <a:gd name="T5" fmla="*/ 0 h 39"/>
                      <a:gd name="T6" fmla="*/ 205 w 355"/>
                      <a:gd name="T7" fmla="*/ 0 h 39"/>
                      <a:gd name="T8" fmla="*/ 0 w 355"/>
                      <a:gd name="T9" fmla="*/ 29 h 39"/>
                    </a:gdLst>
                    <a:ahLst/>
                    <a:cxnLst>
                      <a:cxn ang="0">
                        <a:pos x="T0" y="T1"/>
                      </a:cxn>
                      <a:cxn ang="0">
                        <a:pos x="T2" y="T3"/>
                      </a:cxn>
                      <a:cxn ang="0">
                        <a:pos x="T4" y="T5"/>
                      </a:cxn>
                      <a:cxn ang="0">
                        <a:pos x="T6" y="T7"/>
                      </a:cxn>
                      <a:cxn ang="0">
                        <a:pos x="T8" y="T9"/>
                      </a:cxn>
                    </a:cxnLst>
                    <a:rect l="0" t="0" r="r" b="b"/>
                    <a:pathLst>
                      <a:path w="355" h="39">
                        <a:moveTo>
                          <a:pt x="0" y="29"/>
                        </a:moveTo>
                        <a:lnTo>
                          <a:pt x="152" y="38"/>
                        </a:lnTo>
                        <a:lnTo>
                          <a:pt x="354" y="0"/>
                        </a:lnTo>
                        <a:lnTo>
                          <a:pt x="205" y="0"/>
                        </a:lnTo>
                        <a:lnTo>
                          <a:pt x="0" y="29"/>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0" name="Freeform 14"/>
                <p:cNvSpPr>
                  <a:spLocks/>
                </p:cNvSpPr>
                <p:nvPr/>
              </p:nvSpPr>
              <p:spPr bwMode="auto">
                <a:xfrm>
                  <a:off x="2302" y="1521"/>
                  <a:ext cx="129" cy="37"/>
                </a:xfrm>
                <a:custGeom>
                  <a:avLst/>
                  <a:gdLst>
                    <a:gd name="T0" fmla="*/ 0 w 129"/>
                    <a:gd name="T1" fmla="*/ 20 h 37"/>
                    <a:gd name="T2" fmla="*/ 0 w 129"/>
                    <a:gd name="T3" fmla="*/ 31 h 37"/>
                    <a:gd name="T4" fmla="*/ 59 w 129"/>
                    <a:gd name="T5" fmla="*/ 36 h 37"/>
                    <a:gd name="T6" fmla="*/ 128 w 129"/>
                    <a:gd name="T7" fmla="*/ 23 h 37"/>
                    <a:gd name="T8" fmla="*/ 128 w 129"/>
                    <a:gd name="T9" fmla="*/ 0 h 37"/>
                    <a:gd name="T10" fmla="*/ 0 w 129"/>
                    <a:gd name="T11" fmla="*/ 20 h 37"/>
                  </a:gdLst>
                  <a:ahLst/>
                  <a:cxnLst>
                    <a:cxn ang="0">
                      <a:pos x="T0" y="T1"/>
                    </a:cxn>
                    <a:cxn ang="0">
                      <a:pos x="T2" y="T3"/>
                    </a:cxn>
                    <a:cxn ang="0">
                      <a:pos x="T4" y="T5"/>
                    </a:cxn>
                    <a:cxn ang="0">
                      <a:pos x="T6" y="T7"/>
                    </a:cxn>
                    <a:cxn ang="0">
                      <a:pos x="T8" y="T9"/>
                    </a:cxn>
                    <a:cxn ang="0">
                      <a:pos x="T10" y="T11"/>
                    </a:cxn>
                  </a:cxnLst>
                  <a:rect l="0" t="0" r="r" b="b"/>
                  <a:pathLst>
                    <a:path w="129" h="37">
                      <a:moveTo>
                        <a:pt x="0" y="20"/>
                      </a:moveTo>
                      <a:lnTo>
                        <a:pt x="0" y="31"/>
                      </a:lnTo>
                      <a:lnTo>
                        <a:pt x="59" y="36"/>
                      </a:lnTo>
                      <a:lnTo>
                        <a:pt x="128" y="23"/>
                      </a:lnTo>
                      <a:lnTo>
                        <a:pt x="128" y="0"/>
                      </a:lnTo>
                      <a:lnTo>
                        <a:pt x="0" y="2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951" name="Group 15"/>
                <p:cNvGrpSpPr>
                  <a:grpSpLocks/>
                </p:cNvGrpSpPr>
                <p:nvPr/>
              </p:nvGrpSpPr>
              <p:grpSpPr bwMode="auto">
                <a:xfrm>
                  <a:off x="2215" y="1367"/>
                  <a:ext cx="286" cy="183"/>
                  <a:chOff x="2215" y="1367"/>
                  <a:chExt cx="286" cy="183"/>
                </a:xfrm>
              </p:grpSpPr>
              <p:sp>
                <p:nvSpPr>
                  <p:cNvPr id="39952" name="Freeform 16"/>
                  <p:cNvSpPr>
                    <a:spLocks/>
                  </p:cNvSpPr>
                  <p:nvPr/>
                </p:nvSpPr>
                <p:spPr bwMode="auto">
                  <a:xfrm>
                    <a:off x="2337" y="1367"/>
                    <a:ext cx="164" cy="178"/>
                  </a:xfrm>
                  <a:custGeom>
                    <a:avLst/>
                    <a:gdLst>
                      <a:gd name="T0" fmla="*/ 23 w 164"/>
                      <a:gd name="T1" fmla="*/ 177 h 178"/>
                      <a:gd name="T2" fmla="*/ 0 w 164"/>
                      <a:gd name="T3" fmla="*/ 5 h 178"/>
                      <a:gd name="T4" fmla="*/ 140 w 164"/>
                      <a:gd name="T5" fmla="*/ 0 h 178"/>
                      <a:gd name="T6" fmla="*/ 163 w 164"/>
                      <a:gd name="T7" fmla="*/ 153 h 178"/>
                      <a:gd name="T8" fmla="*/ 23 w 164"/>
                      <a:gd name="T9" fmla="*/ 177 h 178"/>
                    </a:gdLst>
                    <a:ahLst/>
                    <a:cxnLst>
                      <a:cxn ang="0">
                        <a:pos x="T0" y="T1"/>
                      </a:cxn>
                      <a:cxn ang="0">
                        <a:pos x="T2" y="T3"/>
                      </a:cxn>
                      <a:cxn ang="0">
                        <a:pos x="T4" y="T5"/>
                      </a:cxn>
                      <a:cxn ang="0">
                        <a:pos x="T6" y="T7"/>
                      </a:cxn>
                      <a:cxn ang="0">
                        <a:pos x="T8" y="T9"/>
                      </a:cxn>
                    </a:cxnLst>
                    <a:rect l="0" t="0" r="r" b="b"/>
                    <a:pathLst>
                      <a:path w="164" h="178">
                        <a:moveTo>
                          <a:pt x="23" y="177"/>
                        </a:moveTo>
                        <a:lnTo>
                          <a:pt x="0" y="5"/>
                        </a:lnTo>
                        <a:lnTo>
                          <a:pt x="140" y="0"/>
                        </a:lnTo>
                        <a:lnTo>
                          <a:pt x="163" y="153"/>
                        </a:lnTo>
                        <a:lnTo>
                          <a:pt x="23" y="177"/>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Freeform 17"/>
                  <p:cNvSpPr>
                    <a:spLocks/>
                  </p:cNvSpPr>
                  <p:nvPr/>
                </p:nvSpPr>
                <p:spPr bwMode="auto">
                  <a:xfrm>
                    <a:off x="2215" y="1374"/>
                    <a:ext cx="147" cy="176"/>
                  </a:xfrm>
                  <a:custGeom>
                    <a:avLst/>
                    <a:gdLst>
                      <a:gd name="T0" fmla="*/ 122 w 147"/>
                      <a:gd name="T1" fmla="*/ 0 h 176"/>
                      <a:gd name="T2" fmla="*/ 0 w 147"/>
                      <a:gd name="T3" fmla="*/ 39 h 176"/>
                      <a:gd name="T4" fmla="*/ 16 w 147"/>
                      <a:gd name="T5" fmla="*/ 175 h 176"/>
                      <a:gd name="T6" fmla="*/ 146 w 147"/>
                      <a:gd name="T7" fmla="*/ 170 h 176"/>
                      <a:gd name="T8" fmla="*/ 122 w 147"/>
                      <a:gd name="T9" fmla="*/ 0 h 176"/>
                    </a:gdLst>
                    <a:ahLst/>
                    <a:cxnLst>
                      <a:cxn ang="0">
                        <a:pos x="T0" y="T1"/>
                      </a:cxn>
                      <a:cxn ang="0">
                        <a:pos x="T2" y="T3"/>
                      </a:cxn>
                      <a:cxn ang="0">
                        <a:pos x="T4" y="T5"/>
                      </a:cxn>
                      <a:cxn ang="0">
                        <a:pos x="T6" y="T7"/>
                      </a:cxn>
                      <a:cxn ang="0">
                        <a:pos x="T8" y="T9"/>
                      </a:cxn>
                    </a:cxnLst>
                    <a:rect l="0" t="0" r="r" b="b"/>
                    <a:pathLst>
                      <a:path w="147" h="176">
                        <a:moveTo>
                          <a:pt x="122" y="0"/>
                        </a:moveTo>
                        <a:lnTo>
                          <a:pt x="0" y="39"/>
                        </a:lnTo>
                        <a:lnTo>
                          <a:pt x="16" y="175"/>
                        </a:lnTo>
                        <a:lnTo>
                          <a:pt x="146" y="170"/>
                        </a:lnTo>
                        <a:lnTo>
                          <a:pt x="122"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Freeform 18"/>
                  <p:cNvSpPr>
                    <a:spLocks/>
                  </p:cNvSpPr>
                  <p:nvPr/>
                </p:nvSpPr>
                <p:spPr bwMode="auto">
                  <a:xfrm>
                    <a:off x="2364" y="1385"/>
                    <a:ext cx="119" cy="134"/>
                  </a:xfrm>
                  <a:custGeom>
                    <a:avLst/>
                    <a:gdLst>
                      <a:gd name="T0" fmla="*/ 0 w 119"/>
                      <a:gd name="T1" fmla="*/ 7 h 134"/>
                      <a:gd name="T2" fmla="*/ 16 w 119"/>
                      <a:gd name="T3" fmla="*/ 133 h 134"/>
                      <a:gd name="T4" fmla="*/ 118 w 119"/>
                      <a:gd name="T5" fmla="*/ 119 h 134"/>
                      <a:gd name="T6" fmla="*/ 99 w 119"/>
                      <a:gd name="T7" fmla="*/ 0 h 134"/>
                      <a:gd name="T8" fmla="*/ 0 w 119"/>
                      <a:gd name="T9" fmla="*/ 7 h 134"/>
                    </a:gdLst>
                    <a:ahLst/>
                    <a:cxnLst>
                      <a:cxn ang="0">
                        <a:pos x="T0" y="T1"/>
                      </a:cxn>
                      <a:cxn ang="0">
                        <a:pos x="T2" y="T3"/>
                      </a:cxn>
                      <a:cxn ang="0">
                        <a:pos x="T4" y="T5"/>
                      </a:cxn>
                      <a:cxn ang="0">
                        <a:pos x="T6" y="T7"/>
                      </a:cxn>
                      <a:cxn ang="0">
                        <a:pos x="T8" y="T9"/>
                      </a:cxn>
                    </a:cxnLst>
                    <a:rect l="0" t="0" r="r" b="b"/>
                    <a:pathLst>
                      <a:path w="119" h="134">
                        <a:moveTo>
                          <a:pt x="0" y="7"/>
                        </a:moveTo>
                        <a:lnTo>
                          <a:pt x="16" y="133"/>
                        </a:lnTo>
                        <a:lnTo>
                          <a:pt x="118" y="119"/>
                        </a:lnTo>
                        <a:lnTo>
                          <a:pt x="99" y="0"/>
                        </a:lnTo>
                        <a:lnTo>
                          <a:pt x="0" y="7"/>
                        </a:lnTo>
                      </a:path>
                    </a:pathLst>
                  </a:custGeom>
                  <a:solidFill>
                    <a:srgbClr val="0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9955" name="Group 19"/>
              <p:cNvGrpSpPr>
                <a:grpSpLocks/>
              </p:cNvGrpSpPr>
              <p:nvPr/>
            </p:nvGrpSpPr>
            <p:grpSpPr bwMode="auto">
              <a:xfrm>
                <a:off x="2412" y="1546"/>
                <a:ext cx="117" cy="83"/>
                <a:chOff x="2412" y="1546"/>
                <a:chExt cx="117" cy="83"/>
              </a:xfrm>
            </p:grpSpPr>
            <p:sp>
              <p:nvSpPr>
                <p:cNvPr id="39956" name="Freeform 20"/>
                <p:cNvSpPr>
                  <a:spLocks/>
                </p:cNvSpPr>
                <p:nvPr/>
              </p:nvSpPr>
              <p:spPr bwMode="auto">
                <a:xfrm>
                  <a:off x="2412" y="1546"/>
                  <a:ext cx="117" cy="83"/>
                </a:xfrm>
                <a:custGeom>
                  <a:avLst/>
                  <a:gdLst>
                    <a:gd name="T0" fmla="*/ 116 w 117"/>
                    <a:gd name="T1" fmla="*/ 0 h 83"/>
                    <a:gd name="T2" fmla="*/ 0 w 117"/>
                    <a:gd name="T3" fmla="*/ 25 h 83"/>
                    <a:gd name="T4" fmla="*/ 0 w 117"/>
                    <a:gd name="T5" fmla="*/ 82 h 83"/>
                    <a:gd name="T6" fmla="*/ 116 w 117"/>
                    <a:gd name="T7" fmla="*/ 47 h 83"/>
                    <a:gd name="T8" fmla="*/ 116 w 117"/>
                    <a:gd name="T9" fmla="*/ 0 h 83"/>
                  </a:gdLst>
                  <a:ahLst/>
                  <a:cxnLst>
                    <a:cxn ang="0">
                      <a:pos x="T0" y="T1"/>
                    </a:cxn>
                    <a:cxn ang="0">
                      <a:pos x="T2" y="T3"/>
                    </a:cxn>
                    <a:cxn ang="0">
                      <a:pos x="T4" y="T5"/>
                    </a:cxn>
                    <a:cxn ang="0">
                      <a:pos x="T6" y="T7"/>
                    </a:cxn>
                    <a:cxn ang="0">
                      <a:pos x="T8" y="T9"/>
                    </a:cxn>
                  </a:cxnLst>
                  <a:rect l="0" t="0" r="r" b="b"/>
                  <a:pathLst>
                    <a:path w="117" h="83">
                      <a:moveTo>
                        <a:pt x="116" y="0"/>
                      </a:moveTo>
                      <a:lnTo>
                        <a:pt x="0" y="25"/>
                      </a:lnTo>
                      <a:lnTo>
                        <a:pt x="0" y="82"/>
                      </a:lnTo>
                      <a:lnTo>
                        <a:pt x="116" y="47"/>
                      </a:lnTo>
                      <a:lnTo>
                        <a:pt x="116" y="0"/>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V="1">
                  <a:off x="2488" y="1563"/>
                  <a:ext cx="28" cy="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p:cNvSpPr>
                  <a:spLocks noChangeShapeType="1"/>
                </p:cNvSpPr>
                <p:nvPr/>
              </p:nvSpPr>
              <p:spPr bwMode="auto">
                <a:xfrm flipH="1">
                  <a:off x="2433" y="1577"/>
                  <a:ext cx="38" cy="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p:cNvSpPr>
                  <a:spLocks noChangeShapeType="1"/>
                </p:cNvSpPr>
                <p:nvPr/>
              </p:nvSpPr>
              <p:spPr bwMode="auto">
                <a:xfrm>
                  <a:off x="2478" y="1557"/>
                  <a:ext cx="0" cy="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p:cNvSpPr>
                  <a:spLocks noChangeShapeType="1"/>
                </p:cNvSpPr>
                <p:nvPr/>
              </p:nvSpPr>
              <p:spPr bwMode="auto">
                <a:xfrm>
                  <a:off x="2422" y="1567"/>
                  <a:ext cx="0" cy="5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p:cNvSpPr>
                  <a:spLocks noChangeShapeType="1"/>
                </p:cNvSpPr>
                <p:nvPr/>
              </p:nvSpPr>
              <p:spPr bwMode="auto">
                <a:xfrm flipH="1">
                  <a:off x="2422" y="1567"/>
                  <a:ext cx="104" cy="2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p:cNvSpPr>
                  <a:spLocks noChangeShapeType="1"/>
                </p:cNvSpPr>
                <p:nvPr/>
              </p:nvSpPr>
              <p:spPr bwMode="auto">
                <a:xfrm flipV="1">
                  <a:off x="2422" y="1556"/>
                  <a:ext cx="105" cy="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963" name="Group 27"/>
            <p:cNvGrpSpPr>
              <a:grpSpLocks/>
            </p:cNvGrpSpPr>
            <p:nvPr/>
          </p:nvGrpSpPr>
          <p:grpSpPr bwMode="auto">
            <a:xfrm>
              <a:off x="2370" y="1547"/>
              <a:ext cx="277" cy="142"/>
              <a:chOff x="2370" y="1547"/>
              <a:chExt cx="277" cy="142"/>
            </a:xfrm>
          </p:grpSpPr>
          <p:grpSp>
            <p:nvGrpSpPr>
              <p:cNvPr id="39964" name="Group 28"/>
              <p:cNvGrpSpPr>
                <a:grpSpLocks/>
              </p:cNvGrpSpPr>
              <p:nvPr/>
            </p:nvGrpSpPr>
            <p:grpSpPr bwMode="auto">
              <a:xfrm>
                <a:off x="2387" y="1624"/>
                <a:ext cx="46" cy="35"/>
                <a:chOff x="2387" y="1624"/>
                <a:chExt cx="46" cy="35"/>
              </a:xfrm>
            </p:grpSpPr>
            <p:sp>
              <p:nvSpPr>
                <p:cNvPr id="39965" name="Freeform 29"/>
                <p:cNvSpPr>
                  <a:spLocks/>
                </p:cNvSpPr>
                <p:nvPr/>
              </p:nvSpPr>
              <p:spPr bwMode="auto">
                <a:xfrm>
                  <a:off x="2387" y="1624"/>
                  <a:ext cx="24" cy="34"/>
                </a:xfrm>
                <a:custGeom>
                  <a:avLst/>
                  <a:gdLst>
                    <a:gd name="T0" fmla="*/ 7 w 24"/>
                    <a:gd name="T1" fmla="*/ 0 h 34"/>
                    <a:gd name="T2" fmla="*/ 0 w 24"/>
                    <a:gd name="T3" fmla="*/ 30 h 34"/>
                    <a:gd name="T4" fmla="*/ 17 w 24"/>
                    <a:gd name="T5" fmla="*/ 33 h 34"/>
                    <a:gd name="T6" fmla="*/ 23 w 24"/>
                    <a:gd name="T7" fmla="*/ 1 h 34"/>
                    <a:gd name="T8" fmla="*/ 7 w 24"/>
                    <a:gd name="T9" fmla="*/ 0 h 34"/>
                  </a:gdLst>
                  <a:ahLst/>
                  <a:cxnLst>
                    <a:cxn ang="0">
                      <a:pos x="T0" y="T1"/>
                    </a:cxn>
                    <a:cxn ang="0">
                      <a:pos x="T2" y="T3"/>
                    </a:cxn>
                    <a:cxn ang="0">
                      <a:pos x="T4" y="T5"/>
                    </a:cxn>
                    <a:cxn ang="0">
                      <a:pos x="T6" y="T7"/>
                    </a:cxn>
                    <a:cxn ang="0">
                      <a:pos x="T8" y="T9"/>
                    </a:cxn>
                  </a:cxnLst>
                  <a:rect l="0" t="0" r="r" b="b"/>
                  <a:pathLst>
                    <a:path w="24" h="34">
                      <a:moveTo>
                        <a:pt x="7" y="0"/>
                      </a:moveTo>
                      <a:lnTo>
                        <a:pt x="0" y="30"/>
                      </a:lnTo>
                      <a:lnTo>
                        <a:pt x="17" y="33"/>
                      </a:lnTo>
                      <a:lnTo>
                        <a:pt x="23" y="1"/>
                      </a:lnTo>
                      <a:lnTo>
                        <a:pt x="7"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Freeform 30"/>
                <p:cNvSpPr>
                  <a:spLocks/>
                </p:cNvSpPr>
                <p:nvPr/>
              </p:nvSpPr>
              <p:spPr bwMode="auto">
                <a:xfrm>
                  <a:off x="2397" y="1629"/>
                  <a:ext cx="36" cy="30"/>
                </a:xfrm>
                <a:custGeom>
                  <a:avLst/>
                  <a:gdLst>
                    <a:gd name="T0" fmla="*/ 2 w 36"/>
                    <a:gd name="T1" fmla="*/ 1 h 30"/>
                    <a:gd name="T2" fmla="*/ 0 w 36"/>
                    <a:gd name="T3" fmla="*/ 29 h 30"/>
                    <a:gd name="T4" fmla="*/ 35 w 36"/>
                    <a:gd name="T5" fmla="*/ 13 h 30"/>
                    <a:gd name="T6" fmla="*/ 21 w 36"/>
                    <a:gd name="T7" fmla="*/ 9 h 30"/>
                    <a:gd name="T8" fmla="*/ 8 w 36"/>
                    <a:gd name="T9" fmla="*/ 16 h 30"/>
                    <a:gd name="T10" fmla="*/ 12 w 36"/>
                    <a:gd name="T11" fmla="*/ 0 h 30"/>
                    <a:gd name="T12" fmla="*/ 2 w 36"/>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2" y="1"/>
                      </a:moveTo>
                      <a:lnTo>
                        <a:pt x="0" y="29"/>
                      </a:lnTo>
                      <a:lnTo>
                        <a:pt x="35" y="13"/>
                      </a:lnTo>
                      <a:lnTo>
                        <a:pt x="21" y="9"/>
                      </a:lnTo>
                      <a:lnTo>
                        <a:pt x="8" y="16"/>
                      </a:lnTo>
                      <a:lnTo>
                        <a:pt x="12" y="0"/>
                      </a:lnTo>
                      <a:lnTo>
                        <a:pt x="2" y="1"/>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67" name="Group 31"/>
              <p:cNvGrpSpPr>
                <a:grpSpLocks/>
              </p:cNvGrpSpPr>
              <p:nvPr/>
            </p:nvGrpSpPr>
            <p:grpSpPr bwMode="auto">
              <a:xfrm>
                <a:off x="2370" y="1547"/>
                <a:ext cx="277" cy="142"/>
                <a:chOff x="2370" y="1547"/>
                <a:chExt cx="277" cy="142"/>
              </a:xfrm>
            </p:grpSpPr>
            <p:sp>
              <p:nvSpPr>
                <p:cNvPr id="39968" name="Freeform 32"/>
                <p:cNvSpPr>
                  <a:spLocks/>
                </p:cNvSpPr>
                <p:nvPr/>
              </p:nvSpPr>
              <p:spPr bwMode="auto">
                <a:xfrm>
                  <a:off x="2376" y="1547"/>
                  <a:ext cx="271" cy="126"/>
                </a:xfrm>
                <a:custGeom>
                  <a:avLst/>
                  <a:gdLst>
                    <a:gd name="T0" fmla="*/ 0 w 271"/>
                    <a:gd name="T1" fmla="*/ 53 h 126"/>
                    <a:gd name="T2" fmla="*/ 128 w 271"/>
                    <a:gd name="T3" fmla="*/ 125 h 126"/>
                    <a:gd name="T4" fmla="*/ 270 w 271"/>
                    <a:gd name="T5" fmla="*/ 54 h 126"/>
                    <a:gd name="T6" fmla="*/ 162 w 271"/>
                    <a:gd name="T7" fmla="*/ 0 h 126"/>
                    <a:gd name="T8" fmla="*/ 0 w 271"/>
                    <a:gd name="T9" fmla="*/ 53 h 126"/>
                  </a:gdLst>
                  <a:ahLst/>
                  <a:cxnLst>
                    <a:cxn ang="0">
                      <a:pos x="T0" y="T1"/>
                    </a:cxn>
                    <a:cxn ang="0">
                      <a:pos x="T2" y="T3"/>
                    </a:cxn>
                    <a:cxn ang="0">
                      <a:pos x="T4" y="T5"/>
                    </a:cxn>
                    <a:cxn ang="0">
                      <a:pos x="T6" y="T7"/>
                    </a:cxn>
                    <a:cxn ang="0">
                      <a:pos x="T8" y="T9"/>
                    </a:cxn>
                  </a:cxnLst>
                  <a:rect l="0" t="0" r="r" b="b"/>
                  <a:pathLst>
                    <a:path w="271" h="126">
                      <a:moveTo>
                        <a:pt x="0" y="53"/>
                      </a:moveTo>
                      <a:lnTo>
                        <a:pt x="128" y="125"/>
                      </a:lnTo>
                      <a:lnTo>
                        <a:pt x="270" y="54"/>
                      </a:lnTo>
                      <a:lnTo>
                        <a:pt x="162" y="0"/>
                      </a:lnTo>
                      <a:lnTo>
                        <a:pt x="0" y="53"/>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9" name="Freeform 33"/>
                <p:cNvSpPr>
                  <a:spLocks/>
                </p:cNvSpPr>
                <p:nvPr/>
              </p:nvSpPr>
              <p:spPr bwMode="auto">
                <a:xfrm>
                  <a:off x="2370" y="1599"/>
                  <a:ext cx="137" cy="90"/>
                </a:xfrm>
                <a:custGeom>
                  <a:avLst/>
                  <a:gdLst>
                    <a:gd name="T0" fmla="*/ 5 w 137"/>
                    <a:gd name="T1" fmla="*/ 0 h 90"/>
                    <a:gd name="T2" fmla="*/ 136 w 137"/>
                    <a:gd name="T3" fmla="*/ 73 h 90"/>
                    <a:gd name="T4" fmla="*/ 131 w 137"/>
                    <a:gd name="T5" fmla="*/ 89 h 90"/>
                    <a:gd name="T6" fmla="*/ 0 w 137"/>
                    <a:gd name="T7" fmla="*/ 14 h 90"/>
                    <a:gd name="T8" fmla="*/ 5 w 137"/>
                    <a:gd name="T9" fmla="*/ 0 h 90"/>
                  </a:gdLst>
                  <a:ahLst/>
                  <a:cxnLst>
                    <a:cxn ang="0">
                      <a:pos x="T0" y="T1"/>
                    </a:cxn>
                    <a:cxn ang="0">
                      <a:pos x="T2" y="T3"/>
                    </a:cxn>
                    <a:cxn ang="0">
                      <a:pos x="T4" y="T5"/>
                    </a:cxn>
                    <a:cxn ang="0">
                      <a:pos x="T6" y="T7"/>
                    </a:cxn>
                    <a:cxn ang="0">
                      <a:pos x="T8" y="T9"/>
                    </a:cxn>
                  </a:cxnLst>
                  <a:rect l="0" t="0" r="r" b="b"/>
                  <a:pathLst>
                    <a:path w="137" h="90">
                      <a:moveTo>
                        <a:pt x="5" y="0"/>
                      </a:moveTo>
                      <a:lnTo>
                        <a:pt x="136" y="73"/>
                      </a:lnTo>
                      <a:lnTo>
                        <a:pt x="131" y="89"/>
                      </a:lnTo>
                      <a:lnTo>
                        <a:pt x="0" y="14"/>
                      </a:lnTo>
                      <a:lnTo>
                        <a:pt x="5" y="0"/>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0" name="Freeform 34"/>
                <p:cNvSpPr>
                  <a:spLocks/>
                </p:cNvSpPr>
                <p:nvPr/>
              </p:nvSpPr>
              <p:spPr bwMode="auto">
                <a:xfrm>
                  <a:off x="2500" y="1601"/>
                  <a:ext cx="147" cy="88"/>
                </a:xfrm>
                <a:custGeom>
                  <a:avLst/>
                  <a:gdLst>
                    <a:gd name="T0" fmla="*/ 0 w 147"/>
                    <a:gd name="T1" fmla="*/ 87 h 88"/>
                    <a:gd name="T2" fmla="*/ 4 w 147"/>
                    <a:gd name="T3" fmla="*/ 70 h 88"/>
                    <a:gd name="T4" fmla="*/ 146 w 147"/>
                    <a:gd name="T5" fmla="*/ 0 h 88"/>
                    <a:gd name="T6" fmla="*/ 140 w 147"/>
                    <a:gd name="T7" fmla="*/ 12 h 88"/>
                    <a:gd name="T8" fmla="*/ 0 w 147"/>
                    <a:gd name="T9" fmla="*/ 87 h 88"/>
                  </a:gdLst>
                  <a:ahLst/>
                  <a:cxnLst>
                    <a:cxn ang="0">
                      <a:pos x="T0" y="T1"/>
                    </a:cxn>
                    <a:cxn ang="0">
                      <a:pos x="T2" y="T3"/>
                    </a:cxn>
                    <a:cxn ang="0">
                      <a:pos x="T4" y="T5"/>
                    </a:cxn>
                    <a:cxn ang="0">
                      <a:pos x="T6" y="T7"/>
                    </a:cxn>
                    <a:cxn ang="0">
                      <a:pos x="T8" y="T9"/>
                    </a:cxn>
                  </a:cxnLst>
                  <a:rect l="0" t="0" r="r" b="b"/>
                  <a:pathLst>
                    <a:path w="147" h="88">
                      <a:moveTo>
                        <a:pt x="0" y="87"/>
                      </a:moveTo>
                      <a:lnTo>
                        <a:pt x="4" y="70"/>
                      </a:lnTo>
                      <a:lnTo>
                        <a:pt x="146" y="0"/>
                      </a:lnTo>
                      <a:lnTo>
                        <a:pt x="140" y="12"/>
                      </a:lnTo>
                      <a:lnTo>
                        <a:pt x="0" y="87"/>
                      </a:lnTo>
                    </a:path>
                  </a:pathLst>
                </a:custGeom>
                <a:solidFill>
                  <a:srgbClr val="40404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1" name="Freeform 35"/>
                <p:cNvSpPr>
                  <a:spLocks/>
                </p:cNvSpPr>
                <p:nvPr/>
              </p:nvSpPr>
              <p:spPr bwMode="auto">
                <a:xfrm>
                  <a:off x="2426" y="1606"/>
                  <a:ext cx="110" cy="57"/>
                </a:xfrm>
                <a:custGeom>
                  <a:avLst/>
                  <a:gdLst>
                    <a:gd name="T0" fmla="*/ 0 w 110"/>
                    <a:gd name="T1" fmla="*/ 14 h 57"/>
                    <a:gd name="T2" fmla="*/ 37 w 110"/>
                    <a:gd name="T3" fmla="*/ 0 h 57"/>
                    <a:gd name="T4" fmla="*/ 109 w 110"/>
                    <a:gd name="T5" fmla="*/ 37 h 57"/>
                    <a:gd name="T6" fmla="*/ 72 w 110"/>
                    <a:gd name="T7" fmla="*/ 56 h 57"/>
                    <a:gd name="T8" fmla="*/ 0 w 110"/>
                    <a:gd name="T9" fmla="*/ 14 h 57"/>
                  </a:gdLst>
                  <a:ahLst/>
                  <a:cxnLst>
                    <a:cxn ang="0">
                      <a:pos x="T0" y="T1"/>
                    </a:cxn>
                    <a:cxn ang="0">
                      <a:pos x="T2" y="T3"/>
                    </a:cxn>
                    <a:cxn ang="0">
                      <a:pos x="T4" y="T5"/>
                    </a:cxn>
                    <a:cxn ang="0">
                      <a:pos x="T6" y="T7"/>
                    </a:cxn>
                    <a:cxn ang="0">
                      <a:pos x="T8" y="T9"/>
                    </a:cxn>
                  </a:cxnLst>
                  <a:rect l="0" t="0" r="r" b="b"/>
                  <a:pathLst>
                    <a:path w="110" h="57">
                      <a:moveTo>
                        <a:pt x="0" y="14"/>
                      </a:moveTo>
                      <a:lnTo>
                        <a:pt x="37" y="0"/>
                      </a:lnTo>
                      <a:lnTo>
                        <a:pt x="109" y="37"/>
                      </a:lnTo>
                      <a:lnTo>
                        <a:pt x="72" y="56"/>
                      </a:lnTo>
                      <a:lnTo>
                        <a:pt x="0" y="1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Freeform 36"/>
                <p:cNvSpPr>
                  <a:spLocks/>
                </p:cNvSpPr>
                <p:nvPr/>
              </p:nvSpPr>
              <p:spPr bwMode="auto">
                <a:xfrm>
                  <a:off x="2471" y="1568"/>
                  <a:ext cx="162" cy="75"/>
                </a:xfrm>
                <a:custGeom>
                  <a:avLst/>
                  <a:gdLst>
                    <a:gd name="T0" fmla="*/ 0 w 162"/>
                    <a:gd name="T1" fmla="*/ 36 h 75"/>
                    <a:gd name="T2" fmla="*/ 70 w 162"/>
                    <a:gd name="T3" fmla="*/ 74 h 75"/>
                    <a:gd name="T4" fmla="*/ 161 w 162"/>
                    <a:gd name="T5" fmla="*/ 32 h 75"/>
                    <a:gd name="T6" fmla="*/ 95 w 162"/>
                    <a:gd name="T7" fmla="*/ 0 h 75"/>
                    <a:gd name="T8" fmla="*/ 0 w 162"/>
                    <a:gd name="T9" fmla="*/ 36 h 75"/>
                  </a:gdLst>
                  <a:ahLst/>
                  <a:cxnLst>
                    <a:cxn ang="0">
                      <a:pos x="T0" y="T1"/>
                    </a:cxn>
                    <a:cxn ang="0">
                      <a:pos x="T2" y="T3"/>
                    </a:cxn>
                    <a:cxn ang="0">
                      <a:pos x="T4" y="T5"/>
                    </a:cxn>
                    <a:cxn ang="0">
                      <a:pos x="T6" y="T7"/>
                    </a:cxn>
                    <a:cxn ang="0">
                      <a:pos x="T8" y="T9"/>
                    </a:cxn>
                  </a:cxnLst>
                  <a:rect l="0" t="0" r="r" b="b"/>
                  <a:pathLst>
                    <a:path w="162" h="75">
                      <a:moveTo>
                        <a:pt x="0" y="36"/>
                      </a:moveTo>
                      <a:lnTo>
                        <a:pt x="70" y="74"/>
                      </a:lnTo>
                      <a:lnTo>
                        <a:pt x="161" y="32"/>
                      </a:lnTo>
                      <a:lnTo>
                        <a:pt x="95" y="0"/>
                      </a:lnTo>
                      <a:lnTo>
                        <a:pt x="0" y="36"/>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Freeform 37"/>
                <p:cNvSpPr>
                  <a:spLocks/>
                </p:cNvSpPr>
                <p:nvPr/>
              </p:nvSpPr>
              <p:spPr bwMode="auto">
                <a:xfrm>
                  <a:off x="2387" y="1551"/>
                  <a:ext cx="177" cy="68"/>
                </a:xfrm>
                <a:custGeom>
                  <a:avLst/>
                  <a:gdLst>
                    <a:gd name="T0" fmla="*/ 36 w 177"/>
                    <a:gd name="T1" fmla="*/ 67 h 68"/>
                    <a:gd name="T2" fmla="*/ 0 w 177"/>
                    <a:gd name="T3" fmla="*/ 48 h 68"/>
                    <a:gd name="T4" fmla="*/ 148 w 177"/>
                    <a:gd name="T5" fmla="*/ 0 h 68"/>
                    <a:gd name="T6" fmla="*/ 176 w 177"/>
                    <a:gd name="T7" fmla="*/ 13 h 68"/>
                    <a:gd name="T8" fmla="*/ 36 w 177"/>
                    <a:gd name="T9" fmla="*/ 67 h 68"/>
                  </a:gdLst>
                  <a:ahLst/>
                  <a:cxnLst>
                    <a:cxn ang="0">
                      <a:pos x="T0" y="T1"/>
                    </a:cxn>
                    <a:cxn ang="0">
                      <a:pos x="T2" y="T3"/>
                    </a:cxn>
                    <a:cxn ang="0">
                      <a:pos x="T4" y="T5"/>
                    </a:cxn>
                    <a:cxn ang="0">
                      <a:pos x="T6" y="T7"/>
                    </a:cxn>
                    <a:cxn ang="0">
                      <a:pos x="T8" y="T9"/>
                    </a:cxn>
                  </a:cxnLst>
                  <a:rect l="0" t="0" r="r" b="b"/>
                  <a:pathLst>
                    <a:path w="177" h="68">
                      <a:moveTo>
                        <a:pt x="36" y="67"/>
                      </a:moveTo>
                      <a:lnTo>
                        <a:pt x="0" y="48"/>
                      </a:lnTo>
                      <a:lnTo>
                        <a:pt x="148" y="0"/>
                      </a:lnTo>
                      <a:lnTo>
                        <a:pt x="176" y="13"/>
                      </a:lnTo>
                      <a:lnTo>
                        <a:pt x="36" y="67"/>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38"/>
                <p:cNvSpPr>
                  <a:spLocks noChangeShapeType="1"/>
                </p:cNvSpPr>
                <p:nvPr/>
              </p:nvSpPr>
              <p:spPr bwMode="auto">
                <a:xfrm flipV="1">
                  <a:off x="2390" y="1552"/>
                  <a:ext cx="151" cy="53"/>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5" name="Line 39"/>
                <p:cNvSpPr>
                  <a:spLocks noChangeShapeType="1"/>
                </p:cNvSpPr>
                <p:nvPr/>
              </p:nvSpPr>
              <p:spPr bwMode="auto">
                <a:xfrm flipV="1">
                  <a:off x="2405" y="1557"/>
                  <a:ext cx="146" cy="5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6" name="Line 40"/>
                <p:cNvSpPr>
                  <a:spLocks noChangeShapeType="1"/>
                </p:cNvSpPr>
                <p:nvPr/>
              </p:nvSpPr>
              <p:spPr bwMode="auto">
                <a:xfrm flipV="1">
                  <a:off x="2414" y="1561"/>
                  <a:ext cx="142" cy="5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7" name="Line 41"/>
                <p:cNvSpPr>
                  <a:spLocks noChangeShapeType="1"/>
                </p:cNvSpPr>
                <p:nvPr/>
              </p:nvSpPr>
              <p:spPr bwMode="auto">
                <a:xfrm flipV="1">
                  <a:off x="2435" y="1570"/>
                  <a:ext cx="141"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8" name="Line 42"/>
                <p:cNvSpPr>
                  <a:spLocks noChangeShapeType="1"/>
                </p:cNvSpPr>
                <p:nvPr/>
              </p:nvSpPr>
              <p:spPr bwMode="auto">
                <a:xfrm flipV="1">
                  <a:off x="2447" y="1577"/>
                  <a:ext cx="139" cy="5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9" name="Line 43"/>
                <p:cNvSpPr>
                  <a:spLocks noChangeShapeType="1"/>
                </p:cNvSpPr>
                <p:nvPr/>
              </p:nvSpPr>
              <p:spPr bwMode="auto">
                <a:xfrm flipV="1">
                  <a:off x="2457" y="1582"/>
                  <a:ext cx="140"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0" name="Line 44"/>
                <p:cNvSpPr>
                  <a:spLocks noChangeShapeType="1"/>
                </p:cNvSpPr>
                <p:nvPr/>
              </p:nvSpPr>
              <p:spPr bwMode="auto">
                <a:xfrm flipV="1">
                  <a:off x="2472" y="1588"/>
                  <a:ext cx="136"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1" name="Line 45"/>
                <p:cNvSpPr>
                  <a:spLocks noChangeShapeType="1"/>
                </p:cNvSpPr>
                <p:nvPr/>
              </p:nvSpPr>
              <p:spPr bwMode="auto">
                <a:xfrm flipV="1">
                  <a:off x="2485" y="1595"/>
                  <a:ext cx="133" cy="60"/>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2" name="Line 46"/>
                <p:cNvSpPr>
                  <a:spLocks noChangeShapeType="1"/>
                </p:cNvSpPr>
                <p:nvPr/>
              </p:nvSpPr>
              <p:spPr bwMode="auto">
                <a:xfrm>
                  <a:off x="2439" y="1616"/>
                  <a:ext cx="73" cy="41"/>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3" name="Line 47"/>
                <p:cNvSpPr>
                  <a:spLocks noChangeShapeType="1"/>
                </p:cNvSpPr>
                <p:nvPr/>
              </p:nvSpPr>
              <p:spPr bwMode="auto">
                <a:xfrm>
                  <a:off x="2455" y="1610"/>
                  <a:ext cx="72" cy="3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4" name="Line 48"/>
                <p:cNvSpPr>
                  <a:spLocks noChangeShapeType="1"/>
                </p:cNvSpPr>
                <p:nvPr/>
              </p:nvSpPr>
              <p:spPr bwMode="auto">
                <a:xfrm>
                  <a:off x="2486" y="1599"/>
                  <a:ext cx="69"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5" name="Line 49"/>
                <p:cNvSpPr>
                  <a:spLocks noChangeShapeType="1"/>
                </p:cNvSpPr>
                <p:nvPr/>
              </p:nvSpPr>
              <p:spPr bwMode="auto">
                <a:xfrm>
                  <a:off x="2503" y="1591"/>
                  <a:ext cx="68" cy="3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6" name="Line 50"/>
                <p:cNvSpPr>
                  <a:spLocks noChangeShapeType="1"/>
                </p:cNvSpPr>
                <p:nvPr/>
              </p:nvSpPr>
              <p:spPr bwMode="auto">
                <a:xfrm>
                  <a:off x="2518" y="1586"/>
                  <a:ext cx="67" cy="3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7" name="Line 51"/>
                <p:cNvSpPr>
                  <a:spLocks noChangeShapeType="1"/>
                </p:cNvSpPr>
                <p:nvPr/>
              </p:nvSpPr>
              <p:spPr bwMode="auto">
                <a:xfrm>
                  <a:off x="2534" y="1580"/>
                  <a:ext cx="64" cy="35"/>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8" name="Line 52"/>
                <p:cNvSpPr>
                  <a:spLocks noChangeShapeType="1"/>
                </p:cNvSpPr>
                <p:nvPr/>
              </p:nvSpPr>
              <p:spPr bwMode="auto">
                <a:xfrm>
                  <a:off x="2549" y="1574"/>
                  <a:ext cx="66" cy="34"/>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89" name="Line 53"/>
                <p:cNvSpPr>
                  <a:spLocks noChangeShapeType="1"/>
                </p:cNvSpPr>
                <p:nvPr/>
              </p:nvSpPr>
              <p:spPr bwMode="auto">
                <a:xfrm>
                  <a:off x="2408" y="1592"/>
                  <a:ext cx="35" cy="19"/>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0" name="Line 54"/>
                <p:cNvSpPr>
                  <a:spLocks noChangeShapeType="1"/>
                </p:cNvSpPr>
                <p:nvPr/>
              </p:nvSpPr>
              <p:spPr bwMode="auto">
                <a:xfrm>
                  <a:off x="2433" y="1586"/>
                  <a:ext cx="32"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1" name="Line 55"/>
                <p:cNvSpPr>
                  <a:spLocks noChangeShapeType="1"/>
                </p:cNvSpPr>
                <p:nvPr/>
              </p:nvSpPr>
              <p:spPr bwMode="auto">
                <a:xfrm>
                  <a:off x="2451" y="1579"/>
                  <a:ext cx="34" cy="18"/>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2" name="Line 56"/>
                <p:cNvSpPr>
                  <a:spLocks noChangeShapeType="1"/>
                </p:cNvSpPr>
                <p:nvPr/>
              </p:nvSpPr>
              <p:spPr bwMode="auto">
                <a:xfrm>
                  <a:off x="2471" y="1570"/>
                  <a:ext cx="34"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3" name="Line 57"/>
                <p:cNvSpPr>
                  <a:spLocks noChangeShapeType="1"/>
                </p:cNvSpPr>
                <p:nvPr/>
              </p:nvSpPr>
              <p:spPr bwMode="auto">
                <a:xfrm>
                  <a:off x="2494" y="1563"/>
                  <a:ext cx="30" cy="17"/>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4" name="Line 58"/>
                <p:cNvSpPr>
                  <a:spLocks noChangeShapeType="1"/>
                </p:cNvSpPr>
                <p:nvPr/>
              </p:nvSpPr>
              <p:spPr bwMode="auto">
                <a:xfrm>
                  <a:off x="2516" y="1558"/>
                  <a:ext cx="29" cy="16"/>
                </a:xfrm>
                <a:prstGeom prst="line">
                  <a:avLst/>
                </a:prstGeom>
                <a:noFill/>
                <a:ln w="1270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39995" name="Line 59"/>
          <p:cNvSpPr>
            <a:spLocks noChangeShapeType="1"/>
          </p:cNvSpPr>
          <p:nvPr/>
        </p:nvSpPr>
        <p:spPr bwMode="auto">
          <a:xfrm flipV="1">
            <a:off x="7391400" y="1981201"/>
            <a:ext cx="1676400" cy="239713"/>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6" name="Rectangle 60"/>
          <p:cNvSpPr>
            <a:spLocks noChangeArrowheads="1"/>
          </p:cNvSpPr>
          <p:nvPr/>
        </p:nvSpPr>
        <p:spPr bwMode="auto">
          <a:xfrm>
            <a:off x="9009064" y="2209800"/>
            <a:ext cx="1228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Personal</a:t>
            </a:r>
          </a:p>
          <a:p>
            <a:pPr algn="ctr"/>
            <a:r>
              <a:rPr lang="en-US" altLang="en-GB">
                <a:latin typeface="Tahoma" panose="020B0604030504040204" pitchFamily="34" charset="0"/>
              </a:rPr>
              <a:t>Databases</a:t>
            </a:r>
            <a:endParaRPr lang="en-US" altLang="en-GB">
              <a:latin typeface="Arial Rounded MT Bold" panose="020F0704030504030204" pitchFamily="34" charset="0"/>
            </a:endParaRPr>
          </a:p>
        </p:txBody>
      </p:sp>
      <p:sp>
        <p:nvSpPr>
          <p:cNvPr id="39997" name="Line 61"/>
          <p:cNvSpPr>
            <a:spLocks noChangeShapeType="1"/>
          </p:cNvSpPr>
          <p:nvPr/>
        </p:nvSpPr>
        <p:spPr bwMode="auto">
          <a:xfrm flipH="1" flipV="1">
            <a:off x="7239000" y="2982913"/>
            <a:ext cx="228600" cy="914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8" name="Rectangle 62"/>
          <p:cNvSpPr>
            <a:spLocks noChangeArrowheads="1"/>
          </p:cNvSpPr>
          <p:nvPr/>
        </p:nvSpPr>
        <p:spPr bwMode="auto">
          <a:xfrm>
            <a:off x="6634163" y="4789488"/>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Digital Libraries</a:t>
            </a:r>
            <a:endParaRPr lang="en-US" altLang="en-GB">
              <a:latin typeface="Arial Rounded MT Bold" panose="020F0704030504030204" pitchFamily="34" charset="0"/>
            </a:endParaRPr>
          </a:p>
        </p:txBody>
      </p:sp>
      <p:sp>
        <p:nvSpPr>
          <p:cNvPr id="39999" name="Line 63"/>
          <p:cNvSpPr>
            <a:spLocks noChangeShapeType="1"/>
          </p:cNvSpPr>
          <p:nvPr/>
        </p:nvSpPr>
        <p:spPr bwMode="auto">
          <a:xfrm>
            <a:off x="7391400" y="2678114"/>
            <a:ext cx="1219200" cy="75088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Rectangle 64"/>
          <p:cNvSpPr>
            <a:spLocks noChangeArrowheads="1"/>
          </p:cNvSpPr>
          <p:nvPr/>
        </p:nvSpPr>
        <p:spPr bwMode="auto">
          <a:xfrm>
            <a:off x="3435318" y="4103688"/>
            <a:ext cx="221304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GB">
                <a:latin typeface="Tahoma" panose="020B0604030504040204" pitchFamily="34" charset="0"/>
              </a:rPr>
              <a:t>Scientific Databases</a:t>
            </a:r>
            <a:endParaRPr lang="en-US" altLang="en-GB">
              <a:latin typeface="Arial Rounded MT Bold" panose="020F0704030504030204" pitchFamily="34" charset="0"/>
            </a:endParaRPr>
          </a:p>
        </p:txBody>
      </p:sp>
      <p:grpSp>
        <p:nvGrpSpPr>
          <p:cNvPr id="40001" name="Group 65"/>
          <p:cNvGrpSpPr>
            <a:grpSpLocks/>
          </p:cNvGrpSpPr>
          <p:nvPr/>
        </p:nvGrpSpPr>
        <p:grpSpPr bwMode="auto">
          <a:xfrm>
            <a:off x="6862763" y="4114800"/>
            <a:ext cx="874712" cy="706438"/>
            <a:chOff x="3363" y="2441"/>
            <a:chExt cx="551" cy="445"/>
          </a:xfrm>
        </p:grpSpPr>
        <p:grpSp>
          <p:nvGrpSpPr>
            <p:cNvPr id="40002" name="Group 66"/>
            <p:cNvGrpSpPr>
              <a:grpSpLocks/>
            </p:cNvGrpSpPr>
            <p:nvPr/>
          </p:nvGrpSpPr>
          <p:grpSpPr bwMode="auto">
            <a:xfrm>
              <a:off x="3363" y="2605"/>
              <a:ext cx="471" cy="281"/>
              <a:chOff x="3363" y="2605"/>
              <a:chExt cx="471" cy="281"/>
            </a:xfrm>
          </p:grpSpPr>
          <p:sp>
            <p:nvSpPr>
              <p:cNvPr id="40003" name="Arc 67"/>
              <p:cNvSpPr>
                <a:spLocks/>
              </p:cNvSpPr>
              <p:nvPr/>
            </p:nvSpPr>
            <p:spPr bwMode="auto">
              <a:xfrm rot="240000">
                <a:off x="3363" y="2717"/>
                <a:ext cx="15" cy="68"/>
              </a:xfrm>
              <a:custGeom>
                <a:avLst/>
                <a:gdLst>
                  <a:gd name="G0" fmla="+- 21600 0 0"/>
                  <a:gd name="G1" fmla="+- 21403 0 0"/>
                  <a:gd name="G2" fmla="+- 21600 0 0"/>
                  <a:gd name="T0" fmla="*/ 18517 w 21600"/>
                  <a:gd name="T1" fmla="*/ 42782 h 42782"/>
                  <a:gd name="T2" fmla="*/ 18690 w 21600"/>
                  <a:gd name="T3" fmla="*/ 0 h 42782"/>
                  <a:gd name="T4" fmla="*/ 21600 w 21600"/>
                  <a:gd name="T5" fmla="*/ 21403 h 42782"/>
                </a:gdLst>
                <a:ahLst/>
                <a:cxnLst>
                  <a:cxn ang="0">
                    <a:pos x="T0" y="T1"/>
                  </a:cxn>
                  <a:cxn ang="0">
                    <a:pos x="T2" y="T3"/>
                  </a:cxn>
                  <a:cxn ang="0">
                    <a:pos x="T4" y="T5"/>
                  </a:cxn>
                </a:cxnLst>
                <a:rect l="0" t="0" r="r" b="b"/>
                <a:pathLst>
                  <a:path w="21600" h="42782" fill="none" extrusionOk="0">
                    <a:moveTo>
                      <a:pt x="18517" y="42781"/>
                    </a:moveTo>
                    <a:cubicBezTo>
                      <a:pt x="7888" y="41249"/>
                      <a:pt x="0" y="32141"/>
                      <a:pt x="0" y="21403"/>
                    </a:cubicBezTo>
                    <a:cubicBezTo>
                      <a:pt x="0" y="10598"/>
                      <a:pt x="7983" y="1455"/>
                      <a:pt x="18689" y="-1"/>
                    </a:cubicBezTo>
                  </a:path>
                  <a:path w="21600" h="42782" stroke="0" extrusionOk="0">
                    <a:moveTo>
                      <a:pt x="18517" y="42781"/>
                    </a:moveTo>
                    <a:cubicBezTo>
                      <a:pt x="7888" y="41249"/>
                      <a:pt x="0" y="32141"/>
                      <a:pt x="0" y="21403"/>
                    </a:cubicBezTo>
                    <a:cubicBezTo>
                      <a:pt x="0" y="10598"/>
                      <a:pt x="7983" y="1455"/>
                      <a:pt x="18689" y="-1"/>
                    </a:cubicBezTo>
                    <a:lnTo>
                      <a:pt x="21600" y="2140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Freeform 68"/>
              <p:cNvSpPr>
                <a:spLocks/>
              </p:cNvSpPr>
              <p:nvPr/>
            </p:nvSpPr>
            <p:spPr bwMode="auto">
              <a:xfrm>
                <a:off x="3376" y="2605"/>
                <a:ext cx="458" cy="279"/>
              </a:xfrm>
              <a:custGeom>
                <a:avLst/>
                <a:gdLst>
                  <a:gd name="T0" fmla="*/ 0 w 458"/>
                  <a:gd name="T1" fmla="*/ 177 h 279"/>
                  <a:gd name="T2" fmla="*/ 204 w 458"/>
                  <a:gd name="T3" fmla="*/ 278 h 279"/>
                  <a:gd name="T4" fmla="*/ 456 w 458"/>
                  <a:gd name="T5" fmla="*/ 115 h 279"/>
                  <a:gd name="T6" fmla="*/ 454 w 458"/>
                  <a:gd name="T7" fmla="*/ 110 h 279"/>
                  <a:gd name="T8" fmla="*/ 445 w 458"/>
                  <a:gd name="T9" fmla="*/ 107 h 279"/>
                  <a:gd name="T10" fmla="*/ 448 w 458"/>
                  <a:gd name="T11" fmla="*/ 68 h 279"/>
                  <a:gd name="T12" fmla="*/ 455 w 458"/>
                  <a:gd name="T13" fmla="*/ 64 h 279"/>
                  <a:gd name="T14" fmla="*/ 457 w 458"/>
                  <a:gd name="T15" fmla="*/ 59 h 279"/>
                  <a:gd name="T16" fmla="*/ 254 w 458"/>
                  <a:gd name="T17" fmla="*/ 0 h 279"/>
                  <a:gd name="T18" fmla="*/ 3 w 458"/>
                  <a:gd name="T19" fmla="*/ 112 h 279"/>
                  <a:gd name="T20" fmla="*/ 0 w 458"/>
                  <a:gd name="T21"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7"/>
                    </a:moveTo>
                    <a:lnTo>
                      <a:pt x="204" y="278"/>
                    </a:lnTo>
                    <a:lnTo>
                      <a:pt x="456" y="115"/>
                    </a:lnTo>
                    <a:lnTo>
                      <a:pt x="454" y="110"/>
                    </a:lnTo>
                    <a:lnTo>
                      <a:pt x="445" y="107"/>
                    </a:lnTo>
                    <a:lnTo>
                      <a:pt x="448" y="68"/>
                    </a:lnTo>
                    <a:lnTo>
                      <a:pt x="455" y="64"/>
                    </a:lnTo>
                    <a:lnTo>
                      <a:pt x="457" y="59"/>
                    </a:lnTo>
                    <a:lnTo>
                      <a:pt x="254" y="0"/>
                    </a:lnTo>
                    <a:lnTo>
                      <a:pt x="3" y="112"/>
                    </a:lnTo>
                    <a:lnTo>
                      <a:pt x="0" y="177"/>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5" name="Freeform 69"/>
              <p:cNvSpPr>
                <a:spLocks/>
              </p:cNvSpPr>
              <p:nvPr/>
            </p:nvSpPr>
            <p:spPr bwMode="auto">
              <a:xfrm>
                <a:off x="3374" y="2659"/>
                <a:ext cx="459" cy="220"/>
              </a:xfrm>
              <a:custGeom>
                <a:avLst/>
                <a:gdLst>
                  <a:gd name="T0" fmla="*/ 0 w 459"/>
                  <a:gd name="T1" fmla="*/ 122 h 220"/>
                  <a:gd name="T2" fmla="*/ 253 w 459"/>
                  <a:gd name="T3" fmla="*/ 0 h 220"/>
                  <a:gd name="T4" fmla="*/ 458 w 459"/>
                  <a:gd name="T5" fmla="*/ 56 h 220"/>
                  <a:gd name="T6" fmla="*/ 206 w 459"/>
                  <a:gd name="T7" fmla="*/ 219 h 220"/>
                  <a:gd name="T8" fmla="*/ 0 w 459"/>
                  <a:gd name="T9" fmla="*/ 122 h 220"/>
                </a:gdLst>
                <a:ahLst/>
                <a:cxnLst>
                  <a:cxn ang="0">
                    <a:pos x="T0" y="T1"/>
                  </a:cxn>
                  <a:cxn ang="0">
                    <a:pos x="T2" y="T3"/>
                  </a:cxn>
                  <a:cxn ang="0">
                    <a:pos x="T4" y="T5"/>
                  </a:cxn>
                  <a:cxn ang="0">
                    <a:pos x="T6" y="T7"/>
                  </a:cxn>
                  <a:cxn ang="0">
                    <a:pos x="T8" y="T9"/>
                  </a:cxn>
                </a:cxnLst>
                <a:rect l="0" t="0" r="r" b="b"/>
                <a:pathLst>
                  <a:path w="459" h="220">
                    <a:moveTo>
                      <a:pt x="0" y="122"/>
                    </a:moveTo>
                    <a:lnTo>
                      <a:pt x="253" y="0"/>
                    </a:lnTo>
                    <a:lnTo>
                      <a:pt x="458" y="56"/>
                    </a:lnTo>
                    <a:lnTo>
                      <a:pt x="206" y="219"/>
                    </a:lnTo>
                    <a:lnTo>
                      <a:pt x="0" y="122"/>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6" name="Freeform 70"/>
              <p:cNvSpPr>
                <a:spLocks/>
              </p:cNvSpPr>
              <p:nvPr/>
            </p:nvSpPr>
            <p:spPr bwMode="auto">
              <a:xfrm>
                <a:off x="3579" y="2673"/>
                <a:ext cx="246" cy="201"/>
              </a:xfrm>
              <a:custGeom>
                <a:avLst/>
                <a:gdLst>
                  <a:gd name="T0" fmla="*/ 3 w 246"/>
                  <a:gd name="T1" fmla="*/ 150 h 201"/>
                  <a:gd name="T2" fmla="*/ 0 w 246"/>
                  <a:gd name="T3" fmla="*/ 200 h 201"/>
                  <a:gd name="T4" fmla="*/ 244 w 246"/>
                  <a:gd name="T5" fmla="*/ 45 h 201"/>
                  <a:gd name="T6" fmla="*/ 245 w 246"/>
                  <a:gd name="T7" fmla="*/ 0 h 201"/>
                  <a:gd name="T8" fmla="*/ 3 w 246"/>
                  <a:gd name="T9" fmla="*/ 150 h 201"/>
                </a:gdLst>
                <a:ahLst/>
                <a:cxnLst>
                  <a:cxn ang="0">
                    <a:pos x="T0" y="T1"/>
                  </a:cxn>
                  <a:cxn ang="0">
                    <a:pos x="T2" y="T3"/>
                  </a:cxn>
                  <a:cxn ang="0">
                    <a:pos x="T4" y="T5"/>
                  </a:cxn>
                  <a:cxn ang="0">
                    <a:pos x="T6" y="T7"/>
                  </a:cxn>
                  <a:cxn ang="0">
                    <a:pos x="T8" y="T9"/>
                  </a:cxn>
                </a:cxnLst>
                <a:rect l="0" t="0" r="r" b="b"/>
                <a:pathLst>
                  <a:path w="246" h="201">
                    <a:moveTo>
                      <a:pt x="3" y="150"/>
                    </a:moveTo>
                    <a:lnTo>
                      <a:pt x="0" y="200"/>
                    </a:lnTo>
                    <a:lnTo>
                      <a:pt x="244" y="45"/>
                    </a:lnTo>
                    <a:lnTo>
                      <a:pt x="245" y="0"/>
                    </a:lnTo>
                    <a:lnTo>
                      <a:pt x="3"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7" name="Freeform 71"/>
              <p:cNvSpPr>
                <a:spLocks/>
              </p:cNvSpPr>
              <p:nvPr/>
            </p:nvSpPr>
            <p:spPr bwMode="auto">
              <a:xfrm>
                <a:off x="3381" y="2724"/>
                <a:ext cx="203" cy="149"/>
              </a:xfrm>
              <a:custGeom>
                <a:avLst/>
                <a:gdLst>
                  <a:gd name="T0" fmla="*/ 2 w 203"/>
                  <a:gd name="T1" fmla="*/ 0 h 149"/>
                  <a:gd name="T2" fmla="*/ 0 w 203"/>
                  <a:gd name="T3" fmla="*/ 53 h 149"/>
                  <a:gd name="T4" fmla="*/ 197 w 203"/>
                  <a:gd name="T5" fmla="*/ 148 h 149"/>
                  <a:gd name="T6" fmla="*/ 202 w 203"/>
                  <a:gd name="T7" fmla="*/ 98 h 149"/>
                  <a:gd name="T8" fmla="*/ 2 w 203"/>
                  <a:gd name="T9" fmla="*/ 0 h 149"/>
                </a:gdLst>
                <a:ahLst/>
                <a:cxnLst>
                  <a:cxn ang="0">
                    <a:pos x="T0" y="T1"/>
                  </a:cxn>
                  <a:cxn ang="0">
                    <a:pos x="T2" y="T3"/>
                  </a:cxn>
                  <a:cxn ang="0">
                    <a:pos x="T4" y="T5"/>
                  </a:cxn>
                  <a:cxn ang="0">
                    <a:pos x="T6" y="T7"/>
                  </a:cxn>
                  <a:cxn ang="0">
                    <a:pos x="T8" y="T9"/>
                  </a:cxn>
                </a:cxnLst>
                <a:rect l="0" t="0" r="r" b="b"/>
                <a:pathLst>
                  <a:path w="203" h="149">
                    <a:moveTo>
                      <a:pt x="2" y="0"/>
                    </a:moveTo>
                    <a:lnTo>
                      <a:pt x="0" y="53"/>
                    </a:lnTo>
                    <a:lnTo>
                      <a:pt x="197" y="148"/>
                    </a:lnTo>
                    <a:lnTo>
                      <a:pt x="202" y="98"/>
                    </a:lnTo>
                    <a:lnTo>
                      <a:pt x="2"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8" name="Freeform 72"/>
              <p:cNvSpPr>
                <a:spLocks/>
              </p:cNvSpPr>
              <p:nvPr/>
            </p:nvSpPr>
            <p:spPr bwMode="auto">
              <a:xfrm>
                <a:off x="3378" y="2719"/>
                <a:ext cx="207" cy="115"/>
              </a:xfrm>
              <a:custGeom>
                <a:avLst/>
                <a:gdLst>
                  <a:gd name="T0" fmla="*/ 2 w 207"/>
                  <a:gd name="T1" fmla="*/ 0 h 115"/>
                  <a:gd name="T2" fmla="*/ 0 w 207"/>
                  <a:gd name="T3" fmla="*/ 7 h 115"/>
                  <a:gd name="T4" fmla="*/ 198 w 207"/>
                  <a:gd name="T5" fmla="*/ 114 h 115"/>
                  <a:gd name="T6" fmla="*/ 206 w 207"/>
                  <a:gd name="T7" fmla="*/ 99 h 115"/>
                  <a:gd name="T8" fmla="*/ 2 w 207"/>
                  <a:gd name="T9" fmla="*/ 0 h 115"/>
                </a:gdLst>
                <a:ahLst/>
                <a:cxnLst>
                  <a:cxn ang="0">
                    <a:pos x="T0" y="T1"/>
                  </a:cxn>
                  <a:cxn ang="0">
                    <a:pos x="T2" y="T3"/>
                  </a:cxn>
                  <a:cxn ang="0">
                    <a:pos x="T4" y="T5"/>
                  </a:cxn>
                  <a:cxn ang="0">
                    <a:pos x="T6" y="T7"/>
                  </a:cxn>
                  <a:cxn ang="0">
                    <a:pos x="T8" y="T9"/>
                  </a:cxn>
                </a:cxnLst>
                <a:rect l="0" t="0" r="r" b="b"/>
                <a:pathLst>
                  <a:path w="207" h="115">
                    <a:moveTo>
                      <a:pt x="2" y="0"/>
                    </a:moveTo>
                    <a:lnTo>
                      <a:pt x="0" y="7"/>
                    </a:lnTo>
                    <a:lnTo>
                      <a:pt x="198" y="114"/>
                    </a:lnTo>
                    <a:lnTo>
                      <a:pt x="206" y="99"/>
                    </a:lnTo>
                    <a:lnTo>
                      <a:pt x="2"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09" name="Freeform 73"/>
              <p:cNvSpPr>
                <a:spLocks/>
              </p:cNvSpPr>
              <p:nvPr/>
            </p:nvSpPr>
            <p:spPr bwMode="auto">
              <a:xfrm>
                <a:off x="3579" y="2716"/>
                <a:ext cx="252" cy="170"/>
              </a:xfrm>
              <a:custGeom>
                <a:avLst/>
                <a:gdLst>
                  <a:gd name="T0" fmla="*/ 0 w 252"/>
                  <a:gd name="T1" fmla="*/ 162 h 170"/>
                  <a:gd name="T2" fmla="*/ 2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2"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0" name="Freeform 74"/>
              <p:cNvSpPr>
                <a:spLocks/>
              </p:cNvSpPr>
              <p:nvPr/>
            </p:nvSpPr>
            <p:spPr bwMode="auto">
              <a:xfrm>
                <a:off x="3380" y="2608"/>
                <a:ext cx="451" cy="212"/>
              </a:xfrm>
              <a:custGeom>
                <a:avLst/>
                <a:gdLst>
                  <a:gd name="T0" fmla="*/ 0 w 451"/>
                  <a:gd name="T1" fmla="*/ 111 h 212"/>
                  <a:gd name="T2" fmla="*/ 246 w 451"/>
                  <a:gd name="T3" fmla="*/ 0 h 212"/>
                  <a:gd name="T4" fmla="*/ 450 w 451"/>
                  <a:gd name="T5" fmla="*/ 58 h 212"/>
                  <a:gd name="T6" fmla="*/ 202 w 451"/>
                  <a:gd name="T7" fmla="*/ 211 h 212"/>
                  <a:gd name="T8" fmla="*/ 0 w 451"/>
                  <a:gd name="T9" fmla="*/ 111 h 212"/>
                </a:gdLst>
                <a:ahLst/>
                <a:cxnLst>
                  <a:cxn ang="0">
                    <a:pos x="T0" y="T1"/>
                  </a:cxn>
                  <a:cxn ang="0">
                    <a:pos x="T2" y="T3"/>
                  </a:cxn>
                  <a:cxn ang="0">
                    <a:pos x="T4" y="T5"/>
                  </a:cxn>
                  <a:cxn ang="0">
                    <a:pos x="T6" y="T7"/>
                  </a:cxn>
                  <a:cxn ang="0">
                    <a:pos x="T8" y="T9"/>
                  </a:cxn>
                </a:cxnLst>
                <a:rect l="0" t="0" r="r" b="b"/>
                <a:pathLst>
                  <a:path w="451" h="212">
                    <a:moveTo>
                      <a:pt x="0" y="111"/>
                    </a:moveTo>
                    <a:lnTo>
                      <a:pt x="246" y="0"/>
                    </a:lnTo>
                    <a:lnTo>
                      <a:pt x="450" y="58"/>
                    </a:lnTo>
                    <a:lnTo>
                      <a:pt x="202" y="211"/>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1" name="Group 75"/>
              <p:cNvGrpSpPr>
                <a:grpSpLocks/>
              </p:cNvGrpSpPr>
              <p:nvPr/>
            </p:nvGrpSpPr>
            <p:grpSpPr bwMode="auto">
              <a:xfrm>
                <a:off x="3579" y="2618"/>
                <a:ext cx="231" cy="74"/>
                <a:chOff x="3579" y="2618"/>
                <a:chExt cx="231" cy="74"/>
              </a:xfrm>
            </p:grpSpPr>
            <p:sp>
              <p:nvSpPr>
                <p:cNvPr id="40012" name="Freeform 76"/>
                <p:cNvSpPr>
                  <a:spLocks/>
                </p:cNvSpPr>
                <p:nvPr/>
              </p:nvSpPr>
              <p:spPr bwMode="auto">
                <a:xfrm>
                  <a:off x="3596" y="2618"/>
                  <a:ext cx="214" cy="67"/>
                </a:xfrm>
                <a:custGeom>
                  <a:avLst/>
                  <a:gdLst>
                    <a:gd name="T0" fmla="*/ 5 w 214"/>
                    <a:gd name="T1" fmla="*/ 0 h 67"/>
                    <a:gd name="T2" fmla="*/ 0 w 214"/>
                    <a:gd name="T3" fmla="*/ 4 h 67"/>
                    <a:gd name="T4" fmla="*/ 206 w 214"/>
                    <a:gd name="T5" fmla="*/ 66 h 67"/>
                    <a:gd name="T6" fmla="*/ 213 w 214"/>
                    <a:gd name="T7" fmla="*/ 64 h 67"/>
                    <a:gd name="T8" fmla="*/ 5 w 214"/>
                    <a:gd name="T9" fmla="*/ 0 h 67"/>
                  </a:gdLst>
                  <a:ahLst/>
                  <a:cxnLst>
                    <a:cxn ang="0">
                      <a:pos x="T0" y="T1"/>
                    </a:cxn>
                    <a:cxn ang="0">
                      <a:pos x="T2" y="T3"/>
                    </a:cxn>
                    <a:cxn ang="0">
                      <a:pos x="T4" y="T5"/>
                    </a:cxn>
                    <a:cxn ang="0">
                      <a:pos x="T6" y="T7"/>
                    </a:cxn>
                    <a:cxn ang="0">
                      <a:pos x="T8" y="T9"/>
                    </a:cxn>
                  </a:cxnLst>
                  <a:rect l="0" t="0" r="r" b="b"/>
                  <a:pathLst>
                    <a:path w="214" h="67">
                      <a:moveTo>
                        <a:pt x="5" y="0"/>
                      </a:moveTo>
                      <a:lnTo>
                        <a:pt x="0" y="4"/>
                      </a:lnTo>
                      <a:lnTo>
                        <a:pt x="206" y="66"/>
                      </a:lnTo>
                      <a:lnTo>
                        <a:pt x="213" y="64"/>
                      </a:lnTo>
                      <a:lnTo>
                        <a:pt x="5"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3" name="Freeform 77"/>
                <p:cNvSpPr>
                  <a:spLocks/>
                </p:cNvSpPr>
                <p:nvPr/>
              </p:nvSpPr>
              <p:spPr bwMode="auto">
                <a:xfrm>
                  <a:off x="3579" y="2626"/>
                  <a:ext cx="216" cy="66"/>
                </a:xfrm>
                <a:custGeom>
                  <a:avLst/>
                  <a:gdLst>
                    <a:gd name="T0" fmla="*/ 9 w 216"/>
                    <a:gd name="T1" fmla="*/ 0 h 66"/>
                    <a:gd name="T2" fmla="*/ 0 w 216"/>
                    <a:gd name="T3" fmla="*/ 5 h 66"/>
                    <a:gd name="T4" fmla="*/ 208 w 216"/>
                    <a:gd name="T5" fmla="*/ 65 h 66"/>
                    <a:gd name="T6" fmla="*/ 215 w 216"/>
                    <a:gd name="T7" fmla="*/ 64 h 66"/>
                    <a:gd name="T8" fmla="*/ 9 w 216"/>
                    <a:gd name="T9" fmla="*/ 0 h 66"/>
                  </a:gdLst>
                  <a:ahLst/>
                  <a:cxnLst>
                    <a:cxn ang="0">
                      <a:pos x="T0" y="T1"/>
                    </a:cxn>
                    <a:cxn ang="0">
                      <a:pos x="T2" y="T3"/>
                    </a:cxn>
                    <a:cxn ang="0">
                      <a:pos x="T4" y="T5"/>
                    </a:cxn>
                    <a:cxn ang="0">
                      <a:pos x="T6" y="T7"/>
                    </a:cxn>
                    <a:cxn ang="0">
                      <a:pos x="T8" y="T9"/>
                    </a:cxn>
                  </a:cxnLst>
                  <a:rect l="0" t="0" r="r" b="b"/>
                  <a:pathLst>
                    <a:path w="216" h="66">
                      <a:moveTo>
                        <a:pt x="9" y="0"/>
                      </a:moveTo>
                      <a:lnTo>
                        <a:pt x="0" y="5"/>
                      </a:lnTo>
                      <a:lnTo>
                        <a:pt x="208" y="65"/>
                      </a:lnTo>
                      <a:lnTo>
                        <a:pt x="215" y="64"/>
                      </a:lnTo>
                      <a:lnTo>
                        <a:pt x="9"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14" name="Freeform 78"/>
              <p:cNvSpPr>
                <a:spLocks/>
              </p:cNvSpPr>
              <p:nvPr/>
            </p:nvSpPr>
            <p:spPr bwMode="auto">
              <a:xfrm>
                <a:off x="3584" y="2666"/>
                <a:ext cx="249" cy="157"/>
              </a:xfrm>
              <a:custGeom>
                <a:avLst/>
                <a:gdLst>
                  <a:gd name="T0" fmla="*/ 0 w 249"/>
                  <a:gd name="T1" fmla="*/ 152 h 157"/>
                  <a:gd name="T2" fmla="*/ 1 w 249"/>
                  <a:gd name="T3" fmla="*/ 156 h 157"/>
                  <a:gd name="T4" fmla="*/ 247 w 249"/>
                  <a:gd name="T5" fmla="*/ 3 h 157"/>
                  <a:gd name="T6" fmla="*/ 248 w 249"/>
                  <a:gd name="T7" fmla="*/ 0 h 157"/>
                  <a:gd name="T8" fmla="*/ 0 w 249"/>
                  <a:gd name="T9" fmla="*/ 152 h 157"/>
                </a:gdLst>
                <a:ahLst/>
                <a:cxnLst>
                  <a:cxn ang="0">
                    <a:pos x="T0" y="T1"/>
                  </a:cxn>
                  <a:cxn ang="0">
                    <a:pos x="T2" y="T3"/>
                  </a:cxn>
                  <a:cxn ang="0">
                    <a:pos x="T4" y="T5"/>
                  </a:cxn>
                  <a:cxn ang="0">
                    <a:pos x="T6" y="T7"/>
                  </a:cxn>
                  <a:cxn ang="0">
                    <a:pos x="T8" y="T9"/>
                  </a:cxn>
                </a:cxnLst>
                <a:rect l="0" t="0" r="r" b="b"/>
                <a:pathLst>
                  <a:path w="249" h="157">
                    <a:moveTo>
                      <a:pt x="0" y="152"/>
                    </a:moveTo>
                    <a:lnTo>
                      <a:pt x="1" y="156"/>
                    </a:lnTo>
                    <a:lnTo>
                      <a:pt x="247" y="3"/>
                    </a:lnTo>
                    <a:lnTo>
                      <a:pt x="248"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15" name="Group 79"/>
              <p:cNvGrpSpPr>
                <a:grpSpLocks/>
              </p:cNvGrpSpPr>
              <p:nvPr/>
            </p:nvGrpSpPr>
            <p:grpSpPr bwMode="auto">
              <a:xfrm>
                <a:off x="3580" y="2680"/>
                <a:ext cx="243" cy="182"/>
                <a:chOff x="3580" y="2680"/>
                <a:chExt cx="243" cy="182"/>
              </a:xfrm>
            </p:grpSpPr>
            <p:sp>
              <p:nvSpPr>
                <p:cNvPr id="40016" name="Line 80"/>
                <p:cNvSpPr>
                  <a:spLocks noChangeShapeType="1"/>
                </p:cNvSpPr>
                <p:nvPr/>
              </p:nvSpPr>
              <p:spPr bwMode="auto">
                <a:xfrm flipH="1">
                  <a:off x="3584" y="2680"/>
                  <a:ext cx="237" cy="1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7" name="Line 81"/>
                <p:cNvSpPr>
                  <a:spLocks noChangeShapeType="1"/>
                </p:cNvSpPr>
                <p:nvPr/>
              </p:nvSpPr>
              <p:spPr bwMode="auto">
                <a:xfrm flipH="1">
                  <a:off x="3583" y="2688"/>
                  <a:ext cx="240"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8" name="Line 82"/>
                <p:cNvSpPr>
                  <a:spLocks noChangeShapeType="1"/>
                </p:cNvSpPr>
                <p:nvPr/>
              </p:nvSpPr>
              <p:spPr bwMode="auto">
                <a:xfrm flipH="1">
                  <a:off x="3581" y="2696"/>
                  <a:ext cx="238" cy="1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19" name="Line 83"/>
                <p:cNvSpPr>
                  <a:spLocks noChangeShapeType="1"/>
                </p:cNvSpPr>
                <p:nvPr/>
              </p:nvSpPr>
              <p:spPr bwMode="auto">
                <a:xfrm flipH="1">
                  <a:off x="3583" y="2701"/>
                  <a:ext cx="237"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0" name="Line 84"/>
                <p:cNvSpPr>
                  <a:spLocks noChangeShapeType="1"/>
                </p:cNvSpPr>
                <p:nvPr/>
              </p:nvSpPr>
              <p:spPr bwMode="auto">
                <a:xfrm flipH="1">
                  <a:off x="3580" y="2710"/>
                  <a:ext cx="242"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1" name="Group 85"/>
              <p:cNvGrpSpPr>
                <a:grpSpLocks/>
              </p:cNvGrpSpPr>
              <p:nvPr/>
            </p:nvGrpSpPr>
            <p:grpSpPr bwMode="auto">
              <a:xfrm>
                <a:off x="3382" y="2730"/>
                <a:ext cx="202" cy="132"/>
                <a:chOff x="3382" y="2730"/>
                <a:chExt cx="202" cy="132"/>
              </a:xfrm>
            </p:grpSpPr>
            <p:sp>
              <p:nvSpPr>
                <p:cNvPr id="40022" name="Line 86"/>
                <p:cNvSpPr>
                  <a:spLocks noChangeShapeType="1"/>
                </p:cNvSpPr>
                <p:nvPr/>
              </p:nvSpPr>
              <p:spPr bwMode="auto">
                <a:xfrm>
                  <a:off x="3386" y="2730"/>
                  <a:ext cx="198" cy="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3" name="Line 87"/>
                <p:cNvSpPr>
                  <a:spLocks noChangeShapeType="1"/>
                </p:cNvSpPr>
                <p:nvPr/>
              </p:nvSpPr>
              <p:spPr bwMode="auto">
                <a:xfrm>
                  <a:off x="3384" y="27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4" name="Line 88"/>
                <p:cNvSpPr>
                  <a:spLocks noChangeShapeType="1"/>
                </p:cNvSpPr>
                <p:nvPr/>
              </p:nvSpPr>
              <p:spPr bwMode="auto">
                <a:xfrm>
                  <a:off x="3382" y="2743"/>
                  <a:ext cx="198"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3382" y="2753"/>
                  <a:ext cx="201"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6" name="Line 90"/>
                <p:cNvSpPr>
                  <a:spLocks noChangeShapeType="1"/>
                </p:cNvSpPr>
                <p:nvPr/>
              </p:nvSpPr>
              <p:spPr bwMode="auto">
                <a:xfrm>
                  <a:off x="3382" y="2763"/>
                  <a:ext cx="198"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27" name="Group 91"/>
            <p:cNvGrpSpPr>
              <a:grpSpLocks/>
            </p:cNvGrpSpPr>
            <p:nvPr/>
          </p:nvGrpSpPr>
          <p:grpSpPr bwMode="auto">
            <a:xfrm>
              <a:off x="3385" y="2563"/>
              <a:ext cx="469" cy="281"/>
              <a:chOff x="3385" y="2563"/>
              <a:chExt cx="469" cy="281"/>
            </a:xfrm>
          </p:grpSpPr>
          <p:sp>
            <p:nvSpPr>
              <p:cNvPr id="40028" name="Arc 92"/>
              <p:cNvSpPr>
                <a:spLocks/>
              </p:cNvSpPr>
              <p:nvPr/>
            </p:nvSpPr>
            <p:spPr bwMode="auto">
              <a:xfrm rot="240000">
                <a:off x="3385" y="2674"/>
                <a:ext cx="14" cy="69"/>
              </a:xfrm>
              <a:custGeom>
                <a:avLst/>
                <a:gdLst>
                  <a:gd name="G0" fmla="+- 21600 0 0"/>
                  <a:gd name="G1" fmla="+- 21367 0 0"/>
                  <a:gd name="G2" fmla="+- 21600 0 0"/>
                  <a:gd name="T0" fmla="*/ 18344 w 21600"/>
                  <a:gd name="T1" fmla="*/ 42720 h 42720"/>
                  <a:gd name="T2" fmla="*/ 18435 w 21600"/>
                  <a:gd name="T3" fmla="*/ 0 h 42720"/>
                  <a:gd name="T4" fmla="*/ 21600 w 21600"/>
                  <a:gd name="T5" fmla="*/ 21367 h 42720"/>
                </a:gdLst>
                <a:ahLst/>
                <a:cxnLst>
                  <a:cxn ang="0">
                    <a:pos x="T0" y="T1"/>
                  </a:cxn>
                  <a:cxn ang="0">
                    <a:pos x="T2" y="T3"/>
                  </a:cxn>
                  <a:cxn ang="0">
                    <a:pos x="T4" y="T5"/>
                  </a:cxn>
                </a:cxnLst>
                <a:rect l="0" t="0" r="r" b="b"/>
                <a:pathLst>
                  <a:path w="21600" h="42720" fill="none" extrusionOk="0">
                    <a:moveTo>
                      <a:pt x="18343" y="42720"/>
                    </a:moveTo>
                    <a:cubicBezTo>
                      <a:pt x="7793" y="41111"/>
                      <a:pt x="0" y="32039"/>
                      <a:pt x="0" y="21367"/>
                    </a:cubicBezTo>
                    <a:cubicBezTo>
                      <a:pt x="0" y="10660"/>
                      <a:pt x="7843" y="1568"/>
                      <a:pt x="18435" y="0"/>
                    </a:cubicBezTo>
                  </a:path>
                  <a:path w="21600" h="42720" stroke="0" extrusionOk="0">
                    <a:moveTo>
                      <a:pt x="18343" y="42720"/>
                    </a:moveTo>
                    <a:cubicBezTo>
                      <a:pt x="7793" y="41111"/>
                      <a:pt x="0" y="32039"/>
                      <a:pt x="0" y="21367"/>
                    </a:cubicBezTo>
                    <a:cubicBezTo>
                      <a:pt x="0" y="10660"/>
                      <a:pt x="7843" y="1568"/>
                      <a:pt x="18435" y="0"/>
                    </a:cubicBezTo>
                    <a:lnTo>
                      <a:pt x="21600" y="21367"/>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9" name="Freeform 93"/>
              <p:cNvSpPr>
                <a:spLocks/>
              </p:cNvSpPr>
              <p:nvPr/>
            </p:nvSpPr>
            <p:spPr bwMode="auto">
              <a:xfrm>
                <a:off x="3395" y="2563"/>
                <a:ext cx="459" cy="281"/>
              </a:xfrm>
              <a:custGeom>
                <a:avLst/>
                <a:gdLst>
                  <a:gd name="T0" fmla="*/ 0 w 459"/>
                  <a:gd name="T1" fmla="*/ 176 h 281"/>
                  <a:gd name="T2" fmla="*/ 205 w 459"/>
                  <a:gd name="T3" fmla="*/ 280 h 281"/>
                  <a:gd name="T4" fmla="*/ 458 w 459"/>
                  <a:gd name="T5" fmla="*/ 115 h 281"/>
                  <a:gd name="T6" fmla="*/ 457 w 459"/>
                  <a:gd name="T7" fmla="*/ 110 h 281"/>
                  <a:gd name="T8" fmla="*/ 447 w 459"/>
                  <a:gd name="T9" fmla="*/ 107 h 281"/>
                  <a:gd name="T10" fmla="*/ 451 w 459"/>
                  <a:gd name="T11" fmla="*/ 68 h 281"/>
                  <a:gd name="T12" fmla="*/ 458 w 459"/>
                  <a:gd name="T13" fmla="*/ 62 h 281"/>
                  <a:gd name="T14" fmla="*/ 458 w 459"/>
                  <a:gd name="T15" fmla="*/ 58 h 281"/>
                  <a:gd name="T16" fmla="*/ 255 w 459"/>
                  <a:gd name="T17" fmla="*/ 0 h 281"/>
                  <a:gd name="T18" fmla="*/ 6 w 459"/>
                  <a:gd name="T19" fmla="*/ 112 h 281"/>
                  <a:gd name="T20" fmla="*/ 0 w 459"/>
                  <a:gd name="T21" fmla="*/ 17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9" h="281">
                    <a:moveTo>
                      <a:pt x="0" y="176"/>
                    </a:moveTo>
                    <a:lnTo>
                      <a:pt x="205" y="280"/>
                    </a:lnTo>
                    <a:lnTo>
                      <a:pt x="458" y="115"/>
                    </a:lnTo>
                    <a:lnTo>
                      <a:pt x="457" y="110"/>
                    </a:lnTo>
                    <a:lnTo>
                      <a:pt x="447" y="107"/>
                    </a:lnTo>
                    <a:lnTo>
                      <a:pt x="451" y="68"/>
                    </a:lnTo>
                    <a:lnTo>
                      <a:pt x="458" y="62"/>
                    </a:lnTo>
                    <a:lnTo>
                      <a:pt x="458" y="58"/>
                    </a:lnTo>
                    <a:lnTo>
                      <a:pt x="255" y="0"/>
                    </a:lnTo>
                    <a:lnTo>
                      <a:pt x="6" y="112"/>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0" name="Freeform 94"/>
              <p:cNvSpPr>
                <a:spLocks/>
              </p:cNvSpPr>
              <p:nvPr/>
            </p:nvSpPr>
            <p:spPr bwMode="auto">
              <a:xfrm>
                <a:off x="3395" y="2616"/>
                <a:ext cx="458" cy="220"/>
              </a:xfrm>
              <a:custGeom>
                <a:avLst/>
                <a:gdLst>
                  <a:gd name="T0" fmla="*/ 0 w 458"/>
                  <a:gd name="T1" fmla="*/ 119 h 220"/>
                  <a:gd name="T2" fmla="*/ 253 w 458"/>
                  <a:gd name="T3" fmla="*/ 0 h 220"/>
                  <a:gd name="T4" fmla="*/ 457 w 458"/>
                  <a:gd name="T5" fmla="*/ 56 h 220"/>
                  <a:gd name="T6" fmla="*/ 204 w 458"/>
                  <a:gd name="T7" fmla="*/ 219 h 220"/>
                  <a:gd name="T8" fmla="*/ 0 w 458"/>
                  <a:gd name="T9" fmla="*/ 119 h 220"/>
                </a:gdLst>
                <a:ahLst/>
                <a:cxnLst>
                  <a:cxn ang="0">
                    <a:pos x="T0" y="T1"/>
                  </a:cxn>
                  <a:cxn ang="0">
                    <a:pos x="T2" y="T3"/>
                  </a:cxn>
                  <a:cxn ang="0">
                    <a:pos x="T4" y="T5"/>
                  </a:cxn>
                  <a:cxn ang="0">
                    <a:pos x="T6" y="T7"/>
                  </a:cxn>
                  <a:cxn ang="0">
                    <a:pos x="T8" y="T9"/>
                  </a:cxn>
                </a:cxnLst>
                <a:rect l="0" t="0" r="r" b="b"/>
                <a:pathLst>
                  <a:path w="458" h="220">
                    <a:moveTo>
                      <a:pt x="0" y="119"/>
                    </a:moveTo>
                    <a:lnTo>
                      <a:pt x="253" y="0"/>
                    </a:lnTo>
                    <a:lnTo>
                      <a:pt x="457" y="56"/>
                    </a:lnTo>
                    <a:lnTo>
                      <a:pt x="204" y="219"/>
                    </a:lnTo>
                    <a:lnTo>
                      <a:pt x="0" y="119"/>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1" name="Freeform 95"/>
              <p:cNvSpPr>
                <a:spLocks/>
              </p:cNvSpPr>
              <p:nvPr/>
            </p:nvSpPr>
            <p:spPr bwMode="auto">
              <a:xfrm>
                <a:off x="3600" y="2631"/>
                <a:ext cx="247" cy="201"/>
              </a:xfrm>
              <a:custGeom>
                <a:avLst/>
                <a:gdLst>
                  <a:gd name="T0" fmla="*/ 3 w 247"/>
                  <a:gd name="T1" fmla="*/ 148 h 201"/>
                  <a:gd name="T2" fmla="*/ 0 w 247"/>
                  <a:gd name="T3" fmla="*/ 200 h 201"/>
                  <a:gd name="T4" fmla="*/ 243 w 247"/>
                  <a:gd name="T5" fmla="*/ 44 h 201"/>
                  <a:gd name="T6" fmla="*/ 246 w 247"/>
                  <a:gd name="T7" fmla="*/ 0 h 201"/>
                  <a:gd name="T8" fmla="*/ 3 w 247"/>
                  <a:gd name="T9" fmla="*/ 148 h 201"/>
                </a:gdLst>
                <a:ahLst/>
                <a:cxnLst>
                  <a:cxn ang="0">
                    <a:pos x="T0" y="T1"/>
                  </a:cxn>
                  <a:cxn ang="0">
                    <a:pos x="T2" y="T3"/>
                  </a:cxn>
                  <a:cxn ang="0">
                    <a:pos x="T4" y="T5"/>
                  </a:cxn>
                  <a:cxn ang="0">
                    <a:pos x="T6" y="T7"/>
                  </a:cxn>
                  <a:cxn ang="0">
                    <a:pos x="T8" y="T9"/>
                  </a:cxn>
                </a:cxnLst>
                <a:rect l="0" t="0" r="r" b="b"/>
                <a:pathLst>
                  <a:path w="247" h="201">
                    <a:moveTo>
                      <a:pt x="3" y="148"/>
                    </a:moveTo>
                    <a:lnTo>
                      <a:pt x="0" y="200"/>
                    </a:lnTo>
                    <a:lnTo>
                      <a:pt x="243" y="44"/>
                    </a:lnTo>
                    <a:lnTo>
                      <a:pt x="246" y="0"/>
                    </a:lnTo>
                    <a:lnTo>
                      <a:pt x="3" y="148"/>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2" name="Freeform 96"/>
              <p:cNvSpPr>
                <a:spLocks/>
              </p:cNvSpPr>
              <p:nvPr/>
            </p:nvSpPr>
            <p:spPr bwMode="auto">
              <a:xfrm>
                <a:off x="3400" y="2682"/>
                <a:ext cx="205" cy="147"/>
              </a:xfrm>
              <a:custGeom>
                <a:avLst/>
                <a:gdLst>
                  <a:gd name="T0" fmla="*/ 5 w 205"/>
                  <a:gd name="T1" fmla="*/ 0 h 147"/>
                  <a:gd name="T2" fmla="*/ 0 w 205"/>
                  <a:gd name="T3" fmla="*/ 52 h 147"/>
                  <a:gd name="T4" fmla="*/ 199 w 205"/>
                  <a:gd name="T5" fmla="*/ 146 h 147"/>
                  <a:gd name="T6" fmla="*/ 204 w 205"/>
                  <a:gd name="T7" fmla="*/ 97 h 147"/>
                  <a:gd name="T8" fmla="*/ 5 w 205"/>
                  <a:gd name="T9" fmla="*/ 0 h 147"/>
                </a:gdLst>
                <a:ahLst/>
                <a:cxnLst>
                  <a:cxn ang="0">
                    <a:pos x="T0" y="T1"/>
                  </a:cxn>
                  <a:cxn ang="0">
                    <a:pos x="T2" y="T3"/>
                  </a:cxn>
                  <a:cxn ang="0">
                    <a:pos x="T4" y="T5"/>
                  </a:cxn>
                  <a:cxn ang="0">
                    <a:pos x="T6" y="T7"/>
                  </a:cxn>
                  <a:cxn ang="0">
                    <a:pos x="T8" y="T9"/>
                  </a:cxn>
                </a:cxnLst>
                <a:rect l="0" t="0" r="r" b="b"/>
                <a:pathLst>
                  <a:path w="205" h="147">
                    <a:moveTo>
                      <a:pt x="5" y="0"/>
                    </a:moveTo>
                    <a:lnTo>
                      <a:pt x="0" y="52"/>
                    </a:lnTo>
                    <a:lnTo>
                      <a:pt x="199" y="146"/>
                    </a:lnTo>
                    <a:lnTo>
                      <a:pt x="204" y="97"/>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3" name="Freeform 97"/>
              <p:cNvSpPr>
                <a:spLocks/>
              </p:cNvSpPr>
              <p:nvPr/>
            </p:nvSpPr>
            <p:spPr bwMode="auto">
              <a:xfrm>
                <a:off x="3398" y="2676"/>
                <a:ext cx="207" cy="114"/>
              </a:xfrm>
              <a:custGeom>
                <a:avLst/>
                <a:gdLst>
                  <a:gd name="T0" fmla="*/ 4 w 207"/>
                  <a:gd name="T1" fmla="*/ 0 h 114"/>
                  <a:gd name="T2" fmla="*/ 0 w 207"/>
                  <a:gd name="T3" fmla="*/ 8 h 114"/>
                  <a:gd name="T4" fmla="*/ 200 w 207"/>
                  <a:gd name="T5" fmla="*/ 113 h 114"/>
                  <a:gd name="T6" fmla="*/ 206 w 207"/>
                  <a:gd name="T7" fmla="*/ 99 h 114"/>
                  <a:gd name="T8" fmla="*/ 4 w 207"/>
                  <a:gd name="T9" fmla="*/ 0 h 114"/>
                </a:gdLst>
                <a:ahLst/>
                <a:cxnLst>
                  <a:cxn ang="0">
                    <a:pos x="T0" y="T1"/>
                  </a:cxn>
                  <a:cxn ang="0">
                    <a:pos x="T2" y="T3"/>
                  </a:cxn>
                  <a:cxn ang="0">
                    <a:pos x="T4" y="T5"/>
                  </a:cxn>
                  <a:cxn ang="0">
                    <a:pos x="T6" y="T7"/>
                  </a:cxn>
                  <a:cxn ang="0">
                    <a:pos x="T8" y="T9"/>
                  </a:cxn>
                </a:cxnLst>
                <a:rect l="0" t="0" r="r" b="b"/>
                <a:pathLst>
                  <a:path w="207" h="114">
                    <a:moveTo>
                      <a:pt x="4" y="0"/>
                    </a:moveTo>
                    <a:lnTo>
                      <a:pt x="0" y="8"/>
                    </a:lnTo>
                    <a:lnTo>
                      <a:pt x="200" y="113"/>
                    </a:lnTo>
                    <a:lnTo>
                      <a:pt x="206" y="99"/>
                    </a:lnTo>
                    <a:lnTo>
                      <a:pt x="4"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4" name="Freeform 98"/>
              <p:cNvSpPr>
                <a:spLocks/>
              </p:cNvSpPr>
              <p:nvPr/>
            </p:nvSpPr>
            <p:spPr bwMode="auto">
              <a:xfrm>
                <a:off x="3600" y="2673"/>
                <a:ext cx="254" cy="171"/>
              </a:xfrm>
              <a:custGeom>
                <a:avLst/>
                <a:gdLst>
                  <a:gd name="T0" fmla="*/ 0 w 254"/>
                  <a:gd name="T1" fmla="*/ 163 h 171"/>
                  <a:gd name="T2" fmla="*/ 0 w 254"/>
                  <a:gd name="T3" fmla="*/ 170 h 171"/>
                  <a:gd name="T4" fmla="*/ 252 w 254"/>
                  <a:gd name="T5" fmla="*/ 6 h 171"/>
                  <a:gd name="T6" fmla="*/ 253 w 254"/>
                  <a:gd name="T7" fmla="*/ 0 h 171"/>
                  <a:gd name="T8" fmla="*/ 0 w 254"/>
                  <a:gd name="T9" fmla="*/ 163 h 171"/>
                </a:gdLst>
                <a:ahLst/>
                <a:cxnLst>
                  <a:cxn ang="0">
                    <a:pos x="T0" y="T1"/>
                  </a:cxn>
                  <a:cxn ang="0">
                    <a:pos x="T2" y="T3"/>
                  </a:cxn>
                  <a:cxn ang="0">
                    <a:pos x="T4" y="T5"/>
                  </a:cxn>
                  <a:cxn ang="0">
                    <a:pos x="T6" y="T7"/>
                  </a:cxn>
                  <a:cxn ang="0">
                    <a:pos x="T8" y="T9"/>
                  </a:cxn>
                </a:cxnLst>
                <a:rect l="0" t="0" r="r" b="b"/>
                <a:pathLst>
                  <a:path w="254" h="171">
                    <a:moveTo>
                      <a:pt x="0" y="163"/>
                    </a:moveTo>
                    <a:lnTo>
                      <a:pt x="0" y="170"/>
                    </a:lnTo>
                    <a:lnTo>
                      <a:pt x="252" y="6"/>
                    </a:lnTo>
                    <a:lnTo>
                      <a:pt x="253" y="0"/>
                    </a:lnTo>
                    <a:lnTo>
                      <a:pt x="0" y="163"/>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5" name="Freeform 99"/>
              <p:cNvSpPr>
                <a:spLocks/>
              </p:cNvSpPr>
              <p:nvPr/>
            </p:nvSpPr>
            <p:spPr bwMode="auto">
              <a:xfrm>
                <a:off x="3399" y="2565"/>
                <a:ext cx="454" cy="213"/>
              </a:xfrm>
              <a:custGeom>
                <a:avLst/>
                <a:gdLst>
                  <a:gd name="T0" fmla="*/ 0 w 454"/>
                  <a:gd name="T1" fmla="*/ 111 h 213"/>
                  <a:gd name="T2" fmla="*/ 248 w 454"/>
                  <a:gd name="T3" fmla="*/ 0 h 213"/>
                  <a:gd name="T4" fmla="*/ 453 w 454"/>
                  <a:gd name="T5" fmla="*/ 58 h 213"/>
                  <a:gd name="T6" fmla="*/ 206 w 454"/>
                  <a:gd name="T7" fmla="*/ 212 h 213"/>
                  <a:gd name="T8" fmla="*/ 0 w 454"/>
                  <a:gd name="T9" fmla="*/ 111 h 213"/>
                </a:gdLst>
                <a:ahLst/>
                <a:cxnLst>
                  <a:cxn ang="0">
                    <a:pos x="T0" y="T1"/>
                  </a:cxn>
                  <a:cxn ang="0">
                    <a:pos x="T2" y="T3"/>
                  </a:cxn>
                  <a:cxn ang="0">
                    <a:pos x="T4" y="T5"/>
                  </a:cxn>
                  <a:cxn ang="0">
                    <a:pos x="T6" y="T7"/>
                  </a:cxn>
                  <a:cxn ang="0">
                    <a:pos x="T8" y="T9"/>
                  </a:cxn>
                </a:cxnLst>
                <a:rect l="0" t="0" r="r" b="b"/>
                <a:pathLst>
                  <a:path w="454" h="213">
                    <a:moveTo>
                      <a:pt x="0" y="111"/>
                    </a:moveTo>
                    <a:lnTo>
                      <a:pt x="248" y="0"/>
                    </a:lnTo>
                    <a:lnTo>
                      <a:pt x="453" y="58"/>
                    </a:lnTo>
                    <a:lnTo>
                      <a:pt x="206" y="212"/>
                    </a:lnTo>
                    <a:lnTo>
                      <a:pt x="0" y="111"/>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36" name="Group 100"/>
              <p:cNvGrpSpPr>
                <a:grpSpLocks/>
              </p:cNvGrpSpPr>
              <p:nvPr/>
            </p:nvGrpSpPr>
            <p:grpSpPr bwMode="auto">
              <a:xfrm>
                <a:off x="3600" y="2575"/>
                <a:ext cx="230" cy="75"/>
                <a:chOff x="3600" y="2575"/>
                <a:chExt cx="230" cy="75"/>
              </a:xfrm>
            </p:grpSpPr>
            <p:sp>
              <p:nvSpPr>
                <p:cNvPr id="40037" name="Freeform 101"/>
                <p:cNvSpPr>
                  <a:spLocks/>
                </p:cNvSpPr>
                <p:nvPr/>
              </p:nvSpPr>
              <p:spPr bwMode="auto">
                <a:xfrm>
                  <a:off x="3617" y="2575"/>
                  <a:ext cx="213" cy="65"/>
                </a:xfrm>
                <a:custGeom>
                  <a:avLst/>
                  <a:gdLst>
                    <a:gd name="T0" fmla="*/ 6 w 213"/>
                    <a:gd name="T1" fmla="*/ 0 h 65"/>
                    <a:gd name="T2" fmla="*/ 0 w 213"/>
                    <a:gd name="T3" fmla="*/ 3 h 65"/>
                    <a:gd name="T4" fmla="*/ 208 w 213"/>
                    <a:gd name="T5" fmla="*/ 64 h 65"/>
                    <a:gd name="T6" fmla="*/ 212 w 213"/>
                    <a:gd name="T7" fmla="*/ 62 h 65"/>
                    <a:gd name="T8" fmla="*/ 6 w 213"/>
                    <a:gd name="T9" fmla="*/ 0 h 65"/>
                  </a:gdLst>
                  <a:ahLst/>
                  <a:cxnLst>
                    <a:cxn ang="0">
                      <a:pos x="T0" y="T1"/>
                    </a:cxn>
                    <a:cxn ang="0">
                      <a:pos x="T2" y="T3"/>
                    </a:cxn>
                    <a:cxn ang="0">
                      <a:pos x="T4" y="T5"/>
                    </a:cxn>
                    <a:cxn ang="0">
                      <a:pos x="T6" y="T7"/>
                    </a:cxn>
                    <a:cxn ang="0">
                      <a:pos x="T8" y="T9"/>
                    </a:cxn>
                  </a:cxnLst>
                  <a:rect l="0" t="0" r="r" b="b"/>
                  <a:pathLst>
                    <a:path w="213" h="65">
                      <a:moveTo>
                        <a:pt x="6" y="0"/>
                      </a:moveTo>
                      <a:lnTo>
                        <a:pt x="0" y="3"/>
                      </a:lnTo>
                      <a:lnTo>
                        <a:pt x="208" y="64"/>
                      </a:lnTo>
                      <a:lnTo>
                        <a:pt x="212" y="62"/>
                      </a:lnTo>
                      <a:lnTo>
                        <a:pt x="6"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38" name="Freeform 102"/>
                <p:cNvSpPr>
                  <a:spLocks/>
                </p:cNvSpPr>
                <p:nvPr/>
              </p:nvSpPr>
              <p:spPr bwMode="auto">
                <a:xfrm>
                  <a:off x="3600" y="2584"/>
                  <a:ext cx="216" cy="66"/>
                </a:xfrm>
                <a:custGeom>
                  <a:avLst/>
                  <a:gdLst>
                    <a:gd name="T0" fmla="*/ 8 w 216"/>
                    <a:gd name="T1" fmla="*/ 0 h 66"/>
                    <a:gd name="T2" fmla="*/ 0 w 216"/>
                    <a:gd name="T3" fmla="*/ 3 h 66"/>
                    <a:gd name="T4" fmla="*/ 209 w 216"/>
                    <a:gd name="T5" fmla="*/ 65 h 66"/>
                    <a:gd name="T6" fmla="*/ 215 w 216"/>
                    <a:gd name="T7" fmla="*/ 62 h 66"/>
                    <a:gd name="T8" fmla="*/ 8 w 216"/>
                    <a:gd name="T9" fmla="*/ 0 h 66"/>
                  </a:gdLst>
                  <a:ahLst/>
                  <a:cxnLst>
                    <a:cxn ang="0">
                      <a:pos x="T0" y="T1"/>
                    </a:cxn>
                    <a:cxn ang="0">
                      <a:pos x="T2" y="T3"/>
                    </a:cxn>
                    <a:cxn ang="0">
                      <a:pos x="T4" y="T5"/>
                    </a:cxn>
                    <a:cxn ang="0">
                      <a:pos x="T6" y="T7"/>
                    </a:cxn>
                    <a:cxn ang="0">
                      <a:pos x="T8" y="T9"/>
                    </a:cxn>
                  </a:cxnLst>
                  <a:rect l="0" t="0" r="r" b="b"/>
                  <a:pathLst>
                    <a:path w="216" h="66">
                      <a:moveTo>
                        <a:pt x="8" y="0"/>
                      </a:moveTo>
                      <a:lnTo>
                        <a:pt x="0" y="3"/>
                      </a:lnTo>
                      <a:lnTo>
                        <a:pt x="209" y="65"/>
                      </a:lnTo>
                      <a:lnTo>
                        <a:pt x="215" y="62"/>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39" name="Freeform 103"/>
              <p:cNvSpPr>
                <a:spLocks/>
              </p:cNvSpPr>
              <p:nvPr/>
            </p:nvSpPr>
            <p:spPr bwMode="auto">
              <a:xfrm>
                <a:off x="3604" y="2623"/>
                <a:ext cx="250" cy="157"/>
              </a:xfrm>
              <a:custGeom>
                <a:avLst/>
                <a:gdLst>
                  <a:gd name="T0" fmla="*/ 0 w 250"/>
                  <a:gd name="T1" fmla="*/ 152 h 157"/>
                  <a:gd name="T2" fmla="*/ 2 w 250"/>
                  <a:gd name="T3" fmla="*/ 156 h 157"/>
                  <a:gd name="T4" fmla="*/ 249 w 250"/>
                  <a:gd name="T5" fmla="*/ 4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2" y="156"/>
                    </a:lnTo>
                    <a:lnTo>
                      <a:pt x="249"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40" name="Group 104"/>
              <p:cNvGrpSpPr>
                <a:grpSpLocks/>
              </p:cNvGrpSpPr>
              <p:nvPr/>
            </p:nvGrpSpPr>
            <p:grpSpPr bwMode="auto">
              <a:xfrm>
                <a:off x="3601" y="2638"/>
                <a:ext cx="243" cy="181"/>
                <a:chOff x="3601" y="2638"/>
                <a:chExt cx="243" cy="181"/>
              </a:xfrm>
            </p:grpSpPr>
            <p:sp>
              <p:nvSpPr>
                <p:cNvPr id="40041" name="Line 105"/>
                <p:cNvSpPr>
                  <a:spLocks noChangeShapeType="1"/>
                </p:cNvSpPr>
                <p:nvPr/>
              </p:nvSpPr>
              <p:spPr bwMode="auto">
                <a:xfrm flipH="1">
                  <a:off x="3605" y="2638"/>
                  <a:ext cx="238"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2" name="Line 106"/>
                <p:cNvSpPr>
                  <a:spLocks noChangeShapeType="1"/>
                </p:cNvSpPr>
                <p:nvPr/>
              </p:nvSpPr>
              <p:spPr bwMode="auto">
                <a:xfrm flipH="1">
                  <a:off x="3603" y="2645"/>
                  <a:ext cx="241"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3" name="Line 107"/>
                <p:cNvSpPr>
                  <a:spLocks noChangeShapeType="1"/>
                </p:cNvSpPr>
                <p:nvPr/>
              </p:nvSpPr>
              <p:spPr bwMode="auto">
                <a:xfrm flipH="1">
                  <a:off x="3602" y="2654"/>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4" name="Line 108"/>
                <p:cNvSpPr>
                  <a:spLocks noChangeShapeType="1"/>
                </p:cNvSpPr>
                <p:nvPr/>
              </p:nvSpPr>
              <p:spPr bwMode="auto">
                <a:xfrm flipH="1">
                  <a:off x="3604" y="2657"/>
                  <a:ext cx="239"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flipH="1">
                  <a:off x="3601" y="2666"/>
                  <a:ext cx="241" cy="15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46" name="Group 110"/>
              <p:cNvGrpSpPr>
                <a:grpSpLocks/>
              </p:cNvGrpSpPr>
              <p:nvPr/>
            </p:nvGrpSpPr>
            <p:grpSpPr bwMode="auto">
              <a:xfrm>
                <a:off x="3403" y="2685"/>
                <a:ext cx="203" cy="132"/>
                <a:chOff x="3403" y="2685"/>
                <a:chExt cx="203" cy="132"/>
              </a:xfrm>
            </p:grpSpPr>
            <p:sp>
              <p:nvSpPr>
                <p:cNvPr id="40047" name="Line 111"/>
                <p:cNvSpPr>
                  <a:spLocks noChangeShapeType="1"/>
                </p:cNvSpPr>
                <p:nvPr/>
              </p:nvSpPr>
              <p:spPr bwMode="auto">
                <a:xfrm>
                  <a:off x="3406" y="2685"/>
                  <a:ext cx="200"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8" name="Line 112"/>
                <p:cNvSpPr>
                  <a:spLocks noChangeShapeType="1"/>
                </p:cNvSpPr>
                <p:nvPr/>
              </p:nvSpPr>
              <p:spPr bwMode="auto">
                <a:xfrm>
                  <a:off x="3406" y="2693"/>
                  <a:ext cx="197"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9" name="Line 113"/>
                <p:cNvSpPr>
                  <a:spLocks noChangeShapeType="1"/>
                </p:cNvSpPr>
                <p:nvPr/>
              </p:nvSpPr>
              <p:spPr bwMode="auto">
                <a:xfrm>
                  <a:off x="3403" y="2701"/>
                  <a:ext cx="200" cy="1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0" name="Line 114"/>
                <p:cNvSpPr>
                  <a:spLocks noChangeShapeType="1"/>
                </p:cNvSpPr>
                <p:nvPr/>
              </p:nvSpPr>
              <p:spPr bwMode="auto">
                <a:xfrm>
                  <a:off x="3404" y="2711"/>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1" name="Line 115"/>
                <p:cNvSpPr>
                  <a:spLocks noChangeShapeType="1"/>
                </p:cNvSpPr>
                <p:nvPr/>
              </p:nvSpPr>
              <p:spPr bwMode="auto">
                <a:xfrm>
                  <a:off x="3403" y="2720"/>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52" name="Group 116"/>
            <p:cNvGrpSpPr>
              <a:grpSpLocks/>
            </p:cNvGrpSpPr>
            <p:nvPr/>
          </p:nvGrpSpPr>
          <p:grpSpPr bwMode="auto">
            <a:xfrm>
              <a:off x="3411" y="2505"/>
              <a:ext cx="472" cy="280"/>
              <a:chOff x="3411" y="2505"/>
              <a:chExt cx="472" cy="280"/>
            </a:xfrm>
          </p:grpSpPr>
          <p:sp>
            <p:nvSpPr>
              <p:cNvPr id="40053" name="Arc 117"/>
              <p:cNvSpPr>
                <a:spLocks/>
              </p:cNvSpPr>
              <p:nvPr/>
            </p:nvSpPr>
            <p:spPr bwMode="auto">
              <a:xfrm rot="240000">
                <a:off x="3411" y="2618"/>
                <a:ext cx="14" cy="67"/>
              </a:xfrm>
              <a:custGeom>
                <a:avLst/>
                <a:gdLst>
                  <a:gd name="G0" fmla="+- 21600 0 0"/>
                  <a:gd name="G1" fmla="+- 21383 0 0"/>
                  <a:gd name="G2" fmla="+- 21600 0 0"/>
                  <a:gd name="T0" fmla="*/ 18455 w 21600"/>
                  <a:gd name="T1" fmla="*/ 42753 h 42753"/>
                  <a:gd name="T2" fmla="*/ 18545 w 21600"/>
                  <a:gd name="T3" fmla="*/ 0 h 42753"/>
                  <a:gd name="T4" fmla="*/ 21600 w 21600"/>
                  <a:gd name="T5" fmla="*/ 21383 h 42753"/>
                </a:gdLst>
                <a:ahLst/>
                <a:cxnLst>
                  <a:cxn ang="0">
                    <a:pos x="T0" y="T1"/>
                  </a:cxn>
                  <a:cxn ang="0">
                    <a:pos x="T2" y="T3"/>
                  </a:cxn>
                  <a:cxn ang="0">
                    <a:pos x="T4" y="T5"/>
                  </a:cxn>
                </a:cxnLst>
                <a:rect l="0" t="0" r="r" b="b"/>
                <a:pathLst>
                  <a:path w="21600" h="42753" fill="none" extrusionOk="0">
                    <a:moveTo>
                      <a:pt x="18455" y="42752"/>
                    </a:moveTo>
                    <a:cubicBezTo>
                      <a:pt x="7854" y="41192"/>
                      <a:pt x="0" y="32097"/>
                      <a:pt x="0" y="21383"/>
                    </a:cubicBezTo>
                    <a:cubicBezTo>
                      <a:pt x="0" y="10633"/>
                      <a:pt x="7903" y="1520"/>
                      <a:pt x="18545" y="0"/>
                    </a:cubicBezTo>
                  </a:path>
                  <a:path w="21600" h="42753" stroke="0" extrusionOk="0">
                    <a:moveTo>
                      <a:pt x="18455" y="42752"/>
                    </a:moveTo>
                    <a:cubicBezTo>
                      <a:pt x="7854" y="41192"/>
                      <a:pt x="0" y="32097"/>
                      <a:pt x="0" y="21383"/>
                    </a:cubicBezTo>
                    <a:cubicBezTo>
                      <a:pt x="0" y="10633"/>
                      <a:pt x="7903" y="1520"/>
                      <a:pt x="18545" y="0"/>
                    </a:cubicBezTo>
                    <a:lnTo>
                      <a:pt x="21600" y="21383"/>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4" name="Freeform 118"/>
              <p:cNvSpPr>
                <a:spLocks/>
              </p:cNvSpPr>
              <p:nvPr/>
            </p:nvSpPr>
            <p:spPr bwMode="auto">
              <a:xfrm>
                <a:off x="3424" y="2505"/>
                <a:ext cx="458" cy="279"/>
              </a:xfrm>
              <a:custGeom>
                <a:avLst/>
                <a:gdLst>
                  <a:gd name="T0" fmla="*/ 0 w 458"/>
                  <a:gd name="T1" fmla="*/ 176 h 279"/>
                  <a:gd name="T2" fmla="*/ 205 w 458"/>
                  <a:gd name="T3" fmla="*/ 278 h 279"/>
                  <a:gd name="T4" fmla="*/ 456 w 458"/>
                  <a:gd name="T5" fmla="*/ 117 h 279"/>
                  <a:gd name="T6" fmla="*/ 456 w 458"/>
                  <a:gd name="T7" fmla="*/ 110 h 279"/>
                  <a:gd name="T8" fmla="*/ 446 w 458"/>
                  <a:gd name="T9" fmla="*/ 107 h 279"/>
                  <a:gd name="T10" fmla="*/ 448 w 458"/>
                  <a:gd name="T11" fmla="*/ 68 h 279"/>
                  <a:gd name="T12" fmla="*/ 457 w 458"/>
                  <a:gd name="T13" fmla="*/ 62 h 279"/>
                  <a:gd name="T14" fmla="*/ 455 w 458"/>
                  <a:gd name="T15" fmla="*/ 59 h 279"/>
                  <a:gd name="T16" fmla="*/ 254 w 458"/>
                  <a:gd name="T17" fmla="*/ 0 h 279"/>
                  <a:gd name="T18" fmla="*/ 3 w 458"/>
                  <a:gd name="T19" fmla="*/ 114 h 279"/>
                  <a:gd name="T20" fmla="*/ 0 w 458"/>
                  <a:gd name="T21" fmla="*/ 176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8" h="279">
                    <a:moveTo>
                      <a:pt x="0" y="176"/>
                    </a:moveTo>
                    <a:lnTo>
                      <a:pt x="205" y="278"/>
                    </a:lnTo>
                    <a:lnTo>
                      <a:pt x="456" y="117"/>
                    </a:lnTo>
                    <a:lnTo>
                      <a:pt x="456" y="110"/>
                    </a:lnTo>
                    <a:lnTo>
                      <a:pt x="446" y="107"/>
                    </a:lnTo>
                    <a:lnTo>
                      <a:pt x="448" y="68"/>
                    </a:lnTo>
                    <a:lnTo>
                      <a:pt x="457" y="62"/>
                    </a:lnTo>
                    <a:lnTo>
                      <a:pt x="455" y="59"/>
                    </a:lnTo>
                    <a:lnTo>
                      <a:pt x="254" y="0"/>
                    </a:lnTo>
                    <a:lnTo>
                      <a:pt x="3" y="114"/>
                    </a:lnTo>
                    <a:lnTo>
                      <a:pt x="0" y="176"/>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5" name="Freeform 119"/>
              <p:cNvSpPr>
                <a:spLocks/>
              </p:cNvSpPr>
              <p:nvPr/>
            </p:nvSpPr>
            <p:spPr bwMode="auto">
              <a:xfrm>
                <a:off x="3424" y="2556"/>
                <a:ext cx="459" cy="221"/>
              </a:xfrm>
              <a:custGeom>
                <a:avLst/>
                <a:gdLst>
                  <a:gd name="T0" fmla="*/ 0 w 459"/>
                  <a:gd name="T1" fmla="*/ 124 h 221"/>
                  <a:gd name="T2" fmla="*/ 253 w 459"/>
                  <a:gd name="T3" fmla="*/ 0 h 221"/>
                  <a:gd name="T4" fmla="*/ 458 w 459"/>
                  <a:gd name="T5" fmla="*/ 57 h 221"/>
                  <a:gd name="T6" fmla="*/ 204 w 459"/>
                  <a:gd name="T7" fmla="*/ 220 h 221"/>
                  <a:gd name="T8" fmla="*/ 0 w 459"/>
                  <a:gd name="T9" fmla="*/ 124 h 221"/>
                </a:gdLst>
                <a:ahLst/>
                <a:cxnLst>
                  <a:cxn ang="0">
                    <a:pos x="T0" y="T1"/>
                  </a:cxn>
                  <a:cxn ang="0">
                    <a:pos x="T2" y="T3"/>
                  </a:cxn>
                  <a:cxn ang="0">
                    <a:pos x="T4" y="T5"/>
                  </a:cxn>
                  <a:cxn ang="0">
                    <a:pos x="T6" y="T7"/>
                  </a:cxn>
                  <a:cxn ang="0">
                    <a:pos x="T8" y="T9"/>
                  </a:cxn>
                </a:cxnLst>
                <a:rect l="0" t="0" r="r" b="b"/>
                <a:pathLst>
                  <a:path w="459" h="221">
                    <a:moveTo>
                      <a:pt x="0" y="124"/>
                    </a:moveTo>
                    <a:lnTo>
                      <a:pt x="253" y="0"/>
                    </a:lnTo>
                    <a:lnTo>
                      <a:pt x="458" y="57"/>
                    </a:lnTo>
                    <a:lnTo>
                      <a:pt x="204" y="220"/>
                    </a:lnTo>
                    <a:lnTo>
                      <a:pt x="0" y="124"/>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6" name="Freeform 120"/>
              <p:cNvSpPr>
                <a:spLocks/>
              </p:cNvSpPr>
              <p:nvPr/>
            </p:nvSpPr>
            <p:spPr bwMode="auto">
              <a:xfrm>
                <a:off x="3626" y="2574"/>
                <a:ext cx="249" cy="200"/>
              </a:xfrm>
              <a:custGeom>
                <a:avLst/>
                <a:gdLst>
                  <a:gd name="T0" fmla="*/ 5 w 249"/>
                  <a:gd name="T1" fmla="*/ 149 h 200"/>
                  <a:gd name="T2" fmla="*/ 0 w 249"/>
                  <a:gd name="T3" fmla="*/ 199 h 200"/>
                  <a:gd name="T4" fmla="*/ 244 w 249"/>
                  <a:gd name="T5" fmla="*/ 43 h 200"/>
                  <a:gd name="T6" fmla="*/ 248 w 249"/>
                  <a:gd name="T7" fmla="*/ 0 h 200"/>
                  <a:gd name="T8" fmla="*/ 5 w 249"/>
                  <a:gd name="T9" fmla="*/ 149 h 200"/>
                </a:gdLst>
                <a:ahLst/>
                <a:cxnLst>
                  <a:cxn ang="0">
                    <a:pos x="T0" y="T1"/>
                  </a:cxn>
                  <a:cxn ang="0">
                    <a:pos x="T2" y="T3"/>
                  </a:cxn>
                  <a:cxn ang="0">
                    <a:pos x="T4" y="T5"/>
                  </a:cxn>
                  <a:cxn ang="0">
                    <a:pos x="T6" y="T7"/>
                  </a:cxn>
                  <a:cxn ang="0">
                    <a:pos x="T8" y="T9"/>
                  </a:cxn>
                </a:cxnLst>
                <a:rect l="0" t="0" r="r" b="b"/>
                <a:pathLst>
                  <a:path w="249" h="200">
                    <a:moveTo>
                      <a:pt x="5" y="149"/>
                    </a:moveTo>
                    <a:lnTo>
                      <a:pt x="0" y="199"/>
                    </a:lnTo>
                    <a:lnTo>
                      <a:pt x="244" y="43"/>
                    </a:lnTo>
                    <a:lnTo>
                      <a:pt x="248" y="0"/>
                    </a:lnTo>
                    <a:lnTo>
                      <a:pt x="5" y="149"/>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7" name="Freeform 121"/>
              <p:cNvSpPr>
                <a:spLocks/>
              </p:cNvSpPr>
              <p:nvPr/>
            </p:nvSpPr>
            <p:spPr bwMode="auto">
              <a:xfrm>
                <a:off x="3428" y="2623"/>
                <a:ext cx="205" cy="149"/>
              </a:xfrm>
              <a:custGeom>
                <a:avLst/>
                <a:gdLst>
                  <a:gd name="T0" fmla="*/ 5 w 205"/>
                  <a:gd name="T1" fmla="*/ 0 h 149"/>
                  <a:gd name="T2" fmla="*/ 0 w 205"/>
                  <a:gd name="T3" fmla="*/ 53 h 149"/>
                  <a:gd name="T4" fmla="*/ 200 w 205"/>
                  <a:gd name="T5" fmla="*/ 148 h 149"/>
                  <a:gd name="T6" fmla="*/ 204 w 205"/>
                  <a:gd name="T7" fmla="*/ 98 h 149"/>
                  <a:gd name="T8" fmla="*/ 5 w 205"/>
                  <a:gd name="T9" fmla="*/ 0 h 149"/>
                </a:gdLst>
                <a:ahLst/>
                <a:cxnLst>
                  <a:cxn ang="0">
                    <a:pos x="T0" y="T1"/>
                  </a:cxn>
                  <a:cxn ang="0">
                    <a:pos x="T2" y="T3"/>
                  </a:cxn>
                  <a:cxn ang="0">
                    <a:pos x="T4" y="T5"/>
                  </a:cxn>
                  <a:cxn ang="0">
                    <a:pos x="T6" y="T7"/>
                  </a:cxn>
                  <a:cxn ang="0">
                    <a:pos x="T8" y="T9"/>
                  </a:cxn>
                </a:cxnLst>
                <a:rect l="0" t="0" r="r" b="b"/>
                <a:pathLst>
                  <a:path w="205" h="149">
                    <a:moveTo>
                      <a:pt x="5" y="0"/>
                    </a:moveTo>
                    <a:lnTo>
                      <a:pt x="0" y="53"/>
                    </a:lnTo>
                    <a:lnTo>
                      <a:pt x="200" y="148"/>
                    </a:lnTo>
                    <a:lnTo>
                      <a:pt x="204" y="98"/>
                    </a:lnTo>
                    <a:lnTo>
                      <a:pt x="5"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8" name="Freeform 122"/>
              <p:cNvSpPr>
                <a:spLocks/>
              </p:cNvSpPr>
              <p:nvPr/>
            </p:nvSpPr>
            <p:spPr bwMode="auto">
              <a:xfrm>
                <a:off x="3428" y="2618"/>
                <a:ext cx="206" cy="115"/>
              </a:xfrm>
              <a:custGeom>
                <a:avLst/>
                <a:gdLst>
                  <a:gd name="T0" fmla="*/ 0 w 206"/>
                  <a:gd name="T1" fmla="*/ 0 h 115"/>
                  <a:gd name="T2" fmla="*/ 0 w 206"/>
                  <a:gd name="T3" fmla="*/ 9 h 115"/>
                  <a:gd name="T4" fmla="*/ 199 w 206"/>
                  <a:gd name="T5" fmla="*/ 114 h 115"/>
                  <a:gd name="T6" fmla="*/ 205 w 206"/>
                  <a:gd name="T7" fmla="*/ 100 h 115"/>
                  <a:gd name="T8" fmla="*/ 0 w 206"/>
                  <a:gd name="T9" fmla="*/ 0 h 115"/>
                </a:gdLst>
                <a:ahLst/>
                <a:cxnLst>
                  <a:cxn ang="0">
                    <a:pos x="T0" y="T1"/>
                  </a:cxn>
                  <a:cxn ang="0">
                    <a:pos x="T2" y="T3"/>
                  </a:cxn>
                  <a:cxn ang="0">
                    <a:pos x="T4" y="T5"/>
                  </a:cxn>
                  <a:cxn ang="0">
                    <a:pos x="T6" y="T7"/>
                  </a:cxn>
                  <a:cxn ang="0">
                    <a:pos x="T8" y="T9"/>
                  </a:cxn>
                </a:cxnLst>
                <a:rect l="0" t="0" r="r" b="b"/>
                <a:pathLst>
                  <a:path w="206" h="115">
                    <a:moveTo>
                      <a:pt x="0" y="0"/>
                    </a:moveTo>
                    <a:lnTo>
                      <a:pt x="0" y="9"/>
                    </a:lnTo>
                    <a:lnTo>
                      <a:pt x="199" y="114"/>
                    </a:lnTo>
                    <a:lnTo>
                      <a:pt x="205" y="100"/>
                    </a:lnTo>
                    <a:lnTo>
                      <a:pt x="0"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59" name="Freeform 123"/>
              <p:cNvSpPr>
                <a:spLocks/>
              </p:cNvSpPr>
              <p:nvPr/>
            </p:nvSpPr>
            <p:spPr bwMode="auto">
              <a:xfrm>
                <a:off x="3629" y="2613"/>
                <a:ext cx="253" cy="172"/>
              </a:xfrm>
              <a:custGeom>
                <a:avLst/>
                <a:gdLst>
                  <a:gd name="T0" fmla="*/ 0 w 253"/>
                  <a:gd name="T1" fmla="*/ 164 h 172"/>
                  <a:gd name="T2" fmla="*/ 1 w 253"/>
                  <a:gd name="T3" fmla="*/ 171 h 172"/>
                  <a:gd name="T4" fmla="*/ 252 w 253"/>
                  <a:gd name="T5" fmla="*/ 6 h 172"/>
                  <a:gd name="T6" fmla="*/ 252 w 253"/>
                  <a:gd name="T7" fmla="*/ 0 h 172"/>
                  <a:gd name="T8" fmla="*/ 0 w 253"/>
                  <a:gd name="T9" fmla="*/ 164 h 172"/>
                </a:gdLst>
                <a:ahLst/>
                <a:cxnLst>
                  <a:cxn ang="0">
                    <a:pos x="T0" y="T1"/>
                  </a:cxn>
                  <a:cxn ang="0">
                    <a:pos x="T2" y="T3"/>
                  </a:cxn>
                  <a:cxn ang="0">
                    <a:pos x="T4" y="T5"/>
                  </a:cxn>
                  <a:cxn ang="0">
                    <a:pos x="T6" y="T7"/>
                  </a:cxn>
                  <a:cxn ang="0">
                    <a:pos x="T8" y="T9"/>
                  </a:cxn>
                </a:cxnLst>
                <a:rect l="0" t="0" r="r" b="b"/>
                <a:pathLst>
                  <a:path w="253" h="172">
                    <a:moveTo>
                      <a:pt x="0" y="164"/>
                    </a:moveTo>
                    <a:lnTo>
                      <a:pt x="1" y="171"/>
                    </a:lnTo>
                    <a:lnTo>
                      <a:pt x="252" y="6"/>
                    </a:lnTo>
                    <a:lnTo>
                      <a:pt x="252" y="0"/>
                    </a:lnTo>
                    <a:lnTo>
                      <a:pt x="0" y="16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0" name="Freeform 124"/>
              <p:cNvSpPr>
                <a:spLocks/>
              </p:cNvSpPr>
              <p:nvPr/>
            </p:nvSpPr>
            <p:spPr bwMode="auto">
              <a:xfrm>
                <a:off x="3427" y="2505"/>
                <a:ext cx="455" cy="214"/>
              </a:xfrm>
              <a:custGeom>
                <a:avLst/>
                <a:gdLst>
                  <a:gd name="T0" fmla="*/ 0 w 455"/>
                  <a:gd name="T1" fmla="*/ 114 h 214"/>
                  <a:gd name="T2" fmla="*/ 248 w 455"/>
                  <a:gd name="T3" fmla="*/ 0 h 214"/>
                  <a:gd name="T4" fmla="*/ 454 w 455"/>
                  <a:gd name="T5" fmla="*/ 58 h 214"/>
                  <a:gd name="T6" fmla="*/ 206 w 455"/>
                  <a:gd name="T7" fmla="*/ 213 h 214"/>
                  <a:gd name="T8" fmla="*/ 0 w 455"/>
                  <a:gd name="T9" fmla="*/ 114 h 214"/>
                </a:gdLst>
                <a:ahLst/>
                <a:cxnLst>
                  <a:cxn ang="0">
                    <a:pos x="T0" y="T1"/>
                  </a:cxn>
                  <a:cxn ang="0">
                    <a:pos x="T2" y="T3"/>
                  </a:cxn>
                  <a:cxn ang="0">
                    <a:pos x="T4" y="T5"/>
                  </a:cxn>
                  <a:cxn ang="0">
                    <a:pos x="T6" y="T7"/>
                  </a:cxn>
                  <a:cxn ang="0">
                    <a:pos x="T8" y="T9"/>
                  </a:cxn>
                </a:cxnLst>
                <a:rect l="0" t="0" r="r" b="b"/>
                <a:pathLst>
                  <a:path w="455" h="214">
                    <a:moveTo>
                      <a:pt x="0" y="114"/>
                    </a:moveTo>
                    <a:lnTo>
                      <a:pt x="248" y="0"/>
                    </a:lnTo>
                    <a:lnTo>
                      <a:pt x="454" y="58"/>
                    </a:lnTo>
                    <a:lnTo>
                      <a:pt x="206" y="213"/>
                    </a:lnTo>
                    <a:lnTo>
                      <a:pt x="0" y="114"/>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1" name="Group 125"/>
              <p:cNvGrpSpPr>
                <a:grpSpLocks/>
              </p:cNvGrpSpPr>
              <p:nvPr/>
            </p:nvGrpSpPr>
            <p:grpSpPr bwMode="auto">
              <a:xfrm>
                <a:off x="3628" y="2516"/>
                <a:ext cx="231" cy="77"/>
                <a:chOff x="3628" y="2516"/>
                <a:chExt cx="231" cy="77"/>
              </a:xfrm>
            </p:grpSpPr>
            <p:sp>
              <p:nvSpPr>
                <p:cNvPr id="40062" name="Freeform 126"/>
                <p:cNvSpPr>
                  <a:spLocks/>
                </p:cNvSpPr>
                <p:nvPr/>
              </p:nvSpPr>
              <p:spPr bwMode="auto">
                <a:xfrm>
                  <a:off x="3646" y="2516"/>
                  <a:ext cx="213" cy="66"/>
                </a:xfrm>
                <a:custGeom>
                  <a:avLst/>
                  <a:gdLst>
                    <a:gd name="T0" fmla="*/ 4 w 213"/>
                    <a:gd name="T1" fmla="*/ 0 h 66"/>
                    <a:gd name="T2" fmla="*/ 0 w 213"/>
                    <a:gd name="T3" fmla="*/ 4 h 66"/>
                    <a:gd name="T4" fmla="*/ 205 w 213"/>
                    <a:gd name="T5" fmla="*/ 65 h 66"/>
                    <a:gd name="T6" fmla="*/ 212 w 213"/>
                    <a:gd name="T7" fmla="*/ 64 h 66"/>
                    <a:gd name="T8" fmla="*/ 4 w 213"/>
                    <a:gd name="T9" fmla="*/ 0 h 66"/>
                  </a:gdLst>
                  <a:ahLst/>
                  <a:cxnLst>
                    <a:cxn ang="0">
                      <a:pos x="T0" y="T1"/>
                    </a:cxn>
                    <a:cxn ang="0">
                      <a:pos x="T2" y="T3"/>
                    </a:cxn>
                    <a:cxn ang="0">
                      <a:pos x="T4" y="T5"/>
                    </a:cxn>
                    <a:cxn ang="0">
                      <a:pos x="T6" y="T7"/>
                    </a:cxn>
                    <a:cxn ang="0">
                      <a:pos x="T8" y="T9"/>
                    </a:cxn>
                  </a:cxnLst>
                  <a:rect l="0" t="0" r="r" b="b"/>
                  <a:pathLst>
                    <a:path w="213" h="66">
                      <a:moveTo>
                        <a:pt x="4" y="0"/>
                      </a:moveTo>
                      <a:lnTo>
                        <a:pt x="0" y="4"/>
                      </a:lnTo>
                      <a:lnTo>
                        <a:pt x="205" y="65"/>
                      </a:lnTo>
                      <a:lnTo>
                        <a:pt x="212" y="64"/>
                      </a:lnTo>
                      <a:lnTo>
                        <a:pt x="4"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63" name="Freeform 127"/>
                <p:cNvSpPr>
                  <a:spLocks/>
                </p:cNvSpPr>
                <p:nvPr/>
              </p:nvSpPr>
              <p:spPr bwMode="auto">
                <a:xfrm>
                  <a:off x="3628" y="2525"/>
                  <a:ext cx="217" cy="68"/>
                </a:xfrm>
                <a:custGeom>
                  <a:avLst/>
                  <a:gdLst>
                    <a:gd name="T0" fmla="*/ 8 w 217"/>
                    <a:gd name="T1" fmla="*/ 0 h 68"/>
                    <a:gd name="T2" fmla="*/ 0 w 217"/>
                    <a:gd name="T3" fmla="*/ 5 h 68"/>
                    <a:gd name="T4" fmla="*/ 209 w 217"/>
                    <a:gd name="T5" fmla="*/ 67 h 68"/>
                    <a:gd name="T6" fmla="*/ 216 w 217"/>
                    <a:gd name="T7" fmla="*/ 63 h 68"/>
                    <a:gd name="T8" fmla="*/ 8 w 217"/>
                    <a:gd name="T9" fmla="*/ 0 h 68"/>
                  </a:gdLst>
                  <a:ahLst/>
                  <a:cxnLst>
                    <a:cxn ang="0">
                      <a:pos x="T0" y="T1"/>
                    </a:cxn>
                    <a:cxn ang="0">
                      <a:pos x="T2" y="T3"/>
                    </a:cxn>
                    <a:cxn ang="0">
                      <a:pos x="T4" y="T5"/>
                    </a:cxn>
                    <a:cxn ang="0">
                      <a:pos x="T6" y="T7"/>
                    </a:cxn>
                    <a:cxn ang="0">
                      <a:pos x="T8" y="T9"/>
                    </a:cxn>
                  </a:cxnLst>
                  <a:rect l="0" t="0" r="r" b="b"/>
                  <a:pathLst>
                    <a:path w="217" h="68">
                      <a:moveTo>
                        <a:pt x="8" y="0"/>
                      </a:moveTo>
                      <a:lnTo>
                        <a:pt x="0" y="5"/>
                      </a:lnTo>
                      <a:lnTo>
                        <a:pt x="209" y="67"/>
                      </a:lnTo>
                      <a:lnTo>
                        <a:pt x="216" y="63"/>
                      </a:lnTo>
                      <a:lnTo>
                        <a:pt x="8"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64" name="Freeform 128"/>
              <p:cNvSpPr>
                <a:spLocks/>
              </p:cNvSpPr>
              <p:nvPr/>
            </p:nvSpPr>
            <p:spPr bwMode="auto">
              <a:xfrm>
                <a:off x="3632" y="2566"/>
                <a:ext cx="250" cy="157"/>
              </a:xfrm>
              <a:custGeom>
                <a:avLst/>
                <a:gdLst>
                  <a:gd name="T0" fmla="*/ 0 w 250"/>
                  <a:gd name="T1" fmla="*/ 152 h 157"/>
                  <a:gd name="T2" fmla="*/ 1 w 250"/>
                  <a:gd name="T3" fmla="*/ 156 h 157"/>
                  <a:gd name="T4" fmla="*/ 248 w 250"/>
                  <a:gd name="T5" fmla="*/ 2 h 157"/>
                  <a:gd name="T6" fmla="*/ 249 w 250"/>
                  <a:gd name="T7" fmla="*/ 0 h 157"/>
                  <a:gd name="T8" fmla="*/ 0 w 250"/>
                  <a:gd name="T9" fmla="*/ 152 h 157"/>
                </a:gdLst>
                <a:ahLst/>
                <a:cxnLst>
                  <a:cxn ang="0">
                    <a:pos x="T0" y="T1"/>
                  </a:cxn>
                  <a:cxn ang="0">
                    <a:pos x="T2" y="T3"/>
                  </a:cxn>
                  <a:cxn ang="0">
                    <a:pos x="T4" y="T5"/>
                  </a:cxn>
                  <a:cxn ang="0">
                    <a:pos x="T6" y="T7"/>
                  </a:cxn>
                  <a:cxn ang="0">
                    <a:pos x="T8" y="T9"/>
                  </a:cxn>
                </a:cxnLst>
                <a:rect l="0" t="0" r="r" b="b"/>
                <a:pathLst>
                  <a:path w="250" h="157">
                    <a:moveTo>
                      <a:pt x="0" y="152"/>
                    </a:moveTo>
                    <a:lnTo>
                      <a:pt x="1" y="156"/>
                    </a:lnTo>
                    <a:lnTo>
                      <a:pt x="248" y="2"/>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65" name="Group 129"/>
              <p:cNvGrpSpPr>
                <a:grpSpLocks/>
              </p:cNvGrpSpPr>
              <p:nvPr/>
            </p:nvGrpSpPr>
            <p:grpSpPr bwMode="auto">
              <a:xfrm>
                <a:off x="3628" y="2578"/>
                <a:ext cx="245" cy="184"/>
                <a:chOff x="3628" y="2578"/>
                <a:chExt cx="245" cy="184"/>
              </a:xfrm>
            </p:grpSpPr>
            <p:sp>
              <p:nvSpPr>
                <p:cNvPr id="40066" name="Line 130"/>
                <p:cNvSpPr>
                  <a:spLocks noChangeShapeType="1"/>
                </p:cNvSpPr>
                <p:nvPr/>
              </p:nvSpPr>
              <p:spPr bwMode="auto">
                <a:xfrm flipH="1">
                  <a:off x="3633" y="2578"/>
                  <a:ext cx="239"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7" name="Line 131"/>
                <p:cNvSpPr>
                  <a:spLocks noChangeShapeType="1"/>
                </p:cNvSpPr>
                <p:nvPr/>
              </p:nvSpPr>
              <p:spPr bwMode="auto">
                <a:xfrm flipH="1">
                  <a:off x="3632" y="2587"/>
                  <a:ext cx="241"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8" name="Line 132"/>
                <p:cNvSpPr>
                  <a:spLocks noChangeShapeType="1"/>
                </p:cNvSpPr>
                <p:nvPr/>
              </p:nvSpPr>
              <p:spPr bwMode="auto">
                <a:xfrm flipH="1">
                  <a:off x="3630" y="2595"/>
                  <a:ext cx="238"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9" name="Line 133"/>
                <p:cNvSpPr>
                  <a:spLocks noChangeShapeType="1"/>
                </p:cNvSpPr>
                <p:nvPr/>
              </p:nvSpPr>
              <p:spPr bwMode="auto">
                <a:xfrm flipH="1">
                  <a:off x="3631" y="2599"/>
                  <a:ext cx="240" cy="15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0" name="Line 134"/>
                <p:cNvSpPr>
                  <a:spLocks noChangeShapeType="1"/>
                </p:cNvSpPr>
                <p:nvPr/>
              </p:nvSpPr>
              <p:spPr bwMode="auto">
                <a:xfrm flipH="1">
                  <a:off x="3628" y="2608"/>
                  <a:ext cx="243" cy="1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71" name="Group 135"/>
              <p:cNvGrpSpPr>
                <a:grpSpLocks/>
              </p:cNvGrpSpPr>
              <p:nvPr/>
            </p:nvGrpSpPr>
            <p:grpSpPr bwMode="auto">
              <a:xfrm>
                <a:off x="3430" y="2627"/>
                <a:ext cx="203" cy="133"/>
                <a:chOff x="3430" y="2627"/>
                <a:chExt cx="203" cy="133"/>
              </a:xfrm>
            </p:grpSpPr>
            <p:sp>
              <p:nvSpPr>
                <p:cNvPr id="40072" name="Line 136"/>
                <p:cNvSpPr>
                  <a:spLocks noChangeShapeType="1"/>
                </p:cNvSpPr>
                <p:nvPr/>
              </p:nvSpPr>
              <p:spPr bwMode="auto">
                <a:xfrm>
                  <a:off x="3434" y="2627"/>
                  <a:ext cx="199"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3" name="Line 137"/>
                <p:cNvSpPr>
                  <a:spLocks noChangeShapeType="1"/>
                </p:cNvSpPr>
                <p:nvPr/>
              </p:nvSpPr>
              <p:spPr bwMode="auto">
                <a:xfrm>
                  <a:off x="3434" y="2636"/>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4" name="Line 138"/>
                <p:cNvSpPr>
                  <a:spLocks noChangeShapeType="1"/>
                </p:cNvSpPr>
                <p:nvPr/>
              </p:nvSpPr>
              <p:spPr bwMode="auto">
                <a:xfrm>
                  <a:off x="3431" y="2644"/>
                  <a:ext cx="199"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3430" y="2653"/>
                  <a:ext cx="200"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6" name="Line 140"/>
                <p:cNvSpPr>
                  <a:spLocks noChangeShapeType="1"/>
                </p:cNvSpPr>
                <p:nvPr/>
              </p:nvSpPr>
              <p:spPr bwMode="auto">
                <a:xfrm>
                  <a:off x="3432" y="2662"/>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0077" name="Group 141"/>
            <p:cNvGrpSpPr>
              <a:grpSpLocks/>
            </p:cNvGrpSpPr>
            <p:nvPr/>
          </p:nvGrpSpPr>
          <p:grpSpPr bwMode="auto">
            <a:xfrm>
              <a:off x="3443" y="2441"/>
              <a:ext cx="471" cy="279"/>
              <a:chOff x="3443" y="2441"/>
              <a:chExt cx="471" cy="279"/>
            </a:xfrm>
          </p:grpSpPr>
          <p:sp>
            <p:nvSpPr>
              <p:cNvPr id="40078" name="Arc 142"/>
              <p:cNvSpPr>
                <a:spLocks/>
              </p:cNvSpPr>
              <p:nvPr/>
            </p:nvSpPr>
            <p:spPr bwMode="auto">
              <a:xfrm rot="240000">
                <a:off x="3443" y="2555"/>
                <a:ext cx="13" cy="65"/>
              </a:xfrm>
              <a:custGeom>
                <a:avLst/>
                <a:gdLst>
                  <a:gd name="G0" fmla="+- 21600 0 0"/>
                  <a:gd name="G1" fmla="+- 21538 0 0"/>
                  <a:gd name="G2" fmla="+- 21600 0 0"/>
                  <a:gd name="T0" fmla="*/ 19864 w 21600"/>
                  <a:gd name="T1" fmla="*/ 43068 h 43068"/>
                  <a:gd name="T2" fmla="*/ 19968 w 21600"/>
                  <a:gd name="T3" fmla="*/ 0 h 43068"/>
                  <a:gd name="T4" fmla="*/ 21600 w 21600"/>
                  <a:gd name="T5" fmla="*/ 21538 h 43068"/>
                </a:gdLst>
                <a:ahLst/>
                <a:cxnLst>
                  <a:cxn ang="0">
                    <a:pos x="T0" y="T1"/>
                  </a:cxn>
                  <a:cxn ang="0">
                    <a:pos x="T2" y="T3"/>
                  </a:cxn>
                  <a:cxn ang="0">
                    <a:pos x="T4" y="T5"/>
                  </a:cxn>
                </a:cxnLst>
                <a:rect l="0" t="0" r="r" b="b"/>
                <a:pathLst>
                  <a:path w="21600" h="43068" fill="none" extrusionOk="0">
                    <a:moveTo>
                      <a:pt x="19863" y="43068"/>
                    </a:moveTo>
                    <a:cubicBezTo>
                      <a:pt x="8644" y="42163"/>
                      <a:pt x="0" y="32794"/>
                      <a:pt x="0" y="21538"/>
                    </a:cubicBezTo>
                    <a:cubicBezTo>
                      <a:pt x="0" y="10241"/>
                      <a:pt x="8703" y="853"/>
                      <a:pt x="19967" y="-1"/>
                    </a:cubicBezTo>
                  </a:path>
                  <a:path w="21600" h="43068" stroke="0" extrusionOk="0">
                    <a:moveTo>
                      <a:pt x="19863" y="43068"/>
                    </a:moveTo>
                    <a:cubicBezTo>
                      <a:pt x="8644" y="42163"/>
                      <a:pt x="0" y="32794"/>
                      <a:pt x="0" y="21538"/>
                    </a:cubicBezTo>
                    <a:cubicBezTo>
                      <a:pt x="0" y="10241"/>
                      <a:pt x="8703" y="853"/>
                      <a:pt x="19967" y="-1"/>
                    </a:cubicBezTo>
                    <a:lnTo>
                      <a:pt x="21600" y="21538"/>
                    </a:lnTo>
                    <a:close/>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9" name="Freeform 143"/>
              <p:cNvSpPr>
                <a:spLocks/>
              </p:cNvSpPr>
              <p:nvPr/>
            </p:nvSpPr>
            <p:spPr bwMode="auto">
              <a:xfrm>
                <a:off x="3456" y="2441"/>
                <a:ext cx="457" cy="278"/>
              </a:xfrm>
              <a:custGeom>
                <a:avLst/>
                <a:gdLst>
                  <a:gd name="T0" fmla="*/ 0 w 457"/>
                  <a:gd name="T1" fmla="*/ 175 h 278"/>
                  <a:gd name="T2" fmla="*/ 207 w 457"/>
                  <a:gd name="T3" fmla="*/ 277 h 278"/>
                  <a:gd name="T4" fmla="*/ 455 w 457"/>
                  <a:gd name="T5" fmla="*/ 115 h 278"/>
                  <a:gd name="T6" fmla="*/ 456 w 457"/>
                  <a:gd name="T7" fmla="*/ 108 h 278"/>
                  <a:gd name="T8" fmla="*/ 446 w 457"/>
                  <a:gd name="T9" fmla="*/ 106 h 278"/>
                  <a:gd name="T10" fmla="*/ 448 w 457"/>
                  <a:gd name="T11" fmla="*/ 67 h 278"/>
                  <a:gd name="T12" fmla="*/ 455 w 457"/>
                  <a:gd name="T13" fmla="*/ 62 h 278"/>
                  <a:gd name="T14" fmla="*/ 456 w 457"/>
                  <a:gd name="T15" fmla="*/ 58 h 278"/>
                  <a:gd name="T16" fmla="*/ 254 w 457"/>
                  <a:gd name="T17" fmla="*/ 0 h 278"/>
                  <a:gd name="T18" fmla="*/ 4 w 457"/>
                  <a:gd name="T19" fmla="*/ 110 h 278"/>
                  <a:gd name="T20" fmla="*/ 0 w 457"/>
                  <a:gd name="T21" fmla="*/ 17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7" h="278">
                    <a:moveTo>
                      <a:pt x="0" y="175"/>
                    </a:moveTo>
                    <a:lnTo>
                      <a:pt x="207" y="277"/>
                    </a:lnTo>
                    <a:lnTo>
                      <a:pt x="455" y="115"/>
                    </a:lnTo>
                    <a:lnTo>
                      <a:pt x="456" y="108"/>
                    </a:lnTo>
                    <a:lnTo>
                      <a:pt x="446" y="106"/>
                    </a:lnTo>
                    <a:lnTo>
                      <a:pt x="448" y="67"/>
                    </a:lnTo>
                    <a:lnTo>
                      <a:pt x="455" y="62"/>
                    </a:lnTo>
                    <a:lnTo>
                      <a:pt x="456" y="58"/>
                    </a:lnTo>
                    <a:lnTo>
                      <a:pt x="254" y="0"/>
                    </a:lnTo>
                    <a:lnTo>
                      <a:pt x="4" y="110"/>
                    </a:lnTo>
                    <a:lnTo>
                      <a:pt x="0" y="175"/>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0" name="Freeform 144"/>
              <p:cNvSpPr>
                <a:spLocks/>
              </p:cNvSpPr>
              <p:nvPr/>
            </p:nvSpPr>
            <p:spPr bwMode="auto">
              <a:xfrm>
                <a:off x="3456" y="2493"/>
                <a:ext cx="457" cy="221"/>
              </a:xfrm>
              <a:custGeom>
                <a:avLst/>
                <a:gdLst>
                  <a:gd name="T0" fmla="*/ 0 w 457"/>
                  <a:gd name="T1" fmla="*/ 121 h 221"/>
                  <a:gd name="T2" fmla="*/ 251 w 457"/>
                  <a:gd name="T3" fmla="*/ 0 h 221"/>
                  <a:gd name="T4" fmla="*/ 456 w 457"/>
                  <a:gd name="T5" fmla="*/ 57 h 221"/>
                  <a:gd name="T6" fmla="*/ 204 w 457"/>
                  <a:gd name="T7" fmla="*/ 220 h 221"/>
                  <a:gd name="T8" fmla="*/ 0 w 457"/>
                  <a:gd name="T9" fmla="*/ 121 h 221"/>
                </a:gdLst>
                <a:ahLst/>
                <a:cxnLst>
                  <a:cxn ang="0">
                    <a:pos x="T0" y="T1"/>
                  </a:cxn>
                  <a:cxn ang="0">
                    <a:pos x="T2" y="T3"/>
                  </a:cxn>
                  <a:cxn ang="0">
                    <a:pos x="T4" y="T5"/>
                  </a:cxn>
                  <a:cxn ang="0">
                    <a:pos x="T6" y="T7"/>
                  </a:cxn>
                  <a:cxn ang="0">
                    <a:pos x="T8" y="T9"/>
                  </a:cxn>
                </a:cxnLst>
                <a:rect l="0" t="0" r="r" b="b"/>
                <a:pathLst>
                  <a:path w="457" h="221">
                    <a:moveTo>
                      <a:pt x="0" y="121"/>
                    </a:moveTo>
                    <a:lnTo>
                      <a:pt x="251" y="0"/>
                    </a:lnTo>
                    <a:lnTo>
                      <a:pt x="456" y="57"/>
                    </a:lnTo>
                    <a:lnTo>
                      <a:pt x="204" y="220"/>
                    </a:lnTo>
                    <a:lnTo>
                      <a:pt x="0" y="121"/>
                    </a:lnTo>
                  </a:path>
                </a:pathLst>
              </a:custGeom>
              <a:solidFill>
                <a:srgbClr val="00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1" name="Freeform 145"/>
              <p:cNvSpPr>
                <a:spLocks/>
              </p:cNvSpPr>
              <p:nvPr/>
            </p:nvSpPr>
            <p:spPr bwMode="auto">
              <a:xfrm>
                <a:off x="3659" y="2508"/>
                <a:ext cx="246" cy="200"/>
              </a:xfrm>
              <a:custGeom>
                <a:avLst/>
                <a:gdLst>
                  <a:gd name="T0" fmla="*/ 4 w 246"/>
                  <a:gd name="T1" fmla="*/ 150 h 200"/>
                  <a:gd name="T2" fmla="*/ 0 w 246"/>
                  <a:gd name="T3" fmla="*/ 199 h 200"/>
                  <a:gd name="T4" fmla="*/ 243 w 246"/>
                  <a:gd name="T5" fmla="*/ 46 h 200"/>
                  <a:gd name="T6" fmla="*/ 245 w 246"/>
                  <a:gd name="T7" fmla="*/ 0 h 200"/>
                  <a:gd name="T8" fmla="*/ 4 w 246"/>
                  <a:gd name="T9" fmla="*/ 150 h 200"/>
                </a:gdLst>
                <a:ahLst/>
                <a:cxnLst>
                  <a:cxn ang="0">
                    <a:pos x="T0" y="T1"/>
                  </a:cxn>
                  <a:cxn ang="0">
                    <a:pos x="T2" y="T3"/>
                  </a:cxn>
                  <a:cxn ang="0">
                    <a:pos x="T4" y="T5"/>
                  </a:cxn>
                  <a:cxn ang="0">
                    <a:pos x="T6" y="T7"/>
                  </a:cxn>
                  <a:cxn ang="0">
                    <a:pos x="T8" y="T9"/>
                  </a:cxn>
                </a:cxnLst>
                <a:rect l="0" t="0" r="r" b="b"/>
                <a:pathLst>
                  <a:path w="246" h="200">
                    <a:moveTo>
                      <a:pt x="4" y="150"/>
                    </a:moveTo>
                    <a:lnTo>
                      <a:pt x="0" y="199"/>
                    </a:lnTo>
                    <a:lnTo>
                      <a:pt x="243" y="46"/>
                    </a:lnTo>
                    <a:lnTo>
                      <a:pt x="245" y="0"/>
                    </a:lnTo>
                    <a:lnTo>
                      <a:pt x="4" y="150"/>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2" name="Freeform 146"/>
              <p:cNvSpPr>
                <a:spLocks/>
              </p:cNvSpPr>
              <p:nvPr/>
            </p:nvSpPr>
            <p:spPr bwMode="auto">
              <a:xfrm>
                <a:off x="3461" y="2560"/>
                <a:ext cx="203" cy="147"/>
              </a:xfrm>
              <a:custGeom>
                <a:avLst/>
                <a:gdLst>
                  <a:gd name="T0" fmla="*/ 3 w 203"/>
                  <a:gd name="T1" fmla="*/ 0 h 147"/>
                  <a:gd name="T2" fmla="*/ 0 w 203"/>
                  <a:gd name="T3" fmla="*/ 50 h 147"/>
                  <a:gd name="T4" fmla="*/ 197 w 203"/>
                  <a:gd name="T5" fmla="*/ 146 h 147"/>
                  <a:gd name="T6" fmla="*/ 202 w 203"/>
                  <a:gd name="T7" fmla="*/ 96 h 147"/>
                  <a:gd name="T8" fmla="*/ 3 w 203"/>
                  <a:gd name="T9" fmla="*/ 0 h 147"/>
                </a:gdLst>
                <a:ahLst/>
                <a:cxnLst>
                  <a:cxn ang="0">
                    <a:pos x="T0" y="T1"/>
                  </a:cxn>
                  <a:cxn ang="0">
                    <a:pos x="T2" y="T3"/>
                  </a:cxn>
                  <a:cxn ang="0">
                    <a:pos x="T4" y="T5"/>
                  </a:cxn>
                  <a:cxn ang="0">
                    <a:pos x="T6" y="T7"/>
                  </a:cxn>
                  <a:cxn ang="0">
                    <a:pos x="T8" y="T9"/>
                  </a:cxn>
                </a:cxnLst>
                <a:rect l="0" t="0" r="r" b="b"/>
                <a:pathLst>
                  <a:path w="203" h="147">
                    <a:moveTo>
                      <a:pt x="3" y="0"/>
                    </a:moveTo>
                    <a:lnTo>
                      <a:pt x="0" y="50"/>
                    </a:lnTo>
                    <a:lnTo>
                      <a:pt x="197" y="146"/>
                    </a:lnTo>
                    <a:lnTo>
                      <a:pt x="202" y="96"/>
                    </a:lnTo>
                    <a:lnTo>
                      <a:pt x="3" y="0"/>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3" name="Freeform 147"/>
              <p:cNvSpPr>
                <a:spLocks/>
              </p:cNvSpPr>
              <p:nvPr/>
            </p:nvSpPr>
            <p:spPr bwMode="auto">
              <a:xfrm>
                <a:off x="3460" y="2553"/>
                <a:ext cx="205" cy="116"/>
              </a:xfrm>
              <a:custGeom>
                <a:avLst/>
                <a:gdLst>
                  <a:gd name="T0" fmla="*/ 1 w 205"/>
                  <a:gd name="T1" fmla="*/ 0 h 116"/>
                  <a:gd name="T2" fmla="*/ 0 w 205"/>
                  <a:gd name="T3" fmla="*/ 8 h 116"/>
                  <a:gd name="T4" fmla="*/ 198 w 205"/>
                  <a:gd name="T5" fmla="*/ 115 h 116"/>
                  <a:gd name="T6" fmla="*/ 204 w 205"/>
                  <a:gd name="T7" fmla="*/ 98 h 116"/>
                  <a:gd name="T8" fmla="*/ 1 w 205"/>
                  <a:gd name="T9" fmla="*/ 0 h 116"/>
                </a:gdLst>
                <a:ahLst/>
                <a:cxnLst>
                  <a:cxn ang="0">
                    <a:pos x="T0" y="T1"/>
                  </a:cxn>
                  <a:cxn ang="0">
                    <a:pos x="T2" y="T3"/>
                  </a:cxn>
                  <a:cxn ang="0">
                    <a:pos x="T4" y="T5"/>
                  </a:cxn>
                  <a:cxn ang="0">
                    <a:pos x="T6" y="T7"/>
                  </a:cxn>
                  <a:cxn ang="0">
                    <a:pos x="T8" y="T9"/>
                  </a:cxn>
                </a:cxnLst>
                <a:rect l="0" t="0" r="r" b="b"/>
                <a:pathLst>
                  <a:path w="205" h="116">
                    <a:moveTo>
                      <a:pt x="1" y="0"/>
                    </a:moveTo>
                    <a:lnTo>
                      <a:pt x="0" y="8"/>
                    </a:lnTo>
                    <a:lnTo>
                      <a:pt x="198" y="115"/>
                    </a:lnTo>
                    <a:lnTo>
                      <a:pt x="204" y="98"/>
                    </a:lnTo>
                    <a:lnTo>
                      <a:pt x="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4" name="Freeform 148"/>
              <p:cNvSpPr>
                <a:spLocks/>
              </p:cNvSpPr>
              <p:nvPr/>
            </p:nvSpPr>
            <p:spPr bwMode="auto">
              <a:xfrm>
                <a:off x="3660" y="2550"/>
                <a:ext cx="252" cy="170"/>
              </a:xfrm>
              <a:custGeom>
                <a:avLst/>
                <a:gdLst>
                  <a:gd name="T0" fmla="*/ 0 w 252"/>
                  <a:gd name="T1" fmla="*/ 162 h 170"/>
                  <a:gd name="T2" fmla="*/ 1 w 252"/>
                  <a:gd name="T3" fmla="*/ 169 h 170"/>
                  <a:gd name="T4" fmla="*/ 251 w 252"/>
                  <a:gd name="T5" fmla="*/ 6 h 170"/>
                  <a:gd name="T6" fmla="*/ 251 w 252"/>
                  <a:gd name="T7" fmla="*/ 0 h 170"/>
                  <a:gd name="T8" fmla="*/ 0 w 252"/>
                  <a:gd name="T9" fmla="*/ 162 h 170"/>
                </a:gdLst>
                <a:ahLst/>
                <a:cxnLst>
                  <a:cxn ang="0">
                    <a:pos x="T0" y="T1"/>
                  </a:cxn>
                  <a:cxn ang="0">
                    <a:pos x="T2" y="T3"/>
                  </a:cxn>
                  <a:cxn ang="0">
                    <a:pos x="T4" y="T5"/>
                  </a:cxn>
                  <a:cxn ang="0">
                    <a:pos x="T6" y="T7"/>
                  </a:cxn>
                  <a:cxn ang="0">
                    <a:pos x="T8" y="T9"/>
                  </a:cxn>
                </a:cxnLst>
                <a:rect l="0" t="0" r="r" b="b"/>
                <a:pathLst>
                  <a:path w="252" h="170">
                    <a:moveTo>
                      <a:pt x="0" y="162"/>
                    </a:moveTo>
                    <a:lnTo>
                      <a:pt x="1" y="169"/>
                    </a:lnTo>
                    <a:lnTo>
                      <a:pt x="251" y="6"/>
                    </a:lnTo>
                    <a:lnTo>
                      <a:pt x="251" y="0"/>
                    </a:lnTo>
                    <a:lnTo>
                      <a:pt x="0" y="16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5" name="Freeform 149"/>
              <p:cNvSpPr>
                <a:spLocks/>
              </p:cNvSpPr>
              <p:nvPr/>
            </p:nvSpPr>
            <p:spPr bwMode="auto">
              <a:xfrm>
                <a:off x="3460" y="2442"/>
                <a:ext cx="453" cy="212"/>
              </a:xfrm>
              <a:custGeom>
                <a:avLst/>
                <a:gdLst>
                  <a:gd name="T0" fmla="*/ 0 w 453"/>
                  <a:gd name="T1" fmla="*/ 112 h 212"/>
                  <a:gd name="T2" fmla="*/ 247 w 453"/>
                  <a:gd name="T3" fmla="*/ 0 h 212"/>
                  <a:gd name="T4" fmla="*/ 452 w 453"/>
                  <a:gd name="T5" fmla="*/ 58 h 212"/>
                  <a:gd name="T6" fmla="*/ 204 w 453"/>
                  <a:gd name="T7" fmla="*/ 211 h 212"/>
                  <a:gd name="T8" fmla="*/ 0 w 453"/>
                  <a:gd name="T9" fmla="*/ 112 h 212"/>
                </a:gdLst>
                <a:ahLst/>
                <a:cxnLst>
                  <a:cxn ang="0">
                    <a:pos x="T0" y="T1"/>
                  </a:cxn>
                  <a:cxn ang="0">
                    <a:pos x="T2" y="T3"/>
                  </a:cxn>
                  <a:cxn ang="0">
                    <a:pos x="T4" y="T5"/>
                  </a:cxn>
                  <a:cxn ang="0">
                    <a:pos x="T6" y="T7"/>
                  </a:cxn>
                  <a:cxn ang="0">
                    <a:pos x="T8" y="T9"/>
                  </a:cxn>
                </a:cxnLst>
                <a:rect l="0" t="0" r="r" b="b"/>
                <a:pathLst>
                  <a:path w="453" h="212">
                    <a:moveTo>
                      <a:pt x="0" y="112"/>
                    </a:moveTo>
                    <a:lnTo>
                      <a:pt x="247" y="0"/>
                    </a:lnTo>
                    <a:lnTo>
                      <a:pt x="452" y="58"/>
                    </a:lnTo>
                    <a:lnTo>
                      <a:pt x="204" y="211"/>
                    </a:lnTo>
                    <a:lnTo>
                      <a:pt x="0" y="112"/>
                    </a:lnTo>
                  </a:path>
                </a:pathLst>
              </a:custGeom>
              <a:solidFill>
                <a:srgbClr val="0000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86" name="Group 150"/>
              <p:cNvGrpSpPr>
                <a:grpSpLocks/>
              </p:cNvGrpSpPr>
              <p:nvPr/>
            </p:nvGrpSpPr>
            <p:grpSpPr bwMode="auto">
              <a:xfrm>
                <a:off x="3660" y="2453"/>
                <a:ext cx="230" cy="75"/>
                <a:chOff x="3660" y="2453"/>
                <a:chExt cx="230" cy="75"/>
              </a:xfrm>
            </p:grpSpPr>
            <p:sp>
              <p:nvSpPr>
                <p:cNvPr id="40087" name="Freeform 151"/>
                <p:cNvSpPr>
                  <a:spLocks/>
                </p:cNvSpPr>
                <p:nvPr/>
              </p:nvSpPr>
              <p:spPr bwMode="auto">
                <a:xfrm>
                  <a:off x="3675" y="2453"/>
                  <a:ext cx="215" cy="66"/>
                </a:xfrm>
                <a:custGeom>
                  <a:avLst/>
                  <a:gdLst>
                    <a:gd name="T0" fmla="*/ 7 w 215"/>
                    <a:gd name="T1" fmla="*/ 0 h 66"/>
                    <a:gd name="T2" fmla="*/ 0 w 215"/>
                    <a:gd name="T3" fmla="*/ 4 h 66"/>
                    <a:gd name="T4" fmla="*/ 208 w 215"/>
                    <a:gd name="T5" fmla="*/ 65 h 66"/>
                    <a:gd name="T6" fmla="*/ 214 w 215"/>
                    <a:gd name="T7" fmla="*/ 64 h 66"/>
                    <a:gd name="T8" fmla="*/ 7 w 215"/>
                    <a:gd name="T9" fmla="*/ 0 h 66"/>
                  </a:gdLst>
                  <a:ahLst/>
                  <a:cxnLst>
                    <a:cxn ang="0">
                      <a:pos x="T0" y="T1"/>
                    </a:cxn>
                    <a:cxn ang="0">
                      <a:pos x="T2" y="T3"/>
                    </a:cxn>
                    <a:cxn ang="0">
                      <a:pos x="T4" y="T5"/>
                    </a:cxn>
                    <a:cxn ang="0">
                      <a:pos x="T6" y="T7"/>
                    </a:cxn>
                    <a:cxn ang="0">
                      <a:pos x="T8" y="T9"/>
                    </a:cxn>
                  </a:cxnLst>
                  <a:rect l="0" t="0" r="r" b="b"/>
                  <a:pathLst>
                    <a:path w="215" h="66">
                      <a:moveTo>
                        <a:pt x="7" y="0"/>
                      </a:moveTo>
                      <a:lnTo>
                        <a:pt x="0" y="4"/>
                      </a:lnTo>
                      <a:lnTo>
                        <a:pt x="208" y="65"/>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88" name="Freeform 152"/>
                <p:cNvSpPr>
                  <a:spLocks/>
                </p:cNvSpPr>
                <p:nvPr/>
              </p:nvSpPr>
              <p:spPr bwMode="auto">
                <a:xfrm>
                  <a:off x="3660" y="2461"/>
                  <a:ext cx="215" cy="67"/>
                </a:xfrm>
                <a:custGeom>
                  <a:avLst/>
                  <a:gdLst>
                    <a:gd name="T0" fmla="*/ 7 w 215"/>
                    <a:gd name="T1" fmla="*/ 0 h 67"/>
                    <a:gd name="T2" fmla="*/ 0 w 215"/>
                    <a:gd name="T3" fmla="*/ 4 h 67"/>
                    <a:gd name="T4" fmla="*/ 208 w 215"/>
                    <a:gd name="T5" fmla="*/ 66 h 67"/>
                    <a:gd name="T6" fmla="*/ 214 w 215"/>
                    <a:gd name="T7" fmla="*/ 64 h 67"/>
                    <a:gd name="T8" fmla="*/ 7 w 215"/>
                    <a:gd name="T9" fmla="*/ 0 h 67"/>
                  </a:gdLst>
                  <a:ahLst/>
                  <a:cxnLst>
                    <a:cxn ang="0">
                      <a:pos x="T0" y="T1"/>
                    </a:cxn>
                    <a:cxn ang="0">
                      <a:pos x="T2" y="T3"/>
                    </a:cxn>
                    <a:cxn ang="0">
                      <a:pos x="T4" y="T5"/>
                    </a:cxn>
                    <a:cxn ang="0">
                      <a:pos x="T6" y="T7"/>
                    </a:cxn>
                    <a:cxn ang="0">
                      <a:pos x="T8" y="T9"/>
                    </a:cxn>
                  </a:cxnLst>
                  <a:rect l="0" t="0" r="r" b="b"/>
                  <a:pathLst>
                    <a:path w="215" h="67">
                      <a:moveTo>
                        <a:pt x="7" y="0"/>
                      </a:moveTo>
                      <a:lnTo>
                        <a:pt x="0" y="4"/>
                      </a:lnTo>
                      <a:lnTo>
                        <a:pt x="208" y="66"/>
                      </a:lnTo>
                      <a:lnTo>
                        <a:pt x="214" y="64"/>
                      </a:lnTo>
                      <a:lnTo>
                        <a:pt x="7" y="0"/>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089" name="Freeform 153"/>
              <p:cNvSpPr>
                <a:spLocks/>
              </p:cNvSpPr>
              <p:nvPr/>
            </p:nvSpPr>
            <p:spPr bwMode="auto">
              <a:xfrm>
                <a:off x="3664" y="2499"/>
                <a:ext cx="250" cy="158"/>
              </a:xfrm>
              <a:custGeom>
                <a:avLst/>
                <a:gdLst>
                  <a:gd name="T0" fmla="*/ 0 w 250"/>
                  <a:gd name="T1" fmla="*/ 152 h 158"/>
                  <a:gd name="T2" fmla="*/ 1 w 250"/>
                  <a:gd name="T3" fmla="*/ 157 h 158"/>
                  <a:gd name="T4" fmla="*/ 248 w 250"/>
                  <a:gd name="T5" fmla="*/ 4 h 158"/>
                  <a:gd name="T6" fmla="*/ 249 w 250"/>
                  <a:gd name="T7" fmla="*/ 0 h 158"/>
                  <a:gd name="T8" fmla="*/ 0 w 250"/>
                  <a:gd name="T9" fmla="*/ 152 h 158"/>
                </a:gdLst>
                <a:ahLst/>
                <a:cxnLst>
                  <a:cxn ang="0">
                    <a:pos x="T0" y="T1"/>
                  </a:cxn>
                  <a:cxn ang="0">
                    <a:pos x="T2" y="T3"/>
                  </a:cxn>
                  <a:cxn ang="0">
                    <a:pos x="T4" y="T5"/>
                  </a:cxn>
                  <a:cxn ang="0">
                    <a:pos x="T6" y="T7"/>
                  </a:cxn>
                  <a:cxn ang="0">
                    <a:pos x="T8" y="T9"/>
                  </a:cxn>
                </a:cxnLst>
                <a:rect l="0" t="0" r="r" b="b"/>
                <a:pathLst>
                  <a:path w="250" h="158">
                    <a:moveTo>
                      <a:pt x="0" y="152"/>
                    </a:moveTo>
                    <a:lnTo>
                      <a:pt x="1" y="157"/>
                    </a:lnTo>
                    <a:lnTo>
                      <a:pt x="248" y="4"/>
                    </a:lnTo>
                    <a:lnTo>
                      <a:pt x="249" y="0"/>
                    </a:lnTo>
                    <a:lnTo>
                      <a:pt x="0" y="152"/>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90" name="Group 154"/>
              <p:cNvGrpSpPr>
                <a:grpSpLocks/>
              </p:cNvGrpSpPr>
              <p:nvPr/>
            </p:nvGrpSpPr>
            <p:grpSpPr bwMode="auto">
              <a:xfrm>
                <a:off x="3661" y="2516"/>
                <a:ext cx="243" cy="181"/>
                <a:chOff x="3661" y="2516"/>
                <a:chExt cx="243" cy="181"/>
              </a:xfrm>
            </p:grpSpPr>
            <p:sp>
              <p:nvSpPr>
                <p:cNvPr id="40091" name="Line 155"/>
                <p:cNvSpPr>
                  <a:spLocks noChangeShapeType="1"/>
                </p:cNvSpPr>
                <p:nvPr/>
              </p:nvSpPr>
              <p:spPr bwMode="auto">
                <a:xfrm flipH="1">
                  <a:off x="3664" y="2516"/>
                  <a:ext cx="238" cy="1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2" name="Line 156"/>
                <p:cNvSpPr>
                  <a:spLocks noChangeShapeType="1"/>
                </p:cNvSpPr>
                <p:nvPr/>
              </p:nvSpPr>
              <p:spPr bwMode="auto">
                <a:xfrm flipH="1">
                  <a:off x="3663" y="2523"/>
                  <a:ext cx="241" cy="1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3" name="Line 157"/>
                <p:cNvSpPr>
                  <a:spLocks noChangeShapeType="1"/>
                </p:cNvSpPr>
                <p:nvPr/>
              </p:nvSpPr>
              <p:spPr bwMode="auto">
                <a:xfrm flipH="1">
                  <a:off x="3662" y="2531"/>
                  <a:ext cx="237" cy="14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4" name="Line 158"/>
                <p:cNvSpPr>
                  <a:spLocks noChangeShapeType="1"/>
                </p:cNvSpPr>
                <p:nvPr/>
              </p:nvSpPr>
              <p:spPr bwMode="auto">
                <a:xfrm flipH="1">
                  <a:off x="3663" y="2535"/>
                  <a:ext cx="238"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5" name="Line 159"/>
                <p:cNvSpPr>
                  <a:spLocks noChangeShapeType="1"/>
                </p:cNvSpPr>
                <p:nvPr/>
              </p:nvSpPr>
              <p:spPr bwMode="auto">
                <a:xfrm flipH="1">
                  <a:off x="3661" y="2546"/>
                  <a:ext cx="240" cy="15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96" name="Group 160"/>
              <p:cNvGrpSpPr>
                <a:grpSpLocks/>
              </p:cNvGrpSpPr>
              <p:nvPr/>
            </p:nvGrpSpPr>
            <p:grpSpPr bwMode="auto">
              <a:xfrm>
                <a:off x="3462" y="2563"/>
                <a:ext cx="204" cy="133"/>
                <a:chOff x="3462" y="2563"/>
                <a:chExt cx="204" cy="133"/>
              </a:xfrm>
            </p:grpSpPr>
            <p:sp>
              <p:nvSpPr>
                <p:cNvPr id="40097" name="Line 161"/>
                <p:cNvSpPr>
                  <a:spLocks noChangeShapeType="1"/>
                </p:cNvSpPr>
                <p:nvPr/>
              </p:nvSpPr>
              <p:spPr bwMode="auto">
                <a:xfrm>
                  <a:off x="3466" y="2563"/>
                  <a:ext cx="200"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8" name="Line 162"/>
                <p:cNvSpPr>
                  <a:spLocks noChangeShapeType="1"/>
                </p:cNvSpPr>
                <p:nvPr/>
              </p:nvSpPr>
              <p:spPr bwMode="auto">
                <a:xfrm>
                  <a:off x="3466" y="2571"/>
                  <a:ext cx="198" cy="9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99" name="Line 163"/>
                <p:cNvSpPr>
                  <a:spLocks noChangeShapeType="1"/>
                </p:cNvSpPr>
                <p:nvPr/>
              </p:nvSpPr>
              <p:spPr bwMode="auto">
                <a:xfrm>
                  <a:off x="3463" y="2579"/>
                  <a:ext cx="198" cy="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0" name="Line 164"/>
                <p:cNvSpPr>
                  <a:spLocks noChangeShapeType="1"/>
                </p:cNvSpPr>
                <p:nvPr/>
              </p:nvSpPr>
              <p:spPr bwMode="auto">
                <a:xfrm>
                  <a:off x="3462" y="2587"/>
                  <a:ext cx="201" cy="9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01" name="Line 165"/>
                <p:cNvSpPr>
                  <a:spLocks noChangeShapeType="1"/>
                </p:cNvSpPr>
                <p:nvPr/>
              </p:nvSpPr>
              <p:spPr bwMode="auto">
                <a:xfrm>
                  <a:off x="3462" y="2598"/>
                  <a:ext cx="198" cy="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02" name="Group 166"/>
          <p:cNvGrpSpPr>
            <a:grpSpLocks/>
          </p:cNvGrpSpPr>
          <p:nvPr/>
        </p:nvGrpSpPr>
        <p:grpSpPr bwMode="auto">
          <a:xfrm>
            <a:off x="5724525" y="3651250"/>
            <a:ext cx="623888" cy="795338"/>
            <a:chOff x="2646" y="2149"/>
            <a:chExt cx="393" cy="501"/>
          </a:xfrm>
        </p:grpSpPr>
        <p:grpSp>
          <p:nvGrpSpPr>
            <p:cNvPr id="40103" name="Group 167"/>
            <p:cNvGrpSpPr>
              <a:grpSpLocks/>
            </p:cNvGrpSpPr>
            <p:nvPr/>
          </p:nvGrpSpPr>
          <p:grpSpPr bwMode="auto">
            <a:xfrm>
              <a:off x="2646" y="2149"/>
              <a:ext cx="193" cy="501"/>
              <a:chOff x="2646" y="2149"/>
              <a:chExt cx="193" cy="501"/>
            </a:xfrm>
          </p:grpSpPr>
          <p:sp>
            <p:nvSpPr>
              <p:cNvPr id="40104" name="Freeform 168"/>
              <p:cNvSpPr>
                <a:spLocks/>
              </p:cNvSpPr>
              <p:nvPr/>
            </p:nvSpPr>
            <p:spPr bwMode="auto">
              <a:xfrm>
                <a:off x="2646" y="2149"/>
                <a:ext cx="193" cy="476"/>
              </a:xfrm>
              <a:custGeom>
                <a:avLst/>
                <a:gdLst>
                  <a:gd name="T0" fmla="*/ 192 w 193"/>
                  <a:gd name="T1" fmla="*/ 0 h 476"/>
                  <a:gd name="T2" fmla="*/ 180 w 193"/>
                  <a:gd name="T3" fmla="*/ 475 h 476"/>
                  <a:gd name="T4" fmla="*/ 32 w 193"/>
                  <a:gd name="T5" fmla="*/ 456 h 476"/>
                  <a:gd name="T6" fmla="*/ 0 w 193"/>
                  <a:gd name="T7" fmla="*/ 40 h 476"/>
                  <a:gd name="T8" fmla="*/ 192 w 193"/>
                  <a:gd name="T9" fmla="*/ 0 h 476"/>
                </a:gdLst>
                <a:ahLst/>
                <a:cxnLst>
                  <a:cxn ang="0">
                    <a:pos x="T0" y="T1"/>
                  </a:cxn>
                  <a:cxn ang="0">
                    <a:pos x="T2" y="T3"/>
                  </a:cxn>
                  <a:cxn ang="0">
                    <a:pos x="T4" y="T5"/>
                  </a:cxn>
                  <a:cxn ang="0">
                    <a:pos x="T6" y="T7"/>
                  </a:cxn>
                  <a:cxn ang="0">
                    <a:pos x="T8" y="T9"/>
                  </a:cxn>
                </a:cxnLst>
                <a:rect l="0" t="0" r="r" b="b"/>
                <a:pathLst>
                  <a:path w="193" h="476">
                    <a:moveTo>
                      <a:pt x="192" y="0"/>
                    </a:moveTo>
                    <a:lnTo>
                      <a:pt x="180" y="475"/>
                    </a:lnTo>
                    <a:lnTo>
                      <a:pt x="32" y="456"/>
                    </a:lnTo>
                    <a:lnTo>
                      <a:pt x="0" y="40"/>
                    </a:lnTo>
                    <a:lnTo>
                      <a:pt x="192"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5" name="Freeform 169"/>
              <p:cNvSpPr>
                <a:spLocks/>
              </p:cNvSpPr>
              <p:nvPr/>
            </p:nvSpPr>
            <p:spPr bwMode="auto">
              <a:xfrm>
                <a:off x="2679" y="2606"/>
                <a:ext cx="148" cy="44"/>
              </a:xfrm>
              <a:custGeom>
                <a:avLst/>
                <a:gdLst>
                  <a:gd name="T0" fmla="*/ 146 w 148"/>
                  <a:gd name="T1" fmla="*/ 17 h 44"/>
                  <a:gd name="T2" fmla="*/ 147 w 148"/>
                  <a:gd name="T3" fmla="*/ 43 h 44"/>
                  <a:gd name="T4" fmla="*/ 2 w 148"/>
                  <a:gd name="T5" fmla="*/ 18 h 44"/>
                  <a:gd name="T6" fmla="*/ 0 w 148"/>
                  <a:gd name="T7" fmla="*/ 0 h 44"/>
                  <a:gd name="T8" fmla="*/ 146 w 148"/>
                  <a:gd name="T9" fmla="*/ 17 h 44"/>
                </a:gdLst>
                <a:ahLst/>
                <a:cxnLst>
                  <a:cxn ang="0">
                    <a:pos x="T0" y="T1"/>
                  </a:cxn>
                  <a:cxn ang="0">
                    <a:pos x="T2" y="T3"/>
                  </a:cxn>
                  <a:cxn ang="0">
                    <a:pos x="T4" y="T5"/>
                  </a:cxn>
                  <a:cxn ang="0">
                    <a:pos x="T6" y="T7"/>
                  </a:cxn>
                  <a:cxn ang="0">
                    <a:pos x="T8" y="T9"/>
                  </a:cxn>
                </a:cxnLst>
                <a:rect l="0" t="0" r="r" b="b"/>
                <a:pathLst>
                  <a:path w="148" h="44">
                    <a:moveTo>
                      <a:pt x="146" y="17"/>
                    </a:moveTo>
                    <a:lnTo>
                      <a:pt x="147" y="43"/>
                    </a:lnTo>
                    <a:lnTo>
                      <a:pt x="2" y="18"/>
                    </a:lnTo>
                    <a:lnTo>
                      <a:pt x="0" y="0"/>
                    </a:lnTo>
                    <a:lnTo>
                      <a:pt x="146" y="1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06" name="Group 170"/>
              <p:cNvGrpSpPr>
                <a:grpSpLocks/>
              </p:cNvGrpSpPr>
              <p:nvPr/>
            </p:nvGrpSpPr>
            <p:grpSpPr bwMode="auto">
              <a:xfrm>
                <a:off x="2662" y="2175"/>
                <a:ext cx="159" cy="139"/>
                <a:chOff x="2662" y="2175"/>
                <a:chExt cx="159" cy="139"/>
              </a:xfrm>
            </p:grpSpPr>
            <p:sp>
              <p:nvSpPr>
                <p:cNvPr id="40107" name="Freeform 171"/>
                <p:cNvSpPr>
                  <a:spLocks/>
                </p:cNvSpPr>
                <p:nvPr/>
              </p:nvSpPr>
              <p:spPr bwMode="auto">
                <a:xfrm>
                  <a:off x="2662" y="2175"/>
                  <a:ext cx="159" cy="139"/>
                </a:xfrm>
                <a:custGeom>
                  <a:avLst/>
                  <a:gdLst>
                    <a:gd name="T0" fmla="*/ 158 w 159"/>
                    <a:gd name="T1" fmla="*/ 0 h 139"/>
                    <a:gd name="T2" fmla="*/ 156 w 159"/>
                    <a:gd name="T3" fmla="*/ 130 h 139"/>
                    <a:gd name="T4" fmla="*/ 8 w 159"/>
                    <a:gd name="T5" fmla="*/ 138 h 139"/>
                    <a:gd name="T6" fmla="*/ 0 w 159"/>
                    <a:gd name="T7" fmla="*/ 32 h 139"/>
                    <a:gd name="T8" fmla="*/ 158 w 159"/>
                    <a:gd name="T9" fmla="*/ 0 h 139"/>
                  </a:gdLst>
                  <a:ahLst/>
                  <a:cxnLst>
                    <a:cxn ang="0">
                      <a:pos x="T0" y="T1"/>
                    </a:cxn>
                    <a:cxn ang="0">
                      <a:pos x="T2" y="T3"/>
                    </a:cxn>
                    <a:cxn ang="0">
                      <a:pos x="T4" y="T5"/>
                    </a:cxn>
                    <a:cxn ang="0">
                      <a:pos x="T6" y="T7"/>
                    </a:cxn>
                    <a:cxn ang="0">
                      <a:pos x="T8" y="T9"/>
                    </a:cxn>
                  </a:cxnLst>
                  <a:rect l="0" t="0" r="r" b="b"/>
                  <a:pathLst>
                    <a:path w="159" h="139">
                      <a:moveTo>
                        <a:pt x="158" y="0"/>
                      </a:moveTo>
                      <a:lnTo>
                        <a:pt x="156" y="130"/>
                      </a:lnTo>
                      <a:lnTo>
                        <a:pt x="8" y="138"/>
                      </a:lnTo>
                      <a:lnTo>
                        <a:pt x="0" y="32"/>
                      </a:lnTo>
                      <a:lnTo>
                        <a:pt x="158" y="0"/>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08" name="Freeform 172"/>
                <p:cNvSpPr>
                  <a:spLocks/>
                </p:cNvSpPr>
                <p:nvPr/>
              </p:nvSpPr>
              <p:spPr bwMode="auto">
                <a:xfrm>
                  <a:off x="2677" y="2292"/>
                  <a:ext cx="48" cy="17"/>
                </a:xfrm>
                <a:custGeom>
                  <a:avLst/>
                  <a:gdLst>
                    <a:gd name="T0" fmla="*/ 47 w 48"/>
                    <a:gd name="T1" fmla="*/ 0 h 17"/>
                    <a:gd name="T2" fmla="*/ 0 w 48"/>
                    <a:gd name="T3" fmla="*/ 6 h 17"/>
                    <a:gd name="T4" fmla="*/ 0 w 48"/>
                    <a:gd name="T5" fmla="*/ 16 h 17"/>
                    <a:gd name="T6" fmla="*/ 47 w 48"/>
                    <a:gd name="T7" fmla="*/ 11 h 17"/>
                    <a:gd name="T8" fmla="*/ 47 w 48"/>
                    <a:gd name="T9" fmla="*/ 0 h 17"/>
                  </a:gdLst>
                  <a:ahLst/>
                  <a:cxnLst>
                    <a:cxn ang="0">
                      <a:pos x="T0" y="T1"/>
                    </a:cxn>
                    <a:cxn ang="0">
                      <a:pos x="T2" y="T3"/>
                    </a:cxn>
                    <a:cxn ang="0">
                      <a:pos x="T4" y="T5"/>
                    </a:cxn>
                    <a:cxn ang="0">
                      <a:pos x="T6" y="T7"/>
                    </a:cxn>
                    <a:cxn ang="0">
                      <a:pos x="T8" y="T9"/>
                    </a:cxn>
                  </a:cxnLst>
                  <a:rect l="0" t="0" r="r" b="b"/>
                  <a:pathLst>
                    <a:path w="48" h="17">
                      <a:moveTo>
                        <a:pt x="47" y="0"/>
                      </a:moveTo>
                      <a:lnTo>
                        <a:pt x="0" y="6"/>
                      </a:lnTo>
                      <a:lnTo>
                        <a:pt x="0" y="16"/>
                      </a:lnTo>
                      <a:lnTo>
                        <a:pt x="47" y="11"/>
                      </a:lnTo>
                      <a:lnTo>
                        <a:pt x="47"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109" name="Freeform 173"/>
              <p:cNvSpPr>
                <a:spLocks/>
              </p:cNvSpPr>
              <p:nvPr/>
            </p:nvSpPr>
            <p:spPr bwMode="auto">
              <a:xfrm>
                <a:off x="2672" y="2333"/>
                <a:ext cx="144" cy="261"/>
              </a:xfrm>
              <a:custGeom>
                <a:avLst/>
                <a:gdLst>
                  <a:gd name="T0" fmla="*/ 143 w 144"/>
                  <a:gd name="T1" fmla="*/ 0 h 261"/>
                  <a:gd name="T2" fmla="*/ 140 w 144"/>
                  <a:gd name="T3" fmla="*/ 260 h 261"/>
                  <a:gd name="T4" fmla="*/ 17 w 144"/>
                  <a:gd name="T5" fmla="*/ 247 h 261"/>
                  <a:gd name="T6" fmla="*/ 0 w 144"/>
                  <a:gd name="T7" fmla="*/ 4 h 261"/>
                  <a:gd name="T8" fmla="*/ 143 w 144"/>
                  <a:gd name="T9" fmla="*/ 0 h 261"/>
                </a:gdLst>
                <a:ahLst/>
                <a:cxnLst>
                  <a:cxn ang="0">
                    <a:pos x="T0" y="T1"/>
                  </a:cxn>
                  <a:cxn ang="0">
                    <a:pos x="T2" y="T3"/>
                  </a:cxn>
                  <a:cxn ang="0">
                    <a:pos x="T4" y="T5"/>
                  </a:cxn>
                  <a:cxn ang="0">
                    <a:pos x="T6" y="T7"/>
                  </a:cxn>
                  <a:cxn ang="0">
                    <a:pos x="T8" y="T9"/>
                  </a:cxn>
                </a:cxnLst>
                <a:rect l="0" t="0" r="r" b="b"/>
                <a:pathLst>
                  <a:path w="144" h="261">
                    <a:moveTo>
                      <a:pt x="143" y="0"/>
                    </a:moveTo>
                    <a:lnTo>
                      <a:pt x="140" y="260"/>
                    </a:lnTo>
                    <a:lnTo>
                      <a:pt x="17" y="247"/>
                    </a:lnTo>
                    <a:lnTo>
                      <a:pt x="0" y="4"/>
                    </a:lnTo>
                    <a:lnTo>
                      <a:pt x="143" y="0"/>
                    </a:lnTo>
                  </a:path>
                </a:pathLst>
              </a:custGeom>
              <a:solidFill>
                <a:srgbClr val="BFBFD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0" name="Freeform 174"/>
              <p:cNvSpPr>
                <a:spLocks/>
              </p:cNvSpPr>
              <p:nvPr/>
            </p:nvSpPr>
            <p:spPr bwMode="auto">
              <a:xfrm>
                <a:off x="2694" y="2549"/>
                <a:ext cx="110" cy="35"/>
              </a:xfrm>
              <a:custGeom>
                <a:avLst/>
                <a:gdLst>
                  <a:gd name="T0" fmla="*/ 109 w 110"/>
                  <a:gd name="T1" fmla="*/ 7 h 35"/>
                  <a:gd name="T2" fmla="*/ 0 w 110"/>
                  <a:gd name="T3" fmla="*/ 0 h 35"/>
                  <a:gd name="T4" fmla="*/ 1 w 110"/>
                  <a:gd name="T5" fmla="*/ 25 h 35"/>
                  <a:gd name="T6" fmla="*/ 109 w 110"/>
                  <a:gd name="T7" fmla="*/ 34 h 35"/>
                  <a:gd name="T8" fmla="*/ 109 w 110"/>
                  <a:gd name="T9" fmla="*/ 7 h 35"/>
                </a:gdLst>
                <a:ahLst/>
                <a:cxnLst>
                  <a:cxn ang="0">
                    <a:pos x="T0" y="T1"/>
                  </a:cxn>
                  <a:cxn ang="0">
                    <a:pos x="T2" y="T3"/>
                  </a:cxn>
                  <a:cxn ang="0">
                    <a:pos x="T4" y="T5"/>
                  </a:cxn>
                  <a:cxn ang="0">
                    <a:pos x="T6" y="T7"/>
                  </a:cxn>
                  <a:cxn ang="0">
                    <a:pos x="T8" y="T9"/>
                  </a:cxn>
                </a:cxnLst>
                <a:rect l="0" t="0" r="r" b="b"/>
                <a:pathLst>
                  <a:path w="110" h="35">
                    <a:moveTo>
                      <a:pt x="109" y="7"/>
                    </a:moveTo>
                    <a:lnTo>
                      <a:pt x="0" y="0"/>
                    </a:lnTo>
                    <a:lnTo>
                      <a:pt x="1" y="25"/>
                    </a:lnTo>
                    <a:lnTo>
                      <a:pt x="109" y="34"/>
                    </a:lnTo>
                    <a:lnTo>
                      <a:pt x="109" y="7"/>
                    </a:lnTo>
                  </a:path>
                </a:pathLst>
              </a:custGeom>
              <a:solidFill>
                <a:srgbClr val="9F9FB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11" name="Group 175"/>
              <p:cNvGrpSpPr>
                <a:grpSpLocks/>
              </p:cNvGrpSpPr>
              <p:nvPr/>
            </p:nvGrpSpPr>
            <p:grpSpPr bwMode="auto">
              <a:xfrm>
                <a:off x="2782" y="2420"/>
                <a:ext cx="21" cy="122"/>
                <a:chOff x="2782" y="2420"/>
                <a:chExt cx="21" cy="122"/>
              </a:xfrm>
            </p:grpSpPr>
            <p:grpSp>
              <p:nvGrpSpPr>
                <p:cNvPr id="40112" name="Group 176"/>
                <p:cNvGrpSpPr>
                  <a:grpSpLocks/>
                </p:cNvGrpSpPr>
                <p:nvPr/>
              </p:nvGrpSpPr>
              <p:grpSpPr bwMode="auto">
                <a:xfrm>
                  <a:off x="2785" y="2420"/>
                  <a:ext cx="18" cy="122"/>
                  <a:chOff x="2785" y="2420"/>
                  <a:chExt cx="18" cy="122"/>
                </a:xfrm>
              </p:grpSpPr>
              <p:sp>
                <p:nvSpPr>
                  <p:cNvPr id="40113" name="Freeform 177"/>
                  <p:cNvSpPr>
                    <a:spLocks/>
                  </p:cNvSpPr>
                  <p:nvPr/>
                </p:nvSpPr>
                <p:spPr bwMode="auto">
                  <a:xfrm>
                    <a:off x="2786" y="2420"/>
                    <a:ext cx="17" cy="22"/>
                  </a:xfrm>
                  <a:custGeom>
                    <a:avLst/>
                    <a:gdLst>
                      <a:gd name="T0" fmla="*/ 16 w 17"/>
                      <a:gd name="T1" fmla="*/ 0 h 22"/>
                      <a:gd name="T2" fmla="*/ 16 w 17"/>
                      <a:gd name="T3" fmla="*/ 21 h 22"/>
                      <a:gd name="T4" fmla="*/ 0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0" y="20"/>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4" name="Freeform 178"/>
                  <p:cNvSpPr>
                    <a:spLocks/>
                  </p:cNvSpPr>
                  <p:nvPr/>
                </p:nvSpPr>
                <p:spPr bwMode="auto">
                  <a:xfrm>
                    <a:off x="2785" y="244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5" name="Freeform 179"/>
                  <p:cNvSpPr>
                    <a:spLocks/>
                  </p:cNvSpPr>
                  <p:nvPr/>
                </p:nvSpPr>
                <p:spPr bwMode="auto">
                  <a:xfrm>
                    <a:off x="2785" y="2470"/>
                    <a:ext cx="17" cy="23"/>
                  </a:xfrm>
                  <a:custGeom>
                    <a:avLst/>
                    <a:gdLst>
                      <a:gd name="T0" fmla="*/ 16 w 17"/>
                      <a:gd name="T1" fmla="*/ 1 h 23"/>
                      <a:gd name="T2" fmla="*/ 16 w 17"/>
                      <a:gd name="T3" fmla="*/ 22 h 23"/>
                      <a:gd name="T4" fmla="*/ 0 w 17"/>
                      <a:gd name="T5" fmla="*/ 20 h 23"/>
                      <a:gd name="T6" fmla="*/ 2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6" name="Freeform 180"/>
                  <p:cNvSpPr>
                    <a:spLocks/>
                  </p:cNvSpPr>
                  <p:nvPr/>
                </p:nvSpPr>
                <p:spPr bwMode="auto">
                  <a:xfrm>
                    <a:off x="2785" y="2496"/>
                    <a:ext cx="17" cy="21"/>
                  </a:xfrm>
                  <a:custGeom>
                    <a:avLst/>
                    <a:gdLst>
                      <a:gd name="T0" fmla="*/ 16 w 17"/>
                      <a:gd name="T1" fmla="*/ 0 h 21"/>
                      <a:gd name="T2" fmla="*/ 16 w 17"/>
                      <a:gd name="T3" fmla="*/ 20 h 21"/>
                      <a:gd name="T4" fmla="*/ 0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0" y="19"/>
                        </a:lnTo>
                        <a:lnTo>
                          <a:pt x="0" y="0"/>
                        </a:lnTo>
                        <a:lnTo>
                          <a:pt x="16"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17" name="Freeform 181"/>
                  <p:cNvSpPr>
                    <a:spLocks/>
                  </p:cNvSpPr>
                  <p:nvPr/>
                </p:nvSpPr>
                <p:spPr bwMode="auto">
                  <a:xfrm>
                    <a:off x="2785" y="2520"/>
                    <a:ext cx="17" cy="22"/>
                  </a:xfrm>
                  <a:custGeom>
                    <a:avLst/>
                    <a:gdLst>
                      <a:gd name="T0" fmla="*/ 16 w 17"/>
                      <a:gd name="T1" fmla="*/ 1 h 22"/>
                      <a:gd name="T2" fmla="*/ 16 w 17"/>
                      <a:gd name="T3" fmla="*/ 21 h 22"/>
                      <a:gd name="T4" fmla="*/ 0 w 17"/>
                      <a:gd name="T5" fmla="*/ 20 h 22"/>
                      <a:gd name="T6" fmla="*/ 2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2" y="0"/>
                        </a:lnTo>
                        <a:lnTo>
                          <a:pt x="16" y="1"/>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18" name="Group 182"/>
                <p:cNvGrpSpPr>
                  <a:grpSpLocks/>
                </p:cNvGrpSpPr>
                <p:nvPr/>
              </p:nvGrpSpPr>
              <p:grpSpPr bwMode="auto">
                <a:xfrm>
                  <a:off x="2782" y="2420"/>
                  <a:ext cx="19" cy="122"/>
                  <a:chOff x="2782" y="2420"/>
                  <a:chExt cx="19" cy="122"/>
                </a:xfrm>
              </p:grpSpPr>
              <p:sp>
                <p:nvSpPr>
                  <p:cNvPr id="40119" name="Freeform 183"/>
                  <p:cNvSpPr>
                    <a:spLocks/>
                  </p:cNvSpPr>
                  <p:nvPr/>
                </p:nvSpPr>
                <p:spPr bwMode="auto">
                  <a:xfrm>
                    <a:off x="2784" y="2420"/>
                    <a:ext cx="17" cy="22"/>
                  </a:xfrm>
                  <a:custGeom>
                    <a:avLst/>
                    <a:gdLst>
                      <a:gd name="T0" fmla="*/ 16 w 17"/>
                      <a:gd name="T1" fmla="*/ 0 h 22"/>
                      <a:gd name="T2" fmla="*/ 16 w 17"/>
                      <a:gd name="T3" fmla="*/ 21 h 22"/>
                      <a:gd name="T4" fmla="*/ 1 w 17"/>
                      <a:gd name="T5" fmla="*/ 20 h 22"/>
                      <a:gd name="T6" fmla="*/ 0 w 17"/>
                      <a:gd name="T7" fmla="*/ 0 h 22"/>
                      <a:gd name="T8" fmla="*/ 16 w 17"/>
                      <a:gd name="T9" fmla="*/ 0 h 22"/>
                    </a:gdLst>
                    <a:ahLst/>
                    <a:cxnLst>
                      <a:cxn ang="0">
                        <a:pos x="T0" y="T1"/>
                      </a:cxn>
                      <a:cxn ang="0">
                        <a:pos x="T2" y="T3"/>
                      </a:cxn>
                      <a:cxn ang="0">
                        <a:pos x="T4" y="T5"/>
                      </a:cxn>
                      <a:cxn ang="0">
                        <a:pos x="T6" y="T7"/>
                      </a:cxn>
                      <a:cxn ang="0">
                        <a:pos x="T8" y="T9"/>
                      </a:cxn>
                    </a:cxnLst>
                    <a:rect l="0" t="0" r="r" b="b"/>
                    <a:pathLst>
                      <a:path w="17" h="22">
                        <a:moveTo>
                          <a:pt x="16" y="0"/>
                        </a:moveTo>
                        <a:lnTo>
                          <a:pt x="16" y="21"/>
                        </a:lnTo>
                        <a:lnTo>
                          <a:pt x="1" y="20"/>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0" name="Freeform 184"/>
                  <p:cNvSpPr>
                    <a:spLocks/>
                  </p:cNvSpPr>
                  <p:nvPr/>
                </p:nvSpPr>
                <p:spPr bwMode="auto">
                  <a:xfrm>
                    <a:off x="2782" y="244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1" name="Freeform 185"/>
                  <p:cNvSpPr>
                    <a:spLocks/>
                  </p:cNvSpPr>
                  <p:nvPr/>
                </p:nvSpPr>
                <p:spPr bwMode="auto">
                  <a:xfrm>
                    <a:off x="2782" y="2470"/>
                    <a:ext cx="17" cy="23"/>
                  </a:xfrm>
                  <a:custGeom>
                    <a:avLst/>
                    <a:gdLst>
                      <a:gd name="T0" fmla="*/ 16 w 17"/>
                      <a:gd name="T1" fmla="*/ 1 h 23"/>
                      <a:gd name="T2" fmla="*/ 16 w 17"/>
                      <a:gd name="T3" fmla="*/ 22 h 23"/>
                      <a:gd name="T4" fmla="*/ 0 w 17"/>
                      <a:gd name="T5" fmla="*/ 20 h 23"/>
                      <a:gd name="T6" fmla="*/ 0 w 17"/>
                      <a:gd name="T7" fmla="*/ 0 h 23"/>
                      <a:gd name="T8" fmla="*/ 16 w 17"/>
                      <a:gd name="T9" fmla="*/ 1 h 23"/>
                    </a:gdLst>
                    <a:ahLst/>
                    <a:cxnLst>
                      <a:cxn ang="0">
                        <a:pos x="T0" y="T1"/>
                      </a:cxn>
                      <a:cxn ang="0">
                        <a:pos x="T2" y="T3"/>
                      </a:cxn>
                      <a:cxn ang="0">
                        <a:pos x="T4" y="T5"/>
                      </a:cxn>
                      <a:cxn ang="0">
                        <a:pos x="T6" y="T7"/>
                      </a:cxn>
                      <a:cxn ang="0">
                        <a:pos x="T8" y="T9"/>
                      </a:cxn>
                    </a:cxnLst>
                    <a:rect l="0" t="0" r="r" b="b"/>
                    <a:pathLst>
                      <a:path w="17" h="23">
                        <a:moveTo>
                          <a:pt x="16" y="1"/>
                        </a:moveTo>
                        <a:lnTo>
                          <a:pt x="16" y="22"/>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2" name="Freeform 186"/>
                  <p:cNvSpPr>
                    <a:spLocks/>
                  </p:cNvSpPr>
                  <p:nvPr/>
                </p:nvSpPr>
                <p:spPr bwMode="auto">
                  <a:xfrm>
                    <a:off x="2782" y="2496"/>
                    <a:ext cx="17" cy="21"/>
                  </a:xfrm>
                  <a:custGeom>
                    <a:avLst/>
                    <a:gdLst>
                      <a:gd name="T0" fmla="*/ 16 w 17"/>
                      <a:gd name="T1" fmla="*/ 0 h 21"/>
                      <a:gd name="T2" fmla="*/ 16 w 17"/>
                      <a:gd name="T3" fmla="*/ 20 h 21"/>
                      <a:gd name="T4" fmla="*/ 2 w 17"/>
                      <a:gd name="T5" fmla="*/ 19 h 21"/>
                      <a:gd name="T6" fmla="*/ 0 w 17"/>
                      <a:gd name="T7" fmla="*/ 0 h 21"/>
                      <a:gd name="T8" fmla="*/ 16 w 17"/>
                      <a:gd name="T9" fmla="*/ 0 h 21"/>
                    </a:gdLst>
                    <a:ahLst/>
                    <a:cxnLst>
                      <a:cxn ang="0">
                        <a:pos x="T0" y="T1"/>
                      </a:cxn>
                      <a:cxn ang="0">
                        <a:pos x="T2" y="T3"/>
                      </a:cxn>
                      <a:cxn ang="0">
                        <a:pos x="T4" y="T5"/>
                      </a:cxn>
                      <a:cxn ang="0">
                        <a:pos x="T6" y="T7"/>
                      </a:cxn>
                      <a:cxn ang="0">
                        <a:pos x="T8" y="T9"/>
                      </a:cxn>
                    </a:cxnLst>
                    <a:rect l="0" t="0" r="r" b="b"/>
                    <a:pathLst>
                      <a:path w="17" h="21">
                        <a:moveTo>
                          <a:pt x="16" y="0"/>
                        </a:moveTo>
                        <a:lnTo>
                          <a:pt x="16" y="20"/>
                        </a:lnTo>
                        <a:lnTo>
                          <a:pt x="2" y="19"/>
                        </a:lnTo>
                        <a:lnTo>
                          <a:pt x="0" y="0"/>
                        </a:lnTo>
                        <a:lnTo>
                          <a:pt x="16" y="0"/>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3" name="Freeform 187"/>
                  <p:cNvSpPr>
                    <a:spLocks/>
                  </p:cNvSpPr>
                  <p:nvPr/>
                </p:nvSpPr>
                <p:spPr bwMode="auto">
                  <a:xfrm>
                    <a:off x="2782" y="2520"/>
                    <a:ext cx="17" cy="22"/>
                  </a:xfrm>
                  <a:custGeom>
                    <a:avLst/>
                    <a:gdLst>
                      <a:gd name="T0" fmla="*/ 16 w 17"/>
                      <a:gd name="T1" fmla="*/ 1 h 22"/>
                      <a:gd name="T2" fmla="*/ 16 w 17"/>
                      <a:gd name="T3" fmla="*/ 21 h 22"/>
                      <a:gd name="T4" fmla="*/ 0 w 17"/>
                      <a:gd name="T5" fmla="*/ 20 h 22"/>
                      <a:gd name="T6" fmla="*/ 0 w 17"/>
                      <a:gd name="T7" fmla="*/ 0 h 22"/>
                      <a:gd name="T8" fmla="*/ 16 w 17"/>
                      <a:gd name="T9" fmla="*/ 1 h 22"/>
                    </a:gdLst>
                    <a:ahLst/>
                    <a:cxnLst>
                      <a:cxn ang="0">
                        <a:pos x="T0" y="T1"/>
                      </a:cxn>
                      <a:cxn ang="0">
                        <a:pos x="T2" y="T3"/>
                      </a:cxn>
                      <a:cxn ang="0">
                        <a:pos x="T4" y="T5"/>
                      </a:cxn>
                      <a:cxn ang="0">
                        <a:pos x="T6" y="T7"/>
                      </a:cxn>
                      <a:cxn ang="0">
                        <a:pos x="T8" y="T9"/>
                      </a:cxn>
                    </a:cxnLst>
                    <a:rect l="0" t="0" r="r" b="b"/>
                    <a:pathLst>
                      <a:path w="17" h="22">
                        <a:moveTo>
                          <a:pt x="16" y="1"/>
                        </a:moveTo>
                        <a:lnTo>
                          <a:pt x="16" y="21"/>
                        </a:lnTo>
                        <a:lnTo>
                          <a:pt x="0" y="20"/>
                        </a:lnTo>
                        <a:lnTo>
                          <a:pt x="0" y="0"/>
                        </a:lnTo>
                        <a:lnTo>
                          <a:pt x="16" y="1"/>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0124" name="Group 188"/>
            <p:cNvGrpSpPr>
              <a:grpSpLocks/>
            </p:cNvGrpSpPr>
            <p:nvPr/>
          </p:nvGrpSpPr>
          <p:grpSpPr bwMode="auto">
            <a:xfrm>
              <a:off x="2826" y="2149"/>
              <a:ext cx="213" cy="501"/>
              <a:chOff x="2826" y="2149"/>
              <a:chExt cx="213" cy="501"/>
            </a:xfrm>
          </p:grpSpPr>
          <p:grpSp>
            <p:nvGrpSpPr>
              <p:cNvPr id="40125" name="Group 189"/>
              <p:cNvGrpSpPr>
                <a:grpSpLocks/>
              </p:cNvGrpSpPr>
              <p:nvPr/>
            </p:nvGrpSpPr>
            <p:grpSpPr bwMode="auto">
              <a:xfrm>
                <a:off x="2826" y="2149"/>
                <a:ext cx="213" cy="501"/>
                <a:chOff x="2826" y="2149"/>
                <a:chExt cx="213" cy="501"/>
              </a:xfrm>
            </p:grpSpPr>
            <p:sp>
              <p:nvSpPr>
                <p:cNvPr id="40126" name="Freeform 190"/>
                <p:cNvSpPr>
                  <a:spLocks/>
                </p:cNvSpPr>
                <p:nvPr/>
              </p:nvSpPr>
              <p:spPr bwMode="auto">
                <a:xfrm>
                  <a:off x="2826" y="2149"/>
                  <a:ext cx="213" cy="476"/>
                </a:xfrm>
                <a:custGeom>
                  <a:avLst/>
                  <a:gdLst>
                    <a:gd name="T0" fmla="*/ 212 w 213"/>
                    <a:gd name="T1" fmla="*/ 6 h 476"/>
                    <a:gd name="T2" fmla="*/ 151 w 213"/>
                    <a:gd name="T3" fmla="*/ 469 h 476"/>
                    <a:gd name="T4" fmla="*/ 0 w 213"/>
                    <a:gd name="T5" fmla="*/ 475 h 476"/>
                    <a:gd name="T6" fmla="*/ 11 w 213"/>
                    <a:gd name="T7" fmla="*/ 0 h 476"/>
                    <a:gd name="T8" fmla="*/ 212 w 213"/>
                    <a:gd name="T9" fmla="*/ 6 h 476"/>
                  </a:gdLst>
                  <a:ahLst/>
                  <a:cxnLst>
                    <a:cxn ang="0">
                      <a:pos x="T0" y="T1"/>
                    </a:cxn>
                    <a:cxn ang="0">
                      <a:pos x="T2" y="T3"/>
                    </a:cxn>
                    <a:cxn ang="0">
                      <a:pos x="T4" y="T5"/>
                    </a:cxn>
                    <a:cxn ang="0">
                      <a:pos x="T6" y="T7"/>
                    </a:cxn>
                    <a:cxn ang="0">
                      <a:pos x="T8" y="T9"/>
                    </a:cxn>
                  </a:cxnLst>
                  <a:rect l="0" t="0" r="r" b="b"/>
                  <a:pathLst>
                    <a:path w="213" h="476">
                      <a:moveTo>
                        <a:pt x="212" y="6"/>
                      </a:moveTo>
                      <a:lnTo>
                        <a:pt x="151" y="469"/>
                      </a:lnTo>
                      <a:lnTo>
                        <a:pt x="0" y="475"/>
                      </a:lnTo>
                      <a:lnTo>
                        <a:pt x="11" y="0"/>
                      </a:lnTo>
                      <a:lnTo>
                        <a:pt x="212" y="6"/>
                      </a:lnTo>
                    </a:path>
                  </a:pathLst>
                </a:custGeom>
                <a:solidFill>
                  <a:srgbClr val="7F7F9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27" name="Freeform 191"/>
                <p:cNvSpPr>
                  <a:spLocks/>
                </p:cNvSpPr>
                <p:nvPr/>
              </p:nvSpPr>
              <p:spPr bwMode="auto">
                <a:xfrm>
                  <a:off x="2826" y="2617"/>
                  <a:ext cx="152" cy="33"/>
                </a:xfrm>
                <a:custGeom>
                  <a:avLst/>
                  <a:gdLst>
                    <a:gd name="T0" fmla="*/ 151 w 152"/>
                    <a:gd name="T1" fmla="*/ 0 h 33"/>
                    <a:gd name="T2" fmla="*/ 0 w 152"/>
                    <a:gd name="T3" fmla="*/ 6 h 33"/>
                    <a:gd name="T4" fmla="*/ 0 w 152"/>
                    <a:gd name="T5" fmla="*/ 32 h 33"/>
                    <a:gd name="T6" fmla="*/ 148 w 152"/>
                    <a:gd name="T7" fmla="*/ 25 h 33"/>
                    <a:gd name="T8" fmla="*/ 151 w 152"/>
                    <a:gd name="T9" fmla="*/ 0 h 33"/>
                  </a:gdLst>
                  <a:ahLst/>
                  <a:cxnLst>
                    <a:cxn ang="0">
                      <a:pos x="T0" y="T1"/>
                    </a:cxn>
                    <a:cxn ang="0">
                      <a:pos x="T2" y="T3"/>
                    </a:cxn>
                    <a:cxn ang="0">
                      <a:pos x="T4" y="T5"/>
                    </a:cxn>
                    <a:cxn ang="0">
                      <a:pos x="T6" y="T7"/>
                    </a:cxn>
                    <a:cxn ang="0">
                      <a:pos x="T8" y="T9"/>
                    </a:cxn>
                  </a:cxnLst>
                  <a:rect l="0" t="0" r="r" b="b"/>
                  <a:pathLst>
                    <a:path w="152" h="33">
                      <a:moveTo>
                        <a:pt x="151" y="0"/>
                      </a:moveTo>
                      <a:lnTo>
                        <a:pt x="0" y="6"/>
                      </a:lnTo>
                      <a:lnTo>
                        <a:pt x="0" y="32"/>
                      </a:lnTo>
                      <a:lnTo>
                        <a:pt x="148" y="25"/>
                      </a:lnTo>
                      <a:lnTo>
                        <a:pt x="151" y="0"/>
                      </a:lnTo>
                    </a:path>
                  </a:pathLst>
                </a:custGeom>
                <a:solidFill>
                  <a:srgbClr val="5F5F7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28" name="Group 192"/>
              <p:cNvGrpSpPr>
                <a:grpSpLocks/>
              </p:cNvGrpSpPr>
              <p:nvPr/>
            </p:nvGrpSpPr>
            <p:grpSpPr bwMode="auto">
              <a:xfrm>
                <a:off x="2847" y="2158"/>
                <a:ext cx="187" cy="22"/>
                <a:chOff x="2847" y="2158"/>
                <a:chExt cx="187" cy="22"/>
              </a:xfrm>
            </p:grpSpPr>
            <p:sp>
              <p:nvSpPr>
                <p:cNvPr id="40129" name="Oval 193"/>
                <p:cNvSpPr>
                  <a:spLocks noChangeArrowheads="1"/>
                </p:cNvSpPr>
                <p:nvPr/>
              </p:nvSpPr>
              <p:spPr bwMode="auto">
                <a:xfrm>
                  <a:off x="3018" y="2164"/>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0" name="Oval 194"/>
                <p:cNvSpPr>
                  <a:spLocks noChangeArrowheads="1"/>
                </p:cNvSpPr>
                <p:nvPr/>
              </p:nvSpPr>
              <p:spPr bwMode="auto">
                <a:xfrm>
                  <a:off x="2847" y="2158"/>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131" name="Group 195"/>
              <p:cNvGrpSpPr>
                <a:grpSpLocks/>
              </p:cNvGrpSpPr>
              <p:nvPr/>
            </p:nvGrpSpPr>
            <p:grpSpPr bwMode="auto">
              <a:xfrm>
                <a:off x="2833" y="2605"/>
                <a:ext cx="143" cy="21"/>
                <a:chOff x="2833" y="2605"/>
                <a:chExt cx="143" cy="21"/>
              </a:xfrm>
            </p:grpSpPr>
            <p:sp>
              <p:nvSpPr>
                <p:cNvPr id="40132" name="Oval 196"/>
                <p:cNvSpPr>
                  <a:spLocks noChangeArrowheads="1"/>
                </p:cNvSpPr>
                <p:nvPr/>
              </p:nvSpPr>
              <p:spPr bwMode="auto">
                <a:xfrm>
                  <a:off x="2960" y="2605"/>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33" name="Oval 197"/>
                <p:cNvSpPr>
                  <a:spLocks noChangeArrowheads="1"/>
                </p:cNvSpPr>
                <p:nvPr/>
              </p:nvSpPr>
              <p:spPr bwMode="auto">
                <a:xfrm>
                  <a:off x="2833" y="261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0134" name="Group 198"/>
          <p:cNvGrpSpPr>
            <a:grpSpLocks/>
          </p:cNvGrpSpPr>
          <p:nvPr/>
        </p:nvGrpSpPr>
        <p:grpSpPr bwMode="auto">
          <a:xfrm>
            <a:off x="7608889" y="4383089"/>
            <a:ext cx="644525" cy="428625"/>
            <a:chOff x="3833" y="2610"/>
            <a:chExt cx="406" cy="270"/>
          </a:xfrm>
        </p:grpSpPr>
        <p:grpSp>
          <p:nvGrpSpPr>
            <p:cNvPr id="40135" name="Group 199"/>
            <p:cNvGrpSpPr>
              <a:grpSpLocks/>
            </p:cNvGrpSpPr>
            <p:nvPr/>
          </p:nvGrpSpPr>
          <p:grpSpPr bwMode="auto">
            <a:xfrm>
              <a:off x="3923" y="2610"/>
              <a:ext cx="86" cy="270"/>
              <a:chOff x="3923" y="2610"/>
              <a:chExt cx="86" cy="270"/>
            </a:xfrm>
          </p:grpSpPr>
          <p:grpSp>
            <p:nvGrpSpPr>
              <p:cNvPr id="40136" name="Group 200"/>
              <p:cNvGrpSpPr>
                <a:grpSpLocks/>
              </p:cNvGrpSpPr>
              <p:nvPr/>
            </p:nvGrpSpPr>
            <p:grpSpPr bwMode="auto">
              <a:xfrm>
                <a:off x="3923" y="2610"/>
                <a:ext cx="86" cy="270"/>
                <a:chOff x="3923" y="2610"/>
                <a:chExt cx="86" cy="270"/>
              </a:xfrm>
            </p:grpSpPr>
            <p:sp>
              <p:nvSpPr>
                <p:cNvPr id="40137" name="Freeform 201"/>
                <p:cNvSpPr>
                  <a:spLocks/>
                </p:cNvSpPr>
                <p:nvPr/>
              </p:nvSpPr>
              <p:spPr bwMode="auto">
                <a:xfrm>
                  <a:off x="398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38" name="Freeform 202"/>
                <p:cNvSpPr>
                  <a:spLocks/>
                </p:cNvSpPr>
                <p:nvPr/>
              </p:nvSpPr>
              <p:spPr bwMode="auto">
                <a:xfrm>
                  <a:off x="3923"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2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2"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39" name="Group 203"/>
              <p:cNvGrpSpPr>
                <a:grpSpLocks/>
              </p:cNvGrpSpPr>
              <p:nvPr/>
            </p:nvGrpSpPr>
            <p:grpSpPr bwMode="auto">
              <a:xfrm>
                <a:off x="3923" y="2682"/>
                <a:ext cx="58" cy="156"/>
                <a:chOff x="3923" y="2682"/>
                <a:chExt cx="58" cy="156"/>
              </a:xfrm>
            </p:grpSpPr>
            <p:sp>
              <p:nvSpPr>
                <p:cNvPr id="40140" name="Freeform 204"/>
                <p:cNvSpPr>
                  <a:spLocks/>
                </p:cNvSpPr>
                <p:nvPr/>
              </p:nvSpPr>
              <p:spPr bwMode="auto">
                <a:xfrm>
                  <a:off x="3923"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 name="Freeform 205"/>
                <p:cNvSpPr>
                  <a:spLocks/>
                </p:cNvSpPr>
                <p:nvPr/>
              </p:nvSpPr>
              <p:spPr bwMode="auto">
                <a:xfrm>
                  <a:off x="3923"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6"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2" name="Freeform 206"/>
                <p:cNvSpPr>
                  <a:spLocks/>
                </p:cNvSpPr>
                <p:nvPr/>
              </p:nvSpPr>
              <p:spPr bwMode="auto">
                <a:xfrm>
                  <a:off x="3923"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6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6"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43" name="Group 207"/>
            <p:cNvGrpSpPr>
              <a:grpSpLocks/>
            </p:cNvGrpSpPr>
            <p:nvPr/>
          </p:nvGrpSpPr>
          <p:grpSpPr bwMode="auto">
            <a:xfrm>
              <a:off x="3979" y="2610"/>
              <a:ext cx="84" cy="270"/>
              <a:chOff x="3979" y="2610"/>
              <a:chExt cx="84" cy="270"/>
            </a:xfrm>
          </p:grpSpPr>
          <p:grpSp>
            <p:nvGrpSpPr>
              <p:cNvPr id="40144" name="Group 208"/>
              <p:cNvGrpSpPr>
                <a:grpSpLocks/>
              </p:cNvGrpSpPr>
              <p:nvPr/>
            </p:nvGrpSpPr>
            <p:grpSpPr bwMode="auto">
              <a:xfrm>
                <a:off x="3979" y="2610"/>
                <a:ext cx="84" cy="270"/>
                <a:chOff x="3979" y="2610"/>
                <a:chExt cx="84" cy="270"/>
              </a:xfrm>
            </p:grpSpPr>
            <p:sp>
              <p:nvSpPr>
                <p:cNvPr id="40145" name="Freeform 209"/>
                <p:cNvSpPr>
                  <a:spLocks/>
                </p:cNvSpPr>
                <p:nvPr/>
              </p:nvSpPr>
              <p:spPr bwMode="auto">
                <a:xfrm>
                  <a:off x="4034" y="2617"/>
                  <a:ext cx="29" cy="263"/>
                </a:xfrm>
                <a:custGeom>
                  <a:avLst/>
                  <a:gdLst>
                    <a:gd name="T0" fmla="*/ 0 w 29"/>
                    <a:gd name="T1" fmla="*/ 0 h 263"/>
                    <a:gd name="T2" fmla="*/ 28 w 29"/>
                    <a:gd name="T3" fmla="*/ 41 h 263"/>
                    <a:gd name="T4" fmla="*/ 28 w 29"/>
                    <a:gd name="T5" fmla="*/ 262 h 263"/>
                    <a:gd name="T6" fmla="*/ 0 w 29"/>
                    <a:gd name="T7" fmla="*/ 262 h 263"/>
                    <a:gd name="T8" fmla="*/ 0 w 29"/>
                    <a:gd name="T9" fmla="*/ 0 h 263"/>
                  </a:gdLst>
                  <a:ahLst/>
                  <a:cxnLst>
                    <a:cxn ang="0">
                      <a:pos x="T0" y="T1"/>
                    </a:cxn>
                    <a:cxn ang="0">
                      <a:pos x="T2" y="T3"/>
                    </a:cxn>
                    <a:cxn ang="0">
                      <a:pos x="T4" y="T5"/>
                    </a:cxn>
                    <a:cxn ang="0">
                      <a:pos x="T6" y="T7"/>
                    </a:cxn>
                    <a:cxn ang="0">
                      <a:pos x="T8" y="T9"/>
                    </a:cxn>
                  </a:cxnLst>
                  <a:rect l="0" t="0" r="r" b="b"/>
                  <a:pathLst>
                    <a:path w="29" h="263">
                      <a:moveTo>
                        <a:pt x="0" y="0"/>
                      </a:moveTo>
                      <a:lnTo>
                        <a:pt x="28" y="41"/>
                      </a:lnTo>
                      <a:lnTo>
                        <a:pt x="28"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6" name="Freeform 210"/>
                <p:cNvSpPr>
                  <a:spLocks/>
                </p:cNvSpPr>
                <p:nvPr/>
              </p:nvSpPr>
              <p:spPr bwMode="auto">
                <a:xfrm>
                  <a:off x="3979" y="2610"/>
                  <a:ext cx="56" cy="269"/>
                </a:xfrm>
                <a:custGeom>
                  <a:avLst/>
                  <a:gdLst>
                    <a:gd name="T0" fmla="*/ 0 w 56"/>
                    <a:gd name="T1" fmla="*/ 268 h 269"/>
                    <a:gd name="T2" fmla="*/ 0 w 56"/>
                    <a:gd name="T3" fmla="*/ 5 h 269"/>
                    <a:gd name="T4" fmla="*/ 2 w 56"/>
                    <a:gd name="T5" fmla="*/ 3 h 269"/>
                    <a:gd name="T6" fmla="*/ 6 w 56"/>
                    <a:gd name="T7" fmla="*/ 2 h 269"/>
                    <a:gd name="T8" fmla="*/ 13 w 56"/>
                    <a:gd name="T9" fmla="*/ 0 h 269"/>
                    <a:gd name="T10" fmla="*/ 18 w 56"/>
                    <a:gd name="T11" fmla="*/ 0 h 269"/>
                    <a:gd name="T12" fmla="*/ 23 w 56"/>
                    <a:gd name="T13" fmla="*/ 0 h 269"/>
                    <a:gd name="T14" fmla="*/ 26 w 56"/>
                    <a:gd name="T15" fmla="*/ 0 h 269"/>
                    <a:gd name="T16" fmla="*/ 29 w 56"/>
                    <a:gd name="T17" fmla="*/ 0 h 269"/>
                    <a:gd name="T18" fmla="*/ 33 w 56"/>
                    <a:gd name="T19" fmla="*/ 0 h 269"/>
                    <a:gd name="T20" fmla="*/ 36 w 56"/>
                    <a:gd name="T21" fmla="*/ 0 h 269"/>
                    <a:gd name="T22" fmla="*/ 38 w 56"/>
                    <a:gd name="T23" fmla="*/ 0 h 269"/>
                    <a:gd name="T24" fmla="*/ 41 w 56"/>
                    <a:gd name="T25" fmla="*/ 1 h 269"/>
                    <a:gd name="T26" fmla="*/ 45 w 56"/>
                    <a:gd name="T27" fmla="*/ 2 h 269"/>
                    <a:gd name="T28" fmla="*/ 50 w 56"/>
                    <a:gd name="T29" fmla="*/ 3 h 269"/>
                    <a:gd name="T30" fmla="*/ 53 w 56"/>
                    <a:gd name="T31" fmla="*/ 4 h 269"/>
                    <a:gd name="T32" fmla="*/ 55 w 56"/>
                    <a:gd name="T33" fmla="*/ 5 h 269"/>
                    <a:gd name="T34" fmla="*/ 55 w 56"/>
                    <a:gd name="T35" fmla="*/ 268 h 269"/>
                    <a:gd name="T36" fmla="*/ 0 w 56"/>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9">
                      <a:moveTo>
                        <a:pt x="0" y="268"/>
                      </a:moveTo>
                      <a:lnTo>
                        <a:pt x="0" y="5"/>
                      </a:lnTo>
                      <a:lnTo>
                        <a:pt x="2" y="3"/>
                      </a:lnTo>
                      <a:lnTo>
                        <a:pt x="6" y="2"/>
                      </a:lnTo>
                      <a:lnTo>
                        <a:pt x="13" y="0"/>
                      </a:lnTo>
                      <a:lnTo>
                        <a:pt x="18" y="0"/>
                      </a:lnTo>
                      <a:lnTo>
                        <a:pt x="23" y="0"/>
                      </a:lnTo>
                      <a:lnTo>
                        <a:pt x="26" y="0"/>
                      </a:lnTo>
                      <a:lnTo>
                        <a:pt x="29" y="0"/>
                      </a:lnTo>
                      <a:lnTo>
                        <a:pt x="33" y="0"/>
                      </a:lnTo>
                      <a:lnTo>
                        <a:pt x="36" y="0"/>
                      </a:lnTo>
                      <a:lnTo>
                        <a:pt x="38" y="0"/>
                      </a:lnTo>
                      <a:lnTo>
                        <a:pt x="41" y="1"/>
                      </a:lnTo>
                      <a:lnTo>
                        <a:pt x="45" y="2"/>
                      </a:lnTo>
                      <a:lnTo>
                        <a:pt x="50" y="3"/>
                      </a:lnTo>
                      <a:lnTo>
                        <a:pt x="53" y="4"/>
                      </a:lnTo>
                      <a:lnTo>
                        <a:pt x="55" y="5"/>
                      </a:lnTo>
                      <a:lnTo>
                        <a:pt x="55"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47" name="Group 211"/>
              <p:cNvGrpSpPr>
                <a:grpSpLocks/>
              </p:cNvGrpSpPr>
              <p:nvPr/>
            </p:nvGrpSpPr>
            <p:grpSpPr bwMode="auto">
              <a:xfrm>
                <a:off x="3979" y="2682"/>
                <a:ext cx="56" cy="156"/>
                <a:chOff x="3979" y="2682"/>
                <a:chExt cx="56" cy="156"/>
              </a:xfrm>
            </p:grpSpPr>
            <p:sp>
              <p:nvSpPr>
                <p:cNvPr id="40148" name="Freeform 212"/>
                <p:cNvSpPr>
                  <a:spLocks/>
                </p:cNvSpPr>
                <p:nvPr/>
              </p:nvSpPr>
              <p:spPr bwMode="auto">
                <a:xfrm>
                  <a:off x="3979" y="2806"/>
                  <a:ext cx="56" cy="17"/>
                </a:xfrm>
                <a:custGeom>
                  <a:avLst/>
                  <a:gdLst>
                    <a:gd name="T0" fmla="*/ 0 w 56"/>
                    <a:gd name="T1" fmla="*/ 8 h 17"/>
                    <a:gd name="T2" fmla="*/ 0 w 56"/>
                    <a:gd name="T3" fmla="*/ 6 h 17"/>
                    <a:gd name="T4" fmla="*/ 3 w 56"/>
                    <a:gd name="T5" fmla="*/ 5 h 17"/>
                    <a:gd name="T6" fmla="*/ 5 w 56"/>
                    <a:gd name="T7" fmla="*/ 4 h 17"/>
                    <a:gd name="T8" fmla="*/ 10 w 56"/>
                    <a:gd name="T9" fmla="*/ 2 h 17"/>
                    <a:gd name="T10" fmla="*/ 13 w 56"/>
                    <a:gd name="T11" fmla="*/ 1 h 17"/>
                    <a:gd name="T12" fmla="*/ 17 w 56"/>
                    <a:gd name="T13" fmla="*/ 0 h 17"/>
                    <a:gd name="T14" fmla="*/ 22 w 56"/>
                    <a:gd name="T15" fmla="*/ 0 h 17"/>
                    <a:gd name="T16" fmla="*/ 26 w 56"/>
                    <a:gd name="T17" fmla="*/ 0 h 17"/>
                    <a:gd name="T18" fmla="*/ 31 w 56"/>
                    <a:gd name="T19" fmla="*/ 0 h 17"/>
                    <a:gd name="T20" fmla="*/ 35 w 56"/>
                    <a:gd name="T21" fmla="*/ 0 h 17"/>
                    <a:gd name="T22" fmla="*/ 39 w 56"/>
                    <a:gd name="T23" fmla="*/ 1 h 17"/>
                    <a:gd name="T24" fmla="*/ 42 w 56"/>
                    <a:gd name="T25" fmla="*/ 1 h 17"/>
                    <a:gd name="T26" fmla="*/ 46 w 56"/>
                    <a:gd name="T27" fmla="*/ 4 h 17"/>
                    <a:gd name="T28" fmla="*/ 50 w 56"/>
                    <a:gd name="T29" fmla="*/ 5 h 17"/>
                    <a:gd name="T30" fmla="*/ 53 w 56"/>
                    <a:gd name="T31" fmla="*/ 6 h 17"/>
                    <a:gd name="T32" fmla="*/ 55 w 56"/>
                    <a:gd name="T33" fmla="*/ 8 h 17"/>
                    <a:gd name="T34" fmla="*/ 55 w 56"/>
                    <a:gd name="T35" fmla="*/ 16 h 17"/>
                    <a:gd name="T36" fmla="*/ 53 w 56"/>
                    <a:gd name="T37" fmla="*/ 14 h 17"/>
                    <a:gd name="T38" fmla="*/ 51 w 56"/>
                    <a:gd name="T39" fmla="*/ 13 h 17"/>
                    <a:gd name="T40" fmla="*/ 47 w 56"/>
                    <a:gd name="T41" fmla="*/ 12 h 17"/>
                    <a:gd name="T42" fmla="*/ 44 w 56"/>
                    <a:gd name="T43" fmla="*/ 10 h 17"/>
                    <a:gd name="T44" fmla="*/ 40 w 56"/>
                    <a:gd name="T45" fmla="*/ 9 h 17"/>
                    <a:gd name="T46" fmla="*/ 35 w 56"/>
                    <a:gd name="T47" fmla="*/ 8 h 17"/>
                    <a:gd name="T48" fmla="*/ 31 w 56"/>
                    <a:gd name="T49" fmla="*/ 8 h 17"/>
                    <a:gd name="T50" fmla="*/ 28 w 56"/>
                    <a:gd name="T51" fmla="*/ 8 h 17"/>
                    <a:gd name="T52" fmla="*/ 24 w 56"/>
                    <a:gd name="T53" fmla="*/ 8 h 17"/>
                    <a:gd name="T54" fmla="*/ 21 w 56"/>
                    <a:gd name="T55" fmla="*/ 8 h 17"/>
                    <a:gd name="T56" fmla="*/ 17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0" y="6"/>
                      </a:lnTo>
                      <a:lnTo>
                        <a:pt x="3" y="5"/>
                      </a:lnTo>
                      <a:lnTo>
                        <a:pt x="5" y="4"/>
                      </a:lnTo>
                      <a:lnTo>
                        <a:pt x="10" y="2"/>
                      </a:lnTo>
                      <a:lnTo>
                        <a:pt x="13" y="1"/>
                      </a:lnTo>
                      <a:lnTo>
                        <a:pt x="17" y="0"/>
                      </a:lnTo>
                      <a:lnTo>
                        <a:pt x="22" y="0"/>
                      </a:lnTo>
                      <a:lnTo>
                        <a:pt x="26" y="0"/>
                      </a:lnTo>
                      <a:lnTo>
                        <a:pt x="31" y="0"/>
                      </a:lnTo>
                      <a:lnTo>
                        <a:pt x="35" y="0"/>
                      </a:lnTo>
                      <a:lnTo>
                        <a:pt x="39" y="1"/>
                      </a:lnTo>
                      <a:lnTo>
                        <a:pt x="42" y="1"/>
                      </a:lnTo>
                      <a:lnTo>
                        <a:pt x="46" y="4"/>
                      </a:lnTo>
                      <a:lnTo>
                        <a:pt x="50" y="5"/>
                      </a:lnTo>
                      <a:lnTo>
                        <a:pt x="53" y="6"/>
                      </a:lnTo>
                      <a:lnTo>
                        <a:pt x="55" y="8"/>
                      </a:lnTo>
                      <a:lnTo>
                        <a:pt x="55" y="16"/>
                      </a:lnTo>
                      <a:lnTo>
                        <a:pt x="53" y="14"/>
                      </a:lnTo>
                      <a:lnTo>
                        <a:pt x="51" y="13"/>
                      </a:lnTo>
                      <a:lnTo>
                        <a:pt x="47" y="12"/>
                      </a:lnTo>
                      <a:lnTo>
                        <a:pt x="44" y="10"/>
                      </a:lnTo>
                      <a:lnTo>
                        <a:pt x="40" y="9"/>
                      </a:lnTo>
                      <a:lnTo>
                        <a:pt x="35" y="8"/>
                      </a:lnTo>
                      <a:lnTo>
                        <a:pt x="31" y="8"/>
                      </a:lnTo>
                      <a:lnTo>
                        <a:pt x="28" y="8"/>
                      </a:lnTo>
                      <a:lnTo>
                        <a:pt x="24" y="8"/>
                      </a:lnTo>
                      <a:lnTo>
                        <a:pt x="21" y="8"/>
                      </a:lnTo>
                      <a:lnTo>
                        <a:pt x="17"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9" name="Freeform 213"/>
                <p:cNvSpPr>
                  <a:spLocks/>
                </p:cNvSpPr>
                <p:nvPr/>
              </p:nvSpPr>
              <p:spPr bwMode="auto">
                <a:xfrm>
                  <a:off x="3979" y="2821"/>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1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6 h 17"/>
                    <a:gd name="T38" fmla="*/ 51 w 56"/>
                    <a:gd name="T39" fmla="*/ 14 h 17"/>
                    <a:gd name="T40" fmla="*/ 48 w 56"/>
                    <a:gd name="T41" fmla="*/ 13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9 h 17"/>
                    <a:gd name="T58" fmla="*/ 14 w 56"/>
                    <a:gd name="T59" fmla="*/ 9 h 17"/>
                    <a:gd name="T60" fmla="*/ 10 w 56"/>
                    <a:gd name="T61" fmla="*/ 10 h 17"/>
                    <a:gd name="T62" fmla="*/ 6 w 56"/>
                    <a:gd name="T63" fmla="*/ 12 h 17"/>
                    <a:gd name="T64" fmla="*/ 3 w 56"/>
                    <a:gd name="T65" fmla="*/ 14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1"/>
                      </a:lnTo>
                      <a:lnTo>
                        <a:pt x="39" y="1"/>
                      </a:lnTo>
                      <a:lnTo>
                        <a:pt x="43" y="2"/>
                      </a:lnTo>
                      <a:lnTo>
                        <a:pt x="46" y="4"/>
                      </a:lnTo>
                      <a:lnTo>
                        <a:pt x="50" y="5"/>
                      </a:lnTo>
                      <a:lnTo>
                        <a:pt x="53" y="6"/>
                      </a:lnTo>
                      <a:lnTo>
                        <a:pt x="55" y="8"/>
                      </a:lnTo>
                      <a:lnTo>
                        <a:pt x="55" y="16"/>
                      </a:lnTo>
                      <a:lnTo>
                        <a:pt x="54" y="16"/>
                      </a:lnTo>
                      <a:lnTo>
                        <a:pt x="51" y="14"/>
                      </a:lnTo>
                      <a:lnTo>
                        <a:pt x="48" y="13"/>
                      </a:lnTo>
                      <a:lnTo>
                        <a:pt x="44" y="12"/>
                      </a:lnTo>
                      <a:lnTo>
                        <a:pt x="40" y="10"/>
                      </a:lnTo>
                      <a:lnTo>
                        <a:pt x="36" y="9"/>
                      </a:lnTo>
                      <a:lnTo>
                        <a:pt x="31" y="8"/>
                      </a:lnTo>
                      <a:lnTo>
                        <a:pt x="28" y="8"/>
                      </a:lnTo>
                      <a:lnTo>
                        <a:pt x="25" y="8"/>
                      </a:lnTo>
                      <a:lnTo>
                        <a:pt x="21" y="8"/>
                      </a:lnTo>
                      <a:lnTo>
                        <a:pt x="18" y="9"/>
                      </a:lnTo>
                      <a:lnTo>
                        <a:pt x="14" y="9"/>
                      </a:lnTo>
                      <a:lnTo>
                        <a:pt x="10" y="10"/>
                      </a:lnTo>
                      <a:lnTo>
                        <a:pt x="6"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0" name="Freeform 214"/>
                <p:cNvSpPr>
                  <a:spLocks/>
                </p:cNvSpPr>
                <p:nvPr/>
              </p:nvSpPr>
              <p:spPr bwMode="auto">
                <a:xfrm>
                  <a:off x="3979" y="2682"/>
                  <a:ext cx="56" cy="17"/>
                </a:xfrm>
                <a:custGeom>
                  <a:avLst/>
                  <a:gdLst>
                    <a:gd name="T0" fmla="*/ 0 w 56"/>
                    <a:gd name="T1" fmla="*/ 8 h 17"/>
                    <a:gd name="T2" fmla="*/ 1 w 56"/>
                    <a:gd name="T3" fmla="*/ 6 h 17"/>
                    <a:gd name="T4" fmla="*/ 3 w 56"/>
                    <a:gd name="T5" fmla="*/ 5 h 17"/>
                    <a:gd name="T6" fmla="*/ 6 w 56"/>
                    <a:gd name="T7" fmla="*/ 4 h 17"/>
                    <a:gd name="T8" fmla="*/ 10 w 56"/>
                    <a:gd name="T9" fmla="*/ 2 h 17"/>
                    <a:gd name="T10" fmla="*/ 13 w 56"/>
                    <a:gd name="T11" fmla="*/ 1 h 17"/>
                    <a:gd name="T12" fmla="*/ 18 w 56"/>
                    <a:gd name="T13" fmla="*/ 0 h 17"/>
                    <a:gd name="T14" fmla="*/ 23 w 56"/>
                    <a:gd name="T15" fmla="*/ 0 h 17"/>
                    <a:gd name="T16" fmla="*/ 26 w 56"/>
                    <a:gd name="T17" fmla="*/ 0 h 17"/>
                    <a:gd name="T18" fmla="*/ 31 w 56"/>
                    <a:gd name="T19" fmla="*/ 0 h 17"/>
                    <a:gd name="T20" fmla="*/ 35 w 56"/>
                    <a:gd name="T21" fmla="*/ 0 h 17"/>
                    <a:gd name="T22" fmla="*/ 39 w 56"/>
                    <a:gd name="T23" fmla="*/ 1 h 17"/>
                    <a:gd name="T24" fmla="*/ 43 w 56"/>
                    <a:gd name="T25" fmla="*/ 2 h 17"/>
                    <a:gd name="T26" fmla="*/ 46 w 56"/>
                    <a:gd name="T27" fmla="*/ 4 h 17"/>
                    <a:gd name="T28" fmla="*/ 50 w 56"/>
                    <a:gd name="T29" fmla="*/ 5 h 17"/>
                    <a:gd name="T30" fmla="*/ 53 w 56"/>
                    <a:gd name="T31" fmla="*/ 6 h 17"/>
                    <a:gd name="T32" fmla="*/ 55 w 56"/>
                    <a:gd name="T33" fmla="*/ 8 h 17"/>
                    <a:gd name="T34" fmla="*/ 55 w 56"/>
                    <a:gd name="T35" fmla="*/ 16 h 17"/>
                    <a:gd name="T36" fmla="*/ 54 w 56"/>
                    <a:gd name="T37" fmla="*/ 14 h 17"/>
                    <a:gd name="T38" fmla="*/ 51 w 56"/>
                    <a:gd name="T39" fmla="*/ 13 h 17"/>
                    <a:gd name="T40" fmla="*/ 48 w 56"/>
                    <a:gd name="T41" fmla="*/ 12 h 17"/>
                    <a:gd name="T42" fmla="*/ 44 w 56"/>
                    <a:gd name="T43" fmla="*/ 12 h 17"/>
                    <a:gd name="T44" fmla="*/ 40 w 56"/>
                    <a:gd name="T45" fmla="*/ 10 h 17"/>
                    <a:gd name="T46" fmla="*/ 36 w 56"/>
                    <a:gd name="T47" fmla="*/ 9 h 17"/>
                    <a:gd name="T48" fmla="*/ 31 w 56"/>
                    <a:gd name="T49" fmla="*/ 8 h 17"/>
                    <a:gd name="T50" fmla="*/ 28 w 56"/>
                    <a:gd name="T51" fmla="*/ 8 h 17"/>
                    <a:gd name="T52" fmla="*/ 25 w 56"/>
                    <a:gd name="T53" fmla="*/ 8 h 17"/>
                    <a:gd name="T54" fmla="*/ 21 w 56"/>
                    <a:gd name="T55" fmla="*/ 8 h 17"/>
                    <a:gd name="T56" fmla="*/ 18 w 56"/>
                    <a:gd name="T57" fmla="*/ 8 h 17"/>
                    <a:gd name="T58" fmla="*/ 14 w 56"/>
                    <a:gd name="T59" fmla="*/ 9 h 17"/>
                    <a:gd name="T60" fmla="*/ 10 w 56"/>
                    <a:gd name="T61" fmla="*/ 10 h 17"/>
                    <a:gd name="T62" fmla="*/ 6 w 56"/>
                    <a:gd name="T63" fmla="*/ 12 h 17"/>
                    <a:gd name="T64" fmla="*/ 3 w 56"/>
                    <a:gd name="T65" fmla="*/ 13 h 17"/>
                    <a:gd name="T66" fmla="*/ 0 w 56"/>
                    <a:gd name="T67" fmla="*/ 16 h 17"/>
                    <a:gd name="T68" fmla="*/ 0 w 56"/>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7">
                      <a:moveTo>
                        <a:pt x="0" y="8"/>
                      </a:moveTo>
                      <a:lnTo>
                        <a:pt x="1" y="6"/>
                      </a:lnTo>
                      <a:lnTo>
                        <a:pt x="3" y="5"/>
                      </a:lnTo>
                      <a:lnTo>
                        <a:pt x="6" y="4"/>
                      </a:lnTo>
                      <a:lnTo>
                        <a:pt x="10" y="2"/>
                      </a:lnTo>
                      <a:lnTo>
                        <a:pt x="13" y="1"/>
                      </a:lnTo>
                      <a:lnTo>
                        <a:pt x="18" y="0"/>
                      </a:lnTo>
                      <a:lnTo>
                        <a:pt x="23" y="0"/>
                      </a:lnTo>
                      <a:lnTo>
                        <a:pt x="26" y="0"/>
                      </a:lnTo>
                      <a:lnTo>
                        <a:pt x="31" y="0"/>
                      </a:lnTo>
                      <a:lnTo>
                        <a:pt x="35" y="0"/>
                      </a:lnTo>
                      <a:lnTo>
                        <a:pt x="39" y="1"/>
                      </a:lnTo>
                      <a:lnTo>
                        <a:pt x="43" y="2"/>
                      </a:lnTo>
                      <a:lnTo>
                        <a:pt x="46" y="4"/>
                      </a:lnTo>
                      <a:lnTo>
                        <a:pt x="50" y="5"/>
                      </a:lnTo>
                      <a:lnTo>
                        <a:pt x="53" y="6"/>
                      </a:lnTo>
                      <a:lnTo>
                        <a:pt x="55" y="8"/>
                      </a:lnTo>
                      <a:lnTo>
                        <a:pt x="55" y="16"/>
                      </a:lnTo>
                      <a:lnTo>
                        <a:pt x="54" y="14"/>
                      </a:lnTo>
                      <a:lnTo>
                        <a:pt x="51" y="13"/>
                      </a:lnTo>
                      <a:lnTo>
                        <a:pt x="48" y="12"/>
                      </a:lnTo>
                      <a:lnTo>
                        <a:pt x="44" y="12"/>
                      </a:lnTo>
                      <a:lnTo>
                        <a:pt x="40" y="10"/>
                      </a:lnTo>
                      <a:lnTo>
                        <a:pt x="36" y="9"/>
                      </a:lnTo>
                      <a:lnTo>
                        <a:pt x="31" y="8"/>
                      </a:lnTo>
                      <a:lnTo>
                        <a:pt x="28" y="8"/>
                      </a:lnTo>
                      <a:lnTo>
                        <a:pt x="25" y="8"/>
                      </a:lnTo>
                      <a:lnTo>
                        <a:pt x="21" y="8"/>
                      </a:lnTo>
                      <a:lnTo>
                        <a:pt x="18" y="8"/>
                      </a:lnTo>
                      <a:lnTo>
                        <a:pt x="14" y="9"/>
                      </a:lnTo>
                      <a:lnTo>
                        <a:pt x="10" y="10"/>
                      </a:lnTo>
                      <a:lnTo>
                        <a:pt x="6"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1" name="Group 215"/>
            <p:cNvGrpSpPr>
              <a:grpSpLocks/>
            </p:cNvGrpSpPr>
            <p:nvPr/>
          </p:nvGrpSpPr>
          <p:grpSpPr bwMode="auto">
            <a:xfrm>
              <a:off x="4034" y="2610"/>
              <a:ext cx="85" cy="270"/>
              <a:chOff x="4034" y="2610"/>
              <a:chExt cx="85" cy="270"/>
            </a:xfrm>
          </p:grpSpPr>
          <p:grpSp>
            <p:nvGrpSpPr>
              <p:cNvPr id="40152" name="Group 216"/>
              <p:cNvGrpSpPr>
                <a:grpSpLocks/>
              </p:cNvGrpSpPr>
              <p:nvPr/>
            </p:nvGrpSpPr>
            <p:grpSpPr bwMode="auto">
              <a:xfrm>
                <a:off x="4034" y="2610"/>
                <a:ext cx="85" cy="270"/>
                <a:chOff x="4034" y="2610"/>
                <a:chExt cx="85" cy="270"/>
              </a:xfrm>
            </p:grpSpPr>
            <p:sp>
              <p:nvSpPr>
                <p:cNvPr id="40153" name="Freeform 217"/>
                <p:cNvSpPr>
                  <a:spLocks/>
                </p:cNvSpPr>
                <p:nvPr/>
              </p:nvSpPr>
              <p:spPr bwMode="auto">
                <a:xfrm>
                  <a:off x="4091" y="2617"/>
                  <a:ext cx="28" cy="263"/>
                </a:xfrm>
                <a:custGeom>
                  <a:avLst/>
                  <a:gdLst>
                    <a:gd name="T0" fmla="*/ 0 w 28"/>
                    <a:gd name="T1" fmla="*/ 0 h 263"/>
                    <a:gd name="T2" fmla="*/ 27 w 28"/>
                    <a:gd name="T3" fmla="*/ 41 h 263"/>
                    <a:gd name="T4" fmla="*/ 27 w 28"/>
                    <a:gd name="T5" fmla="*/ 262 h 263"/>
                    <a:gd name="T6" fmla="*/ 0 w 28"/>
                    <a:gd name="T7" fmla="*/ 262 h 263"/>
                    <a:gd name="T8" fmla="*/ 0 w 28"/>
                    <a:gd name="T9" fmla="*/ 0 h 263"/>
                  </a:gdLst>
                  <a:ahLst/>
                  <a:cxnLst>
                    <a:cxn ang="0">
                      <a:pos x="T0" y="T1"/>
                    </a:cxn>
                    <a:cxn ang="0">
                      <a:pos x="T2" y="T3"/>
                    </a:cxn>
                    <a:cxn ang="0">
                      <a:pos x="T4" y="T5"/>
                    </a:cxn>
                    <a:cxn ang="0">
                      <a:pos x="T6" y="T7"/>
                    </a:cxn>
                    <a:cxn ang="0">
                      <a:pos x="T8" y="T9"/>
                    </a:cxn>
                  </a:cxnLst>
                  <a:rect l="0" t="0" r="r" b="b"/>
                  <a:pathLst>
                    <a:path w="28" h="263">
                      <a:moveTo>
                        <a:pt x="0" y="0"/>
                      </a:moveTo>
                      <a:lnTo>
                        <a:pt x="27" y="41"/>
                      </a:lnTo>
                      <a:lnTo>
                        <a:pt x="27"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4" name="Freeform 218"/>
                <p:cNvSpPr>
                  <a:spLocks/>
                </p:cNvSpPr>
                <p:nvPr/>
              </p:nvSpPr>
              <p:spPr bwMode="auto">
                <a:xfrm>
                  <a:off x="4034" y="2610"/>
                  <a:ext cx="57" cy="269"/>
                </a:xfrm>
                <a:custGeom>
                  <a:avLst/>
                  <a:gdLst>
                    <a:gd name="T0" fmla="*/ 0 w 57"/>
                    <a:gd name="T1" fmla="*/ 268 h 269"/>
                    <a:gd name="T2" fmla="*/ 0 w 57"/>
                    <a:gd name="T3" fmla="*/ 5 h 269"/>
                    <a:gd name="T4" fmla="*/ 2 w 57"/>
                    <a:gd name="T5" fmla="*/ 3 h 269"/>
                    <a:gd name="T6" fmla="*/ 7 w 57"/>
                    <a:gd name="T7" fmla="*/ 2 h 269"/>
                    <a:gd name="T8" fmla="*/ 13 w 57"/>
                    <a:gd name="T9" fmla="*/ 0 h 269"/>
                    <a:gd name="T10" fmla="*/ 18 w 57"/>
                    <a:gd name="T11" fmla="*/ 0 h 269"/>
                    <a:gd name="T12" fmla="*/ 23 w 57"/>
                    <a:gd name="T13" fmla="*/ 0 h 269"/>
                    <a:gd name="T14" fmla="*/ 27 w 57"/>
                    <a:gd name="T15" fmla="*/ 0 h 269"/>
                    <a:gd name="T16" fmla="*/ 30 w 57"/>
                    <a:gd name="T17" fmla="*/ 0 h 269"/>
                    <a:gd name="T18" fmla="*/ 33 w 57"/>
                    <a:gd name="T19" fmla="*/ 0 h 269"/>
                    <a:gd name="T20" fmla="*/ 36 w 57"/>
                    <a:gd name="T21" fmla="*/ 0 h 269"/>
                    <a:gd name="T22" fmla="*/ 39 w 57"/>
                    <a:gd name="T23" fmla="*/ 0 h 269"/>
                    <a:gd name="T24" fmla="*/ 41 w 57"/>
                    <a:gd name="T25" fmla="*/ 1 h 269"/>
                    <a:gd name="T26" fmla="*/ 45 w 57"/>
                    <a:gd name="T27" fmla="*/ 2 h 269"/>
                    <a:gd name="T28" fmla="*/ 51 w 57"/>
                    <a:gd name="T29" fmla="*/ 3 h 269"/>
                    <a:gd name="T30" fmla="*/ 53 w 57"/>
                    <a:gd name="T31" fmla="*/ 4 h 269"/>
                    <a:gd name="T32" fmla="*/ 56 w 57"/>
                    <a:gd name="T33" fmla="*/ 5 h 269"/>
                    <a:gd name="T34" fmla="*/ 56 w 57"/>
                    <a:gd name="T35" fmla="*/ 268 h 269"/>
                    <a:gd name="T36" fmla="*/ 0 w 57"/>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269">
                      <a:moveTo>
                        <a:pt x="0" y="268"/>
                      </a:moveTo>
                      <a:lnTo>
                        <a:pt x="0" y="5"/>
                      </a:lnTo>
                      <a:lnTo>
                        <a:pt x="2" y="3"/>
                      </a:lnTo>
                      <a:lnTo>
                        <a:pt x="7" y="2"/>
                      </a:lnTo>
                      <a:lnTo>
                        <a:pt x="13" y="0"/>
                      </a:lnTo>
                      <a:lnTo>
                        <a:pt x="18" y="0"/>
                      </a:lnTo>
                      <a:lnTo>
                        <a:pt x="23" y="0"/>
                      </a:lnTo>
                      <a:lnTo>
                        <a:pt x="27" y="0"/>
                      </a:lnTo>
                      <a:lnTo>
                        <a:pt x="30" y="0"/>
                      </a:lnTo>
                      <a:lnTo>
                        <a:pt x="33" y="0"/>
                      </a:lnTo>
                      <a:lnTo>
                        <a:pt x="36" y="0"/>
                      </a:lnTo>
                      <a:lnTo>
                        <a:pt x="39" y="0"/>
                      </a:lnTo>
                      <a:lnTo>
                        <a:pt x="41" y="1"/>
                      </a:lnTo>
                      <a:lnTo>
                        <a:pt x="45" y="2"/>
                      </a:lnTo>
                      <a:lnTo>
                        <a:pt x="51" y="3"/>
                      </a:lnTo>
                      <a:lnTo>
                        <a:pt x="53" y="4"/>
                      </a:lnTo>
                      <a:lnTo>
                        <a:pt x="56" y="5"/>
                      </a:lnTo>
                      <a:lnTo>
                        <a:pt x="56"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55" name="Group 219"/>
              <p:cNvGrpSpPr>
                <a:grpSpLocks/>
              </p:cNvGrpSpPr>
              <p:nvPr/>
            </p:nvGrpSpPr>
            <p:grpSpPr bwMode="auto">
              <a:xfrm>
                <a:off x="4034" y="2682"/>
                <a:ext cx="57" cy="156"/>
                <a:chOff x="4034" y="2682"/>
                <a:chExt cx="57" cy="156"/>
              </a:xfrm>
            </p:grpSpPr>
            <p:sp>
              <p:nvSpPr>
                <p:cNvPr id="40156" name="Freeform 220"/>
                <p:cNvSpPr>
                  <a:spLocks/>
                </p:cNvSpPr>
                <p:nvPr/>
              </p:nvSpPr>
              <p:spPr bwMode="auto">
                <a:xfrm>
                  <a:off x="4034"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7" name="Freeform 221"/>
                <p:cNvSpPr>
                  <a:spLocks/>
                </p:cNvSpPr>
                <p:nvPr/>
              </p:nvSpPr>
              <p:spPr bwMode="auto">
                <a:xfrm>
                  <a:off x="4034" y="2821"/>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1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6 h 17"/>
                    <a:gd name="T38" fmla="*/ 51 w 57"/>
                    <a:gd name="T39" fmla="*/ 14 h 17"/>
                    <a:gd name="T40" fmla="*/ 48 w 57"/>
                    <a:gd name="T41" fmla="*/ 13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9 h 17"/>
                    <a:gd name="T58" fmla="*/ 14 w 57"/>
                    <a:gd name="T59" fmla="*/ 9 h 17"/>
                    <a:gd name="T60" fmla="*/ 10 w 57"/>
                    <a:gd name="T61" fmla="*/ 10 h 17"/>
                    <a:gd name="T62" fmla="*/ 7 w 57"/>
                    <a:gd name="T63" fmla="*/ 12 h 17"/>
                    <a:gd name="T64" fmla="*/ 3 w 57"/>
                    <a:gd name="T65" fmla="*/ 14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1"/>
                      </a:lnTo>
                      <a:lnTo>
                        <a:pt x="39" y="1"/>
                      </a:lnTo>
                      <a:lnTo>
                        <a:pt x="43" y="2"/>
                      </a:lnTo>
                      <a:lnTo>
                        <a:pt x="47" y="4"/>
                      </a:lnTo>
                      <a:lnTo>
                        <a:pt x="51" y="5"/>
                      </a:lnTo>
                      <a:lnTo>
                        <a:pt x="54" y="6"/>
                      </a:lnTo>
                      <a:lnTo>
                        <a:pt x="56" y="8"/>
                      </a:lnTo>
                      <a:lnTo>
                        <a:pt x="56" y="16"/>
                      </a:lnTo>
                      <a:lnTo>
                        <a:pt x="54" y="16"/>
                      </a:lnTo>
                      <a:lnTo>
                        <a:pt x="51" y="14"/>
                      </a:lnTo>
                      <a:lnTo>
                        <a:pt x="48" y="13"/>
                      </a:lnTo>
                      <a:lnTo>
                        <a:pt x="45" y="12"/>
                      </a:lnTo>
                      <a:lnTo>
                        <a:pt x="40" y="10"/>
                      </a:lnTo>
                      <a:lnTo>
                        <a:pt x="36" y="9"/>
                      </a:lnTo>
                      <a:lnTo>
                        <a:pt x="32" y="8"/>
                      </a:lnTo>
                      <a:lnTo>
                        <a:pt x="28" y="8"/>
                      </a:lnTo>
                      <a:lnTo>
                        <a:pt x="25" y="8"/>
                      </a:lnTo>
                      <a:lnTo>
                        <a:pt x="22" y="8"/>
                      </a:lnTo>
                      <a:lnTo>
                        <a:pt x="18" y="9"/>
                      </a:lnTo>
                      <a:lnTo>
                        <a:pt x="14" y="9"/>
                      </a:lnTo>
                      <a:lnTo>
                        <a:pt x="10" y="10"/>
                      </a:lnTo>
                      <a:lnTo>
                        <a:pt x="7" y="12"/>
                      </a:lnTo>
                      <a:lnTo>
                        <a:pt x="3"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58" name="Freeform 222"/>
                <p:cNvSpPr>
                  <a:spLocks/>
                </p:cNvSpPr>
                <p:nvPr/>
              </p:nvSpPr>
              <p:spPr bwMode="auto">
                <a:xfrm>
                  <a:off x="4034" y="2682"/>
                  <a:ext cx="57" cy="17"/>
                </a:xfrm>
                <a:custGeom>
                  <a:avLst/>
                  <a:gdLst>
                    <a:gd name="T0" fmla="*/ 0 w 57"/>
                    <a:gd name="T1" fmla="*/ 8 h 17"/>
                    <a:gd name="T2" fmla="*/ 1 w 57"/>
                    <a:gd name="T3" fmla="*/ 6 h 17"/>
                    <a:gd name="T4" fmla="*/ 3 w 57"/>
                    <a:gd name="T5" fmla="*/ 5 h 17"/>
                    <a:gd name="T6" fmla="*/ 6 w 57"/>
                    <a:gd name="T7" fmla="*/ 4 h 17"/>
                    <a:gd name="T8" fmla="*/ 10 w 57"/>
                    <a:gd name="T9" fmla="*/ 2 h 17"/>
                    <a:gd name="T10" fmla="*/ 14 w 57"/>
                    <a:gd name="T11" fmla="*/ 1 h 17"/>
                    <a:gd name="T12" fmla="*/ 18 w 57"/>
                    <a:gd name="T13" fmla="*/ 0 h 17"/>
                    <a:gd name="T14" fmla="*/ 23 w 57"/>
                    <a:gd name="T15" fmla="*/ 0 h 17"/>
                    <a:gd name="T16" fmla="*/ 26 w 57"/>
                    <a:gd name="T17" fmla="*/ 0 h 17"/>
                    <a:gd name="T18" fmla="*/ 31 w 57"/>
                    <a:gd name="T19" fmla="*/ 0 h 17"/>
                    <a:gd name="T20" fmla="*/ 36 w 57"/>
                    <a:gd name="T21" fmla="*/ 0 h 17"/>
                    <a:gd name="T22" fmla="*/ 39 w 57"/>
                    <a:gd name="T23" fmla="*/ 1 h 17"/>
                    <a:gd name="T24" fmla="*/ 43 w 57"/>
                    <a:gd name="T25" fmla="*/ 2 h 17"/>
                    <a:gd name="T26" fmla="*/ 47 w 57"/>
                    <a:gd name="T27" fmla="*/ 4 h 17"/>
                    <a:gd name="T28" fmla="*/ 51 w 57"/>
                    <a:gd name="T29" fmla="*/ 5 h 17"/>
                    <a:gd name="T30" fmla="*/ 54 w 57"/>
                    <a:gd name="T31" fmla="*/ 6 h 17"/>
                    <a:gd name="T32" fmla="*/ 56 w 57"/>
                    <a:gd name="T33" fmla="*/ 8 h 17"/>
                    <a:gd name="T34" fmla="*/ 56 w 57"/>
                    <a:gd name="T35" fmla="*/ 16 h 17"/>
                    <a:gd name="T36" fmla="*/ 54 w 57"/>
                    <a:gd name="T37" fmla="*/ 14 h 17"/>
                    <a:gd name="T38" fmla="*/ 51 w 57"/>
                    <a:gd name="T39" fmla="*/ 13 h 17"/>
                    <a:gd name="T40" fmla="*/ 48 w 57"/>
                    <a:gd name="T41" fmla="*/ 12 h 17"/>
                    <a:gd name="T42" fmla="*/ 45 w 57"/>
                    <a:gd name="T43" fmla="*/ 12 h 17"/>
                    <a:gd name="T44" fmla="*/ 40 w 57"/>
                    <a:gd name="T45" fmla="*/ 10 h 17"/>
                    <a:gd name="T46" fmla="*/ 36 w 57"/>
                    <a:gd name="T47" fmla="*/ 9 h 17"/>
                    <a:gd name="T48" fmla="*/ 32 w 57"/>
                    <a:gd name="T49" fmla="*/ 8 h 17"/>
                    <a:gd name="T50" fmla="*/ 28 w 57"/>
                    <a:gd name="T51" fmla="*/ 8 h 17"/>
                    <a:gd name="T52" fmla="*/ 25 w 57"/>
                    <a:gd name="T53" fmla="*/ 8 h 17"/>
                    <a:gd name="T54" fmla="*/ 22 w 57"/>
                    <a:gd name="T55" fmla="*/ 8 h 17"/>
                    <a:gd name="T56" fmla="*/ 18 w 57"/>
                    <a:gd name="T57" fmla="*/ 8 h 17"/>
                    <a:gd name="T58" fmla="*/ 14 w 57"/>
                    <a:gd name="T59" fmla="*/ 9 h 17"/>
                    <a:gd name="T60" fmla="*/ 10 w 57"/>
                    <a:gd name="T61" fmla="*/ 10 h 17"/>
                    <a:gd name="T62" fmla="*/ 7 w 57"/>
                    <a:gd name="T63" fmla="*/ 12 h 17"/>
                    <a:gd name="T64" fmla="*/ 3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1" y="6"/>
                      </a:lnTo>
                      <a:lnTo>
                        <a:pt x="3" y="5"/>
                      </a:lnTo>
                      <a:lnTo>
                        <a:pt x="6" y="4"/>
                      </a:lnTo>
                      <a:lnTo>
                        <a:pt x="10" y="2"/>
                      </a:lnTo>
                      <a:lnTo>
                        <a:pt x="14" y="1"/>
                      </a:lnTo>
                      <a:lnTo>
                        <a:pt x="18" y="0"/>
                      </a:lnTo>
                      <a:lnTo>
                        <a:pt x="23" y="0"/>
                      </a:lnTo>
                      <a:lnTo>
                        <a:pt x="26" y="0"/>
                      </a:lnTo>
                      <a:lnTo>
                        <a:pt x="31" y="0"/>
                      </a:lnTo>
                      <a:lnTo>
                        <a:pt x="36" y="0"/>
                      </a:lnTo>
                      <a:lnTo>
                        <a:pt x="39" y="1"/>
                      </a:lnTo>
                      <a:lnTo>
                        <a:pt x="43" y="2"/>
                      </a:lnTo>
                      <a:lnTo>
                        <a:pt x="47" y="4"/>
                      </a:lnTo>
                      <a:lnTo>
                        <a:pt x="51" y="5"/>
                      </a:lnTo>
                      <a:lnTo>
                        <a:pt x="54" y="6"/>
                      </a:lnTo>
                      <a:lnTo>
                        <a:pt x="56" y="8"/>
                      </a:lnTo>
                      <a:lnTo>
                        <a:pt x="56" y="16"/>
                      </a:lnTo>
                      <a:lnTo>
                        <a:pt x="54" y="14"/>
                      </a:lnTo>
                      <a:lnTo>
                        <a:pt x="51" y="13"/>
                      </a:lnTo>
                      <a:lnTo>
                        <a:pt x="48" y="12"/>
                      </a:lnTo>
                      <a:lnTo>
                        <a:pt x="45" y="12"/>
                      </a:lnTo>
                      <a:lnTo>
                        <a:pt x="40" y="10"/>
                      </a:lnTo>
                      <a:lnTo>
                        <a:pt x="36" y="9"/>
                      </a:lnTo>
                      <a:lnTo>
                        <a:pt x="32" y="8"/>
                      </a:lnTo>
                      <a:lnTo>
                        <a:pt x="28" y="8"/>
                      </a:lnTo>
                      <a:lnTo>
                        <a:pt x="25" y="8"/>
                      </a:lnTo>
                      <a:lnTo>
                        <a:pt x="22" y="8"/>
                      </a:lnTo>
                      <a:lnTo>
                        <a:pt x="18" y="8"/>
                      </a:lnTo>
                      <a:lnTo>
                        <a:pt x="14" y="9"/>
                      </a:lnTo>
                      <a:lnTo>
                        <a:pt x="10" y="10"/>
                      </a:lnTo>
                      <a:lnTo>
                        <a:pt x="7" y="12"/>
                      </a:lnTo>
                      <a:lnTo>
                        <a:pt x="3"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0159" name="Group 223"/>
            <p:cNvGrpSpPr>
              <a:grpSpLocks/>
            </p:cNvGrpSpPr>
            <p:nvPr/>
          </p:nvGrpSpPr>
          <p:grpSpPr bwMode="auto">
            <a:xfrm>
              <a:off x="4090" y="2610"/>
              <a:ext cx="84" cy="270"/>
              <a:chOff x="4090" y="2610"/>
              <a:chExt cx="84" cy="270"/>
            </a:xfrm>
          </p:grpSpPr>
          <p:grpSp>
            <p:nvGrpSpPr>
              <p:cNvPr id="40160" name="Group 224"/>
              <p:cNvGrpSpPr>
                <a:grpSpLocks/>
              </p:cNvGrpSpPr>
              <p:nvPr/>
            </p:nvGrpSpPr>
            <p:grpSpPr bwMode="auto">
              <a:xfrm>
                <a:off x="4090" y="2610"/>
                <a:ext cx="84" cy="270"/>
                <a:chOff x="4090" y="2610"/>
                <a:chExt cx="84" cy="270"/>
              </a:xfrm>
            </p:grpSpPr>
            <p:sp>
              <p:nvSpPr>
                <p:cNvPr id="40161" name="Freeform 225"/>
                <p:cNvSpPr>
                  <a:spLocks/>
                </p:cNvSpPr>
                <p:nvPr/>
              </p:nvSpPr>
              <p:spPr bwMode="auto">
                <a:xfrm>
                  <a:off x="4090" y="2610"/>
                  <a:ext cx="58" cy="269"/>
                </a:xfrm>
                <a:custGeom>
                  <a:avLst/>
                  <a:gdLst>
                    <a:gd name="T0" fmla="*/ 0 w 58"/>
                    <a:gd name="T1" fmla="*/ 268 h 269"/>
                    <a:gd name="T2" fmla="*/ 0 w 58"/>
                    <a:gd name="T3" fmla="*/ 5 h 269"/>
                    <a:gd name="T4" fmla="*/ 3 w 58"/>
                    <a:gd name="T5" fmla="*/ 3 h 269"/>
                    <a:gd name="T6" fmla="*/ 8 w 58"/>
                    <a:gd name="T7" fmla="*/ 2 h 269"/>
                    <a:gd name="T8" fmla="*/ 14 w 58"/>
                    <a:gd name="T9" fmla="*/ 0 h 269"/>
                    <a:gd name="T10" fmla="*/ 19 w 58"/>
                    <a:gd name="T11" fmla="*/ 0 h 269"/>
                    <a:gd name="T12" fmla="*/ 24 w 58"/>
                    <a:gd name="T13" fmla="*/ 0 h 269"/>
                    <a:gd name="T14" fmla="*/ 28 w 58"/>
                    <a:gd name="T15" fmla="*/ 0 h 269"/>
                    <a:gd name="T16" fmla="*/ 31 w 58"/>
                    <a:gd name="T17" fmla="*/ 0 h 269"/>
                    <a:gd name="T18" fmla="*/ 34 w 58"/>
                    <a:gd name="T19" fmla="*/ 0 h 269"/>
                    <a:gd name="T20" fmla="*/ 37 w 58"/>
                    <a:gd name="T21" fmla="*/ 0 h 269"/>
                    <a:gd name="T22" fmla="*/ 40 w 58"/>
                    <a:gd name="T23" fmla="*/ 0 h 269"/>
                    <a:gd name="T24" fmla="*/ 42 w 58"/>
                    <a:gd name="T25" fmla="*/ 1 h 269"/>
                    <a:gd name="T26" fmla="*/ 46 w 58"/>
                    <a:gd name="T27" fmla="*/ 2 h 269"/>
                    <a:gd name="T28" fmla="*/ 51 w 58"/>
                    <a:gd name="T29" fmla="*/ 3 h 269"/>
                    <a:gd name="T30" fmla="*/ 54 w 58"/>
                    <a:gd name="T31" fmla="*/ 4 h 269"/>
                    <a:gd name="T32" fmla="*/ 57 w 58"/>
                    <a:gd name="T33" fmla="*/ 5 h 269"/>
                    <a:gd name="T34" fmla="*/ 57 w 58"/>
                    <a:gd name="T35" fmla="*/ 268 h 269"/>
                    <a:gd name="T36" fmla="*/ 0 w 58"/>
                    <a:gd name="T37" fmla="*/ 26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269">
                      <a:moveTo>
                        <a:pt x="0" y="268"/>
                      </a:moveTo>
                      <a:lnTo>
                        <a:pt x="0" y="5"/>
                      </a:lnTo>
                      <a:lnTo>
                        <a:pt x="3" y="3"/>
                      </a:lnTo>
                      <a:lnTo>
                        <a:pt x="8" y="2"/>
                      </a:lnTo>
                      <a:lnTo>
                        <a:pt x="14" y="0"/>
                      </a:lnTo>
                      <a:lnTo>
                        <a:pt x="19" y="0"/>
                      </a:lnTo>
                      <a:lnTo>
                        <a:pt x="24" y="0"/>
                      </a:lnTo>
                      <a:lnTo>
                        <a:pt x="28" y="0"/>
                      </a:lnTo>
                      <a:lnTo>
                        <a:pt x="31" y="0"/>
                      </a:lnTo>
                      <a:lnTo>
                        <a:pt x="34" y="0"/>
                      </a:lnTo>
                      <a:lnTo>
                        <a:pt x="37" y="0"/>
                      </a:lnTo>
                      <a:lnTo>
                        <a:pt x="40" y="0"/>
                      </a:lnTo>
                      <a:lnTo>
                        <a:pt x="42" y="1"/>
                      </a:lnTo>
                      <a:lnTo>
                        <a:pt x="46" y="2"/>
                      </a:lnTo>
                      <a:lnTo>
                        <a:pt x="51" y="3"/>
                      </a:lnTo>
                      <a:lnTo>
                        <a:pt x="54" y="4"/>
                      </a:lnTo>
                      <a:lnTo>
                        <a:pt x="57" y="5"/>
                      </a:lnTo>
                      <a:lnTo>
                        <a:pt x="57" y="268"/>
                      </a:lnTo>
                      <a:lnTo>
                        <a:pt x="0" y="268"/>
                      </a:lnTo>
                    </a:path>
                  </a:pathLst>
                </a:custGeom>
                <a:solidFill>
                  <a:srgbClr val="FF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2" name="Freeform 226"/>
                <p:cNvSpPr>
                  <a:spLocks/>
                </p:cNvSpPr>
                <p:nvPr/>
              </p:nvSpPr>
              <p:spPr bwMode="auto">
                <a:xfrm>
                  <a:off x="4147" y="2617"/>
                  <a:ext cx="27" cy="263"/>
                </a:xfrm>
                <a:custGeom>
                  <a:avLst/>
                  <a:gdLst>
                    <a:gd name="T0" fmla="*/ 0 w 27"/>
                    <a:gd name="T1" fmla="*/ 0 h 263"/>
                    <a:gd name="T2" fmla="*/ 26 w 27"/>
                    <a:gd name="T3" fmla="*/ 41 h 263"/>
                    <a:gd name="T4" fmla="*/ 26 w 27"/>
                    <a:gd name="T5" fmla="*/ 262 h 263"/>
                    <a:gd name="T6" fmla="*/ 0 w 27"/>
                    <a:gd name="T7" fmla="*/ 262 h 263"/>
                    <a:gd name="T8" fmla="*/ 0 w 27"/>
                    <a:gd name="T9" fmla="*/ 0 h 263"/>
                  </a:gdLst>
                  <a:ahLst/>
                  <a:cxnLst>
                    <a:cxn ang="0">
                      <a:pos x="T0" y="T1"/>
                    </a:cxn>
                    <a:cxn ang="0">
                      <a:pos x="T2" y="T3"/>
                    </a:cxn>
                    <a:cxn ang="0">
                      <a:pos x="T4" y="T5"/>
                    </a:cxn>
                    <a:cxn ang="0">
                      <a:pos x="T6" y="T7"/>
                    </a:cxn>
                    <a:cxn ang="0">
                      <a:pos x="T8" y="T9"/>
                    </a:cxn>
                  </a:cxnLst>
                  <a:rect l="0" t="0" r="r" b="b"/>
                  <a:pathLst>
                    <a:path w="27" h="263">
                      <a:moveTo>
                        <a:pt x="0" y="0"/>
                      </a:moveTo>
                      <a:lnTo>
                        <a:pt x="26" y="41"/>
                      </a:lnTo>
                      <a:lnTo>
                        <a:pt x="26" y="262"/>
                      </a:lnTo>
                      <a:lnTo>
                        <a:pt x="0" y="262"/>
                      </a:lnTo>
                      <a:lnTo>
                        <a:pt x="0" y="0"/>
                      </a:lnTo>
                    </a:path>
                  </a:pathLst>
                </a:custGeom>
                <a:solidFill>
                  <a:srgbClr val="8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0163" name="Group 227"/>
              <p:cNvGrpSpPr>
                <a:grpSpLocks/>
              </p:cNvGrpSpPr>
              <p:nvPr/>
            </p:nvGrpSpPr>
            <p:grpSpPr bwMode="auto">
              <a:xfrm>
                <a:off x="4090" y="2682"/>
                <a:ext cx="58" cy="156"/>
                <a:chOff x="4090" y="2682"/>
                <a:chExt cx="58" cy="156"/>
              </a:xfrm>
            </p:grpSpPr>
            <p:sp>
              <p:nvSpPr>
                <p:cNvPr id="40164" name="Freeform 228"/>
                <p:cNvSpPr>
                  <a:spLocks/>
                </p:cNvSpPr>
                <p:nvPr/>
              </p:nvSpPr>
              <p:spPr bwMode="auto">
                <a:xfrm>
                  <a:off x="4090" y="2806"/>
                  <a:ext cx="57" cy="17"/>
                </a:xfrm>
                <a:custGeom>
                  <a:avLst/>
                  <a:gdLst>
                    <a:gd name="T0" fmla="*/ 0 w 57"/>
                    <a:gd name="T1" fmla="*/ 8 h 17"/>
                    <a:gd name="T2" fmla="*/ 2 w 57"/>
                    <a:gd name="T3" fmla="*/ 6 h 17"/>
                    <a:gd name="T4" fmla="*/ 4 w 57"/>
                    <a:gd name="T5" fmla="*/ 5 h 17"/>
                    <a:gd name="T6" fmla="*/ 7 w 57"/>
                    <a:gd name="T7" fmla="*/ 4 h 17"/>
                    <a:gd name="T8" fmla="*/ 11 w 57"/>
                    <a:gd name="T9" fmla="*/ 2 h 17"/>
                    <a:gd name="T10" fmla="*/ 14 w 57"/>
                    <a:gd name="T11" fmla="*/ 1 h 17"/>
                    <a:gd name="T12" fmla="*/ 19 w 57"/>
                    <a:gd name="T13" fmla="*/ 0 h 17"/>
                    <a:gd name="T14" fmla="*/ 24 w 57"/>
                    <a:gd name="T15" fmla="*/ 0 h 17"/>
                    <a:gd name="T16" fmla="*/ 27 w 57"/>
                    <a:gd name="T17" fmla="*/ 0 h 17"/>
                    <a:gd name="T18" fmla="*/ 32 w 57"/>
                    <a:gd name="T19" fmla="*/ 0 h 17"/>
                    <a:gd name="T20" fmla="*/ 36 w 57"/>
                    <a:gd name="T21" fmla="*/ 0 h 17"/>
                    <a:gd name="T22" fmla="*/ 40 w 57"/>
                    <a:gd name="T23" fmla="*/ 1 h 17"/>
                    <a:gd name="T24" fmla="*/ 44 w 57"/>
                    <a:gd name="T25" fmla="*/ 1 h 17"/>
                    <a:gd name="T26" fmla="*/ 47 w 57"/>
                    <a:gd name="T27" fmla="*/ 4 h 17"/>
                    <a:gd name="T28" fmla="*/ 51 w 57"/>
                    <a:gd name="T29" fmla="*/ 5 h 17"/>
                    <a:gd name="T30" fmla="*/ 54 w 57"/>
                    <a:gd name="T31" fmla="*/ 6 h 17"/>
                    <a:gd name="T32" fmla="*/ 56 w 57"/>
                    <a:gd name="T33" fmla="*/ 8 h 17"/>
                    <a:gd name="T34" fmla="*/ 56 w 57"/>
                    <a:gd name="T35" fmla="*/ 16 h 17"/>
                    <a:gd name="T36" fmla="*/ 55 w 57"/>
                    <a:gd name="T37" fmla="*/ 14 h 17"/>
                    <a:gd name="T38" fmla="*/ 52 w 57"/>
                    <a:gd name="T39" fmla="*/ 13 h 17"/>
                    <a:gd name="T40" fmla="*/ 49 w 57"/>
                    <a:gd name="T41" fmla="*/ 12 h 17"/>
                    <a:gd name="T42" fmla="*/ 45 w 57"/>
                    <a:gd name="T43" fmla="*/ 10 h 17"/>
                    <a:gd name="T44" fmla="*/ 41 w 57"/>
                    <a:gd name="T45" fmla="*/ 9 h 17"/>
                    <a:gd name="T46" fmla="*/ 37 w 57"/>
                    <a:gd name="T47" fmla="*/ 8 h 17"/>
                    <a:gd name="T48" fmla="*/ 33 w 57"/>
                    <a:gd name="T49" fmla="*/ 8 h 17"/>
                    <a:gd name="T50" fmla="*/ 29 w 57"/>
                    <a:gd name="T51" fmla="*/ 8 h 17"/>
                    <a:gd name="T52" fmla="*/ 26 w 57"/>
                    <a:gd name="T53" fmla="*/ 8 h 17"/>
                    <a:gd name="T54" fmla="*/ 22 w 57"/>
                    <a:gd name="T55" fmla="*/ 8 h 17"/>
                    <a:gd name="T56" fmla="*/ 19 w 57"/>
                    <a:gd name="T57" fmla="*/ 8 h 17"/>
                    <a:gd name="T58" fmla="*/ 15 w 57"/>
                    <a:gd name="T59" fmla="*/ 9 h 17"/>
                    <a:gd name="T60" fmla="*/ 11 w 57"/>
                    <a:gd name="T61" fmla="*/ 10 h 17"/>
                    <a:gd name="T62" fmla="*/ 7 w 57"/>
                    <a:gd name="T63" fmla="*/ 12 h 17"/>
                    <a:gd name="T64" fmla="*/ 4 w 57"/>
                    <a:gd name="T65" fmla="*/ 13 h 17"/>
                    <a:gd name="T66" fmla="*/ 0 w 57"/>
                    <a:gd name="T67" fmla="*/ 16 h 17"/>
                    <a:gd name="T68" fmla="*/ 0 w 57"/>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17">
                      <a:moveTo>
                        <a:pt x="0" y="8"/>
                      </a:moveTo>
                      <a:lnTo>
                        <a:pt x="2" y="6"/>
                      </a:lnTo>
                      <a:lnTo>
                        <a:pt x="4" y="5"/>
                      </a:lnTo>
                      <a:lnTo>
                        <a:pt x="7" y="4"/>
                      </a:lnTo>
                      <a:lnTo>
                        <a:pt x="11" y="2"/>
                      </a:lnTo>
                      <a:lnTo>
                        <a:pt x="14" y="1"/>
                      </a:lnTo>
                      <a:lnTo>
                        <a:pt x="19" y="0"/>
                      </a:lnTo>
                      <a:lnTo>
                        <a:pt x="24" y="0"/>
                      </a:lnTo>
                      <a:lnTo>
                        <a:pt x="27" y="0"/>
                      </a:lnTo>
                      <a:lnTo>
                        <a:pt x="32" y="0"/>
                      </a:lnTo>
                      <a:lnTo>
                        <a:pt x="36" y="0"/>
                      </a:lnTo>
                      <a:lnTo>
                        <a:pt x="40" y="1"/>
                      </a:lnTo>
                      <a:lnTo>
                        <a:pt x="44" y="1"/>
                      </a:lnTo>
                      <a:lnTo>
                        <a:pt x="47" y="4"/>
                      </a:lnTo>
                      <a:lnTo>
                        <a:pt x="51" y="5"/>
                      </a:lnTo>
                      <a:lnTo>
                        <a:pt x="54" y="6"/>
                      </a:lnTo>
                      <a:lnTo>
                        <a:pt x="56" y="8"/>
                      </a:lnTo>
                      <a:lnTo>
                        <a:pt x="56" y="16"/>
                      </a:lnTo>
                      <a:lnTo>
                        <a:pt x="55" y="14"/>
                      </a:lnTo>
                      <a:lnTo>
                        <a:pt x="52" y="13"/>
                      </a:lnTo>
                      <a:lnTo>
                        <a:pt x="49" y="12"/>
                      </a:lnTo>
                      <a:lnTo>
                        <a:pt x="45" y="10"/>
                      </a:lnTo>
                      <a:lnTo>
                        <a:pt x="41" y="9"/>
                      </a:lnTo>
                      <a:lnTo>
                        <a:pt x="37" y="8"/>
                      </a:lnTo>
                      <a:lnTo>
                        <a:pt x="33" y="8"/>
                      </a:lnTo>
                      <a:lnTo>
                        <a:pt x="29" y="8"/>
                      </a:lnTo>
                      <a:lnTo>
                        <a:pt x="26" y="8"/>
                      </a:lnTo>
                      <a:lnTo>
                        <a:pt x="22" y="8"/>
                      </a:lnTo>
                      <a:lnTo>
                        <a:pt x="19" y="8"/>
                      </a:lnTo>
                      <a:lnTo>
                        <a:pt x="15" y="9"/>
                      </a:lnTo>
                      <a:lnTo>
                        <a:pt x="11" y="10"/>
                      </a:lnTo>
                      <a:lnTo>
                        <a:pt x="7"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5" name="Freeform 229"/>
                <p:cNvSpPr>
                  <a:spLocks/>
                </p:cNvSpPr>
                <p:nvPr/>
              </p:nvSpPr>
              <p:spPr bwMode="auto">
                <a:xfrm>
                  <a:off x="4090" y="2821"/>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1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6 h 17"/>
                    <a:gd name="T38" fmla="*/ 52 w 58"/>
                    <a:gd name="T39" fmla="*/ 14 h 17"/>
                    <a:gd name="T40" fmla="*/ 49 w 58"/>
                    <a:gd name="T41" fmla="*/ 13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9 h 17"/>
                    <a:gd name="T58" fmla="*/ 15 w 58"/>
                    <a:gd name="T59" fmla="*/ 9 h 17"/>
                    <a:gd name="T60" fmla="*/ 11 w 58"/>
                    <a:gd name="T61" fmla="*/ 10 h 17"/>
                    <a:gd name="T62" fmla="*/ 8 w 58"/>
                    <a:gd name="T63" fmla="*/ 12 h 17"/>
                    <a:gd name="T64" fmla="*/ 4 w 58"/>
                    <a:gd name="T65" fmla="*/ 14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1"/>
                      </a:lnTo>
                      <a:lnTo>
                        <a:pt x="40" y="1"/>
                      </a:lnTo>
                      <a:lnTo>
                        <a:pt x="44" y="2"/>
                      </a:lnTo>
                      <a:lnTo>
                        <a:pt x="48" y="4"/>
                      </a:lnTo>
                      <a:lnTo>
                        <a:pt x="52" y="5"/>
                      </a:lnTo>
                      <a:lnTo>
                        <a:pt x="55" y="6"/>
                      </a:lnTo>
                      <a:lnTo>
                        <a:pt x="57" y="8"/>
                      </a:lnTo>
                      <a:lnTo>
                        <a:pt x="57" y="16"/>
                      </a:lnTo>
                      <a:lnTo>
                        <a:pt x="55" y="16"/>
                      </a:lnTo>
                      <a:lnTo>
                        <a:pt x="52" y="14"/>
                      </a:lnTo>
                      <a:lnTo>
                        <a:pt x="49" y="13"/>
                      </a:lnTo>
                      <a:lnTo>
                        <a:pt x="45" y="12"/>
                      </a:lnTo>
                      <a:lnTo>
                        <a:pt x="41" y="10"/>
                      </a:lnTo>
                      <a:lnTo>
                        <a:pt x="37" y="9"/>
                      </a:lnTo>
                      <a:lnTo>
                        <a:pt x="33" y="8"/>
                      </a:lnTo>
                      <a:lnTo>
                        <a:pt x="29" y="8"/>
                      </a:lnTo>
                      <a:lnTo>
                        <a:pt x="26" y="8"/>
                      </a:lnTo>
                      <a:lnTo>
                        <a:pt x="23" y="8"/>
                      </a:lnTo>
                      <a:lnTo>
                        <a:pt x="19" y="9"/>
                      </a:lnTo>
                      <a:lnTo>
                        <a:pt x="15" y="9"/>
                      </a:lnTo>
                      <a:lnTo>
                        <a:pt x="11" y="10"/>
                      </a:lnTo>
                      <a:lnTo>
                        <a:pt x="8" y="12"/>
                      </a:lnTo>
                      <a:lnTo>
                        <a:pt x="4" y="14"/>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66" name="Freeform 230"/>
                <p:cNvSpPr>
                  <a:spLocks/>
                </p:cNvSpPr>
                <p:nvPr/>
              </p:nvSpPr>
              <p:spPr bwMode="auto">
                <a:xfrm>
                  <a:off x="4090" y="2682"/>
                  <a:ext cx="58" cy="17"/>
                </a:xfrm>
                <a:custGeom>
                  <a:avLst/>
                  <a:gdLst>
                    <a:gd name="T0" fmla="*/ 0 w 58"/>
                    <a:gd name="T1" fmla="*/ 8 h 17"/>
                    <a:gd name="T2" fmla="*/ 2 w 58"/>
                    <a:gd name="T3" fmla="*/ 6 h 17"/>
                    <a:gd name="T4" fmla="*/ 4 w 58"/>
                    <a:gd name="T5" fmla="*/ 5 h 17"/>
                    <a:gd name="T6" fmla="*/ 7 w 58"/>
                    <a:gd name="T7" fmla="*/ 4 h 17"/>
                    <a:gd name="T8" fmla="*/ 11 w 58"/>
                    <a:gd name="T9" fmla="*/ 2 h 17"/>
                    <a:gd name="T10" fmla="*/ 15 w 58"/>
                    <a:gd name="T11" fmla="*/ 1 h 17"/>
                    <a:gd name="T12" fmla="*/ 19 w 58"/>
                    <a:gd name="T13" fmla="*/ 0 h 17"/>
                    <a:gd name="T14" fmla="*/ 24 w 58"/>
                    <a:gd name="T15" fmla="*/ 0 h 17"/>
                    <a:gd name="T16" fmla="*/ 27 w 58"/>
                    <a:gd name="T17" fmla="*/ 0 h 17"/>
                    <a:gd name="T18" fmla="*/ 32 w 58"/>
                    <a:gd name="T19" fmla="*/ 0 h 17"/>
                    <a:gd name="T20" fmla="*/ 37 w 58"/>
                    <a:gd name="T21" fmla="*/ 0 h 17"/>
                    <a:gd name="T22" fmla="*/ 40 w 58"/>
                    <a:gd name="T23" fmla="*/ 1 h 17"/>
                    <a:gd name="T24" fmla="*/ 44 w 58"/>
                    <a:gd name="T25" fmla="*/ 2 h 17"/>
                    <a:gd name="T26" fmla="*/ 48 w 58"/>
                    <a:gd name="T27" fmla="*/ 4 h 17"/>
                    <a:gd name="T28" fmla="*/ 52 w 58"/>
                    <a:gd name="T29" fmla="*/ 5 h 17"/>
                    <a:gd name="T30" fmla="*/ 55 w 58"/>
                    <a:gd name="T31" fmla="*/ 6 h 17"/>
                    <a:gd name="T32" fmla="*/ 57 w 58"/>
                    <a:gd name="T33" fmla="*/ 8 h 17"/>
                    <a:gd name="T34" fmla="*/ 57 w 58"/>
                    <a:gd name="T35" fmla="*/ 16 h 17"/>
                    <a:gd name="T36" fmla="*/ 55 w 58"/>
                    <a:gd name="T37" fmla="*/ 14 h 17"/>
                    <a:gd name="T38" fmla="*/ 52 w 58"/>
                    <a:gd name="T39" fmla="*/ 13 h 17"/>
                    <a:gd name="T40" fmla="*/ 49 w 58"/>
                    <a:gd name="T41" fmla="*/ 12 h 17"/>
                    <a:gd name="T42" fmla="*/ 45 w 58"/>
                    <a:gd name="T43" fmla="*/ 12 h 17"/>
                    <a:gd name="T44" fmla="*/ 41 w 58"/>
                    <a:gd name="T45" fmla="*/ 10 h 17"/>
                    <a:gd name="T46" fmla="*/ 37 w 58"/>
                    <a:gd name="T47" fmla="*/ 9 h 17"/>
                    <a:gd name="T48" fmla="*/ 33 w 58"/>
                    <a:gd name="T49" fmla="*/ 8 h 17"/>
                    <a:gd name="T50" fmla="*/ 29 w 58"/>
                    <a:gd name="T51" fmla="*/ 8 h 17"/>
                    <a:gd name="T52" fmla="*/ 26 w 58"/>
                    <a:gd name="T53" fmla="*/ 8 h 17"/>
                    <a:gd name="T54" fmla="*/ 23 w 58"/>
                    <a:gd name="T55" fmla="*/ 8 h 17"/>
                    <a:gd name="T56" fmla="*/ 19 w 58"/>
                    <a:gd name="T57" fmla="*/ 8 h 17"/>
                    <a:gd name="T58" fmla="*/ 15 w 58"/>
                    <a:gd name="T59" fmla="*/ 9 h 17"/>
                    <a:gd name="T60" fmla="*/ 11 w 58"/>
                    <a:gd name="T61" fmla="*/ 10 h 17"/>
                    <a:gd name="T62" fmla="*/ 8 w 58"/>
                    <a:gd name="T63" fmla="*/ 12 h 17"/>
                    <a:gd name="T64" fmla="*/ 4 w 58"/>
                    <a:gd name="T65" fmla="*/ 13 h 17"/>
                    <a:gd name="T66" fmla="*/ 0 w 58"/>
                    <a:gd name="T67" fmla="*/ 16 h 17"/>
                    <a:gd name="T68" fmla="*/ 0 w 58"/>
                    <a:gd name="T69"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17">
                      <a:moveTo>
                        <a:pt x="0" y="8"/>
                      </a:moveTo>
                      <a:lnTo>
                        <a:pt x="2" y="6"/>
                      </a:lnTo>
                      <a:lnTo>
                        <a:pt x="4" y="5"/>
                      </a:lnTo>
                      <a:lnTo>
                        <a:pt x="7" y="4"/>
                      </a:lnTo>
                      <a:lnTo>
                        <a:pt x="11" y="2"/>
                      </a:lnTo>
                      <a:lnTo>
                        <a:pt x="15" y="1"/>
                      </a:lnTo>
                      <a:lnTo>
                        <a:pt x="19" y="0"/>
                      </a:lnTo>
                      <a:lnTo>
                        <a:pt x="24" y="0"/>
                      </a:lnTo>
                      <a:lnTo>
                        <a:pt x="27" y="0"/>
                      </a:lnTo>
                      <a:lnTo>
                        <a:pt x="32" y="0"/>
                      </a:lnTo>
                      <a:lnTo>
                        <a:pt x="37" y="0"/>
                      </a:lnTo>
                      <a:lnTo>
                        <a:pt x="40" y="1"/>
                      </a:lnTo>
                      <a:lnTo>
                        <a:pt x="44" y="2"/>
                      </a:lnTo>
                      <a:lnTo>
                        <a:pt x="48" y="4"/>
                      </a:lnTo>
                      <a:lnTo>
                        <a:pt x="52" y="5"/>
                      </a:lnTo>
                      <a:lnTo>
                        <a:pt x="55" y="6"/>
                      </a:lnTo>
                      <a:lnTo>
                        <a:pt x="57" y="8"/>
                      </a:lnTo>
                      <a:lnTo>
                        <a:pt x="57" y="16"/>
                      </a:lnTo>
                      <a:lnTo>
                        <a:pt x="55" y="14"/>
                      </a:lnTo>
                      <a:lnTo>
                        <a:pt x="52" y="13"/>
                      </a:lnTo>
                      <a:lnTo>
                        <a:pt x="49" y="12"/>
                      </a:lnTo>
                      <a:lnTo>
                        <a:pt x="45" y="12"/>
                      </a:lnTo>
                      <a:lnTo>
                        <a:pt x="41" y="10"/>
                      </a:lnTo>
                      <a:lnTo>
                        <a:pt x="37" y="9"/>
                      </a:lnTo>
                      <a:lnTo>
                        <a:pt x="33" y="8"/>
                      </a:lnTo>
                      <a:lnTo>
                        <a:pt x="29" y="8"/>
                      </a:lnTo>
                      <a:lnTo>
                        <a:pt x="26" y="8"/>
                      </a:lnTo>
                      <a:lnTo>
                        <a:pt x="23" y="8"/>
                      </a:lnTo>
                      <a:lnTo>
                        <a:pt x="19" y="8"/>
                      </a:lnTo>
                      <a:lnTo>
                        <a:pt x="15" y="9"/>
                      </a:lnTo>
                      <a:lnTo>
                        <a:pt x="11" y="10"/>
                      </a:lnTo>
                      <a:lnTo>
                        <a:pt x="8" y="12"/>
                      </a:lnTo>
                      <a:lnTo>
                        <a:pt x="4" y="13"/>
                      </a:lnTo>
                      <a:lnTo>
                        <a:pt x="0" y="16"/>
                      </a:lnTo>
                      <a:lnTo>
                        <a:pt x="0" y="8"/>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67" name="Freeform 231"/>
            <p:cNvSpPr>
              <a:spLocks/>
            </p:cNvSpPr>
            <p:nvPr/>
          </p:nvSpPr>
          <p:spPr bwMode="auto">
            <a:xfrm>
              <a:off x="3833" y="2750"/>
              <a:ext cx="90" cy="129"/>
            </a:xfrm>
            <a:custGeom>
              <a:avLst/>
              <a:gdLst>
                <a:gd name="T0" fmla="*/ 89 w 90"/>
                <a:gd name="T1" fmla="*/ 0 h 129"/>
                <a:gd name="T2" fmla="*/ 71 w 90"/>
                <a:gd name="T3" fmla="*/ 0 h 129"/>
                <a:gd name="T4" fmla="*/ 71 w 90"/>
                <a:gd name="T5" fmla="*/ 110 h 129"/>
                <a:gd name="T6" fmla="*/ 0 w 90"/>
                <a:gd name="T7" fmla="*/ 110 h 129"/>
                <a:gd name="T8" fmla="*/ 0 w 90"/>
                <a:gd name="T9" fmla="*/ 128 h 129"/>
                <a:gd name="T10" fmla="*/ 89 w 90"/>
                <a:gd name="T11" fmla="*/ 128 h 129"/>
                <a:gd name="T12" fmla="*/ 89 w 90"/>
                <a:gd name="T13" fmla="*/ 0 h 129"/>
              </a:gdLst>
              <a:ahLst/>
              <a:cxnLst>
                <a:cxn ang="0">
                  <a:pos x="T0" y="T1"/>
                </a:cxn>
                <a:cxn ang="0">
                  <a:pos x="T2" y="T3"/>
                </a:cxn>
                <a:cxn ang="0">
                  <a:pos x="T4" y="T5"/>
                </a:cxn>
                <a:cxn ang="0">
                  <a:pos x="T6" y="T7"/>
                </a:cxn>
                <a:cxn ang="0">
                  <a:pos x="T8" y="T9"/>
                </a:cxn>
                <a:cxn ang="0">
                  <a:pos x="T10" y="T11"/>
                </a:cxn>
                <a:cxn ang="0">
                  <a:pos x="T12" y="T13"/>
                </a:cxn>
              </a:cxnLst>
              <a:rect l="0" t="0" r="r" b="b"/>
              <a:pathLst>
                <a:path w="90" h="129">
                  <a:moveTo>
                    <a:pt x="89" y="0"/>
                  </a:moveTo>
                  <a:lnTo>
                    <a:pt x="71" y="0"/>
                  </a:lnTo>
                  <a:lnTo>
                    <a:pt x="71" y="110"/>
                  </a:lnTo>
                  <a:lnTo>
                    <a:pt x="0" y="110"/>
                  </a:lnTo>
                  <a:lnTo>
                    <a:pt x="0" y="128"/>
                  </a:lnTo>
                  <a:lnTo>
                    <a:pt x="89" y="128"/>
                  </a:lnTo>
                  <a:lnTo>
                    <a:pt x="8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168" name="Group 232"/>
            <p:cNvGrpSpPr>
              <a:grpSpLocks/>
            </p:cNvGrpSpPr>
            <p:nvPr/>
          </p:nvGrpSpPr>
          <p:grpSpPr bwMode="auto">
            <a:xfrm>
              <a:off x="4149" y="2750"/>
              <a:ext cx="90" cy="130"/>
              <a:chOff x="4149" y="2750"/>
              <a:chExt cx="90" cy="130"/>
            </a:xfrm>
          </p:grpSpPr>
          <p:sp>
            <p:nvSpPr>
              <p:cNvPr id="40169" name="Freeform 233"/>
              <p:cNvSpPr>
                <a:spLocks/>
              </p:cNvSpPr>
              <p:nvPr/>
            </p:nvSpPr>
            <p:spPr bwMode="auto">
              <a:xfrm>
                <a:off x="4167" y="2750"/>
                <a:ext cx="72" cy="130"/>
              </a:xfrm>
              <a:custGeom>
                <a:avLst/>
                <a:gdLst>
                  <a:gd name="T0" fmla="*/ 0 w 72"/>
                  <a:gd name="T1" fmla="*/ 0 h 130"/>
                  <a:gd name="T2" fmla="*/ 23 w 72"/>
                  <a:gd name="T3" fmla="*/ 39 h 130"/>
                  <a:gd name="T4" fmla="*/ 23 w 72"/>
                  <a:gd name="T5" fmla="*/ 114 h 130"/>
                  <a:gd name="T6" fmla="*/ 71 w 72"/>
                  <a:gd name="T7" fmla="*/ 114 h 130"/>
                  <a:gd name="T8" fmla="*/ 71 w 72"/>
                  <a:gd name="T9" fmla="*/ 129 h 130"/>
                  <a:gd name="T10" fmla="*/ 0 w 72"/>
                  <a:gd name="T11" fmla="*/ 129 h 130"/>
                  <a:gd name="T12" fmla="*/ 0 w 72"/>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72" h="130">
                    <a:moveTo>
                      <a:pt x="0" y="0"/>
                    </a:moveTo>
                    <a:lnTo>
                      <a:pt x="23" y="39"/>
                    </a:lnTo>
                    <a:lnTo>
                      <a:pt x="23" y="114"/>
                    </a:lnTo>
                    <a:lnTo>
                      <a:pt x="71" y="114"/>
                    </a:lnTo>
                    <a:lnTo>
                      <a:pt x="71" y="129"/>
                    </a:lnTo>
                    <a:lnTo>
                      <a:pt x="0" y="129"/>
                    </a:lnTo>
                    <a:lnTo>
                      <a:pt x="0" y="0"/>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70" name="Freeform 234"/>
              <p:cNvSpPr>
                <a:spLocks/>
              </p:cNvSpPr>
              <p:nvPr/>
            </p:nvSpPr>
            <p:spPr bwMode="auto">
              <a:xfrm>
                <a:off x="4149" y="2750"/>
                <a:ext cx="90" cy="130"/>
              </a:xfrm>
              <a:custGeom>
                <a:avLst/>
                <a:gdLst>
                  <a:gd name="T0" fmla="*/ 0 w 90"/>
                  <a:gd name="T1" fmla="*/ 0 h 130"/>
                  <a:gd name="T2" fmla="*/ 17 w 90"/>
                  <a:gd name="T3" fmla="*/ 0 h 130"/>
                  <a:gd name="T4" fmla="*/ 17 w 90"/>
                  <a:gd name="T5" fmla="*/ 111 h 130"/>
                  <a:gd name="T6" fmla="*/ 89 w 90"/>
                  <a:gd name="T7" fmla="*/ 111 h 130"/>
                  <a:gd name="T8" fmla="*/ 89 w 90"/>
                  <a:gd name="T9" fmla="*/ 129 h 130"/>
                  <a:gd name="T10" fmla="*/ 0 w 90"/>
                  <a:gd name="T11" fmla="*/ 129 h 130"/>
                  <a:gd name="T12" fmla="*/ 0 w 90"/>
                  <a:gd name="T13" fmla="*/ 0 h 130"/>
                </a:gdLst>
                <a:ahLst/>
                <a:cxnLst>
                  <a:cxn ang="0">
                    <a:pos x="T0" y="T1"/>
                  </a:cxn>
                  <a:cxn ang="0">
                    <a:pos x="T2" y="T3"/>
                  </a:cxn>
                  <a:cxn ang="0">
                    <a:pos x="T4" y="T5"/>
                  </a:cxn>
                  <a:cxn ang="0">
                    <a:pos x="T6" y="T7"/>
                  </a:cxn>
                  <a:cxn ang="0">
                    <a:pos x="T8" y="T9"/>
                  </a:cxn>
                  <a:cxn ang="0">
                    <a:pos x="T10" y="T11"/>
                  </a:cxn>
                  <a:cxn ang="0">
                    <a:pos x="T12" y="T13"/>
                  </a:cxn>
                </a:cxnLst>
                <a:rect l="0" t="0" r="r" b="b"/>
                <a:pathLst>
                  <a:path w="90" h="130">
                    <a:moveTo>
                      <a:pt x="0" y="0"/>
                    </a:moveTo>
                    <a:lnTo>
                      <a:pt x="17" y="0"/>
                    </a:lnTo>
                    <a:lnTo>
                      <a:pt x="17" y="111"/>
                    </a:lnTo>
                    <a:lnTo>
                      <a:pt x="89" y="111"/>
                    </a:lnTo>
                    <a:lnTo>
                      <a:pt x="89" y="129"/>
                    </a:lnTo>
                    <a:lnTo>
                      <a:pt x="0" y="129"/>
                    </a:lnTo>
                    <a:lnTo>
                      <a:pt x="0"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0171" name="Rectangle 235"/>
          <p:cNvSpPr>
            <a:spLocks noChangeArrowheads="1"/>
          </p:cNvSpPr>
          <p:nvPr/>
        </p:nvSpPr>
        <p:spPr bwMode="auto">
          <a:xfrm>
            <a:off x="9677400" y="3886200"/>
            <a:ext cx="8445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2" tIns="47625" rIns="93662" bIns="47625">
            <a:spAutoFit/>
          </a:bodyPr>
          <a:lstStyle>
            <a:lvl1pPr defTabSz="936625">
              <a:defRPr sz="2400">
                <a:solidFill>
                  <a:schemeClr val="tx1"/>
                </a:solidFill>
                <a:latin typeface="Times New Roman" panose="02020603050405020304" pitchFamily="18" charset="0"/>
              </a:defRPr>
            </a:lvl1pPr>
            <a:lvl2pPr marL="463550" defTabSz="936625">
              <a:defRPr sz="2400">
                <a:solidFill>
                  <a:schemeClr val="tx1"/>
                </a:solidFill>
                <a:latin typeface="Times New Roman" panose="02020603050405020304" pitchFamily="18" charset="0"/>
              </a:defRPr>
            </a:lvl2pPr>
            <a:lvl3pPr marL="925513" defTabSz="936625">
              <a:defRPr sz="2400">
                <a:solidFill>
                  <a:schemeClr val="tx1"/>
                </a:solidFill>
                <a:latin typeface="Times New Roman" panose="02020603050405020304" pitchFamily="18" charset="0"/>
              </a:defRPr>
            </a:lvl3pPr>
            <a:lvl4pPr marL="1389063" defTabSz="936625">
              <a:defRPr sz="2400">
                <a:solidFill>
                  <a:schemeClr val="tx1"/>
                </a:solidFill>
                <a:latin typeface="Times New Roman" panose="02020603050405020304" pitchFamily="18" charset="0"/>
              </a:defRPr>
            </a:lvl4pPr>
            <a:lvl5pPr marL="1851025" defTabSz="936625">
              <a:defRPr sz="2400">
                <a:solidFill>
                  <a:schemeClr val="tx1"/>
                </a:solidFill>
                <a:latin typeface="Times New Roman" panose="02020603050405020304" pitchFamily="18" charset="0"/>
              </a:defRPr>
            </a:lvl5pPr>
            <a:lvl6pPr marL="2308225" defTabSz="936625" eaLnBrk="0" fontAlgn="base" hangingPunct="0">
              <a:spcBef>
                <a:spcPct val="0"/>
              </a:spcBef>
              <a:spcAft>
                <a:spcPct val="0"/>
              </a:spcAft>
              <a:defRPr sz="2400">
                <a:solidFill>
                  <a:schemeClr val="tx1"/>
                </a:solidFill>
                <a:latin typeface="Times New Roman" panose="02020603050405020304" pitchFamily="18" charset="0"/>
              </a:defRPr>
            </a:lvl6pPr>
            <a:lvl7pPr marL="2765425" defTabSz="936625" eaLnBrk="0" fontAlgn="base" hangingPunct="0">
              <a:spcBef>
                <a:spcPct val="0"/>
              </a:spcBef>
              <a:spcAft>
                <a:spcPct val="0"/>
              </a:spcAft>
              <a:defRPr sz="2400">
                <a:solidFill>
                  <a:schemeClr val="tx1"/>
                </a:solidFill>
                <a:latin typeface="Times New Roman" panose="02020603050405020304" pitchFamily="18" charset="0"/>
              </a:defRPr>
            </a:lvl7pPr>
            <a:lvl8pPr marL="3222625" defTabSz="936625" eaLnBrk="0" fontAlgn="base" hangingPunct="0">
              <a:spcBef>
                <a:spcPct val="0"/>
              </a:spcBef>
              <a:spcAft>
                <a:spcPct val="0"/>
              </a:spcAft>
              <a:defRPr sz="2400">
                <a:solidFill>
                  <a:schemeClr val="tx1"/>
                </a:solidFill>
                <a:latin typeface="Times New Roman" panose="02020603050405020304" pitchFamily="18" charset="0"/>
              </a:defRPr>
            </a:lvl8pPr>
            <a:lvl9pPr marL="3679825" defTabSz="936625"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GB" sz="2000">
                <a:latin typeface="Tahoma" panose="020B0604030504040204" pitchFamily="34" charset="0"/>
              </a:rPr>
              <a:t>World</a:t>
            </a:r>
          </a:p>
          <a:p>
            <a:pPr algn="ctr"/>
            <a:r>
              <a:rPr lang="en-US" altLang="en-GB" sz="2000">
                <a:latin typeface="Tahoma" panose="020B0604030504040204" pitchFamily="34" charset="0"/>
              </a:rPr>
              <a:t>Wide</a:t>
            </a:r>
          </a:p>
          <a:p>
            <a:pPr algn="ctr"/>
            <a:r>
              <a:rPr lang="en-US" altLang="en-GB" sz="2000">
                <a:latin typeface="Tahoma" panose="020B0604030504040204" pitchFamily="34" charset="0"/>
              </a:rPr>
              <a:t>Web</a:t>
            </a:r>
            <a:endParaRPr lang="en-US" altLang="en-GB" sz="2000" b="1" i="1">
              <a:latin typeface="Tahoma" panose="020B0604030504040204" pitchFamily="34" charset="0"/>
            </a:endParaRPr>
          </a:p>
        </p:txBody>
      </p:sp>
      <p:graphicFrame>
        <p:nvGraphicFramePr>
          <p:cNvPr id="40172" name="Object 236"/>
          <p:cNvGraphicFramePr>
            <a:graphicFrameLocks/>
          </p:cNvGraphicFramePr>
          <p:nvPr/>
        </p:nvGraphicFramePr>
        <p:xfrm>
          <a:off x="5715000" y="2057401"/>
          <a:ext cx="1530350" cy="1069975"/>
        </p:xfrm>
        <a:graphic>
          <a:graphicData uri="http://schemas.openxmlformats.org/presentationml/2006/ole">
            <mc:AlternateContent xmlns:mc="http://schemas.openxmlformats.org/markup-compatibility/2006">
              <mc:Choice xmlns:v="urn:schemas-microsoft-com:vml" Requires="v">
                <p:oleObj spid="_x0000_s1143" name="ClipArt" r:id="rId3" imgW="3660480" imgH="3565440" progId="MS_ClipArt_Gallery.2">
                  <p:embed/>
                </p:oleObj>
              </mc:Choice>
              <mc:Fallback>
                <p:oleObj name="ClipArt" r:id="rId3" imgW="3660480" imgH="356544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057401"/>
                        <a:ext cx="15303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173" name="Picture 2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1950" y="1612900"/>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174" name="Object 238"/>
          <p:cNvGraphicFramePr>
            <a:graphicFrameLocks/>
          </p:cNvGraphicFramePr>
          <p:nvPr>
            <p:extLst>
              <p:ext uri="{D42A27DB-BD31-4B8C-83A1-F6EECF244321}">
                <p14:modId xmlns:p14="http://schemas.microsoft.com/office/powerpoint/2010/main" val="2080519736"/>
              </p:ext>
            </p:extLst>
          </p:nvPr>
        </p:nvGraphicFramePr>
        <p:xfrm>
          <a:off x="4107550" y="2578630"/>
          <a:ext cx="674687" cy="995893"/>
        </p:xfrm>
        <a:graphic>
          <a:graphicData uri="http://schemas.openxmlformats.org/presentationml/2006/ole">
            <mc:AlternateContent xmlns:mc="http://schemas.openxmlformats.org/markup-compatibility/2006">
              <mc:Choice xmlns:v="urn:schemas-microsoft-com:vml" Requires="v">
                <p:oleObj spid="_x0000_s1144" name="ClipArt" r:id="rId6" imgW="1352520" imgH="3659040" progId="MS_ClipArt_Gallery.2">
                  <p:embed/>
                </p:oleObj>
              </mc:Choice>
              <mc:Fallback>
                <p:oleObj name="ClipArt" r:id="rId6" imgW="1352520" imgH="365904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7550" y="2578630"/>
                        <a:ext cx="674687" cy="995893"/>
                      </a:xfrm>
                      <a:prstGeom prst="rect">
                        <a:avLst/>
                      </a:prstGeom>
                      <a:noFill/>
                      <a:ln>
                        <a:noFill/>
                      </a:ln>
                      <a:effectLst/>
                    </p:spPr>
                  </p:pic>
                </p:oleObj>
              </mc:Fallback>
            </mc:AlternateContent>
          </a:graphicData>
        </a:graphic>
      </p:graphicFrame>
      <p:sp>
        <p:nvSpPr>
          <p:cNvPr id="40175" name="Line 239"/>
          <p:cNvSpPr>
            <a:spLocks noChangeShapeType="1"/>
          </p:cNvSpPr>
          <p:nvPr/>
        </p:nvSpPr>
        <p:spPr bwMode="auto">
          <a:xfrm flipV="1">
            <a:off x="6248400" y="2982913"/>
            <a:ext cx="685800" cy="53340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76" name="AutoShape 240"/>
          <p:cNvSpPr>
            <a:spLocks noChangeArrowheads="1"/>
          </p:cNvSpPr>
          <p:nvPr/>
        </p:nvSpPr>
        <p:spPr bwMode="auto">
          <a:xfrm flipH="1">
            <a:off x="1606550" y="1770064"/>
            <a:ext cx="3568700" cy="497417"/>
          </a:xfrm>
          <a:prstGeom prst="wedgeRoundRectCallout">
            <a:avLst>
              <a:gd name="adj1" fmla="val -37671"/>
              <a:gd name="adj2" fmla="val 66667"/>
              <a:gd name="adj3" fmla="val 1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0177" name="Object 241"/>
          <p:cNvGraphicFramePr>
            <a:graphicFrameLocks noChangeAspect="1"/>
          </p:cNvGraphicFramePr>
          <p:nvPr/>
        </p:nvGraphicFramePr>
        <p:xfrm>
          <a:off x="8610600" y="3357564"/>
          <a:ext cx="1143000" cy="1076325"/>
        </p:xfrm>
        <a:graphic>
          <a:graphicData uri="http://schemas.openxmlformats.org/presentationml/2006/ole">
            <mc:AlternateContent xmlns:mc="http://schemas.openxmlformats.org/markup-compatibility/2006">
              <mc:Choice xmlns:v="urn:schemas-microsoft-com:vml" Requires="v">
                <p:oleObj spid="_x0000_s1145" name="Clip" r:id="rId8" imgW="873360" imgH="822600" progId="MS_ClipArt_Gallery.2">
                  <p:embed/>
                </p:oleObj>
              </mc:Choice>
              <mc:Fallback>
                <p:oleObj name="Clip" r:id="rId8" imgW="873360" imgH="82260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0600" y="3357564"/>
                        <a:ext cx="1143000"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406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ctr"/>
            <a:r>
              <a:rPr lang="en-US" smtClean="0"/>
              <a:t>From Online Analytical Processing</a:t>
            </a:r>
            <a:br>
              <a:rPr lang="en-US" smtClean="0"/>
            </a:br>
            <a:r>
              <a:rPr lang="en-US" smtClean="0"/>
              <a:t>to Multidimensional Data Mining</a:t>
            </a:r>
          </a:p>
        </p:txBody>
      </p:sp>
      <p:sp>
        <p:nvSpPr>
          <p:cNvPr id="27651" name="Rectangle 3"/>
          <p:cNvSpPr>
            <a:spLocks noChangeArrowheads="1"/>
          </p:cNvSpPr>
          <p:nvPr/>
        </p:nvSpPr>
        <p:spPr bwMode="auto">
          <a:xfrm>
            <a:off x="681038" y="2138363"/>
            <a:ext cx="10775950"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gn="just">
              <a:lnSpc>
                <a:spcPct val="150000"/>
              </a:lnSpc>
              <a:buFont typeface="Wingdings" pitchFamily="2" charset="2"/>
              <a:buChar char="§"/>
            </a:pPr>
            <a:r>
              <a:rPr lang="en-US" sz="2400">
                <a:latin typeface="Trebuchet MS" pitchFamily="34" charset="0"/>
              </a:rPr>
              <a:t>Multidimensional data mining (also known as exploratory multidimensional data mining, online analytical mining, or OLAM) integrates OLAP with data mining to uncover knowledge in multidimensional databases.</a:t>
            </a:r>
          </a:p>
          <a:p>
            <a:pPr marL="285750" indent="-285750" algn="just">
              <a:lnSpc>
                <a:spcPct val="150000"/>
              </a:lnSpc>
              <a:buFont typeface="Wingdings" pitchFamily="2" charset="2"/>
              <a:buChar char="§"/>
            </a:pPr>
            <a:endParaRPr lang="en-US" sz="2400">
              <a:latin typeface="Trebuchet MS" pitchFamily="34" charset="0"/>
            </a:endParaRPr>
          </a:p>
          <a:p>
            <a:pPr marL="285750" indent="-285750" algn="just">
              <a:lnSpc>
                <a:spcPct val="150000"/>
              </a:lnSpc>
              <a:buFont typeface="Wingdings" pitchFamily="2" charset="2"/>
              <a:buChar char="§"/>
            </a:pPr>
            <a:r>
              <a:rPr lang="en-US" sz="2400">
                <a:latin typeface="Trebuchet MS" pitchFamily="34" charset="0"/>
              </a:rPr>
              <a:t>Among the many different paradigms and architectures of data mining systems, multidimensional data mining is particularly important for the following reasons:</a:t>
            </a:r>
          </a:p>
        </p:txBody>
      </p:sp>
    </p:spTree>
    <p:extLst>
      <p:ext uri="{BB962C8B-B14F-4D97-AF65-F5344CB8AC3E}">
        <p14:creationId xmlns:p14="http://schemas.microsoft.com/office/powerpoint/2010/main" val="25619193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ctr"/>
            <a:r>
              <a:rPr lang="en-US" smtClean="0"/>
              <a:t>From Online Analytical Processing</a:t>
            </a:r>
            <a:br>
              <a:rPr lang="en-US" smtClean="0"/>
            </a:br>
            <a:r>
              <a:rPr lang="en-US" smtClean="0"/>
              <a:t>to Multidimensional Data Mining</a:t>
            </a:r>
          </a:p>
        </p:txBody>
      </p:sp>
      <p:sp>
        <p:nvSpPr>
          <p:cNvPr id="28675" name="Rectangle 4"/>
          <p:cNvSpPr>
            <a:spLocks noChangeArrowheads="1"/>
          </p:cNvSpPr>
          <p:nvPr/>
        </p:nvSpPr>
        <p:spPr bwMode="auto">
          <a:xfrm>
            <a:off x="681038" y="2262188"/>
            <a:ext cx="10668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b="1" u="sng">
                <a:latin typeface="Trebuchet MS" pitchFamily="34" charset="0"/>
              </a:rPr>
              <a:t>High quality of data in data warehouses</a:t>
            </a:r>
            <a:r>
              <a:rPr lang="en-US" sz="2800" b="1">
                <a:latin typeface="Trebuchet MS" pitchFamily="34" charset="0"/>
              </a:rPr>
              <a:t>:   </a:t>
            </a:r>
          </a:p>
          <a:p>
            <a:pPr algn="just"/>
            <a:endParaRPr lang="en-US" sz="2800" b="1">
              <a:latin typeface="Trebuchet MS" pitchFamily="34" charset="0"/>
            </a:endParaRPr>
          </a:p>
          <a:p>
            <a:pPr algn="just"/>
            <a:r>
              <a:rPr lang="en-US" sz="2800">
                <a:latin typeface="Trebuchet MS" pitchFamily="34" charset="0"/>
              </a:rPr>
              <a:t>Most data mining tools need to work on integrated, consistent, and cleaned data, which requires costly data cleaning, data integration, and data transformation as preprocessing steps.</a:t>
            </a:r>
          </a:p>
          <a:p>
            <a:pPr algn="just"/>
            <a:endParaRPr lang="en-US" sz="2800">
              <a:latin typeface="Trebuchet MS" pitchFamily="34" charset="0"/>
            </a:endParaRPr>
          </a:p>
          <a:p>
            <a:pPr algn="just"/>
            <a:r>
              <a:rPr lang="en-US" sz="2800">
                <a:latin typeface="Trebuchet MS" pitchFamily="34" charset="0"/>
              </a:rPr>
              <a:t>A data warehouse constructed by such preprocessing serves as a valuable source of high-quality data for OLAP as well as for data mining.</a:t>
            </a:r>
          </a:p>
        </p:txBody>
      </p:sp>
    </p:spTree>
    <p:extLst>
      <p:ext uri="{BB962C8B-B14F-4D97-AF65-F5344CB8AC3E}">
        <p14:creationId xmlns:p14="http://schemas.microsoft.com/office/powerpoint/2010/main" val="23461557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lgn="ctr"/>
            <a:r>
              <a:rPr lang="en-US" smtClean="0"/>
              <a:t>From Online Analytical Processing</a:t>
            </a:r>
            <a:br>
              <a:rPr lang="en-US" smtClean="0"/>
            </a:br>
            <a:r>
              <a:rPr lang="en-US" smtClean="0"/>
              <a:t>to Multidimensional Data Mining</a:t>
            </a:r>
          </a:p>
        </p:txBody>
      </p:sp>
      <p:sp>
        <p:nvSpPr>
          <p:cNvPr id="29699" name="Rectangle 4"/>
          <p:cNvSpPr>
            <a:spLocks noChangeArrowheads="1"/>
          </p:cNvSpPr>
          <p:nvPr/>
        </p:nvSpPr>
        <p:spPr bwMode="auto">
          <a:xfrm>
            <a:off x="681038" y="2074863"/>
            <a:ext cx="10668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Available information processing infrastructure surrounding data warehouses:</a:t>
            </a:r>
            <a:r>
              <a:rPr lang="en-US" sz="2400" b="1">
                <a:latin typeface="Trebuchet MS" pitchFamily="34" charset="0"/>
              </a:rPr>
              <a:t>  </a:t>
            </a:r>
          </a:p>
          <a:p>
            <a:pPr algn="just"/>
            <a:endParaRPr lang="en-US" sz="2400" b="1">
              <a:latin typeface="Trebuchet MS" pitchFamily="34" charset="0"/>
            </a:endParaRPr>
          </a:p>
          <a:p>
            <a:pPr algn="just"/>
            <a:r>
              <a:rPr lang="en-US" sz="2400">
                <a:latin typeface="Trebuchet MS" pitchFamily="34" charset="0"/>
              </a:rPr>
              <a:t>Comprehensive information processing and data analysis infrastructures have been or will be systematically constructed surrounding data warehouses, which include accessing, integration, consolidation, and transformation of multiple heterogeneous databases, ODBC/OLEDB connections, Web accessing and service facilities, and reporting and OLAP analysis tools. </a:t>
            </a:r>
          </a:p>
          <a:p>
            <a:pPr algn="just"/>
            <a:endParaRPr lang="en-US" sz="2400">
              <a:latin typeface="Trebuchet MS" pitchFamily="34" charset="0"/>
            </a:endParaRPr>
          </a:p>
          <a:p>
            <a:pPr algn="just"/>
            <a:r>
              <a:rPr lang="en-US" sz="2400">
                <a:latin typeface="Trebuchet MS" pitchFamily="34" charset="0"/>
              </a:rPr>
              <a:t>It is prudent to make the best use of the available infrastructures rather than constructing everything from scratch.</a:t>
            </a:r>
          </a:p>
        </p:txBody>
      </p:sp>
    </p:spTree>
    <p:extLst>
      <p:ext uri="{BB962C8B-B14F-4D97-AF65-F5344CB8AC3E}">
        <p14:creationId xmlns:p14="http://schemas.microsoft.com/office/powerpoint/2010/main" val="17452460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ctr"/>
            <a:r>
              <a:rPr lang="en-US" smtClean="0"/>
              <a:t>From Online Analytical Processing</a:t>
            </a:r>
            <a:br>
              <a:rPr lang="en-US" smtClean="0"/>
            </a:br>
            <a:r>
              <a:rPr lang="en-US" smtClean="0"/>
              <a:t>to Multidimensional Data Mining</a:t>
            </a:r>
          </a:p>
        </p:txBody>
      </p:sp>
      <p:sp>
        <p:nvSpPr>
          <p:cNvPr id="30723" name="Rectangle 4"/>
          <p:cNvSpPr>
            <a:spLocks noChangeArrowheads="1"/>
          </p:cNvSpPr>
          <p:nvPr/>
        </p:nvSpPr>
        <p:spPr bwMode="auto">
          <a:xfrm>
            <a:off x="841375" y="2195513"/>
            <a:ext cx="106695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b="1" u="sng">
                <a:latin typeface="Trebuchet MS" pitchFamily="34" charset="0"/>
              </a:rPr>
              <a:t>OLAP-based exploration of multidimensional data:</a:t>
            </a:r>
          </a:p>
          <a:p>
            <a:pPr algn="just"/>
            <a:r>
              <a:rPr lang="en-US" sz="2400">
                <a:latin typeface="Trebuchet MS" pitchFamily="34" charset="0"/>
              </a:rPr>
              <a:t>Effective data mining needs exploratory data analysis. A user will often want to traverse through a database, select portions of relevant data, analyze them at different granularities, and present knowledge/results in different forms.</a:t>
            </a:r>
          </a:p>
          <a:p>
            <a:pPr algn="just"/>
            <a:endParaRPr lang="en-US" sz="2400" b="1" u="sng">
              <a:latin typeface="Trebuchet MS" pitchFamily="34" charset="0"/>
            </a:endParaRPr>
          </a:p>
          <a:p>
            <a:pPr algn="just"/>
            <a:r>
              <a:rPr lang="en-US" sz="2400" b="1" u="sng">
                <a:latin typeface="Trebuchet MS" pitchFamily="34" charset="0"/>
              </a:rPr>
              <a:t>Online selection of data mining functions</a:t>
            </a:r>
            <a:r>
              <a:rPr lang="en-US" sz="2400" b="1">
                <a:latin typeface="Trebuchet MS" pitchFamily="34" charset="0"/>
              </a:rPr>
              <a:t>:   </a:t>
            </a:r>
          </a:p>
          <a:p>
            <a:pPr algn="just"/>
            <a:r>
              <a:rPr lang="en-US" sz="2400">
                <a:latin typeface="Trebuchet MS" pitchFamily="34" charset="0"/>
              </a:rPr>
              <a:t>Users may not always know the specific kinds of knowledge they want to mine. By integrating OLAP with various data mining functions, multidimensional data mining provides users with the flexibility to select desired data mining functions and swap data mining tasks dynamically.</a:t>
            </a:r>
          </a:p>
          <a:p>
            <a:pPr algn="just"/>
            <a:endParaRPr lang="en-US" sz="2400">
              <a:latin typeface="Trebuchet MS" pitchFamily="34" charset="0"/>
            </a:endParaRPr>
          </a:p>
        </p:txBody>
      </p:sp>
    </p:spTree>
    <p:extLst>
      <p:ext uri="{BB962C8B-B14F-4D97-AF65-F5344CB8AC3E}">
        <p14:creationId xmlns:p14="http://schemas.microsoft.com/office/powerpoint/2010/main" val="20510059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336800"/>
            <a:ext cx="10515600" cy="1325563"/>
          </a:xfrm>
        </p:spPr>
        <p:txBody>
          <a:bodyPr/>
          <a:lstStyle/>
          <a:p>
            <a:pPr algn="ctr"/>
            <a:r>
              <a:rPr lang="en-US" dirty="0" smtClean="0">
                <a:solidFill>
                  <a:srgbClr val="0070C0"/>
                </a:solidFill>
                <a:latin typeface="Algerian" pitchFamily="82" charset="0"/>
              </a:rPr>
              <a:t>Data warehouse implementation </a:t>
            </a:r>
            <a:endParaRPr lang="en-US" dirty="0">
              <a:solidFill>
                <a:srgbClr val="0070C0"/>
              </a:solidFill>
              <a:latin typeface="Algerian" pitchFamily="82" charset="0"/>
            </a:endParaRPr>
          </a:p>
        </p:txBody>
      </p:sp>
    </p:spTree>
    <p:extLst>
      <p:ext uri="{BB962C8B-B14F-4D97-AF65-F5344CB8AC3E}">
        <p14:creationId xmlns:p14="http://schemas.microsoft.com/office/powerpoint/2010/main" val="10426601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a:latin typeface="Brush StrokeFast" pitchFamily="50" charset="0"/>
              </a:rPr>
              <a:t>Data Warehouse Implementation</a:t>
            </a:r>
            <a:endParaRPr lang="en-US" dirty="0"/>
          </a:p>
        </p:txBody>
      </p:sp>
      <p:sp>
        <p:nvSpPr>
          <p:cNvPr id="7171" name="Rectangle 3"/>
          <p:cNvSpPr>
            <a:spLocks noChangeArrowheads="1"/>
          </p:cNvSpPr>
          <p:nvPr/>
        </p:nvSpPr>
        <p:spPr bwMode="auto">
          <a:xfrm>
            <a:off x="1203325" y="2389188"/>
            <a:ext cx="97837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Data warehouses contain huge volumes of data. </a:t>
            </a:r>
          </a:p>
          <a:p>
            <a:pPr marL="342900" indent="-342900" algn="just">
              <a:lnSpc>
                <a:spcPct val="150000"/>
              </a:lnSpc>
              <a:buFont typeface="Wingdings" pitchFamily="2" charset="2"/>
              <a:buChar char="§"/>
            </a:pPr>
            <a:r>
              <a:rPr lang="en-US" sz="2400">
                <a:latin typeface="Arial Rounded MT Bold" pitchFamily="34" charset="0"/>
              </a:rPr>
              <a:t>OLAP servers demand that decision support queries be answered in the order of seconds.</a:t>
            </a:r>
          </a:p>
          <a:p>
            <a:pPr marL="342900" indent="-342900" algn="just">
              <a:lnSpc>
                <a:spcPct val="150000"/>
              </a:lnSpc>
              <a:buFont typeface="Wingdings" pitchFamily="2" charset="2"/>
              <a:buChar char="§"/>
            </a:pPr>
            <a:r>
              <a:rPr lang="en-US" sz="2400">
                <a:latin typeface="Arial Rounded MT Bold" pitchFamily="34" charset="0"/>
              </a:rPr>
              <a:t>Therefore, it is crucial for data warehouse systems to support highly efficient cube computation techniques, access methods, and query processing techniques.</a:t>
            </a:r>
          </a:p>
        </p:txBody>
      </p:sp>
    </p:spTree>
    <p:extLst>
      <p:ext uri="{BB962C8B-B14F-4D97-AF65-F5344CB8AC3E}">
        <p14:creationId xmlns:p14="http://schemas.microsoft.com/office/powerpoint/2010/main" val="21562372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b="1" dirty="0">
                <a:latin typeface="Brush StrokeFast" pitchFamily="50" charset="0"/>
              </a:rPr>
              <a:t>Efficient Data Cube Computation</a:t>
            </a:r>
          </a:p>
        </p:txBody>
      </p:sp>
      <p:sp>
        <p:nvSpPr>
          <p:cNvPr id="8195" name="Rectangle 3"/>
          <p:cNvSpPr>
            <a:spLocks noChangeArrowheads="1"/>
          </p:cNvSpPr>
          <p:nvPr/>
        </p:nvSpPr>
        <p:spPr bwMode="auto">
          <a:xfrm>
            <a:off x="1203325" y="2389188"/>
            <a:ext cx="97837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One approach to cube computation extends SQL so as to include a </a:t>
            </a:r>
            <a:r>
              <a:rPr lang="en-US" sz="2400" b="1">
                <a:latin typeface="Arial Rounded MT Bold" pitchFamily="34" charset="0"/>
              </a:rPr>
              <a:t>compute cube </a:t>
            </a:r>
            <a:r>
              <a:rPr lang="en-US" sz="2400">
                <a:latin typeface="Arial Rounded MT Bold" pitchFamily="34" charset="0"/>
              </a:rPr>
              <a:t>operator.</a:t>
            </a:r>
          </a:p>
          <a:p>
            <a:pPr marL="342900" indent="-342900" algn="just">
              <a:lnSpc>
                <a:spcPct val="150000"/>
              </a:lnSpc>
              <a:buFont typeface="Wingdings" pitchFamily="2" charset="2"/>
              <a:buChar char="§"/>
            </a:pPr>
            <a:r>
              <a:rPr lang="en-US" sz="2400">
                <a:latin typeface="Arial Rounded MT Bold" pitchFamily="34" charset="0"/>
              </a:rPr>
              <a:t>The compute cube operator computes aggregates over all subsets of the dimensions specified in the operation.</a:t>
            </a:r>
          </a:p>
          <a:p>
            <a:pPr marL="342900" indent="-342900" algn="just">
              <a:lnSpc>
                <a:spcPct val="150000"/>
              </a:lnSpc>
              <a:buFont typeface="Wingdings" pitchFamily="2" charset="2"/>
              <a:buChar char="§"/>
            </a:pPr>
            <a:r>
              <a:rPr lang="en-US" sz="2400">
                <a:latin typeface="Arial Rounded MT Bold" pitchFamily="34" charset="0"/>
              </a:rPr>
              <a:t>This can require excessive storage space, especially for large numbers of dimensions.</a:t>
            </a:r>
          </a:p>
        </p:txBody>
      </p:sp>
    </p:spTree>
    <p:extLst>
      <p:ext uri="{BB962C8B-B14F-4D97-AF65-F5344CB8AC3E}">
        <p14:creationId xmlns:p14="http://schemas.microsoft.com/office/powerpoint/2010/main" val="23359280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p>
        </p:txBody>
      </p:sp>
      <p:sp>
        <p:nvSpPr>
          <p:cNvPr id="4" name="Rectangle 3"/>
          <p:cNvSpPr>
            <a:spLocks noRot="1" noChangeAspect="1" noMove="1" noResize="1" noEditPoints="1" noAdjustHandles="1" noChangeArrowheads="1" noChangeShapeType="1" noTextEdit="1"/>
          </p:cNvSpPr>
          <p:nvPr/>
        </p:nvSpPr>
        <p:spPr>
          <a:xfrm>
            <a:off x="1202919" y="1981195"/>
            <a:ext cx="9784080" cy="4163319"/>
          </a:xfrm>
          <a:prstGeom prst="rect">
            <a:avLst/>
          </a:prstGeom>
          <a:blipFill rotWithShape="0">
            <a:blip r:embed="rId2"/>
            <a:stretch>
              <a:fillRect l="-810" t="-1171" r="-997" b="-2343"/>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26982730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b="1" dirty="0">
                <a:latin typeface="Brush StrokeFast" pitchFamily="50" charset="0"/>
              </a:rPr>
              <a:t>EXAMPLE</a:t>
            </a:r>
            <a:endParaRPr lang="en-US" dirty="0"/>
          </a:p>
        </p:txBody>
      </p:sp>
      <p:pic>
        <p:nvPicPr>
          <p:cNvPr id="1024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949450"/>
            <a:ext cx="613251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ChangeArrowheads="1"/>
          </p:cNvSpPr>
          <p:nvPr/>
        </p:nvSpPr>
        <p:spPr bwMode="auto">
          <a:xfrm>
            <a:off x="231775" y="3013075"/>
            <a:ext cx="5495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Arial Rounded MT Bold" pitchFamily="34" charset="0"/>
              </a:rPr>
              <a:t>If we start at the </a:t>
            </a:r>
            <a:r>
              <a:rPr lang="en-US" sz="2400" b="1">
                <a:latin typeface="Arial Rounded MT Bold" pitchFamily="34" charset="0"/>
              </a:rPr>
              <a:t>apex cuboid </a:t>
            </a:r>
            <a:r>
              <a:rPr lang="en-US" sz="2400">
                <a:latin typeface="Arial Rounded MT Bold" pitchFamily="34" charset="0"/>
              </a:rPr>
              <a:t>and explore downward in the lattice, this is equivalent to </a:t>
            </a:r>
            <a:r>
              <a:rPr lang="en-US" sz="2400" b="1">
                <a:latin typeface="Arial Rounded MT Bold" pitchFamily="34" charset="0"/>
              </a:rPr>
              <a:t>drilling down </a:t>
            </a:r>
            <a:r>
              <a:rPr lang="en-US" sz="2400">
                <a:latin typeface="Arial Rounded MT Bold" pitchFamily="34" charset="0"/>
              </a:rPr>
              <a:t>within the data cube. If we start at the </a:t>
            </a:r>
            <a:r>
              <a:rPr lang="en-US" sz="2400" b="1">
                <a:latin typeface="Arial Rounded MT Bold" pitchFamily="34" charset="0"/>
              </a:rPr>
              <a:t>base cuboid </a:t>
            </a:r>
            <a:r>
              <a:rPr lang="en-US" sz="2400">
                <a:latin typeface="Arial Rounded MT Bold" pitchFamily="34" charset="0"/>
              </a:rPr>
              <a:t>and explore upward,</a:t>
            </a:r>
          </a:p>
          <a:p>
            <a:pPr algn="just"/>
            <a:r>
              <a:rPr lang="en-US" sz="2400">
                <a:latin typeface="Arial Rounded MT Bold" pitchFamily="34" charset="0"/>
              </a:rPr>
              <a:t>this is akin to </a:t>
            </a:r>
            <a:r>
              <a:rPr lang="en-US" sz="2400" b="1">
                <a:latin typeface="Arial Rounded MT Bold" pitchFamily="34" charset="0"/>
              </a:rPr>
              <a:t>rolling up</a:t>
            </a:r>
            <a:r>
              <a:rPr lang="en-US" sz="2400">
                <a:latin typeface="Arial Rounded MT Bold" pitchFamily="34" charset="0"/>
              </a:rPr>
              <a:t>.</a:t>
            </a:r>
          </a:p>
        </p:txBody>
      </p:sp>
    </p:spTree>
    <p:extLst>
      <p:ext uri="{BB962C8B-B14F-4D97-AF65-F5344CB8AC3E}">
        <p14:creationId xmlns:p14="http://schemas.microsoft.com/office/powerpoint/2010/main" val="20031678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1267" name="Rectangle 3"/>
          <p:cNvSpPr>
            <a:spLocks noChangeArrowheads="1"/>
          </p:cNvSpPr>
          <p:nvPr/>
        </p:nvSpPr>
        <p:spPr bwMode="auto">
          <a:xfrm>
            <a:off x="1203325" y="2170113"/>
            <a:ext cx="97837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An SQL query containing no group-by (e.g., </a:t>
            </a:r>
            <a:r>
              <a:rPr lang="en-US" sz="2400" b="1">
                <a:latin typeface="Arial Rounded MT Bold" pitchFamily="34" charset="0"/>
              </a:rPr>
              <a:t>“compute the sum of total sales”</a:t>
            </a:r>
            <a:r>
              <a:rPr lang="en-US" sz="2400">
                <a:latin typeface="Arial Rounded MT Bold" pitchFamily="34" charset="0"/>
              </a:rPr>
              <a:t>) is a zero dimensional operation. </a:t>
            </a:r>
          </a:p>
          <a:p>
            <a:pPr marL="342900" indent="-342900" algn="just">
              <a:lnSpc>
                <a:spcPct val="150000"/>
              </a:lnSpc>
              <a:buFont typeface="Wingdings" pitchFamily="2" charset="2"/>
              <a:buChar char="§"/>
            </a:pPr>
            <a:r>
              <a:rPr lang="en-US" sz="2400">
                <a:latin typeface="Arial Rounded MT Bold" pitchFamily="34" charset="0"/>
              </a:rPr>
              <a:t>An SQL query containing one group-by (e.g., </a:t>
            </a:r>
            <a:r>
              <a:rPr lang="en-US" sz="2400" b="1">
                <a:latin typeface="Arial Rounded MT Bold" pitchFamily="34" charset="0"/>
              </a:rPr>
              <a:t>“compute the sum of sales, group-by city ”</a:t>
            </a:r>
            <a:r>
              <a:rPr lang="en-US" sz="2400">
                <a:latin typeface="Arial Rounded MT Bold" pitchFamily="34" charset="0"/>
              </a:rPr>
              <a:t>) is a one-dimensional operation.</a:t>
            </a:r>
          </a:p>
          <a:p>
            <a:pPr marL="342900" indent="-342900" algn="just">
              <a:lnSpc>
                <a:spcPct val="150000"/>
              </a:lnSpc>
              <a:buFont typeface="Wingdings" pitchFamily="2" charset="2"/>
              <a:buChar char="§"/>
            </a:pPr>
            <a:r>
              <a:rPr lang="en-US" sz="2400">
                <a:latin typeface="Arial Rounded MT Bold" pitchFamily="34" charset="0"/>
              </a:rPr>
              <a:t>A cube operator on n dimensions is equivalent to a collection of group-by statements, one for each subset of the n dimensions.</a:t>
            </a:r>
          </a:p>
        </p:txBody>
      </p:sp>
    </p:spTree>
    <p:extLst>
      <p:ext uri="{BB962C8B-B14F-4D97-AF65-F5344CB8AC3E}">
        <p14:creationId xmlns:p14="http://schemas.microsoft.com/office/powerpoint/2010/main" val="1927031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dobe Caslon Pro Bold" panose="0205070206050A020403" pitchFamily="18" charset="0"/>
              </a:rPr>
              <a:t>Features of a </a:t>
            </a:r>
            <a:r>
              <a:rPr lang="en-US" dirty="0" smtClean="0">
                <a:latin typeface="Adobe Caslon Pro Bold" panose="0205070206050A020403" pitchFamily="18" charset="0"/>
              </a:rPr>
              <a:t>Warehouse…….</a:t>
            </a:r>
            <a:endParaRPr lang="en-US" dirty="0">
              <a:latin typeface="Adobe Caslon Pro Bold" panose="0205070206050A020403" pitchFamily="18" charset="0"/>
            </a:endParaRPr>
          </a:p>
        </p:txBody>
      </p:sp>
      <p:sp>
        <p:nvSpPr>
          <p:cNvPr id="4" name="Rectangle 3"/>
          <p:cNvSpPr/>
          <p:nvPr/>
        </p:nvSpPr>
        <p:spPr>
          <a:xfrm>
            <a:off x="838200" y="1484626"/>
            <a:ext cx="10515600" cy="45243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separate from Operational Database.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Integrates </a:t>
            </a:r>
            <a:r>
              <a:rPr lang="en-US" sz="2400" dirty="0">
                <a:latin typeface="Times New Roman" panose="02020603050405020304" pitchFamily="18" charset="0"/>
                <a:cs typeface="Times New Roman" panose="02020603050405020304" pitchFamily="18" charset="0"/>
              </a:rPr>
              <a:t>data from heterogeneous systems.</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Stores </a:t>
            </a:r>
            <a:r>
              <a:rPr lang="en-US" sz="2400" dirty="0">
                <a:latin typeface="Times New Roman" panose="02020603050405020304" pitchFamily="18" charset="0"/>
                <a:cs typeface="Times New Roman" panose="02020603050405020304" pitchFamily="18" charset="0"/>
              </a:rPr>
              <a:t>HUGE amount of data, </a:t>
            </a:r>
            <a:r>
              <a:rPr lang="en-US" sz="2400" dirty="0" smtClean="0">
                <a:latin typeface="Times New Roman" panose="02020603050405020304" pitchFamily="18" charset="0"/>
                <a:cs typeface="Times New Roman" panose="02020603050405020304" pitchFamily="18" charset="0"/>
              </a:rPr>
              <a:t>more historical </a:t>
            </a:r>
            <a:r>
              <a:rPr lang="en-US" sz="2400" dirty="0">
                <a:latin typeface="Times New Roman" panose="02020603050405020304" pitchFamily="18" charset="0"/>
                <a:cs typeface="Times New Roman" panose="02020603050405020304" pitchFamily="18" charset="0"/>
              </a:rPr>
              <a:t>than current data.</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Does </a:t>
            </a:r>
            <a:r>
              <a:rPr lang="en-US" sz="2400" dirty="0">
                <a:latin typeface="Times New Roman" panose="02020603050405020304" pitchFamily="18" charset="0"/>
                <a:cs typeface="Times New Roman" panose="02020603050405020304" pitchFamily="18" charset="0"/>
              </a:rPr>
              <a:t>not require data to be highly accurate.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Queries </a:t>
            </a:r>
            <a:r>
              <a:rPr lang="en-US" sz="2400" dirty="0">
                <a:latin typeface="Times New Roman" panose="02020603050405020304" pitchFamily="18" charset="0"/>
                <a:cs typeface="Times New Roman" panose="02020603050405020304" pitchFamily="18" charset="0"/>
              </a:rPr>
              <a:t>are generally complex.</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Goal </a:t>
            </a:r>
            <a:r>
              <a:rPr lang="en-US" sz="2400" dirty="0">
                <a:latin typeface="Times New Roman" panose="02020603050405020304" pitchFamily="18" charset="0"/>
                <a:cs typeface="Times New Roman" panose="02020603050405020304" pitchFamily="18" charset="0"/>
              </a:rPr>
              <a:t>is to execute statistical queries and provide results </a:t>
            </a:r>
            <a:r>
              <a:rPr lang="en-US" sz="2400" dirty="0" smtClean="0">
                <a:latin typeface="Times New Roman" panose="02020603050405020304" pitchFamily="18" charset="0"/>
                <a:cs typeface="Times New Roman" panose="02020603050405020304" pitchFamily="18" charset="0"/>
              </a:rPr>
              <a:t>which can influence </a:t>
            </a:r>
            <a:r>
              <a:rPr lang="en-US" sz="2400" dirty="0">
                <a:latin typeface="Times New Roman" panose="02020603050405020304" pitchFamily="18" charset="0"/>
                <a:cs typeface="Times New Roman" panose="02020603050405020304" pitchFamily="18" charset="0"/>
              </a:rPr>
              <a:t>decision making </a:t>
            </a:r>
            <a:r>
              <a:rPr lang="en-US" sz="2400" dirty="0" smtClean="0">
                <a:latin typeface="Times New Roman" panose="02020603050405020304" pitchFamily="18" charset="0"/>
                <a:cs typeface="Times New Roman" panose="02020603050405020304" pitchFamily="18" charset="0"/>
              </a:rPr>
              <a:t>in favor </a:t>
            </a:r>
            <a:r>
              <a:rPr lang="en-US" sz="2400" dirty="0">
                <a:latin typeface="Times New Roman" panose="02020603050405020304" pitchFamily="18" charset="0"/>
                <a:cs typeface="Times New Roman" panose="02020603050405020304" pitchFamily="18" charset="0"/>
              </a:rPr>
              <a:t>of the Enterprise.</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systems are thus called Online Analytical Processing Systems </a:t>
            </a:r>
            <a:r>
              <a:rPr lang="en-US" sz="2400" dirty="0" smtClean="0">
                <a:latin typeface="Times New Roman" panose="02020603050405020304" pitchFamily="18" charset="0"/>
                <a:cs typeface="Times New Roman" panose="02020603050405020304" pitchFamily="18" charset="0"/>
              </a:rPr>
              <a:t>(OLAP).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62127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4" name="Rectangle 3"/>
          <p:cNvSpPr/>
          <p:nvPr/>
        </p:nvSpPr>
        <p:spPr>
          <a:xfrm>
            <a:off x="1203325" y="2290763"/>
            <a:ext cx="9783763" cy="3970337"/>
          </a:xfrm>
          <a:prstGeom prst="rect">
            <a:avLst/>
          </a:prstGeom>
        </p:spPr>
        <p:txBody>
          <a:bodyPr>
            <a:spAutoFit/>
          </a:bodyPr>
          <a:lstStyle/>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Similar to the SQL syntax, the data cube </a:t>
            </a:r>
            <a:r>
              <a:rPr lang="en-US" sz="2400" dirty="0">
                <a:latin typeface="Arial Rounded MT Bold" panose="020F0704030504030204" pitchFamily="34" charset="0"/>
                <a:cs typeface="+mn-cs"/>
              </a:rPr>
              <a:t>can be </a:t>
            </a:r>
            <a:r>
              <a:rPr lang="en-US" sz="2400" dirty="0">
                <a:latin typeface="Arial Rounded MT Bold" panose="020F0704030504030204" pitchFamily="34" charset="0"/>
                <a:cs typeface="+mn-cs"/>
              </a:rPr>
              <a:t>defined </a:t>
            </a:r>
            <a:r>
              <a:rPr lang="en-US" sz="2400" dirty="0">
                <a:latin typeface="Arial Rounded MT Bold" panose="020F0704030504030204" pitchFamily="34" charset="0"/>
                <a:cs typeface="+mn-cs"/>
              </a:rPr>
              <a:t>as:</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define cube </a:t>
            </a:r>
            <a:r>
              <a:rPr lang="en-US" sz="2400" b="1" dirty="0" err="1">
                <a:latin typeface="Arial Rounded MT Bold" panose="020F0704030504030204" pitchFamily="34" charset="0"/>
                <a:cs typeface="+mn-cs"/>
              </a:rPr>
              <a:t>sales_cube</a:t>
            </a:r>
            <a:r>
              <a:rPr lang="en-US" sz="2400" b="1" dirty="0">
                <a:latin typeface="Arial Rounded MT Bold" panose="020F0704030504030204" pitchFamily="34" charset="0"/>
                <a:cs typeface="+mn-cs"/>
              </a:rPr>
              <a:t> </a:t>
            </a:r>
            <a:r>
              <a:rPr lang="en-US" sz="2400" b="1" dirty="0">
                <a:latin typeface="Arial Rounded MT Bold" panose="020F0704030504030204" pitchFamily="34" charset="0"/>
                <a:cs typeface="+mn-cs"/>
              </a:rPr>
              <a:t>[city, item, year]: </a:t>
            </a:r>
            <a:r>
              <a:rPr lang="en-US" sz="2400" b="1" dirty="0">
                <a:latin typeface="Arial Rounded MT Bold" panose="020F0704030504030204" pitchFamily="34" charset="0"/>
                <a:cs typeface="+mn-cs"/>
              </a:rPr>
              <a:t>sum(</a:t>
            </a:r>
            <a:r>
              <a:rPr lang="en-US" sz="2400" b="1" dirty="0" err="1">
                <a:latin typeface="Arial Rounded MT Bold" panose="020F0704030504030204" pitchFamily="34" charset="0"/>
                <a:cs typeface="+mn-cs"/>
              </a:rPr>
              <a:t>sales_in</a:t>
            </a:r>
            <a:r>
              <a:rPr lang="en-US" sz="2400" b="1" dirty="0" err="1">
                <a:latin typeface="Arial Rounded MT Bold" panose="020F0704030504030204" pitchFamily="34" charset="0"/>
                <a:cs typeface="+mn-cs"/>
              </a:rPr>
              <a:t>_</a:t>
            </a:r>
            <a:r>
              <a:rPr lang="en-US" sz="2400" b="1" dirty="0" err="1">
                <a:latin typeface="Arial Rounded MT Bold" panose="020F0704030504030204" pitchFamily="34" charset="0"/>
                <a:cs typeface="+mn-cs"/>
              </a:rPr>
              <a:t>dollars</a:t>
            </a:r>
            <a:r>
              <a:rPr lang="en-US" sz="2400" b="1" dirty="0">
                <a:latin typeface="Arial Rounded MT Bold" panose="020F0704030504030204" pitchFamily="34" charset="0"/>
                <a:cs typeface="+mn-cs"/>
              </a:rPr>
              <a:t>)</a:t>
            </a:r>
          </a:p>
          <a:p>
            <a:pPr marL="342900" indent="-342900" algn="just" fontAlgn="auto">
              <a:lnSpc>
                <a:spcPct val="150000"/>
              </a:lnSpc>
              <a:spcBef>
                <a:spcPts val="0"/>
              </a:spcBef>
              <a:spcAft>
                <a:spcPts val="0"/>
              </a:spcAft>
              <a:buFont typeface="Wingdings" panose="05000000000000000000" pitchFamily="2" charset="2"/>
              <a:buChar char="§"/>
              <a:defRPr/>
            </a:pPr>
            <a:r>
              <a:rPr lang="en-US" sz="2400" dirty="0">
                <a:latin typeface="Arial Rounded MT Bold" panose="020F0704030504030204" pitchFamily="34" charset="0"/>
                <a:cs typeface="+mn-cs"/>
              </a:rPr>
              <a:t>A statement such </a:t>
            </a:r>
            <a:r>
              <a:rPr lang="en-US" sz="2400" dirty="0">
                <a:latin typeface="Arial Rounded MT Bold" panose="020F0704030504030204" pitchFamily="34" charset="0"/>
                <a:cs typeface="+mn-cs"/>
              </a:rPr>
              <a:t>as </a:t>
            </a:r>
          </a:p>
          <a:p>
            <a:pPr algn="ctr" fontAlgn="auto">
              <a:lnSpc>
                <a:spcPct val="150000"/>
              </a:lnSpc>
              <a:spcBef>
                <a:spcPts val="0"/>
              </a:spcBef>
              <a:spcAft>
                <a:spcPts val="0"/>
              </a:spcAft>
              <a:defRPr/>
            </a:pPr>
            <a:r>
              <a:rPr lang="en-US" sz="2400" b="1" dirty="0">
                <a:latin typeface="Arial Rounded MT Bold" panose="020F0704030504030204" pitchFamily="34" charset="0"/>
                <a:cs typeface="+mn-cs"/>
              </a:rPr>
              <a:t>compute </a:t>
            </a:r>
            <a:r>
              <a:rPr lang="en-US" sz="2400" b="1" dirty="0">
                <a:latin typeface="Arial Rounded MT Bold" panose="020F0704030504030204" pitchFamily="34" charset="0"/>
                <a:cs typeface="+mn-cs"/>
              </a:rPr>
              <a:t>cube </a:t>
            </a:r>
            <a:r>
              <a:rPr lang="en-US" sz="2400" b="1" dirty="0" err="1">
                <a:latin typeface="Arial Rounded MT Bold" panose="020F0704030504030204" pitchFamily="34" charset="0"/>
                <a:cs typeface="+mn-cs"/>
              </a:rPr>
              <a:t>sales_cube</a:t>
            </a:r>
            <a:endParaRPr lang="en-US" sz="2400" b="1" dirty="0">
              <a:latin typeface="Arial Rounded MT Bold" panose="020F0704030504030204" pitchFamily="34" charset="0"/>
              <a:cs typeface="+mn-cs"/>
            </a:endParaRPr>
          </a:p>
          <a:p>
            <a:pPr algn="just" fontAlgn="auto">
              <a:lnSpc>
                <a:spcPct val="150000"/>
              </a:lnSpc>
              <a:spcBef>
                <a:spcPts val="0"/>
              </a:spcBef>
              <a:spcAft>
                <a:spcPts val="0"/>
              </a:spcAft>
              <a:defRPr/>
            </a:pPr>
            <a:r>
              <a:rPr lang="en-US" sz="2400" dirty="0">
                <a:latin typeface="Arial Rounded MT Bold" panose="020F0704030504030204" pitchFamily="34" charset="0"/>
                <a:cs typeface="+mn-cs"/>
              </a:rPr>
              <a:t>would explicitly instruct the system to compute the sales aggregate cuboids for all </a:t>
            </a:r>
            <a:r>
              <a:rPr lang="en-US" sz="2400" dirty="0">
                <a:latin typeface="Arial Rounded MT Bold" panose="020F0704030504030204" pitchFamily="34" charset="0"/>
                <a:cs typeface="+mn-cs"/>
              </a:rPr>
              <a:t>eight subsets </a:t>
            </a:r>
            <a:r>
              <a:rPr lang="en-US" sz="2400" dirty="0">
                <a:latin typeface="Arial Rounded MT Bold" panose="020F0704030504030204" pitchFamily="34" charset="0"/>
                <a:cs typeface="+mn-cs"/>
              </a:rPr>
              <a:t>of the set {</a:t>
            </a:r>
            <a:r>
              <a:rPr lang="en-US" sz="2400" dirty="0">
                <a:latin typeface="Arial Rounded MT Bold" panose="020F0704030504030204" pitchFamily="34" charset="0"/>
                <a:cs typeface="+mn-cs"/>
              </a:rPr>
              <a:t>city</a:t>
            </a:r>
            <a:r>
              <a:rPr lang="en-US" sz="2400" dirty="0">
                <a:latin typeface="Arial Rounded MT Bold" panose="020F0704030504030204" pitchFamily="34" charset="0"/>
                <a:cs typeface="+mn-cs"/>
              </a:rPr>
              <a:t>, item, year </a:t>
            </a:r>
            <a:r>
              <a:rPr lang="en-US" sz="2400" dirty="0">
                <a:latin typeface="Arial Rounded MT Bold" panose="020F0704030504030204" pitchFamily="34" charset="0"/>
                <a:cs typeface="+mn-cs"/>
              </a:rPr>
              <a:t>}, </a:t>
            </a:r>
            <a:r>
              <a:rPr lang="en-US" sz="2400" dirty="0">
                <a:latin typeface="Arial Rounded MT Bold" panose="020F0704030504030204" pitchFamily="34" charset="0"/>
                <a:cs typeface="+mn-cs"/>
              </a:rPr>
              <a:t>including the empty subset.</a:t>
            </a:r>
          </a:p>
        </p:txBody>
      </p:sp>
    </p:spTree>
    <p:extLst>
      <p:ext uri="{BB962C8B-B14F-4D97-AF65-F5344CB8AC3E}">
        <p14:creationId xmlns:p14="http://schemas.microsoft.com/office/powerpoint/2010/main" val="17291814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13315" name="Rectangle 3"/>
          <p:cNvSpPr>
            <a:spLocks noChangeArrowheads="1"/>
          </p:cNvSpPr>
          <p:nvPr/>
        </p:nvSpPr>
        <p:spPr bwMode="auto">
          <a:xfrm>
            <a:off x="1203325" y="2243138"/>
            <a:ext cx="9783763"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Aft>
                <a:spcPts val="600"/>
              </a:spcAft>
            </a:pPr>
            <a:r>
              <a:rPr lang="en-US" altLang="zh-CN" sz="2400">
                <a:latin typeface="Arial Rounded MT Bold" pitchFamily="34" charset="0"/>
              </a:rPr>
              <a:t>Transform it into a SQL-like language (with a new operator cube by, introduced by Gray et al.’96)</a:t>
            </a:r>
          </a:p>
          <a:p>
            <a:pPr algn="just">
              <a:lnSpc>
                <a:spcPct val="150000"/>
              </a:lnSpc>
              <a:spcAft>
                <a:spcPts val="600"/>
              </a:spcAft>
            </a:pPr>
            <a:endParaRPr lang="en-US" altLang="zh-CN" sz="2400">
              <a:latin typeface="Arial Rounded MT Bold" pitchFamily="34" charset="0"/>
            </a:endParaRPr>
          </a:p>
          <a:p>
            <a:pPr lvl="2" algn="ctr">
              <a:lnSpc>
                <a:spcPct val="150000"/>
              </a:lnSpc>
              <a:spcAft>
                <a:spcPts val="600"/>
              </a:spcAft>
            </a:pPr>
            <a:r>
              <a:rPr lang="en-US" altLang="zh-CN" sz="2400" b="1">
                <a:latin typeface="Arial Rounded MT Bold" pitchFamily="34" charset="0"/>
              </a:rPr>
              <a:t>SELECT item, city, year, SUM (amount)</a:t>
            </a:r>
          </a:p>
          <a:p>
            <a:pPr lvl="2" algn="ctr">
              <a:lnSpc>
                <a:spcPct val="150000"/>
              </a:lnSpc>
              <a:spcAft>
                <a:spcPts val="600"/>
              </a:spcAft>
            </a:pPr>
            <a:r>
              <a:rPr lang="en-US" altLang="zh-CN" sz="2400" b="1">
                <a:latin typeface="Arial Rounded MT Bold" pitchFamily="34" charset="0"/>
              </a:rPr>
              <a:t>FROM SALES</a:t>
            </a:r>
          </a:p>
          <a:p>
            <a:pPr lvl="2" algn="ctr">
              <a:lnSpc>
                <a:spcPct val="150000"/>
              </a:lnSpc>
            </a:pPr>
            <a:r>
              <a:rPr lang="en-US" altLang="zh-CN" sz="2400" b="1">
                <a:latin typeface="Arial Rounded MT Bold" pitchFamily="34" charset="0"/>
              </a:rPr>
              <a:t>CUBE BY item, city, year</a:t>
            </a:r>
            <a:endParaRPr lang="en-US" altLang="zh-CN" sz="2400" b="1" i="1">
              <a:latin typeface="Arial Rounded MT Bold" pitchFamily="34" charset="0"/>
            </a:endParaRPr>
          </a:p>
        </p:txBody>
      </p:sp>
    </p:spTree>
    <p:extLst>
      <p:ext uri="{BB962C8B-B14F-4D97-AF65-F5344CB8AC3E}">
        <p14:creationId xmlns:p14="http://schemas.microsoft.com/office/powerpoint/2010/main" val="30786015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8" y="284163"/>
            <a:ext cx="12044362" cy="1508125"/>
          </a:xfrm>
        </p:spPr>
        <p:txBody>
          <a:bodyPr/>
          <a:lstStyle/>
          <a:p>
            <a:pPr algn="ctr" fontAlgn="auto">
              <a:spcAft>
                <a:spcPts val="0"/>
              </a:spcAft>
              <a:defRPr/>
            </a:pPr>
            <a:r>
              <a:rPr lang="en-US" sz="3200" b="1" dirty="0">
                <a:solidFill>
                  <a:schemeClr val="bg1"/>
                </a:solidFill>
                <a:latin typeface="D3 Biscuitism Bold" panose="020B0600000000000000" pitchFamily="34" charset="0"/>
              </a:rPr>
              <a:t>“How many cuboids are there in an n-dimensional data </a:t>
            </a:r>
            <a:r>
              <a:rPr lang="en-US" sz="3200" b="1" dirty="0" smtClean="0">
                <a:solidFill>
                  <a:schemeClr val="bg1"/>
                </a:solidFill>
                <a:latin typeface="D3 Biscuitism Bold" panose="020B0600000000000000" pitchFamily="34" charset="0"/>
              </a:rPr>
              <a:t>cube ???”</a:t>
            </a:r>
            <a:endParaRPr lang="en-US" sz="3200" b="1" dirty="0">
              <a:solidFill>
                <a:schemeClr val="bg1"/>
              </a:solidFill>
              <a:latin typeface="D3 Biscuitism Bold" panose="020B0600000000000000" pitchFamily="34" charset="0"/>
            </a:endParaRPr>
          </a:p>
        </p:txBody>
      </p:sp>
      <p:sp>
        <p:nvSpPr>
          <p:cNvPr id="4" name="Rectangle 3"/>
          <p:cNvSpPr>
            <a:spLocks noRot="1" noChangeAspect="1" noMove="1" noResize="1" noEditPoints="1" noAdjustHandles="1" noChangeArrowheads="1" noChangeShapeType="1" noTextEdit="1"/>
          </p:cNvSpPr>
          <p:nvPr/>
        </p:nvSpPr>
        <p:spPr>
          <a:xfrm>
            <a:off x="974319" y="1995120"/>
            <a:ext cx="9784080" cy="3416320"/>
          </a:xfrm>
          <a:prstGeom prst="rect">
            <a:avLst/>
          </a:prstGeom>
          <a:blipFill rotWithShape="0">
            <a:blip r:embed="rId2"/>
            <a:stretch>
              <a:fillRect l="-872" r="-935"/>
            </a:stretch>
          </a:blipFill>
        </p:spPr>
        <p:txBody>
          <a:bodyPr/>
          <a:lstStyle/>
          <a:p>
            <a:pPr fontAlgn="auto">
              <a:spcBef>
                <a:spcPts val="0"/>
              </a:spcBef>
              <a:spcAft>
                <a:spcPts val="0"/>
              </a:spcAft>
              <a:defRPr/>
            </a:pPr>
            <a:r>
              <a:rPr lang="en-US">
                <a:noFill/>
                <a:latin typeface="+mn-lt"/>
                <a:cs typeface="+mn-cs"/>
              </a:rPr>
              <a:t> </a:t>
            </a:r>
          </a:p>
        </p:txBody>
      </p:sp>
    </p:spTree>
    <p:extLst>
      <p:ext uri="{BB962C8B-B14F-4D97-AF65-F5344CB8AC3E}">
        <p14:creationId xmlns:p14="http://schemas.microsoft.com/office/powerpoint/2010/main" val="11002027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3"/>
            <a:ext cx="12192000" cy="1508125"/>
          </a:xfrm>
        </p:spPr>
        <p:txBody>
          <a:bodyPr/>
          <a:lstStyle/>
          <a:p>
            <a:pPr algn="ctr" fontAlgn="auto">
              <a:spcAft>
                <a:spcPts val="0"/>
              </a:spcAft>
              <a:defRPr/>
            </a:pPr>
            <a:r>
              <a:rPr lang="en-US" sz="3200" b="1" dirty="0">
                <a:solidFill>
                  <a:schemeClr val="bg1"/>
                </a:solidFill>
                <a:latin typeface="D3 Biscuitism Bold" panose="020B0600000000000000" pitchFamily="34" charset="0"/>
              </a:rPr>
              <a:t>“How many cuboids are there in an n-dimensional data cube ???”</a:t>
            </a:r>
            <a:endParaRPr lang="en-US" sz="3200" dirty="0"/>
          </a:p>
        </p:txBody>
      </p:sp>
      <p:sp>
        <p:nvSpPr>
          <p:cNvPr id="4" name="Rectangle 3"/>
          <p:cNvSpPr>
            <a:spLocks noRot="1" noChangeAspect="1" noMove="1" noResize="1" noEditPoints="1" noAdjustHandles="1" noChangeArrowheads="1" noChangeShapeType="1" noTextEdit="1"/>
          </p:cNvSpPr>
          <p:nvPr/>
        </p:nvSpPr>
        <p:spPr>
          <a:xfrm>
            <a:off x="1202919" y="1887543"/>
            <a:ext cx="9784080" cy="4524315"/>
          </a:xfrm>
          <a:prstGeom prst="rect">
            <a:avLst/>
          </a:prstGeom>
          <a:blipFill rotWithShape="0">
            <a:blip r:embed="rId2"/>
            <a:stretch>
              <a:fillRect l="-810" r="-997" b="-674"/>
            </a:stretch>
          </a:blipFill>
        </p:spPr>
        <p:txBody>
          <a:bodyPr/>
          <a:lstStyle/>
          <a:p>
            <a:pPr fontAlgn="auto">
              <a:spcBef>
                <a:spcPts val="0"/>
              </a:spcBef>
              <a:spcAft>
                <a:spcPts val="0"/>
              </a:spcAft>
              <a:defRPr/>
            </a:pPr>
            <a:r>
              <a:rPr lang="en-US">
                <a:noFill/>
                <a:latin typeface="+mn-lt"/>
                <a:cs typeface="+mn-cs"/>
              </a:rPr>
              <a:t> </a:t>
            </a:r>
          </a:p>
        </p:txBody>
      </p:sp>
      <p:pic>
        <p:nvPicPr>
          <p:cNvPr id="5" name="Picture 4"/>
          <p:cNvPicPr>
            <a:picLocks noChangeAspect="1"/>
          </p:cNvPicPr>
          <p:nvPr/>
        </p:nvPicPr>
        <p:blipFill>
          <a:blip r:embed="rId3">
            <a:extLst/>
          </a:blip>
          <a:stretch>
            <a:fillRect/>
          </a:stretch>
        </p:blipFill>
        <p:spPr>
          <a:xfrm>
            <a:off x="5619409" y="2675965"/>
            <a:ext cx="4097711" cy="831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extLst/>
          </a:blip>
          <a:stretch>
            <a:fillRect/>
          </a:stretch>
        </p:blipFill>
        <p:spPr>
          <a:xfrm>
            <a:off x="5045638" y="6109871"/>
            <a:ext cx="2098642" cy="3965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83497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p>
        </p:txBody>
      </p:sp>
      <p:sp>
        <p:nvSpPr>
          <p:cNvPr id="16387" name="Rectangle 3"/>
          <p:cNvSpPr>
            <a:spLocks noChangeArrowheads="1"/>
          </p:cNvSpPr>
          <p:nvPr/>
        </p:nvSpPr>
        <p:spPr bwMode="auto">
          <a:xfrm>
            <a:off x="1203325" y="2305050"/>
            <a:ext cx="97837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By now, you probably realize that it is unrealistic to pre-compute and materialize all of the cuboids that can possibly be generated for a data cube.</a:t>
            </a:r>
          </a:p>
          <a:p>
            <a:pPr marL="342900" indent="-342900" algn="just">
              <a:lnSpc>
                <a:spcPct val="150000"/>
              </a:lnSpc>
              <a:buFont typeface="Wingdings" pitchFamily="2" charset="2"/>
              <a:buChar char="§"/>
            </a:pPr>
            <a:r>
              <a:rPr lang="en-US" sz="2400">
                <a:latin typeface="Arial Rounded MT Bold" pitchFamily="34" charset="0"/>
              </a:rPr>
              <a:t>If there are many cuboids, and these cuboids are large in size.</a:t>
            </a:r>
          </a:p>
          <a:p>
            <a:pPr marL="342900" indent="-342900" algn="just">
              <a:lnSpc>
                <a:spcPct val="150000"/>
              </a:lnSpc>
              <a:buFont typeface="Wingdings" pitchFamily="2" charset="2"/>
              <a:buChar char="§"/>
            </a:pPr>
            <a:r>
              <a:rPr lang="en-US" sz="2400">
                <a:latin typeface="Arial Rounded MT Bold" pitchFamily="34" charset="0"/>
              </a:rPr>
              <a:t>A more reasonable option is partial materialization; that is, to materialize only some of the possible cuboids that can be generated.</a:t>
            </a:r>
          </a:p>
        </p:txBody>
      </p:sp>
    </p:spTree>
    <p:extLst>
      <p:ext uri="{BB962C8B-B14F-4D97-AF65-F5344CB8AC3E}">
        <p14:creationId xmlns:p14="http://schemas.microsoft.com/office/powerpoint/2010/main" val="17572550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163"/>
            <a:ext cx="12192000" cy="1508125"/>
          </a:xfrm>
        </p:spPr>
        <p:txBody>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p>
        </p:txBody>
      </p:sp>
      <p:sp>
        <p:nvSpPr>
          <p:cNvPr id="17411" name="Rectangle 3"/>
          <p:cNvSpPr>
            <a:spLocks noChangeArrowheads="1"/>
          </p:cNvSpPr>
          <p:nvPr/>
        </p:nvSpPr>
        <p:spPr bwMode="auto">
          <a:xfrm>
            <a:off x="1203325" y="1792288"/>
            <a:ext cx="97853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There are three choices for data cube materialization given a base cuboid:</a:t>
            </a:r>
          </a:p>
          <a:p>
            <a:pPr marL="342900" indent="-342900" algn="just">
              <a:lnSpc>
                <a:spcPct val="150000"/>
              </a:lnSpc>
              <a:buFont typeface="Wingdings" pitchFamily="2" charset="2"/>
              <a:buChar char="§"/>
            </a:pPr>
            <a:r>
              <a:rPr lang="en-US" sz="2400" b="1" u="sng">
                <a:solidFill>
                  <a:schemeClr val="bg1"/>
                </a:solidFill>
                <a:latin typeface="Arial Rounded MT Bold" pitchFamily="34" charset="0"/>
              </a:rPr>
              <a:t>No materialization</a:t>
            </a:r>
            <a:r>
              <a:rPr lang="en-US" sz="2400" b="1">
                <a:solidFill>
                  <a:schemeClr val="bg1"/>
                </a:solidFill>
                <a:latin typeface="Arial Rounded MT Bold" pitchFamily="34" charset="0"/>
              </a:rPr>
              <a:t>: </a:t>
            </a:r>
            <a:r>
              <a:rPr lang="en-US" sz="2400">
                <a:latin typeface="Arial Rounded MT Bold" pitchFamily="34" charset="0"/>
              </a:rPr>
              <a:t>Do not pre-compute any of the “non-base” cuboids. This leads to computing expensive multidimensional aggregates on-the-fly, which can be extremely slow.</a:t>
            </a:r>
          </a:p>
          <a:p>
            <a:pPr marL="342900" indent="-342900" algn="just">
              <a:lnSpc>
                <a:spcPct val="150000"/>
              </a:lnSpc>
              <a:buFont typeface="Wingdings" pitchFamily="2" charset="2"/>
              <a:buChar char="§"/>
            </a:pPr>
            <a:r>
              <a:rPr lang="en-US" sz="2400" b="1" u="sng">
                <a:solidFill>
                  <a:schemeClr val="bg1"/>
                </a:solidFill>
                <a:latin typeface="Arial Rounded MT Bold" pitchFamily="34" charset="0"/>
              </a:rPr>
              <a:t>Full materialization:</a:t>
            </a:r>
            <a:r>
              <a:rPr lang="en-US" sz="2400" b="1">
                <a:solidFill>
                  <a:schemeClr val="bg1"/>
                </a:solidFill>
                <a:latin typeface="Arial Rounded MT Bold" pitchFamily="34" charset="0"/>
              </a:rPr>
              <a:t> </a:t>
            </a:r>
            <a:r>
              <a:rPr lang="en-US" sz="2400">
                <a:latin typeface="Arial Rounded MT Bold" pitchFamily="34" charset="0"/>
              </a:rPr>
              <a:t>Pre-compute all of the cuboids. It is referred to as the full cube. It requires huge amounts of memory space in order to store all of the pre-computed cuboids.</a:t>
            </a:r>
          </a:p>
        </p:txBody>
      </p:sp>
    </p:spTree>
    <p:extLst>
      <p:ext uri="{BB962C8B-B14F-4D97-AF65-F5344CB8AC3E}">
        <p14:creationId xmlns:p14="http://schemas.microsoft.com/office/powerpoint/2010/main" val="9594525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auto">
              <a:spcAft>
                <a:spcPts val="0"/>
              </a:spcAft>
              <a:defRPr/>
            </a:pPr>
            <a:r>
              <a:rPr lang="en-US" sz="3600" b="1" dirty="0">
                <a:solidFill>
                  <a:schemeClr val="bg1"/>
                </a:solidFill>
                <a:latin typeface="Brush StrokeFast" pitchFamily="50" charset="0"/>
              </a:rPr>
              <a:t>Partial Materialization: </a:t>
            </a:r>
            <a:br>
              <a:rPr lang="en-US" sz="3600" b="1" dirty="0">
                <a:solidFill>
                  <a:schemeClr val="bg1"/>
                </a:solidFill>
                <a:latin typeface="Brush StrokeFast" pitchFamily="50" charset="0"/>
              </a:rPr>
            </a:br>
            <a:r>
              <a:rPr lang="en-US" sz="3600" b="1" dirty="0">
                <a:solidFill>
                  <a:schemeClr val="bg1"/>
                </a:solidFill>
                <a:latin typeface="Brush StrokeFast" pitchFamily="50" charset="0"/>
              </a:rPr>
              <a:t>Selected Computation of Cuboids</a:t>
            </a:r>
            <a:endParaRPr lang="en-US" sz="3600" dirty="0"/>
          </a:p>
        </p:txBody>
      </p:sp>
      <p:sp>
        <p:nvSpPr>
          <p:cNvPr id="18435" name="Rectangle 3"/>
          <p:cNvSpPr>
            <a:spLocks noChangeArrowheads="1"/>
          </p:cNvSpPr>
          <p:nvPr/>
        </p:nvSpPr>
        <p:spPr bwMode="auto">
          <a:xfrm>
            <a:off x="1203325" y="2962275"/>
            <a:ext cx="97837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b="1" u="sng">
                <a:latin typeface="Arial Rounded MT Bold" pitchFamily="34" charset="0"/>
              </a:rPr>
              <a:t>Partial materialization</a:t>
            </a:r>
            <a:r>
              <a:rPr lang="en-US" sz="2400" b="1">
                <a:latin typeface="Arial Rounded MT Bold" pitchFamily="34" charset="0"/>
              </a:rPr>
              <a:t>: </a:t>
            </a:r>
            <a:r>
              <a:rPr lang="en-US" sz="2400">
                <a:latin typeface="Arial Rounded MT Bold" pitchFamily="34" charset="0"/>
              </a:rPr>
              <a:t>We may compute a subset of the cube, which contains only those cells that satisfy some user-specified criterion. It is also referred to as </a:t>
            </a:r>
            <a:r>
              <a:rPr lang="en-US" sz="2400" b="1">
                <a:latin typeface="Arial Rounded MT Bold" pitchFamily="34" charset="0"/>
              </a:rPr>
              <a:t>sub-cube</a:t>
            </a:r>
            <a:r>
              <a:rPr lang="en-US" sz="2400">
                <a:latin typeface="Arial Rounded MT Bold" pitchFamily="34" charset="0"/>
              </a:rPr>
              <a:t>.</a:t>
            </a:r>
          </a:p>
          <a:p>
            <a:pPr marL="342900" indent="-342900" algn="just">
              <a:lnSpc>
                <a:spcPct val="150000"/>
              </a:lnSpc>
              <a:buFont typeface="Wingdings" pitchFamily="2" charset="2"/>
              <a:buChar char="§"/>
            </a:pPr>
            <a:endParaRPr lang="en-US" sz="2400">
              <a:latin typeface="Arial Rounded MT Bold" pitchFamily="34" charset="0"/>
            </a:endParaRPr>
          </a:p>
        </p:txBody>
      </p:sp>
    </p:spTree>
    <p:extLst>
      <p:ext uri="{BB962C8B-B14F-4D97-AF65-F5344CB8AC3E}">
        <p14:creationId xmlns:p14="http://schemas.microsoft.com/office/powerpoint/2010/main" val="19146302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950" y="93663"/>
            <a:ext cx="10448925" cy="1698625"/>
          </a:xfrm>
        </p:spPr>
        <p:txBody>
          <a:bodyPr>
            <a:noAutofit/>
          </a:bodyPr>
          <a:lstStyle/>
          <a:p>
            <a:pPr algn="ctr" fontAlgn="auto">
              <a:lnSpc>
                <a:spcPct val="150000"/>
              </a:lnSpc>
              <a:spcAft>
                <a:spcPts val="0"/>
              </a:spcAft>
              <a:defRPr/>
            </a:pPr>
            <a:r>
              <a:rPr lang="en-US" sz="3600" b="1" dirty="0">
                <a:solidFill>
                  <a:schemeClr val="bg1"/>
                </a:solidFill>
                <a:latin typeface="Brush StrokeFast" pitchFamily="50" charset="0"/>
              </a:rPr>
              <a:t>Indexing OLAP Data: </a:t>
            </a:r>
            <a:r>
              <a:rPr lang="en-US" sz="3600" b="1" dirty="0" smtClean="0">
                <a:solidFill>
                  <a:schemeClr val="bg1"/>
                </a:solidFill>
                <a:latin typeface="Brush StrokeFast" pitchFamily="50" charset="0"/>
              </a:rPr>
              <a:t/>
            </a:r>
            <a:br>
              <a:rPr lang="en-US" sz="3600" b="1" dirty="0" smtClean="0">
                <a:solidFill>
                  <a:schemeClr val="bg1"/>
                </a:solidFill>
                <a:latin typeface="Brush StrokeFast" pitchFamily="50" charset="0"/>
              </a:rPr>
            </a:br>
            <a:r>
              <a:rPr lang="en-US" sz="3600" b="1" dirty="0" smtClean="0">
                <a:solidFill>
                  <a:schemeClr val="bg1"/>
                </a:solidFill>
                <a:latin typeface="Brush StrokeFast" pitchFamily="50" charset="0"/>
              </a:rPr>
              <a:t>Bitmap </a:t>
            </a:r>
            <a:r>
              <a:rPr lang="en-US" sz="3600" b="1" dirty="0">
                <a:solidFill>
                  <a:schemeClr val="bg1"/>
                </a:solidFill>
                <a:latin typeface="Brush StrokeFast" pitchFamily="50" charset="0"/>
              </a:rPr>
              <a:t>Index and Join Index</a:t>
            </a:r>
          </a:p>
        </p:txBody>
      </p:sp>
      <p:sp>
        <p:nvSpPr>
          <p:cNvPr id="19459" name="Rectangle 3"/>
          <p:cNvSpPr>
            <a:spLocks noChangeArrowheads="1"/>
          </p:cNvSpPr>
          <p:nvPr/>
        </p:nvSpPr>
        <p:spPr bwMode="auto">
          <a:xfrm>
            <a:off x="869950" y="2012950"/>
            <a:ext cx="104489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To facilitate efficient data accessing, most data warehouse systems support index structures and materialized views (using cuboids).</a:t>
            </a:r>
          </a:p>
          <a:p>
            <a:pPr marL="342900" indent="-342900" algn="just">
              <a:lnSpc>
                <a:spcPct val="150000"/>
              </a:lnSpc>
              <a:buFont typeface="Wingdings" pitchFamily="2" charset="2"/>
              <a:buChar char="§"/>
            </a:pPr>
            <a:r>
              <a:rPr lang="en-US" sz="2400">
                <a:latin typeface="Arial Rounded MT Bold" pitchFamily="34" charset="0"/>
              </a:rPr>
              <a:t> Bitmap indexes have traditionally been considered to work well for data </a:t>
            </a:r>
            <a:r>
              <a:rPr lang="en-US" sz="2400" b="1">
                <a:latin typeface="Arial Rounded MT Bold" pitchFamily="34" charset="0"/>
              </a:rPr>
              <a:t>such as gender</a:t>
            </a:r>
            <a:r>
              <a:rPr lang="en-US" sz="2400">
                <a:latin typeface="Arial Rounded MT Bold" pitchFamily="34" charset="0"/>
              </a:rPr>
              <a:t>, which has a small number of distinct values, for example male and female, but many occurrences of those values. </a:t>
            </a:r>
          </a:p>
        </p:txBody>
      </p:sp>
    </p:spTree>
    <p:extLst>
      <p:ext uri="{BB962C8B-B14F-4D97-AF65-F5344CB8AC3E}">
        <p14:creationId xmlns:p14="http://schemas.microsoft.com/office/powerpoint/2010/main" val="38062513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sp>
        <p:nvSpPr>
          <p:cNvPr id="20483" name="Rectangle 3"/>
          <p:cNvSpPr>
            <a:spLocks noChangeArrowheads="1"/>
          </p:cNvSpPr>
          <p:nvPr/>
        </p:nvSpPr>
        <p:spPr bwMode="auto">
          <a:xfrm>
            <a:off x="1203325" y="1792288"/>
            <a:ext cx="978376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ct val="150000"/>
              </a:lnSpc>
              <a:buFont typeface="Wingdings" pitchFamily="2" charset="2"/>
              <a:buChar char="§"/>
            </a:pPr>
            <a:r>
              <a:rPr lang="en-US" sz="2400">
                <a:latin typeface="Arial Rounded MT Bold" pitchFamily="34" charset="0"/>
              </a:rPr>
              <a:t>The bitmap indexing method is popular in OLAP because it allows quick searching in data cubes. </a:t>
            </a:r>
          </a:p>
          <a:p>
            <a:pPr marL="342900" indent="-342900" algn="just">
              <a:lnSpc>
                <a:spcPct val="150000"/>
              </a:lnSpc>
              <a:buFont typeface="Wingdings" pitchFamily="2" charset="2"/>
              <a:buChar char="§"/>
            </a:pPr>
            <a:r>
              <a:rPr lang="en-US" sz="2400">
                <a:latin typeface="Arial Rounded MT Bold" pitchFamily="34" charset="0"/>
              </a:rPr>
              <a:t>If a given attribute’s domain consists of n values, then n bits are needed for each entry in the bitmap index (i.e., there are n bit vectors).</a:t>
            </a:r>
          </a:p>
          <a:p>
            <a:pPr marL="342900" indent="-342900" algn="just">
              <a:lnSpc>
                <a:spcPct val="150000"/>
              </a:lnSpc>
              <a:buFont typeface="Wingdings" pitchFamily="2" charset="2"/>
              <a:buChar char="§"/>
            </a:pPr>
            <a:r>
              <a:rPr lang="en-US" sz="2400">
                <a:latin typeface="Arial Rounded MT Bold" pitchFamily="34" charset="0"/>
              </a:rPr>
              <a:t>If the attribute has the </a:t>
            </a:r>
            <a:r>
              <a:rPr lang="en-US" sz="2400" b="1">
                <a:latin typeface="Arial Rounded MT Bold" pitchFamily="34" charset="0"/>
              </a:rPr>
              <a:t>value v</a:t>
            </a:r>
            <a:r>
              <a:rPr lang="en-US" sz="2400">
                <a:latin typeface="Arial Rounded MT Bold" pitchFamily="34" charset="0"/>
              </a:rPr>
              <a:t> for a given row in the data table, then the bit representing that value is </a:t>
            </a:r>
            <a:r>
              <a:rPr lang="en-US" sz="2400" b="1">
                <a:latin typeface="Arial Rounded MT Bold" pitchFamily="34" charset="0"/>
              </a:rPr>
              <a:t>set to 1 </a:t>
            </a:r>
            <a:r>
              <a:rPr lang="en-US" sz="2400">
                <a:latin typeface="Arial Rounded MT Bold" pitchFamily="34" charset="0"/>
              </a:rPr>
              <a:t>in the corresponding row of the bitmap index. All other bits for that row are </a:t>
            </a:r>
            <a:r>
              <a:rPr lang="en-US" sz="2400" b="1">
                <a:latin typeface="Arial Rounded MT Bold" pitchFamily="34" charset="0"/>
              </a:rPr>
              <a:t>set to 0</a:t>
            </a:r>
            <a:r>
              <a:rPr lang="en-US" sz="2400">
                <a:latin typeface="Arial Rounded MT Bold" pitchFamily="34" charset="0"/>
              </a:rPr>
              <a:t>.</a:t>
            </a:r>
          </a:p>
        </p:txBody>
      </p:sp>
    </p:spTree>
    <p:extLst>
      <p:ext uri="{BB962C8B-B14F-4D97-AF65-F5344CB8AC3E}">
        <p14:creationId xmlns:p14="http://schemas.microsoft.com/office/powerpoint/2010/main" val="31793066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b="1" dirty="0">
                <a:solidFill>
                  <a:schemeClr val="bg1"/>
                </a:solidFill>
                <a:latin typeface="Brush StrokeFast" pitchFamily="50" charset="0"/>
              </a:rPr>
              <a:t>Bitmap Index</a:t>
            </a:r>
            <a:endParaRPr lang="en-US" dirty="0"/>
          </a:p>
        </p:txBody>
      </p:sp>
      <p:pic>
        <p:nvPicPr>
          <p:cNvPr id="2150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046288"/>
            <a:ext cx="10479087" cy="464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7678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1035</TotalTime>
  <Words>7344</Words>
  <Application>Microsoft Office PowerPoint</Application>
  <PresentationFormat>Custom</PresentationFormat>
  <Paragraphs>874</Paragraphs>
  <Slides>167</Slides>
  <Notes>0</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167</vt:i4>
      </vt:variant>
    </vt:vector>
  </HeadingPairs>
  <TitlesOfParts>
    <vt:vector size="173" baseType="lpstr">
      <vt:lpstr>Technic</vt:lpstr>
      <vt:lpstr>ClipArt</vt:lpstr>
      <vt:lpstr>Clip</vt:lpstr>
      <vt:lpstr>Visio</vt:lpstr>
      <vt:lpstr>Document</vt:lpstr>
      <vt:lpstr>Visio.Drawing.6</vt:lpstr>
      <vt:lpstr>Data Warehousing  and  Data Mining </vt:lpstr>
      <vt:lpstr>UNIT I</vt:lpstr>
      <vt:lpstr>Topics to be covered </vt:lpstr>
      <vt:lpstr>Basic Concepts </vt:lpstr>
      <vt:lpstr>What is Data Warehouse??????</vt:lpstr>
      <vt:lpstr>Data Warehouse Properties</vt:lpstr>
      <vt:lpstr>What is Data Warehouse??????</vt:lpstr>
      <vt:lpstr>Heterogeneous Information Sources</vt:lpstr>
      <vt:lpstr>Features of a Warehouse…….</vt:lpstr>
      <vt:lpstr>Differences between Operational Database Systems and Data Warehouses</vt:lpstr>
      <vt:lpstr>PowerPoint Presentation</vt:lpstr>
      <vt:lpstr>Need of a Separate Data Warehouse</vt:lpstr>
      <vt:lpstr>Origin/Evolution of Data Warehouse</vt:lpstr>
      <vt:lpstr>PowerPoint Presentation</vt:lpstr>
      <vt:lpstr>PowerPoint Presentation</vt:lpstr>
      <vt:lpstr>Data warehouse modeling: cube and OLAP </vt:lpstr>
      <vt:lpstr>OLAP (Online Analytical Processing)</vt:lpstr>
      <vt:lpstr>Data Warehouse</vt:lpstr>
      <vt:lpstr>Online Analytical Processing</vt:lpstr>
      <vt:lpstr>Why Separate Data Warehouse?</vt:lpstr>
      <vt:lpstr>From Tables and Spreadsheets to Data Cubes</vt:lpstr>
      <vt:lpstr>OLTP vs. OLAP</vt:lpstr>
      <vt:lpstr>OLAP Server Architectures</vt:lpstr>
      <vt:lpstr>Multidimensional Data</vt:lpstr>
      <vt:lpstr>PowerPoint Presentation</vt:lpstr>
      <vt:lpstr>Typical OLAP Operations</vt:lpstr>
      <vt:lpstr>PowerPoint Presentation</vt:lpstr>
      <vt:lpstr>Sample OLAP Drill down  online report</vt:lpstr>
      <vt:lpstr>Cube Operation</vt:lpstr>
      <vt:lpstr>Roll-up and Drill-down</vt:lpstr>
      <vt:lpstr>Slice and dice</vt:lpstr>
      <vt:lpstr>PowerPoint Presentation</vt:lpstr>
      <vt:lpstr>PowerPoint Presentation</vt:lpstr>
      <vt:lpstr>PowerPoint Presentation</vt:lpstr>
      <vt:lpstr>PowerPoint Presentation</vt:lpstr>
      <vt:lpstr>Querying with MDX  (Multidimensional Expressions)</vt:lpstr>
      <vt:lpstr>The Data Hierarchy</vt:lpstr>
      <vt:lpstr>Sample MDX where italic are default</vt:lpstr>
      <vt:lpstr>PowerPoint Presentation</vt:lpstr>
      <vt:lpstr>Example on Roll-up</vt:lpstr>
      <vt:lpstr>PowerPoint Presentation</vt:lpstr>
      <vt:lpstr>Example on Drill-down</vt:lpstr>
      <vt:lpstr>PowerPoint Presentation</vt:lpstr>
      <vt:lpstr>Example on Slice</vt:lpstr>
      <vt:lpstr>PowerPoint Presentation</vt:lpstr>
      <vt:lpstr>Example on Dice</vt:lpstr>
      <vt:lpstr>PowerPoint Presentation</vt:lpstr>
      <vt:lpstr>The CrossJoin ( ) Function</vt:lpstr>
      <vt:lpstr>Filter ( ) Versus Slicer</vt:lpstr>
      <vt:lpstr>The Order ( ) Function</vt:lpstr>
      <vt:lpstr> TopCount ( ) and BottomCount ( ) Functions</vt:lpstr>
      <vt:lpstr>Sales Data Warehouse Star Schema of the SalesRecord   </vt:lpstr>
      <vt:lpstr>Sample Star Schema of Sales Record</vt:lpstr>
      <vt:lpstr>Axis Dimensions in the Select Clause</vt:lpstr>
      <vt:lpstr>This query crossjoins the Gender and the Time dimensions to produce data in which the data for each gender is broken into two years in this cube.</vt:lpstr>
      <vt:lpstr>Output from the data cube of Slicer Function</vt:lpstr>
      <vt:lpstr>Filter filers a set based on a particular condition</vt:lpstr>
      <vt:lpstr>The Filter function produces a set of product departments meeting the Filter criteria</vt:lpstr>
      <vt:lpstr>Output from the data cube</vt:lpstr>
      <vt:lpstr>TopCount( ) and BottomCount( ) Functions</vt:lpstr>
      <vt:lpstr>The columns axis contains the members from the customers dimension. The single member, {[Customers].[All Customers].[USA] is specified and the children of USA, [Customers].[All Customers].[USA]. Children, are combined in a comma- separated list to make up the set.</vt:lpstr>
      <vt:lpstr>Output from the data cube</vt:lpstr>
      <vt:lpstr>The Order () Function</vt:lpstr>
      <vt:lpstr>The Order function provides sorting capabilities within the MDX language in ASC, DESC, BASC and BDESC where “B” indicates “break” hierarchy.</vt:lpstr>
      <vt:lpstr>Output from the data cube</vt:lpstr>
      <vt:lpstr>Filter Function </vt:lpstr>
      <vt:lpstr>This query is motivated by a desire to determine which products married women are most likely to purchase and the sales of these same products to married men. </vt:lpstr>
      <vt:lpstr>Output from the data cube</vt:lpstr>
      <vt:lpstr>Example of OLAP</vt:lpstr>
      <vt:lpstr>Tutorial Question 5</vt:lpstr>
      <vt:lpstr>Data warehouse design and usage</vt:lpstr>
      <vt:lpstr>Data Warehouse Usage</vt:lpstr>
      <vt:lpstr>Introduction</vt:lpstr>
      <vt:lpstr>Introduction</vt:lpstr>
      <vt:lpstr>Data Warehouse Applications</vt:lpstr>
      <vt:lpstr>Data Warehouse Applications</vt:lpstr>
      <vt:lpstr>“How does data mining relate to information processing and online analytical processing? ”</vt:lpstr>
      <vt:lpstr>“Do OLAP systems perform data mining? Are OLAP systems actually data mining systems?”</vt:lpstr>
      <vt:lpstr>PowerPoint Presentation</vt:lpstr>
      <vt:lpstr>From Online Analytical Processing to Multidimensional Data Mining</vt:lpstr>
      <vt:lpstr>From Online Analytical Processing to Multidimensional Data Mining</vt:lpstr>
      <vt:lpstr>From Online Analytical Processing to Multidimensional Data Mining</vt:lpstr>
      <vt:lpstr>From Online Analytical Processing to Multidimensional Data Mining</vt:lpstr>
      <vt:lpstr>Data warehouse implementation </vt:lpstr>
      <vt:lpstr>Data Warehouse Implementation</vt:lpstr>
      <vt:lpstr>Efficient Data Cube Computation</vt:lpstr>
      <vt:lpstr>EXAMPLE</vt:lpstr>
      <vt:lpstr>EXAMPLE</vt:lpstr>
      <vt:lpstr>PowerPoint Presentation</vt:lpstr>
      <vt:lpstr>PowerPoint Presentation</vt:lpstr>
      <vt:lpstr>PowerPoint Presentation</vt:lpstr>
      <vt:lpstr>“How many cuboids are there in an n-dimensional data cube ???”</vt:lpstr>
      <vt:lpstr>“How many cuboids are there in an n-dimensional data cube ???”</vt:lpstr>
      <vt:lpstr>PowerPoint Presentation</vt:lpstr>
      <vt:lpstr>Partial Materialization:  Selected Computation of Cuboids</vt:lpstr>
      <vt:lpstr>Partial Materialization:  Selected Computation of Cuboids</vt:lpstr>
      <vt:lpstr>Indexing OLAP Data:  Bitmap Index and Join Index</vt:lpstr>
      <vt:lpstr>Bitmap Index</vt:lpstr>
      <vt:lpstr>Bitmap Index</vt:lpstr>
      <vt:lpstr>Bitmap Index Facts</vt:lpstr>
      <vt:lpstr>join indexing</vt:lpstr>
      <vt:lpstr>join indexing</vt:lpstr>
      <vt:lpstr>Example</vt:lpstr>
      <vt:lpstr>Efficient Processing of OLAP Queries</vt:lpstr>
      <vt:lpstr>example</vt:lpstr>
      <vt:lpstr>PowerPoint Presentation</vt:lpstr>
      <vt:lpstr>result</vt:lpstr>
      <vt:lpstr>PowerPoint Presentation</vt:lpstr>
      <vt:lpstr>UNIT II</vt:lpstr>
      <vt:lpstr>Topics to be covered </vt:lpstr>
      <vt:lpstr>Basic concepts of Data mining </vt:lpstr>
      <vt:lpstr>What is Data Mining??????</vt:lpstr>
      <vt:lpstr>The world is data rich but information poor</vt:lpstr>
      <vt:lpstr>PowerPoint Presentation</vt:lpstr>
      <vt:lpstr>PowerPoint Presentation</vt:lpstr>
      <vt:lpstr>The knowledge discovery process</vt:lpstr>
      <vt:lpstr>PowerPoint Presentation</vt:lpstr>
      <vt:lpstr>Data  Mining functionalities </vt:lpstr>
      <vt:lpstr>Data Mining Functionalities</vt:lpstr>
      <vt:lpstr>Data characterization</vt:lpstr>
      <vt:lpstr>Data discrimination</vt:lpstr>
      <vt:lpstr>concept of interesting patterns </vt:lpstr>
      <vt:lpstr>Mining Frequent Patterns</vt:lpstr>
      <vt:lpstr>Association analysis</vt:lpstr>
      <vt:lpstr>Classification and Regression for Predictive Analysis</vt:lpstr>
      <vt:lpstr>“How is the derived model presented?”</vt:lpstr>
      <vt:lpstr>PowerPoint Presentation</vt:lpstr>
      <vt:lpstr>Cluster analysis</vt:lpstr>
      <vt:lpstr>PowerPoint Presentation</vt:lpstr>
      <vt:lpstr>Outlier Analysis</vt:lpstr>
      <vt:lpstr>Are All Patterns Interesting?</vt:lpstr>
      <vt:lpstr>Data mining tasks  </vt:lpstr>
      <vt:lpstr>PowerPoint Presentation</vt:lpstr>
      <vt:lpstr>Current trends </vt:lpstr>
      <vt:lpstr>PowerPoint Presentation</vt:lpstr>
      <vt:lpstr>Major issues and ethics in data mining  </vt:lpstr>
      <vt:lpstr>PowerPoint Presentation</vt:lpstr>
      <vt:lpstr>UNIT IIi</vt:lpstr>
      <vt:lpstr>Topics to be covered </vt:lpstr>
      <vt:lpstr>data cleaning</vt:lpstr>
      <vt:lpstr>Data integration and transformation </vt:lpstr>
      <vt:lpstr>data reduction</vt:lpstr>
      <vt:lpstr>discretization</vt:lpstr>
      <vt:lpstr>Concept of hierarchy generation</vt:lpstr>
      <vt:lpstr>UNIT IV ASSOCIATION AND CORRELATION ANALYSIS</vt:lpstr>
      <vt:lpstr>Topics to be covered </vt:lpstr>
      <vt:lpstr>Basic concepts of frequent pattern and association rule</vt:lpstr>
      <vt:lpstr>Frequent Item set generation with Apriori algorithm and FP Growth algorithm </vt:lpstr>
      <vt:lpstr>Rule Generation  </vt:lpstr>
      <vt:lpstr>Applications of Association Rules </vt:lpstr>
      <vt:lpstr>   UNIT V CLUSTERING ALGORITHMS AND CLUSTERING ANALYSIS   </vt:lpstr>
      <vt:lpstr>Topics to be covered </vt:lpstr>
      <vt:lpstr>Measures of Similarity</vt:lpstr>
      <vt:lpstr>K means partitioning method </vt:lpstr>
      <vt:lpstr>K medioids method </vt:lpstr>
      <vt:lpstr>CLARANS  Method </vt:lpstr>
      <vt:lpstr>Agglomerative and divisive clustering hierarchal method </vt:lpstr>
      <vt:lpstr>BIRCH method   </vt:lpstr>
      <vt:lpstr>Density based methods </vt:lpstr>
      <vt:lpstr>Cluster evaluation  </vt:lpstr>
      <vt:lpstr>Outlier detection and analysis</vt:lpstr>
      <vt:lpstr>   UNIT VI CLASSIFICATION </vt:lpstr>
      <vt:lpstr>Topics to be covered </vt:lpstr>
      <vt:lpstr>Basic concepts of frequent pattern and association rule   </vt:lpstr>
      <vt:lpstr>Frequent Item set generation with Apriori algorithm and FP Growth algorithm</vt:lpstr>
      <vt:lpstr>Rule Generation  </vt:lpstr>
      <vt:lpstr>Applications of Association Rules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Warehousing Concepts</dc:title>
  <dc:creator>Rajesh</dc:creator>
  <cp:lastModifiedBy>admin</cp:lastModifiedBy>
  <cp:revision>94</cp:revision>
  <dcterms:created xsi:type="dcterms:W3CDTF">2013-08-10T17:15:25Z</dcterms:created>
  <dcterms:modified xsi:type="dcterms:W3CDTF">2021-08-17T10:38:37Z</dcterms:modified>
</cp:coreProperties>
</file>