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2" d="100"/>
          <a:sy n="82" d="100"/>
        </p:scale>
        <p:origin x="-1026" y="4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93689D-9D4C-4835-A051-B9E6B46790B3}"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3D3A2-2640-43AD-9077-39A375B11EB4}" type="slidenum">
              <a:rPr lang="en-US" smtClean="0"/>
              <a:t>‹#›</a:t>
            </a:fld>
            <a:endParaRPr lang="en-US"/>
          </a:p>
        </p:txBody>
      </p:sp>
    </p:spTree>
    <p:extLst>
      <p:ext uri="{BB962C8B-B14F-4D97-AF65-F5344CB8AC3E}">
        <p14:creationId xmlns:p14="http://schemas.microsoft.com/office/powerpoint/2010/main" val="2324200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93689D-9D4C-4835-A051-B9E6B46790B3}"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3D3A2-2640-43AD-9077-39A375B11EB4}" type="slidenum">
              <a:rPr lang="en-US" smtClean="0"/>
              <a:t>‹#›</a:t>
            </a:fld>
            <a:endParaRPr lang="en-US"/>
          </a:p>
        </p:txBody>
      </p:sp>
    </p:spTree>
    <p:extLst>
      <p:ext uri="{BB962C8B-B14F-4D97-AF65-F5344CB8AC3E}">
        <p14:creationId xmlns:p14="http://schemas.microsoft.com/office/powerpoint/2010/main" val="307348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93689D-9D4C-4835-A051-B9E6B46790B3}"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3D3A2-2640-43AD-9077-39A375B11EB4}" type="slidenum">
              <a:rPr lang="en-US" smtClean="0"/>
              <a:t>‹#›</a:t>
            </a:fld>
            <a:endParaRPr lang="en-US"/>
          </a:p>
        </p:txBody>
      </p:sp>
    </p:spTree>
    <p:extLst>
      <p:ext uri="{BB962C8B-B14F-4D97-AF65-F5344CB8AC3E}">
        <p14:creationId xmlns:p14="http://schemas.microsoft.com/office/powerpoint/2010/main" val="153448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93689D-9D4C-4835-A051-B9E6B46790B3}"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3D3A2-2640-43AD-9077-39A375B11EB4}" type="slidenum">
              <a:rPr lang="en-US" smtClean="0"/>
              <a:t>‹#›</a:t>
            </a:fld>
            <a:endParaRPr lang="en-US"/>
          </a:p>
        </p:txBody>
      </p:sp>
    </p:spTree>
    <p:extLst>
      <p:ext uri="{BB962C8B-B14F-4D97-AF65-F5344CB8AC3E}">
        <p14:creationId xmlns:p14="http://schemas.microsoft.com/office/powerpoint/2010/main" val="226746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93689D-9D4C-4835-A051-B9E6B46790B3}"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3D3A2-2640-43AD-9077-39A375B11EB4}" type="slidenum">
              <a:rPr lang="en-US" smtClean="0"/>
              <a:t>‹#›</a:t>
            </a:fld>
            <a:endParaRPr lang="en-US"/>
          </a:p>
        </p:txBody>
      </p:sp>
    </p:spTree>
    <p:extLst>
      <p:ext uri="{BB962C8B-B14F-4D97-AF65-F5344CB8AC3E}">
        <p14:creationId xmlns:p14="http://schemas.microsoft.com/office/powerpoint/2010/main" val="3830731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93689D-9D4C-4835-A051-B9E6B46790B3}"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3D3A2-2640-43AD-9077-39A375B11EB4}" type="slidenum">
              <a:rPr lang="en-US" smtClean="0"/>
              <a:t>‹#›</a:t>
            </a:fld>
            <a:endParaRPr lang="en-US"/>
          </a:p>
        </p:txBody>
      </p:sp>
    </p:spTree>
    <p:extLst>
      <p:ext uri="{BB962C8B-B14F-4D97-AF65-F5344CB8AC3E}">
        <p14:creationId xmlns:p14="http://schemas.microsoft.com/office/powerpoint/2010/main" val="254865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93689D-9D4C-4835-A051-B9E6B46790B3}" type="datetimeFigureOut">
              <a:rPr lang="en-US" smtClean="0"/>
              <a:t>9/24/2021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53D3A2-2640-43AD-9077-39A375B11EB4}" type="slidenum">
              <a:rPr lang="en-US" smtClean="0"/>
              <a:t>‹#›</a:t>
            </a:fld>
            <a:endParaRPr lang="en-US"/>
          </a:p>
        </p:txBody>
      </p:sp>
    </p:spTree>
    <p:extLst>
      <p:ext uri="{BB962C8B-B14F-4D97-AF65-F5344CB8AC3E}">
        <p14:creationId xmlns:p14="http://schemas.microsoft.com/office/powerpoint/2010/main" val="695500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93689D-9D4C-4835-A051-B9E6B46790B3}" type="datetimeFigureOut">
              <a:rPr lang="en-US" smtClean="0"/>
              <a:t>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53D3A2-2640-43AD-9077-39A375B11EB4}" type="slidenum">
              <a:rPr lang="en-US" smtClean="0"/>
              <a:t>‹#›</a:t>
            </a:fld>
            <a:endParaRPr lang="en-US"/>
          </a:p>
        </p:txBody>
      </p:sp>
    </p:spTree>
    <p:extLst>
      <p:ext uri="{BB962C8B-B14F-4D97-AF65-F5344CB8AC3E}">
        <p14:creationId xmlns:p14="http://schemas.microsoft.com/office/powerpoint/2010/main" val="3239773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93689D-9D4C-4835-A051-B9E6B46790B3}" type="datetimeFigureOut">
              <a:rPr lang="en-US" smtClean="0"/>
              <a:t>9/24/2021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53D3A2-2640-43AD-9077-39A375B11EB4}" type="slidenum">
              <a:rPr lang="en-US" smtClean="0"/>
              <a:t>‹#›</a:t>
            </a:fld>
            <a:endParaRPr lang="en-US"/>
          </a:p>
        </p:txBody>
      </p:sp>
    </p:spTree>
    <p:extLst>
      <p:ext uri="{BB962C8B-B14F-4D97-AF65-F5344CB8AC3E}">
        <p14:creationId xmlns:p14="http://schemas.microsoft.com/office/powerpoint/2010/main" val="1142152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93689D-9D4C-4835-A051-B9E6B46790B3}"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3D3A2-2640-43AD-9077-39A375B11EB4}" type="slidenum">
              <a:rPr lang="en-US" smtClean="0"/>
              <a:t>‹#›</a:t>
            </a:fld>
            <a:endParaRPr lang="en-US"/>
          </a:p>
        </p:txBody>
      </p:sp>
    </p:spTree>
    <p:extLst>
      <p:ext uri="{BB962C8B-B14F-4D97-AF65-F5344CB8AC3E}">
        <p14:creationId xmlns:p14="http://schemas.microsoft.com/office/powerpoint/2010/main" val="306835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93689D-9D4C-4835-A051-B9E6B46790B3}"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3D3A2-2640-43AD-9077-39A375B11EB4}" type="slidenum">
              <a:rPr lang="en-US" smtClean="0"/>
              <a:t>‹#›</a:t>
            </a:fld>
            <a:endParaRPr lang="en-US"/>
          </a:p>
        </p:txBody>
      </p:sp>
    </p:spTree>
    <p:extLst>
      <p:ext uri="{BB962C8B-B14F-4D97-AF65-F5344CB8AC3E}">
        <p14:creationId xmlns:p14="http://schemas.microsoft.com/office/powerpoint/2010/main" val="375624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93689D-9D4C-4835-A051-B9E6B46790B3}" type="datetimeFigureOut">
              <a:rPr lang="en-US" smtClean="0"/>
              <a:t>9/24/2021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53D3A2-2640-43AD-9077-39A375B11EB4}" type="slidenum">
              <a:rPr lang="en-US" smtClean="0"/>
              <a:t>‹#›</a:t>
            </a:fld>
            <a:endParaRPr lang="en-US"/>
          </a:p>
        </p:txBody>
      </p:sp>
    </p:spTree>
    <p:extLst>
      <p:ext uri="{BB962C8B-B14F-4D97-AF65-F5344CB8AC3E}">
        <p14:creationId xmlns:p14="http://schemas.microsoft.com/office/powerpoint/2010/main" val="3084578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609600"/>
            <a:ext cx="8229600" cy="5638800"/>
          </a:xfrm>
        </p:spPr>
        <p:txBody>
          <a:bodyPr>
            <a:normAutofit fontScale="85000" lnSpcReduction="20000"/>
          </a:bodyPr>
          <a:lstStyle/>
          <a:p>
            <a:r>
              <a:rPr lang="en-US" b="1" dirty="0">
                <a:solidFill>
                  <a:schemeClr val="tx1"/>
                </a:solidFill>
              </a:rPr>
              <a:t>Identify anomalies and outliers in your data. </a:t>
            </a:r>
            <a:r>
              <a:rPr lang="en-US" b="1" dirty="0" smtClean="0">
                <a:solidFill>
                  <a:schemeClr val="tx1"/>
                </a:solidFill>
              </a:rPr>
              <a:t> 13 </a:t>
            </a:r>
            <a:r>
              <a:rPr lang="en-US" b="1" dirty="0" err="1" smtClean="0">
                <a:solidFill>
                  <a:schemeClr val="tx1"/>
                </a:solidFill>
              </a:rPr>
              <a:t>sept</a:t>
            </a:r>
            <a:endParaRPr lang="en-US" dirty="0">
              <a:solidFill>
                <a:schemeClr val="tx1"/>
              </a:solidFill>
            </a:endParaRPr>
          </a:p>
          <a:p>
            <a:r>
              <a:rPr lang="en-US" dirty="0">
                <a:solidFill>
                  <a:schemeClr val="tx1"/>
                </a:solidFill>
              </a:rPr>
              <a:t> </a:t>
            </a:r>
          </a:p>
          <a:p>
            <a:pPr marL="514350" lvl="0" indent="-514350" algn="just">
              <a:buFont typeface="+mj-lt"/>
              <a:buAutoNum type="arabicPeriod"/>
            </a:pPr>
            <a:r>
              <a:rPr lang="en-US" dirty="0" smtClean="0">
                <a:solidFill>
                  <a:schemeClr val="tx1"/>
                </a:solidFill>
              </a:rPr>
              <a:t>Drag </a:t>
            </a:r>
            <a:r>
              <a:rPr lang="en-US" dirty="0">
                <a:solidFill>
                  <a:schemeClr val="tx1"/>
                </a:solidFill>
              </a:rPr>
              <a:t>the </a:t>
            </a:r>
            <a:r>
              <a:rPr lang="en-US" b="1" dirty="0">
                <a:solidFill>
                  <a:schemeClr val="tx1"/>
                </a:solidFill>
              </a:rPr>
              <a:t>Titanic</a:t>
            </a:r>
            <a:r>
              <a:rPr lang="en-US" dirty="0">
                <a:solidFill>
                  <a:schemeClr val="tx1"/>
                </a:solidFill>
              </a:rPr>
              <a:t> data into the process. </a:t>
            </a:r>
          </a:p>
          <a:p>
            <a:pPr marL="514350" lvl="0" indent="-514350" algn="just">
              <a:buFont typeface="+mj-lt"/>
              <a:buAutoNum type="arabicPeriod"/>
            </a:pPr>
            <a:r>
              <a:rPr lang="en-US" dirty="0">
                <a:solidFill>
                  <a:schemeClr val="tx1"/>
                </a:solidFill>
              </a:rPr>
              <a:t>Add the operator </a:t>
            </a:r>
            <a:r>
              <a:rPr lang="en-US" b="1" dirty="0">
                <a:solidFill>
                  <a:schemeClr val="tx1"/>
                </a:solidFill>
              </a:rPr>
              <a:t>Select Attributes</a:t>
            </a:r>
            <a:r>
              <a:rPr lang="en-US" dirty="0">
                <a:solidFill>
                  <a:schemeClr val="tx1"/>
                </a:solidFill>
              </a:rPr>
              <a:t> and connect it. </a:t>
            </a:r>
          </a:p>
          <a:p>
            <a:pPr marL="514350" lvl="0" indent="-514350" algn="just">
              <a:buFont typeface="+mj-lt"/>
              <a:buAutoNum type="arabicPeriod"/>
            </a:pPr>
            <a:r>
              <a:rPr lang="en-US" dirty="0">
                <a:solidFill>
                  <a:schemeClr val="tx1"/>
                </a:solidFill>
              </a:rPr>
              <a:t>Change the </a:t>
            </a:r>
            <a:r>
              <a:rPr lang="en-US" b="1" dirty="0">
                <a:solidFill>
                  <a:schemeClr val="tx1"/>
                </a:solidFill>
              </a:rPr>
              <a:t>Parameters</a:t>
            </a:r>
            <a:r>
              <a:rPr lang="en-US" dirty="0">
                <a:solidFill>
                  <a:schemeClr val="tx1"/>
                </a:solidFill>
              </a:rPr>
              <a:t> so that you remove </a:t>
            </a:r>
            <a:r>
              <a:rPr lang="en-US" i="1" dirty="0">
                <a:solidFill>
                  <a:schemeClr val="tx1"/>
                </a:solidFill>
              </a:rPr>
              <a:t>Cabin</a:t>
            </a:r>
            <a:r>
              <a:rPr lang="en-US" dirty="0">
                <a:solidFill>
                  <a:schemeClr val="tx1"/>
                </a:solidFill>
              </a:rPr>
              <a:t>, </a:t>
            </a:r>
            <a:r>
              <a:rPr lang="en-US" i="1" dirty="0">
                <a:solidFill>
                  <a:schemeClr val="tx1"/>
                </a:solidFill>
              </a:rPr>
              <a:t>Life Boat</a:t>
            </a:r>
            <a:r>
              <a:rPr lang="en-US" dirty="0">
                <a:solidFill>
                  <a:schemeClr val="tx1"/>
                </a:solidFill>
              </a:rPr>
              <a:t>, </a:t>
            </a:r>
            <a:r>
              <a:rPr lang="en-US" i="1" dirty="0">
                <a:solidFill>
                  <a:schemeClr val="tx1"/>
                </a:solidFill>
              </a:rPr>
              <a:t>Name</a:t>
            </a:r>
            <a:r>
              <a:rPr lang="en-US" dirty="0">
                <a:solidFill>
                  <a:schemeClr val="tx1"/>
                </a:solidFill>
              </a:rPr>
              <a:t>, and </a:t>
            </a:r>
            <a:r>
              <a:rPr lang="en-US" i="1" dirty="0">
                <a:solidFill>
                  <a:schemeClr val="tx1"/>
                </a:solidFill>
              </a:rPr>
              <a:t>Ticket Number</a:t>
            </a:r>
            <a:r>
              <a:rPr lang="en-US" dirty="0">
                <a:solidFill>
                  <a:schemeClr val="tx1"/>
                </a:solidFill>
              </a:rPr>
              <a:t> . </a:t>
            </a:r>
          </a:p>
          <a:p>
            <a:pPr marL="514350" lvl="0" indent="-514350" algn="just">
              <a:buFont typeface="+mj-lt"/>
              <a:buAutoNum type="arabicPeriod"/>
            </a:pPr>
            <a:r>
              <a:rPr lang="en-US" dirty="0">
                <a:solidFill>
                  <a:schemeClr val="tx1"/>
                </a:solidFill>
              </a:rPr>
              <a:t>Add the operator </a:t>
            </a:r>
            <a:r>
              <a:rPr lang="en-US" b="1" dirty="0">
                <a:solidFill>
                  <a:schemeClr val="tx1"/>
                </a:solidFill>
              </a:rPr>
              <a:t>Normalize</a:t>
            </a:r>
            <a:r>
              <a:rPr lang="en-US" dirty="0">
                <a:solidFill>
                  <a:schemeClr val="tx1"/>
                </a:solidFill>
              </a:rPr>
              <a:t> and connect it. </a:t>
            </a:r>
          </a:p>
          <a:p>
            <a:pPr marL="514350" lvl="0" indent="-514350" algn="just">
              <a:buFont typeface="+mj-lt"/>
              <a:buAutoNum type="arabicPeriod"/>
            </a:pPr>
            <a:r>
              <a:rPr lang="en-US" dirty="0">
                <a:solidFill>
                  <a:schemeClr val="tx1"/>
                </a:solidFill>
              </a:rPr>
              <a:t>Search for the operator </a:t>
            </a:r>
            <a:r>
              <a:rPr lang="en-US" b="1" dirty="0">
                <a:solidFill>
                  <a:schemeClr val="tx1"/>
                </a:solidFill>
              </a:rPr>
              <a:t>Detect Outlier (Distances)</a:t>
            </a:r>
            <a:r>
              <a:rPr lang="en-US" dirty="0">
                <a:solidFill>
                  <a:schemeClr val="tx1"/>
                </a:solidFill>
              </a:rPr>
              <a:t>, add it, and connect it to </a:t>
            </a:r>
            <a:r>
              <a:rPr lang="en-US" b="1" dirty="0">
                <a:solidFill>
                  <a:schemeClr val="tx1"/>
                </a:solidFill>
              </a:rPr>
              <a:t>Normalize</a:t>
            </a:r>
            <a:r>
              <a:rPr lang="en-US" dirty="0">
                <a:solidFill>
                  <a:schemeClr val="tx1"/>
                </a:solidFill>
              </a:rPr>
              <a:t>. </a:t>
            </a:r>
            <a:endParaRPr lang="en-US" dirty="0" smtClean="0">
              <a:solidFill>
                <a:schemeClr val="tx1"/>
              </a:solidFill>
            </a:endParaRPr>
          </a:p>
          <a:p>
            <a:pPr marL="514350" lvl="0" indent="-514350" algn="just">
              <a:buFont typeface="+mj-lt"/>
              <a:buAutoNum type="arabicPeriod"/>
            </a:pPr>
            <a:r>
              <a:rPr lang="en-US" dirty="0" smtClean="0">
                <a:solidFill>
                  <a:schemeClr val="tx1"/>
                </a:solidFill>
              </a:rPr>
              <a:t>Add </a:t>
            </a:r>
            <a:r>
              <a:rPr lang="en-US" b="1" dirty="0">
                <a:solidFill>
                  <a:schemeClr val="tx1"/>
                </a:solidFill>
              </a:rPr>
              <a:t>Filter Examples</a:t>
            </a:r>
            <a:r>
              <a:rPr lang="en-US" dirty="0">
                <a:solidFill>
                  <a:schemeClr val="tx1"/>
                </a:solidFill>
              </a:rPr>
              <a:t> to the process and connect it to the previous operator and also to the result port on the right. </a:t>
            </a:r>
            <a:r>
              <a:rPr lang="en-US" dirty="0" smtClean="0">
                <a:solidFill>
                  <a:schemeClr val="tx1"/>
                </a:solidFill>
              </a:rPr>
              <a:t>In </a:t>
            </a:r>
            <a:r>
              <a:rPr lang="en-US" dirty="0">
                <a:solidFill>
                  <a:schemeClr val="tx1"/>
                </a:solidFill>
              </a:rPr>
              <a:t>its Parameters, add a new filter with </a:t>
            </a:r>
            <a:r>
              <a:rPr lang="en-US" i="1" dirty="0">
                <a:solidFill>
                  <a:schemeClr val="tx1"/>
                </a:solidFill>
              </a:rPr>
              <a:t>Outlier</a:t>
            </a:r>
            <a:r>
              <a:rPr lang="en-US" dirty="0">
                <a:solidFill>
                  <a:schemeClr val="tx1"/>
                </a:solidFill>
              </a:rPr>
              <a:t>, </a:t>
            </a:r>
            <a:r>
              <a:rPr lang="en-US" i="1" dirty="0">
                <a:solidFill>
                  <a:schemeClr val="tx1"/>
                </a:solidFill>
              </a:rPr>
              <a:t>equals</a:t>
            </a:r>
            <a:r>
              <a:rPr lang="en-US" dirty="0">
                <a:solidFill>
                  <a:schemeClr val="tx1"/>
                </a:solidFill>
              </a:rPr>
              <a:t>, and </a:t>
            </a:r>
            <a:r>
              <a:rPr lang="en-US" i="1" dirty="0">
                <a:solidFill>
                  <a:schemeClr val="tx1"/>
                </a:solidFill>
              </a:rPr>
              <a:t>false</a:t>
            </a:r>
            <a:r>
              <a:rPr lang="en-US" dirty="0">
                <a:solidFill>
                  <a:schemeClr val="tx1"/>
                </a:solidFill>
              </a:rPr>
              <a:t> as values. </a:t>
            </a:r>
            <a:endParaRPr lang="en-US" dirty="0" smtClean="0">
              <a:solidFill>
                <a:schemeClr val="tx1"/>
              </a:solidFill>
            </a:endParaRPr>
          </a:p>
          <a:p>
            <a:pPr marL="514350" lvl="0" indent="-514350" algn="just">
              <a:buFont typeface="+mj-lt"/>
              <a:buAutoNum type="arabicPeriod"/>
            </a:pPr>
            <a:r>
              <a:rPr lang="en-US" dirty="0" smtClean="0">
                <a:solidFill>
                  <a:schemeClr val="tx1"/>
                </a:solidFill>
              </a:rPr>
              <a:t>Run </a:t>
            </a:r>
            <a:r>
              <a:rPr lang="en-US" dirty="0">
                <a:solidFill>
                  <a:schemeClr val="tx1"/>
                </a:solidFill>
              </a:rPr>
              <a:t>the process. </a:t>
            </a:r>
          </a:p>
          <a:p>
            <a:pPr marL="514350" indent="-514350" algn="just">
              <a:buFont typeface="+mj-lt"/>
              <a:buAutoNum type="arabicPeriod"/>
            </a:pPr>
            <a:endParaRPr lang="en-US" dirty="0">
              <a:solidFill>
                <a:schemeClr val="tx1"/>
              </a:solidFill>
            </a:endParaRPr>
          </a:p>
        </p:txBody>
      </p:sp>
    </p:spTree>
    <p:extLst>
      <p:ext uri="{BB962C8B-B14F-4D97-AF65-F5344CB8AC3E}">
        <p14:creationId xmlns:p14="http://schemas.microsoft.com/office/powerpoint/2010/main" val="4204145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a:t>
            </a:r>
            <a:r>
              <a:rPr lang="en-US" baseline="30000" dirty="0" smtClean="0"/>
              <a:t>th</a:t>
            </a:r>
            <a:r>
              <a:rPr lang="en-US" dirty="0" smtClean="0"/>
              <a:t> </a:t>
            </a:r>
            <a:r>
              <a:rPr lang="en-US" dirty="0" err="1" smtClean="0"/>
              <a:t>sept</a:t>
            </a:r>
            <a:r>
              <a:rPr lang="en-US" dirty="0" smtClean="0"/>
              <a:t>  use of pivot </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Drag the </a:t>
            </a:r>
            <a:r>
              <a:rPr lang="en-US" b="1" dirty="0"/>
              <a:t>Titanic</a:t>
            </a:r>
            <a:r>
              <a:rPr lang="en-US" dirty="0"/>
              <a:t> data into the process. </a:t>
            </a:r>
          </a:p>
          <a:p>
            <a:pPr lvl="0"/>
            <a:r>
              <a:rPr lang="en-US" dirty="0"/>
              <a:t>Add the operator </a:t>
            </a:r>
            <a:r>
              <a:rPr lang="en-US" b="1" dirty="0"/>
              <a:t>Pivot</a:t>
            </a:r>
            <a:r>
              <a:rPr lang="en-US" dirty="0"/>
              <a:t> and connect it. </a:t>
            </a:r>
          </a:p>
          <a:p>
            <a:pPr lvl="0"/>
            <a:r>
              <a:rPr lang="en-US" dirty="0"/>
              <a:t>In its </a:t>
            </a:r>
            <a:r>
              <a:rPr lang="en-US" b="1" dirty="0"/>
              <a:t>Parameters</a:t>
            </a:r>
            <a:r>
              <a:rPr lang="en-US" dirty="0"/>
              <a:t>, add </a:t>
            </a:r>
            <a:r>
              <a:rPr lang="en-US" i="1" dirty="0"/>
              <a:t>Sex</a:t>
            </a:r>
            <a:r>
              <a:rPr lang="en-US" dirty="0"/>
              <a:t> to the </a:t>
            </a:r>
            <a:r>
              <a:rPr lang="en-US" b="1" dirty="0"/>
              <a:t>group by attributes</a:t>
            </a:r>
            <a:r>
              <a:rPr lang="en-US" dirty="0"/>
              <a:t>. </a:t>
            </a:r>
          </a:p>
          <a:p>
            <a:pPr lvl="0"/>
            <a:r>
              <a:rPr lang="en-US" dirty="0"/>
              <a:t>Select </a:t>
            </a:r>
            <a:r>
              <a:rPr lang="en-US" i="1" dirty="0"/>
              <a:t>Passenger Class</a:t>
            </a:r>
            <a:r>
              <a:rPr lang="en-US" dirty="0"/>
              <a:t> as </a:t>
            </a:r>
            <a:r>
              <a:rPr lang="en-US" b="1" dirty="0"/>
              <a:t>column grouping attribute</a:t>
            </a:r>
            <a:r>
              <a:rPr lang="en-US" dirty="0"/>
              <a:t>. </a:t>
            </a:r>
          </a:p>
          <a:p>
            <a:pPr lvl="0"/>
            <a:r>
              <a:rPr lang="en-US" dirty="0"/>
              <a:t>Also use </a:t>
            </a:r>
            <a:r>
              <a:rPr lang="en-US" i="1" dirty="0"/>
              <a:t>Passenger Class</a:t>
            </a:r>
            <a:r>
              <a:rPr lang="en-US" dirty="0"/>
              <a:t> with function </a:t>
            </a:r>
            <a:r>
              <a:rPr lang="en-US" i="1" dirty="0"/>
              <a:t>count</a:t>
            </a:r>
            <a:r>
              <a:rPr lang="en-US" dirty="0"/>
              <a:t> as a new entry for </a:t>
            </a:r>
            <a:r>
              <a:rPr lang="en-US" b="1" dirty="0"/>
              <a:t>aggregation attributes</a:t>
            </a:r>
            <a:r>
              <a:rPr lang="en-US" dirty="0"/>
              <a:t>. </a:t>
            </a:r>
            <a:endParaRPr lang="en-US" dirty="0" smtClean="0"/>
          </a:p>
          <a:p>
            <a:pPr lvl="0"/>
            <a:r>
              <a:rPr lang="en-US" dirty="0"/>
              <a:t>Search for the operator </a:t>
            </a:r>
            <a:r>
              <a:rPr lang="en-US" b="1" dirty="0"/>
              <a:t>Rename by Replacing</a:t>
            </a:r>
            <a:r>
              <a:rPr lang="en-US" dirty="0"/>
              <a:t>, add it, and connect it to </a:t>
            </a:r>
            <a:r>
              <a:rPr lang="en-US" b="1" dirty="0"/>
              <a:t>Pivot</a:t>
            </a:r>
            <a:r>
              <a:rPr lang="en-US" dirty="0"/>
              <a:t>. </a:t>
            </a:r>
          </a:p>
          <a:p>
            <a:pPr lvl="0"/>
            <a:r>
              <a:rPr lang="en-US" dirty="0"/>
              <a:t>Also connect the operator to the result port on the right. </a:t>
            </a:r>
          </a:p>
          <a:p>
            <a:pPr lvl="0"/>
            <a:r>
              <a:rPr lang="en-US" dirty="0"/>
              <a:t>Copy </a:t>
            </a:r>
            <a:r>
              <a:rPr lang="en-US" i="1" dirty="0"/>
              <a:t>count\((.*)\)_(.*)</a:t>
            </a:r>
            <a:r>
              <a:rPr lang="en-US" dirty="0"/>
              <a:t> into the </a:t>
            </a:r>
            <a:r>
              <a:rPr lang="en-US" b="1" dirty="0"/>
              <a:t>replace what</a:t>
            </a:r>
            <a:r>
              <a:rPr lang="en-US" dirty="0"/>
              <a:t> parameter field. Make sure that you get all the parentheses right! </a:t>
            </a:r>
          </a:p>
          <a:p>
            <a:pPr lvl="0"/>
            <a:r>
              <a:rPr lang="en-US" dirty="0"/>
              <a:t>Copy </a:t>
            </a:r>
            <a:r>
              <a:rPr lang="en-US" i="1" dirty="0"/>
              <a:t>$1 $2</a:t>
            </a:r>
            <a:r>
              <a:rPr lang="en-US" dirty="0"/>
              <a:t> into the </a:t>
            </a:r>
            <a:r>
              <a:rPr lang="en-US" b="1" dirty="0"/>
              <a:t>replace by</a:t>
            </a:r>
            <a:r>
              <a:rPr lang="en-US" dirty="0"/>
              <a:t> parameter. </a:t>
            </a:r>
          </a:p>
          <a:p>
            <a:pPr lvl="0"/>
            <a:endParaRPr lang="en-US" dirty="0"/>
          </a:p>
          <a:p>
            <a:endParaRPr lang="en-US" dirty="0"/>
          </a:p>
        </p:txBody>
      </p:sp>
    </p:spTree>
    <p:extLst>
      <p:ext uri="{BB962C8B-B14F-4D97-AF65-F5344CB8AC3E}">
        <p14:creationId xmlns:p14="http://schemas.microsoft.com/office/powerpoint/2010/main" val="309877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lvl="0"/>
            <a:r>
              <a:rPr lang="en-US" dirty="0"/>
              <a:t>Can you change the process so that the column names will be changed to "First Passenger Class", "Second Passenger Class", and "Third Passenger Class"? </a:t>
            </a:r>
          </a:p>
          <a:p>
            <a:pPr lvl="0"/>
            <a:r>
              <a:rPr lang="en-US" dirty="0"/>
              <a:t>Can you also change them to just say "First Class", "Second Class", and "Third Class"? </a:t>
            </a:r>
          </a:p>
          <a:p>
            <a:pPr lvl="0"/>
            <a:r>
              <a:rPr lang="en-US" dirty="0"/>
              <a:t>Change the Pivot so that the gender is transformed into new columns and the passenger class is defining three groups of data. How many columns and rows are you getting now? </a:t>
            </a:r>
          </a:p>
          <a:p>
            <a:pPr lvl="0"/>
            <a:r>
              <a:rPr lang="en-US" dirty="0"/>
              <a:t>Try to adapt the renaming so that it just uses the gender as column names after the new pivoting. </a:t>
            </a:r>
          </a:p>
          <a:p>
            <a:pPr lvl="0"/>
            <a:r>
              <a:rPr lang="en-US" dirty="0"/>
              <a:t>Now, remove the Rename by Replacing operator and remove the column grouping attribute from Pivot. Set Sex and Passenger Class as group by attributes and use Passenger Class with count as the aggregation attribute. Run the process and inspect the result. In how far is it different from the first result you obtained through Pivot? </a:t>
            </a:r>
          </a:p>
          <a:p>
            <a:endParaRPr lang="en-US" dirty="0"/>
          </a:p>
        </p:txBody>
      </p:sp>
    </p:spTree>
    <p:extLst>
      <p:ext uri="{BB962C8B-B14F-4D97-AF65-F5344CB8AC3E}">
        <p14:creationId xmlns:p14="http://schemas.microsoft.com/office/powerpoint/2010/main" val="375279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Macros 15</a:t>
            </a:r>
            <a:r>
              <a:rPr lang="en-US" baseline="30000" dirty="0" smtClean="0"/>
              <a:t>th</a:t>
            </a:r>
            <a:r>
              <a:rPr lang="en-US" dirty="0" smtClean="0"/>
              <a:t> Sept.</a:t>
            </a:r>
            <a:endParaRPr lang="en-US" dirty="0"/>
          </a:p>
        </p:txBody>
      </p:sp>
      <p:sp>
        <p:nvSpPr>
          <p:cNvPr id="3" name="Content Placeholder 2"/>
          <p:cNvSpPr>
            <a:spLocks noGrp="1"/>
          </p:cNvSpPr>
          <p:nvPr>
            <p:ph idx="1"/>
          </p:nvPr>
        </p:nvSpPr>
        <p:spPr/>
        <p:txBody>
          <a:bodyPr>
            <a:normAutofit fontScale="47500" lnSpcReduction="20000"/>
          </a:bodyPr>
          <a:lstStyle/>
          <a:p>
            <a:pPr marL="514350" lvl="0" indent="-514350">
              <a:buFont typeface="+mj-lt"/>
              <a:buAutoNum type="arabicPeriod"/>
            </a:pPr>
            <a:r>
              <a:rPr lang="en-US" dirty="0"/>
              <a:t>Drag the </a:t>
            </a:r>
            <a:r>
              <a:rPr lang="en-US" b="1" dirty="0"/>
              <a:t>Titanic</a:t>
            </a:r>
            <a:r>
              <a:rPr lang="en-US" dirty="0"/>
              <a:t> data into the process. </a:t>
            </a:r>
          </a:p>
          <a:p>
            <a:pPr marL="514350" lvl="0" indent="-514350">
              <a:buFont typeface="+mj-lt"/>
              <a:buAutoNum type="arabicPeriod"/>
            </a:pPr>
            <a:r>
              <a:rPr lang="en-US" dirty="0"/>
              <a:t>Search for the operator </a:t>
            </a:r>
            <a:r>
              <a:rPr lang="en-US" b="1" dirty="0"/>
              <a:t>Set Macro</a:t>
            </a:r>
            <a:r>
              <a:rPr lang="en-US" dirty="0"/>
              <a:t> and add it to the process. </a:t>
            </a:r>
          </a:p>
          <a:p>
            <a:pPr marL="514350" lvl="0" indent="-514350">
              <a:buFont typeface="+mj-lt"/>
              <a:buAutoNum type="arabicPeriod"/>
            </a:pPr>
            <a:r>
              <a:rPr lang="en-US" dirty="0"/>
              <a:t>Connect </a:t>
            </a:r>
            <a:r>
              <a:rPr lang="en-US" b="1" dirty="0"/>
              <a:t>Set Macro</a:t>
            </a:r>
            <a:r>
              <a:rPr lang="en-US" dirty="0"/>
              <a:t> with </a:t>
            </a:r>
            <a:r>
              <a:rPr lang="en-US" b="1" dirty="0"/>
              <a:t>Retrieve Titanic</a:t>
            </a:r>
            <a:r>
              <a:rPr lang="en-US" dirty="0"/>
              <a:t>. </a:t>
            </a:r>
          </a:p>
          <a:p>
            <a:pPr marL="514350" lvl="0" indent="-514350">
              <a:buFont typeface="+mj-lt"/>
              <a:buAutoNum type="arabicPeriod"/>
            </a:pPr>
            <a:r>
              <a:rPr lang="en-US" dirty="0"/>
              <a:t>Click on </a:t>
            </a:r>
            <a:r>
              <a:rPr lang="en-US" b="1" dirty="0"/>
              <a:t>Set Macro</a:t>
            </a:r>
            <a:r>
              <a:rPr lang="en-US" dirty="0"/>
              <a:t> and make the following changes in its </a:t>
            </a:r>
            <a:r>
              <a:rPr lang="en-US" b="1" dirty="0"/>
              <a:t>Parameters</a:t>
            </a:r>
            <a:r>
              <a:rPr lang="en-US" dirty="0"/>
              <a:t>: </a:t>
            </a:r>
          </a:p>
          <a:p>
            <a:pPr marL="514350" lvl="0" indent="-514350">
              <a:buFont typeface="+mj-lt"/>
              <a:buAutoNum type="arabicPeriod"/>
            </a:pPr>
            <a:r>
              <a:rPr lang="en-US" dirty="0"/>
              <a:t>Set </a:t>
            </a:r>
            <a:r>
              <a:rPr lang="en-US" b="1" dirty="0"/>
              <a:t>macro</a:t>
            </a:r>
            <a:r>
              <a:rPr lang="en-US" dirty="0"/>
              <a:t> to </a:t>
            </a:r>
            <a:r>
              <a:rPr lang="en-US" i="1" dirty="0"/>
              <a:t>fraction</a:t>
            </a:r>
            <a:r>
              <a:rPr lang="en-US" dirty="0"/>
              <a:t>. </a:t>
            </a:r>
          </a:p>
          <a:p>
            <a:pPr marL="514350" lvl="0" indent="-514350">
              <a:buFont typeface="+mj-lt"/>
              <a:buAutoNum type="arabicPeriod"/>
            </a:pPr>
            <a:r>
              <a:rPr lang="en-US" dirty="0"/>
              <a:t>Set </a:t>
            </a:r>
            <a:r>
              <a:rPr lang="en-US" b="1" dirty="0"/>
              <a:t>value</a:t>
            </a:r>
            <a:r>
              <a:rPr lang="en-US" dirty="0"/>
              <a:t> to </a:t>
            </a:r>
            <a:r>
              <a:rPr lang="en-US" i="1" dirty="0"/>
              <a:t>0.5</a:t>
            </a:r>
            <a:r>
              <a:rPr lang="en-US" dirty="0"/>
              <a:t> . </a:t>
            </a:r>
            <a:endParaRPr lang="en-US" dirty="0" smtClean="0"/>
          </a:p>
          <a:p>
            <a:pPr marL="514350" lvl="0" indent="-514350">
              <a:buFont typeface="+mj-lt"/>
              <a:buAutoNum type="arabicPeriod"/>
            </a:pPr>
            <a:r>
              <a:rPr lang="en-US" dirty="0"/>
              <a:t>Add the operator </a:t>
            </a:r>
            <a:r>
              <a:rPr lang="en-US" b="1" dirty="0"/>
              <a:t>Extract Macro</a:t>
            </a:r>
            <a:r>
              <a:rPr lang="en-US" dirty="0"/>
              <a:t> to the process and connect it. </a:t>
            </a:r>
          </a:p>
          <a:p>
            <a:pPr marL="514350" lvl="0" indent="-514350">
              <a:buFont typeface="+mj-lt"/>
              <a:buAutoNum type="arabicPeriod"/>
            </a:pPr>
            <a:r>
              <a:rPr lang="en-US" dirty="0"/>
              <a:t>In its </a:t>
            </a:r>
            <a:r>
              <a:rPr lang="en-US" b="1" dirty="0"/>
              <a:t>Parameters</a:t>
            </a:r>
            <a:r>
              <a:rPr lang="en-US" dirty="0"/>
              <a:t>, set </a:t>
            </a:r>
            <a:r>
              <a:rPr lang="en-US" b="1" dirty="0"/>
              <a:t>macro</a:t>
            </a:r>
            <a:r>
              <a:rPr lang="en-US" dirty="0"/>
              <a:t> to </a:t>
            </a:r>
            <a:r>
              <a:rPr lang="en-US" i="1" dirty="0"/>
              <a:t>size</a:t>
            </a:r>
            <a:r>
              <a:rPr lang="en-US" dirty="0"/>
              <a:t>. </a:t>
            </a:r>
          </a:p>
          <a:p>
            <a:pPr marL="514350" lvl="0" indent="-514350">
              <a:buFont typeface="+mj-lt"/>
              <a:buAutoNum type="arabicPeriod"/>
            </a:pPr>
            <a:r>
              <a:rPr lang="en-US" dirty="0"/>
              <a:t>Also set </a:t>
            </a:r>
            <a:r>
              <a:rPr lang="en-US" b="1" dirty="0"/>
              <a:t>macro type</a:t>
            </a:r>
            <a:r>
              <a:rPr lang="en-US" dirty="0"/>
              <a:t> to </a:t>
            </a:r>
            <a:r>
              <a:rPr lang="en-US" i="1" dirty="0" err="1"/>
              <a:t>number_of_examples</a:t>
            </a:r>
            <a:r>
              <a:rPr lang="en-US" dirty="0"/>
              <a:t>. </a:t>
            </a:r>
            <a:endParaRPr lang="en-US" dirty="0" smtClean="0"/>
          </a:p>
          <a:p>
            <a:pPr marL="514350" lvl="0" indent="-514350">
              <a:buFont typeface="+mj-lt"/>
              <a:buAutoNum type="arabicPeriod"/>
            </a:pPr>
            <a:r>
              <a:rPr lang="en-US" dirty="0"/>
              <a:t>Search for the operator </a:t>
            </a:r>
            <a:r>
              <a:rPr lang="en-US" b="1" dirty="0"/>
              <a:t>Generate Macro</a:t>
            </a:r>
            <a:r>
              <a:rPr lang="en-US" dirty="0"/>
              <a:t> and drag it into the process. </a:t>
            </a:r>
          </a:p>
          <a:p>
            <a:pPr marL="514350" lvl="0" indent="-514350">
              <a:buFont typeface="+mj-lt"/>
              <a:buAutoNum type="arabicPeriod"/>
            </a:pPr>
            <a:r>
              <a:rPr lang="en-US" dirty="0"/>
              <a:t>Connect it. </a:t>
            </a:r>
          </a:p>
          <a:p>
            <a:pPr marL="514350" lvl="0" indent="-514350">
              <a:buFont typeface="+mj-lt"/>
              <a:buAutoNum type="arabicPeriod"/>
            </a:pPr>
            <a:r>
              <a:rPr lang="en-US" dirty="0"/>
              <a:t>In its </a:t>
            </a:r>
            <a:r>
              <a:rPr lang="en-US" b="1" dirty="0"/>
              <a:t>Parameters</a:t>
            </a:r>
            <a:r>
              <a:rPr lang="en-US" dirty="0"/>
              <a:t>, click on </a:t>
            </a:r>
            <a:r>
              <a:rPr lang="en-US" b="1" dirty="0"/>
              <a:t>function descriptions</a:t>
            </a:r>
            <a:r>
              <a:rPr lang="en-US" dirty="0"/>
              <a:t>. </a:t>
            </a:r>
          </a:p>
          <a:p>
            <a:pPr marL="514350" lvl="0" indent="-514350">
              <a:buFont typeface="+mj-lt"/>
              <a:buAutoNum type="arabicPeriod"/>
            </a:pPr>
            <a:r>
              <a:rPr lang="en-US" dirty="0"/>
              <a:t>Add a new entry with </a:t>
            </a:r>
            <a:r>
              <a:rPr lang="en-US" i="1" dirty="0"/>
              <a:t>new size</a:t>
            </a:r>
            <a:r>
              <a:rPr lang="en-US" dirty="0"/>
              <a:t> as </a:t>
            </a:r>
            <a:r>
              <a:rPr lang="en-US" b="1" dirty="0"/>
              <a:t>macro name</a:t>
            </a:r>
            <a:r>
              <a:rPr lang="en-US" dirty="0"/>
              <a:t> and </a:t>
            </a:r>
            <a:r>
              <a:rPr lang="en-US" i="1" dirty="0"/>
              <a:t>round(</a:t>
            </a:r>
            <a:r>
              <a:rPr lang="en-US" i="1" dirty="0" err="1"/>
              <a:t>eval</a:t>
            </a:r>
            <a:r>
              <a:rPr lang="en-US" i="1" dirty="0"/>
              <a:t>(%{size})*</a:t>
            </a:r>
            <a:r>
              <a:rPr lang="en-US" i="1" dirty="0" err="1"/>
              <a:t>eval</a:t>
            </a:r>
            <a:r>
              <a:rPr lang="en-US" i="1" dirty="0"/>
              <a:t>(%{fraction}))</a:t>
            </a:r>
            <a:r>
              <a:rPr lang="en-US" dirty="0"/>
              <a:t> as </a:t>
            </a:r>
            <a:r>
              <a:rPr lang="en-US" b="1" dirty="0"/>
              <a:t>function expression</a:t>
            </a:r>
            <a:r>
              <a:rPr lang="en-US" dirty="0"/>
              <a:t>. </a:t>
            </a:r>
          </a:p>
          <a:p>
            <a:pPr marL="514350" lvl="0" indent="-514350">
              <a:buFont typeface="+mj-lt"/>
              <a:buAutoNum type="arabicPeriod"/>
            </a:pPr>
            <a:r>
              <a:rPr lang="en-US" dirty="0" smtClean="0"/>
              <a:t>Drag </a:t>
            </a:r>
            <a:r>
              <a:rPr lang="en-US" dirty="0"/>
              <a:t>the operator </a:t>
            </a:r>
            <a:r>
              <a:rPr lang="en-US" b="1" dirty="0"/>
              <a:t>Sample</a:t>
            </a:r>
            <a:r>
              <a:rPr lang="en-US" dirty="0"/>
              <a:t> into the process and connect it. </a:t>
            </a:r>
          </a:p>
          <a:p>
            <a:pPr marL="514350" lvl="0" indent="-514350">
              <a:buFont typeface="+mj-lt"/>
              <a:buAutoNum type="arabicPeriod"/>
            </a:pPr>
            <a:r>
              <a:rPr lang="en-US" dirty="0"/>
              <a:t>Set the parameter </a:t>
            </a:r>
            <a:r>
              <a:rPr lang="en-US" b="1" dirty="0"/>
              <a:t>sample size</a:t>
            </a:r>
            <a:r>
              <a:rPr lang="en-US" dirty="0"/>
              <a:t> to </a:t>
            </a:r>
            <a:r>
              <a:rPr lang="en-US" i="1" dirty="0"/>
              <a:t>%{new size}</a:t>
            </a:r>
            <a:r>
              <a:rPr lang="en-US" dirty="0"/>
              <a:t> . </a:t>
            </a:r>
          </a:p>
          <a:p>
            <a:pPr marL="514350" lvl="0" indent="-514350">
              <a:buFont typeface="+mj-lt"/>
              <a:buAutoNum type="arabicPeriod"/>
            </a:pPr>
            <a:r>
              <a:rPr lang="en-US" dirty="0"/>
              <a:t>Connect the output of </a:t>
            </a:r>
            <a:r>
              <a:rPr lang="en-US" b="1" dirty="0"/>
              <a:t>Sample</a:t>
            </a:r>
            <a:r>
              <a:rPr lang="en-US" dirty="0"/>
              <a:t> to the result port on the right. </a:t>
            </a:r>
          </a:p>
          <a:p>
            <a:pPr marL="514350" lvl="0" indent="-514350">
              <a:buFont typeface="+mj-lt"/>
              <a:buAutoNum type="arabicPeriod"/>
            </a:pPr>
            <a:r>
              <a:rPr lang="en-US" dirty="0"/>
              <a:t>Run the process. </a:t>
            </a:r>
          </a:p>
          <a:p>
            <a:pPr marL="514350" lvl="0" indent="-514350">
              <a:buFont typeface="+mj-lt"/>
              <a:buAutoNum type="arabicPeriod"/>
            </a:pPr>
            <a:endParaRPr lang="en-US" dirty="0" smtClean="0"/>
          </a:p>
          <a:p>
            <a:pPr marL="514350" lvl="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13186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Looping </a:t>
            </a:r>
            <a:endParaRPr lang="en-US" dirty="0"/>
          </a:p>
        </p:txBody>
      </p:sp>
      <p:sp>
        <p:nvSpPr>
          <p:cNvPr id="3" name="Content Placeholder 2"/>
          <p:cNvSpPr>
            <a:spLocks noGrp="1"/>
          </p:cNvSpPr>
          <p:nvPr>
            <p:ph idx="1"/>
          </p:nvPr>
        </p:nvSpPr>
        <p:spPr>
          <a:xfrm>
            <a:off x="457200" y="762000"/>
            <a:ext cx="8229600" cy="5943600"/>
          </a:xfrm>
        </p:spPr>
        <p:txBody>
          <a:bodyPr>
            <a:noAutofit/>
          </a:bodyPr>
          <a:lstStyle/>
          <a:p>
            <a:pPr lvl="0"/>
            <a:r>
              <a:rPr lang="en-US" sz="1200" dirty="0"/>
              <a:t>Drag the </a:t>
            </a:r>
            <a:r>
              <a:rPr lang="en-US" sz="1200" b="1" dirty="0"/>
              <a:t>Titanic</a:t>
            </a:r>
            <a:r>
              <a:rPr lang="en-US" sz="1200" dirty="0"/>
              <a:t> data into the process. </a:t>
            </a:r>
          </a:p>
          <a:p>
            <a:pPr lvl="0"/>
            <a:r>
              <a:rPr lang="en-US" sz="1200" dirty="0"/>
              <a:t>Add the operator </a:t>
            </a:r>
            <a:r>
              <a:rPr lang="en-US" sz="1200" b="1" dirty="0"/>
              <a:t>Set Macro</a:t>
            </a:r>
            <a:r>
              <a:rPr lang="en-US" sz="1200" dirty="0"/>
              <a:t> to the process and connect it. </a:t>
            </a:r>
          </a:p>
          <a:p>
            <a:pPr lvl="0"/>
            <a:r>
              <a:rPr lang="en-US" sz="1200" dirty="0"/>
              <a:t>Use </a:t>
            </a:r>
            <a:r>
              <a:rPr lang="en-US" sz="1200" i="1" dirty="0"/>
              <a:t>max size</a:t>
            </a:r>
            <a:r>
              <a:rPr lang="en-US" sz="1200" dirty="0"/>
              <a:t> as </a:t>
            </a:r>
            <a:r>
              <a:rPr lang="en-US" sz="1200" b="1" dirty="0"/>
              <a:t>macro</a:t>
            </a:r>
            <a:r>
              <a:rPr lang="en-US" sz="1200" dirty="0"/>
              <a:t> and </a:t>
            </a:r>
            <a:r>
              <a:rPr lang="en-US" sz="1200" i="1" dirty="0"/>
              <a:t>400</a:t>
            </a:r>
            <a:r>
              <a:rPr lang="en-US" sz="1200" dirty="0"/>
              <a:t> as </a:t>
            </a:r>
            <a:r>
              <a:rPr lang="en-US" sz="1200" b="1" dirty="0"/>
              <a:t>value</a:t>
            </a:r>
            <a:r>
              <a:rPr lang="en-US" sz="1200" dirty="0"/>
              <a:t> in its </a:t>
            </a:r>
            <a:r>
              <a:rPr lang="en-US" sz="1200" b="1" dirty="0"/>
              <a:t>Parameters</a:t>
            </a:r>
            <a:r>
              <a:rPr lang="en-US" sz="1200" dirty="0"/>
              <a:t>. </a:t>
            </a:r>
          </a:p>
          <a:p>
            <a:pPr lvl="0"/>
            <a:r>
              <a:rPr lang="en-US" sz="1200" dirty="0"/>
              <a:t>Search for the operator </a:t>
            </a:r>
            <a:r>
              <a:rPr lang="en-US" sz="1200" b="1" dirty="0"/>
              <a:t>Loop Values</a:t>
            </a:r>
            <a:r>
              <a:rPr lang="en-US" sz="1200" dirty="0"/>
              <a:t> and drag it into the process. Connect it. </a:t>
            </a:r>
          </a:p>
          <a:p>
            <a:pPr lvl="0"/>
            <a:r>
              <a:rPr lang="en-US" sz="1200" dirty="0"/>
              <a:t>In its </a:t>
            </a:r>
            <a:r>
              <a:rPr lang="en-US" sz="1200" b="1" dirty="0"/>
              <a:t>Parameters</a:t>
            </a:r>
            <a:r>
              <a:rPr lang="en-US" sz="1200" dirty="0"/>
              <a:t>, set </a:t>
            </a:r>
            <a:r>
              <a:rPr lang="en-US" sz="1200" b="1" dirty="0"/>
              <a:t>attribute</a:t>
            </a:r>
            <a:r>
              <a:rPr lang="en-US" sz="1200" dirty="0"/>
              <a:t> to </a:t>
            </a:r>
            <a:r>
              <a:rPr lang="en-US" sz="1200" i="1" dirty="0"/>
              <a:t>Passenger Class</a:t>
            </a:r>
            <a:r>
              <a:rPr lang="en-US" sz="1200" dirty="0"/>
              <a:t>. </a:t>
            </a:r>
          </a:p>
          <a:p>
            <a:pPr lvl="0"/>
            <a:r>
              <a:rPr lang="en-US" sz="1200" dirty="0"/>
              <a:t>Double-click </a:t>
            </a:r>
            <a:r>
              <a:rPr lang="en-US" sz="1200" b="1" dirty="0"/>
              <a:t>Loop Values</a:t>
            </a:r>
            <a:r>
              <a:rPr lang="en-US" sz="1200" dirty="0"/>
              <a:t>. </a:t>
            </a:r>
          </a:p>
          <a:p>
            <a:pPr lvl="0"/>
            <a:r>
              <a:rPr lang="en-US" sz="1200" dirty="0"/>
              <a:t>Make sure you are inside the </a:t>
            </a:r>
            <a:r>
              <a:rPr lang="en-US" sz="1200" b="1" dirty="0"/>
              <a:t>Loop</a:t>
            </a:r>
            <a:r>
              <a:rPr lang="en-US" sz="1200" dirty="0"/>
              <a:t> operator by double-clicking it, if you didn’t already. </a:t>
            </a:r>
          </a:p>
          <a:p>
            <a:pPr lvl="0"/>
            <a:r>
              <a:rPr lang="en-US" sz="1200" dirty="0"/>
              <a:t>Inside the </a:t>
            </a:r>
            <a:r>
              <a:rPr lang="en-US" sz="1200" b="1" dirty="0"/>
              <a:t>Loop Values</a:t>
            </a:r>
            <a:r>
              <a:rPr lang="en-US" sz="1200" dirty="0"/>
              <a:t> operator, do the following: </a:t>
            </a:r>
          </a:p>
          <a:p>
            <a:pPr lvl="0"/>
            <a:r>
              <a:rPr lang="en-US" sz="1200" dirty="0"/>
              <a:t>Add the operator </a:t>
            </a:r>
            <a:r>
              <a:rPr lang="en-US" sz="1200" b="1" dirty="0"/>
              <a:t>Filter Examples</a:t>
            </a:r>
            <a:r>
              <a:rPr lang="en-US" sz="1200" dirty="0"/>
              <a:t>. </a:t>
            </a:r>
          </a:p>
          <a:p>
            <a:pPr lvl="0"/>
            <a:r>
              <a:rPr lang="en-US" sz="1200" dirty="0"/>
              <a:t>Connect the input of the filter with the port on the left of the sub-process. This will allow the data set delivered to the Loop Operator to flow into the sub-process. </a:t>
            </a:r>
          </a:p>
          <a:p>
            <a:pPr lvl="0"/>
            <a:r>
              <a:rPr lang="en-US" sz="1200" dirty="0"/>
              <a:t>In the </a:t>
            </a:r>
            <a:r>
              <a:rPr lang="en-US" sz="1200" b="1" dirty="0"/>
              <a:t>Parameters</a:t>
            </a:r>
            <a:r>
              <a:rPr lang="en-US" sz="1200" dirty="0"/>
              <a:t> of </a:t>
            </a:r>
            <a:r>
              <a:rPr lang="en-US" sz="1200" b="1" dirty="0"/>
              <a:t>Filter Examples</a:t>
            </a:r>
            <a:r>
              <a:rPr lang="en-US" sz="1200" dirty="0"/>
              <a:t>, add a new filter with the settings </a:t>
            </a:r>
            <a:r>
              <a:rPr lang="en-US" sz="1200" i="1" dirty="0"/>
              <a:t>Passenger Class</a:t>
            </a:r>
            <a:r>
              <a:rPr lang="en-US" sz="1200" dirty="0"/>
              <a:t>, </a:t>
            </a:r>
            <a:r>
              <a:rPr lang="en-US" sz="1200" i="1" dirty="0"/>
              <a:t>equals</a:t>
            </a:r>
            <a:r>
              <a:rPr lang="en-US" sz="1200" dirty="0"/>
              <a:t>, and </a:t>
            </a:r>
            <a:r>
              <a:rPr lang="en-US" sz="1200" i="1" dirty="0"/>
              <a:t>%{</a:t>
            </a:r>
            <a:r>
              <a:rPr lang="en-US" sz="1200" i="1" dirty="0" err="1"/>
              <a:t>loop_value</a:t>
            </a:r>
            <a:r>
              <a:rPr lang="en-US" sz="1200" i="1" dirty="0"/>
              <a:t>}</a:t>
            </a:r>
            <a:r>
              <a:rPr lang="en-US" sz="1200" dirty="0"/>
              <a:t> . </a:t>
            </a:r>
          </a:p>
          <a:p>
            <a:pPr lvl="0"/>
            <a:r>
              <a:rPr lang="en-US" sz="1200" dirty="0"/>
              <a:t>Still inside </a:t>
            </a:r>
            <a:r>
              <a:rPr lang="en-US" sz="1200" b="1" dirty="0"/>
              <a:t>Loop Values</a:t>
            </a:r>
            <a:r>
              <a:rPr lang="en-US" sz="1200" dirty="0"/>
              <a:t>, add the operator </a:t>
            </a:r>
            <a:r>
              <a:rPr lang="en-US" sz="1200" b="1" dirty="0"/>
              <a:t>Branch</a:t>
            </a:r>
            <a:r>
              <a:rPr lang="en-US" sz="1200" dirty="0"/>
              <a:t> to the sub-process. </a:t>
            </a:r>
          </a:p>
          <a:p>
            <a:pPr lvl="0"/>
            <a:r>
              <a:rPr lang="en-US" sz="1200" dirty="0"/>
              <a:t>Connect the input of </a:t>
            </a:r>
            <a:r>
              <a:rPr lang="en-US" sz="1200" b="1" dirty="0"/>
              <a:t>Branch</a:t>
            </a:r>
            <a:r>
              <a:rPr lang="en-US" sz="1200" dirty="0"/>
              <a:t> with the output of the </a:t>
            </a:r>
            <a:r>
              <a:rPr lang="en-US" sz="1200" b="1" dirty="0"/>
              <a:t>Filter</a:t>
            </a:r>
            <a:r>
              <a:rPr lang="en-US" sz="1200" dirty="0"/>
              <a:t>. </a:t>
            </a:r>
          </a:p>
          <a:p>
            <a:pPr lvl="0"/>
            <a:r>
              <a:rPr lang="en-US" sz="1200" dirty="0"/>
              <a:t>Also connect the first output port of </a:t>
            </a:r>
            <a:r>
              <a:rPr lang="en-US" sz="1200" b="1" dirty="0"/>
              <a:t>Branch</a:t>
            </a:r>
            <a:r>
              <a:rPr lang="en-US" sz="1200" dirty="0"/>
              <a:t> with the "out" port on the right of the </a:t>
            </a:r>
            <a:r>
              <a:rPr lang="en-US" sz="1200" b="1" dirty="0"/>
              <a:t>Loop Values</a:t>
            </a:r>
            <a:r>
              <a:rPr lang="en-US" sz="1200" dirty="0"/>
              <a:t> sub-process. This will allow us to use the results of the loop iterations in the main process. </a:t>
            </a:r>
          </a:p>
          <a:p>
            <a:pPr lvl="0"/>
            <a:r>
              <a:rPr lang="en-US" sz="1200" dirty="0"/>
              <a:t>Click on the </a:t>
            </a:r>
            <a:r>
              <a:rPr lang="en-US" sz="1200" b="1" dirty="0"/>
              <a:t>Branch</a:t>
            </a:r>
            <a:r>
              <a:rPr lang="en-US" sz="1200" dirty="0"/>
              <a:t> operator to get its </a:t>
            </a:r>
            <a:r>
              <a:rPr lang="en-US" sz="1200" b="1" dirty="0"/>
              <a:t>Parameters</a:t>
            </a:r>
            <a:r>
              <a:rPr lang="en-US" sz="1200" dirty="0"/>
              <a:t>. Set </a:t>
            </a:r>
            <a:r>
              <a:rPr lang="en-US" sz="1200" b="1" dirty="0"/>
              <a:t>condition type</a:t>
            </a:r>
            <a:r>
              <a:rPr lang="en-US" sz="1200" dirty="0"/>
              <a:t> to </a:t>
            </a:r>
            <a:r>
              <a:rPr lang="en-US" sz="1200" i="1" dirty="0" err="1"/>
              <a:t>max_examples</a:t>
            </a:r>
            <a:r>
              <a:rPr lang="en-US" sz="1200" dirty="0"/>
              <a:t> and </a:t>
            </a:r>
            <a:r>
              <a:rPr lang="en-US" sz="1200" b="1" dirty="0"/>
              <a:t>condition value</a:t>
            </a:r>
            <a:r>
              <a:rPr lang="en-US" sz="1200" dirty="0"/>
              <a:t> to </a:t>
            </a:r>
            <a:r>
              <a:rPr lang="en-US" sz="1200" i="1" dirty="0"/>
              <a:t>%{max size}</a:t>
            </a:r>
            <a:r>
              <a:rPr lang="en-US" sz="1200" dirty="0"/>
              <a:t> . This is the macro we have defined in the beginning. </a:t>
            </a:r>
          </a:p>
          <a:p>
            <a:pPr lvl="0"/>
            <a:r>
              <a:rPr lang="en-US" sz="1200" dirty="0"/>
              <a:t>Double-click on </a:t>
            </a:r>
            <a:r>
              <a:rPr lang="en-US" sz="1200" b="1" dirty="0"/>
              <a:t>Branch</a:t>
            </a:r>
            <a:r>
              <a:rPr lang="en-US" sz="1200" dirty="0"/>
              <a:t> to jump inside the operator. </a:t>
            </a:r>
          </a:p>
          <a:p>
            <a:pPr lvl="0"/>
            <a:r>
              <a:rPr lang="en-US" sz="1200" dirty="0"/>
              <a:t>In the "Then" sub-process on the left, just connect the first port on the left with the first port on the right. That is right, we do </a:t>
            </a:r>
            <a:r>
              <a:rPr lang="en-US" sz="1200" i="1" dirty="0"/>
              <a:t>not</a:t>
            </a:r>
            <a:r>
              <a:rPr lang="en-US" sz="1200" dirty="0"/>
              <a:t> use any operators here. </a:t>
            </a:r>
          </a:p>
          <a:p>
            <a:pPr lvl="0"/>
            <a:r>
              <a:rPr lang="en-US" sz="1200" dirty="0"/>
              <a:t>In the "Else" sub-process on the right, add a </a:t>
            </a:r>
            <a:r>
              <a:rPr lang="en-US" sz="1200" b="1" dirty="0"/>
              <a:t>Sample</a:t>
            </a:r>
            <a:r>
              <a:rPr lang="en-US" sz="1200" dirty="0"/>
              <a:t> operator and connect its in- and output ports with the ports on the left and the right of the sub-process. </a:t>
            </a:r>
          </a:p>
          <a:p>
            <a:pPr lvl="0"/>
            <a:r>
              <a:rPr lang="en-US" sz="1200" dirty="0"/>
              <a:t>Set the </a:t>
            </a:r>
            <a:r>
              <a:rPr lang="en-US" sz="1200" b="1" dirty="0"/>
              <a:t>sample size</a:t>
            </a:r>
            <a:r>
              <a:rPr lang="en-US" sz="1200" dirty="0"/>
              <a:t> parameter to </a:t>
            </a:r>
            <a:r>
              <a:rPr lang="en-US" sz="1200" i="1" dirty="0"/>
              <a:t>%{max size}</a:t>
            </a:r>
            <a:r>
              <a:rPr lang="en-US" sz="1200" dirty="0"/>
              <a:t> . </a:t>
            </a:r>
          </a:p>
          <a:p>
            <a:pPr lvl="0"/>
            <a:r>
              <a:rPr lang="en-US" sz="1200" dirty="0"/>
              <a:t>Navigate back to the main process at the top of the </a:t>
            </a:r>
            <a:r>
              <a:rPr lang="en-US" sz="1200" b="1" dirty="0"/>
              <a:t>Process</a:t>
            </a:r>
            <a:r>
              <a:rPr lang="en-US" sz="1200" dirty="0"/>
              <a:t> panel. </a:t>
            </a:r>
          </a:p>
          <a:p>
            <a:pPr lvl="0"/>
            <a:r>
              <a:rPr lang="en-US" sz="1200" dirty="0"/>
              <a:t>Add the operator </a:t>
            </a:r>
            <a:r>
              <a:rPr lang="en-US" sz="1200" b="1" dirty="0"/>
              <a:t>Append</a:t>
            </a:r>
            <a:r>
              <a:rPr lang="en-US" sz="1200" dirty="0"/>
              <a:t> to the process. </a:t>
            </a:r>
          </a:p>
          <a:p>
            <a:pPr lvl="0"/>
            <a:r>
              <a:rPr lang="en-US" sz="1200" dirty="0"/>
              <a:t>Connect its input with the output of </a:t>
            </a:r>
            <a:r>
              <a:rPr lang="en-US" sz="1200" b="1" dirty="0"/>
              <a:t>Loop Values</a:t>
            </a:r>
            <a:r>
              <a:rPr lang="en-US" sz="1200" dirty="0"/>
              <a:t> and its output with the result port on the right. </a:t>
            </a:r>
          </a:p>
          <a:p>
            <a:pPr lvl="0"/>
            <a:r>
              <a:rPr lang="en-US" sz="1200" dirty="0"/>
              <a:t>Run the process. </a:t>
            </a:r>
          </a:p>
          <a:p>
            <a:endParaRPr lang="en-US" sz="1200" dirty="0"/>
          </a:p>
        </p:txBody>
      </p:sp>
    </p:spTree>
    <p:extLst>
      <p:ext uri="{BB962C8B-B14F-4D97-AF65-F5344CB8AC3E}">
        <p14:creationId xmlns:p14="http://schemas.microsoft.com/office/powerpoint/2010/main" val="3897521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853</Words>
  <Application>Microsoft Office PowerPoint</Application>
  <PresentationFormat>On-screen Show (4:3)</PresentationFormat>
  <Paragraphs>67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14th sept  use of pivot </vt:lpstr>
      <vt:lpstr>PowerPoint Presentation</vt:lpstr>
      <vt:lpstr>Using Macros 15th Sept.</vt:lpstr>
      <vt:lpstr>Looping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cp:revision>
  <dcterms:created xsi:type="dcterms:W3CDTF">2021-09-13T03:29:18Z</dcterms:created>
  <dcterms:modified xsi:type="dcterms:W3CDTF">2021-09-24T04:41:20Z</dcterms:modified>
</cp:coreProperties>
</file>