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7" r:id="rId2"/>
    <p:sldId id="291" r:id="rId3"/>
    <p:sldId id="293" r:id="rId4"/>
    <p:sldId id="294" r:id="rId5"/>
    <p:sldId id="443" r:id="rId6"/>
    <p:sldId id="444" r:id="rId7"/>
    <p:sldId id="258" r:id="rId8"/>
    <p:sldId id="286" r:id="rId9"/>
    <p:sldId id="446" r:id="rId10"/>
    <p:sldId id="259" r:id="rId11"/>
    <p:sldId id="287" r:id="rId12"/>
    <p:sldId id="261" r:id="rId13"/>
    <p:sldId id="264" r:id="rId14"/>
    <p:sldId id="265" r:id="rId15"/>
    <p:sldId id="266" r:id="rId16"/>
    <p:sldId id="267" r:id="rId17"/>
    <p:sldId id="447" r:id="rId18"/>
    <p:sldId id="448" r:id="rId19"/>
    <p:sldId id="449" r:id="rId20"/>
    <p:sldId id="450" r:id="rId21"/>
    <p:sldId id="262" r:id="rId22"/>
    <p:sldId id="263" r:id="rId23"/>
    <p:sldId id="439" r:id="rId24"/>
    <p:sldId id="440" r:id="rId25"/>
    <p:sldId id="441" r:id="rId26"/>
    <p:sldId id="434" r:id="rId27"/>
    <p:sldId id="435" r:id="rId28"/>
    <p:sldId id="451" r:id="rId29"/>
    <p:sldId id="436" r:id="rId30"/>
    <p:sldId id="437" r:id="rId31"/>
    <p:sldId id="438" r:id="rId32"/>
    <p:sldId id="295" r:id="rId33"/>
    <p:sldId id="342"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370" r:id="rId61"/>
    <p:sldId id="371" r:id="rId62"/>
    <p:sldId id="372" r:id="rId63"/>
    <p:sldId id="373" r:id="rId64"/>
    <p:sldId id="374" r:id="rId65"/>
    <p:sldId id="375" r:id="rId66"/>
    <p:sldId id="376" r:id="rId67"/>
    <p:sldId id="377" r:id="rId68"/>
    <p:sldId id="378" r:id="rId69"/>
    <p:sldId id="379" r:id="rId70"/>
    <p:sldId id="380" r:id="rId71"/>
    <p:sldId id="381" r:id="rId72"/>
    <p:sldId id="382" r:id="rId73"/>
    <p:sldId id="383" r:id="rId74"/>
    <p:sldId id="384" r:id="rId75"/>
    <p:sldId id="385" r:id="rId76"/>
    <p:sldId id="386" r:id="rId77"/>
    <p:sldId id="387" r:id="rId78"/>
    <p:sldId id="388" r:id="rId79"/>
    <p:sldId id="389" r:id="rId80"/>
    <p:sldId id="390" r:id="rId81"/>
    <p:sldId id="391" r:id="rId82"/>
    <p:sldId id="392" r:id="rId83"/>
    <p:sldId id="393" r:id="rId84"/>
    <p:sldId id="394" r:id="rId85"/>
    <p:sldId id="395" r:id="rId86"/>
    <p:sldId id="433" r:id="rId87"/>
    <p:sldId id="298" r:id="rId88"/>
    <p:sldId id="421" r:id="rId89"/>
    <p:sldId id="422" r:id="rId90"/>
    <p:sldId id="423" r:id="rId91"/>
    <p:sldId id="424" r:id="rId92"/>
    <p:sldId id="425" r:id="rId93"/>
    <p:sldId id="426" r:id="rId94"/>
    <p:sldId id="427" r:id="rId95"/>
    <p:sldId id="428" r:id="rId96"/>
    <p:sldId id="429" r:id="rId97"/>
    <p:sldId id="430" r:id="rId98"/>
    <p:sldId id="431" r:id="rId99"/>
    <p:sldId id="432" r:id="rId100"/>
    <p:sldId id="299" r:id="rId101"/>
    <p:sldId id="397" r:id="rId102"/>
    <p:sldId id="398" r:id="rId103"/>
    <p:sldId id="399" r:id="rId104"/>
    <p:sldId id="400" r:id="rId105"/>
    <p:sldId id="401" r:id="rId106"/>
    <p:sldId id="402" r:id="rId107"/>
    <p:sldId id="403" r:id="rId108"/>
    <p:sldId id="404" r:id="rId109"/>
    <p:sldId id="405" r:id="rId110"/>
    <p:sldId id="406" r:id="rId111"/>
    <p:sldId id="407" r:id="rId112"/>
    <p:sldId id="408" r:id="rId113"/>
    <p:sldId id="409" r:id="rId114"/>
    <p:sldId id="410" r:id="rId115"/>
    <p:sldId id="411" r:id="rId116"/>
    <p:sldId id="412" r:id="rId117"/>
    <p:sldId id="413" r:id="rId118"/>
    <p:sldId id="414" r:id="rId119"/>
    <p:sldId id="415" r:id="rId120"/>
    <p:sldId id="416" r:id="rId121"/>
    <p:sldId id="417" r:id="rId122"/>
    <p:sldId id="418" r:id="rId123"/>
    <p:sldId id="419"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844" autoAdjust="0"/>
  </p:normalViewPr>
  <p:slideViewPr>
    <p:cSldViewPr snapToGrid="0">
      <p:cViewPr varScale="1">
        <p:scale>
          <a:sx n="67" d="100"/>
          <a:sy n="67" d="100"/>
        </p:scale>
        <p:origin x="-86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4E9E5F-4FBD-4D36-B252-716675317888}"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9039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E9E5F-4FBD-4D36-B252-716675317888}"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60261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E9E5F-4FBD-4D36-B252-716675317888}"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75451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normAutofit/>
          </a:bodyPr>
          <a:lstStyle/>
          <a:p>
            <a:pPr lvl="0"/>
            <a:endParaRPr lang="en-US" noProof="0" smtClean="0"/>
          </a:p>
        </p:txBody>
      </p:sp>
      <p:sp>
        <p:nvSpPr>
          <p:cNvPr id="4" name="Date Placeholder 13"/>
          <p:cNvSpPr>
            <a:spLocks noGrp="1"/>
          </p:cNvSpPr>
          <p:nvPr>
            <p:ph type="dt" sz="half" idx="10"/>
          </p:nvPr>
        </p:nvSpPr>
        <p:spPr/>
        <p:txBody>
          <a:bodyPr/>
          <a:lstStyle>
            <a:lvl1pPr>
              <a:defRPr/>
            </a:lvl1pPr>
          </a:lstStyle>
          <a:p>
            <a:pPr>
              <a:defRPr/>
            </a:pPr>
            <a:r>
              <a:rPr lang="en-US" altLang="zh-TW"/>
              <a:t>2008/2/14</a:t>
            </a:r>
          </a:p>
        </p:txBody>
      </p:sp>
      <p:sp>
        <p:nvSpPr>
          <p:cNvPr id="5" name="Footer Placeholder 2"/>
          <p:cNvSpPr>
            <a:spLocks noGrp="1"/>
          </p:cNvSpPr>
          <p:nvPr>
            <p:ph type="ftr" sz="quarter" idx="11"/>
          </p:nvPr>
        </p:nvSpPr>
        <p:spPr/>
        <p:txBody>
          <a:bodyPr/>
          <a:lstStyle>
            <a:lvl1pPr>
              <a:defRPr/>
            </a:lvl1pPr>
          </a:lstStyle>
          <a:p>
            <a:pPr>
              <a:defRPr/>
            </a:pPr>
            <a:endParaRPr lang="en-US" altLang="zh-TW"/>
          </a:p>
        </p:txBody>
      </p:sp>
      <p:sp>
        <p:nvSpPr>
          <p:cNvPr id="6" name="Slide Number Placeholder 22"/>
          <p:cNvSpPr>
            <a:spLocks noGrp="1"/>
          </p:cNvSpPr>
          <p:nvPr>
            <p:ph type="sldNum" sz="quarter" idx="12"/>
          </p:nvPr>
        </p:nvSpPr>
        <p:spPr/>
        <p:txBody>
          <a:bodyPr/>
          <a:lstStyle>
            <a:lvl1pPr>
              <a:defRPr/>
            </a:lvl1pPr>
          </a:lstStyle>
          <a:p>
            <a:pPr>
              <a:defRPr/>
            </a:pPr>
            <a:fld id="{DE17D548-8131-4359-A72E-DAB9B829113E}" type="slidenum">
              <a:rPr lang="zh-TW" altLang="en-US"/>
              <a:pPr>
                <a:defRPr/>
              </a:pPr>
              <a:t>‹#›</a:t>
            </a:fld>
            <a:endParaRPr lang="en-US" altLang="zh-TW"/>
          </a:p>
        </p:txBody>
      </p:sp>
    </p:spTree>
    <p:extLst>
      <p:ext uri="{BB962C8B-B14F-4D97-AF65-F5344CB8AC3E}">
        <p14:creationId xmlns:p14="http://schemas.microsoft.com/office/powerpoint/2010/main" val="350547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E9E5F-4FBD-4D36-B252-716675317888}"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78191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E9E5F-4FBD-4D36-B252-716675317888}"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72197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4E9E5F-4FBD-4D36-B252-716675317888}"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3019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4E9E5F-4FBD-4D36-B252-716675317888}"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8057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E9E5F-4FBD-4D36-B252-716675317888}"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122265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E9E5F-4FBD-4D36-B252-716675317888}"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64375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241146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E9E5F-4FBD-4D36-B252-716675317888}"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extLst>
      <p:ext uri="{BB962C8B-B14F-4D97-AF65-F5344CB8AC3E}">
        <p14:creationId xmlns:p14="http://schemas.microsoft.com/office/powerpoint/2010/main" val="355596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E9E5F-4FBD-4D36-B252-716675317888}" type="datetimeFigureOut">
              <a:rPr lang="en-US" smtClean="0"/>
              <a:t>9/6/2021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BCE81-7701-4393-8CF2-EA143621B2CE}" type="slidenum">
              <a:rPr lang="en-US" smtClean="0"/>
              <a:t>‹#›</a:t>
            </a:fld>
            <a:endParaRPr lang="en-US"/>
          </a:p>
        </p:txBody>
      </p:sp>
    </p:spTree>
    <p:extLst>
      <p:ext uri="{BB962C8B-B14F-4D97-AF65-F5344CB8AC3E}">
        <p14:creationId xmlns:p14="http://schemas.microsoft.com/office/powerpoint/2010/main" val="218594358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image" Target="../media/image4.wmf"/><Relationship Id="rId9" Type="http://schemas.openxmlformats.org/officeDocument/2006/relationships/image" Target="../media/image6.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Sperry_Univac" TargetMode="External"/><Relationship Id="rId13" Type="http://schemas.openxmlformats.org/officeDocument/2006/relationships/hyperlink" Target="https://en.wikipedia.org/wiki/Data_warehouse#cite_note-12" TargetMode="External"/><Relationship Id="rId3" Type="http://schemas.openxmlformats.org/officeDocument/2006/relationships/hyperlink" Target="https://en.wikipedia.org/wiki/Dartmouth_College" TargetMode="External"/><Relationship Id="rId7" Type="http://schemas.openxmlformats.org/officeDocument/2006/relationships/hyperlink" Target="https://en.wikipedia.org/wiki/Wikipedia:Citation_needed" TargetMode="External"/><Relationship Id="rId12" Type="http://schemas.openxmlformats.org/officeDocument/2006/relationships/hyperlink" Target="https://en.wikipedia.org/wiki/DBC_1012" TargetMode="External"/><Relationship Id="rId2" Type="http://schemas.openxmlformats.org/officeDocument/2006/relationships/hyperlink" Target="https://en.wikipedia.org/wiki/General_Mills" TargetMode="External"/><Relationship Id="rId1" Type="http://schemas.openxmlformats.org/officeDocument/2006/relationships/slideLayout" Target="../slideLayouts/slideLayout2.xml"/><Relationship Id="rId6" Type="http://schemas.openxmlformats.org/officeDocument/2006/relationships/hyperlink" Target="https://en.wikipedia.org/wiki/Bill_Inmon" TargetMode="External"/><Relationship Id="rId11" Type="http://schemas.openxmlformats.org/officeDocument/2006/relationships/hyperlink" Target="https://en.wikipedia.org/wiki/Teradata" TargetMode="External"/><Relationship Id="rId5" Type="http://schemas.openxmlformats.org/officeDocument/2006/relationships/hyperlink" Target="https://en.wikipedia.org/wiki/ACNielsen" TargetMode="External"/><Relationship Id="rId15" Type="http://schemas.openxmlformats.org/officeDocument/2006/relationships/hyperlink" Target="https://en.wikipedia.org/wiki/David_Liddle" TargetMode="External"/><Relationship Id="rId10" Type="http://schemas.openxmlformats.org/officeDocument/2006/relationships/hyperlink" Target="https://en.wikipedia.org/wiki/Fourth-generation_programming_language" TargetMode="External"/><Relationship Id="rId4" Type="http://schemas.openxmlformats.org/officeDocument/2006/relationships/hyperlink" Target="https://en.wikipedia.org/wiki/Data_warehouse#cite_note-kimball16-11" TargetMode="External"/><Relationship Id="rId9" Type="http://schemas.openxmlformats.org/officeDocument/2006/relationships/hyperlink" Target="https://en.wikipedia.org/wiki/MAPPER" TargetMode="External"/><Relationship Id="rId14" Type="http://schemas.openxmlformats.org/officeDocument/2006/relationships/hyperlink" Target="https://en.wikipedia.org/wiki/Metaphor_Computer_System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Data_warehouse#cite_note-13" TargetMode="External"/><Relationship Id="rId2" Type="http://schemas.openxmlformats.org/officeDocument/2006/relationships/hyperlink" Target="https://en.wikipedia.org/wiki/Sperry_Corporation" TargetMode="External"/><Relationship Id="rId1" Type="http://schemas.openxmlformats.org/officeDocument/2006/relationships/slideLayout" Target="../slideLayouts/slideLayout2.xml"/><Relationship Id="rId6" Type="http://schemas.openxmlformats.org/officeDocument/2006/relationships/hyperlink" Target="https://en.wikipedia.org/wiki/Data_warehouse#cite_note-14" TargetMode="External"/><Relationship Id="rId5" Type="http://schemas.openxmlformats.org/officeDocument/2006/relationships/hyperlink" Target="https://en.wikipedia.org/wiki/Bill_Inmon" TargetMode="External"/><Relationship Id="rId4" Type="http://schemas.openxmlformats.org/officeDocument/2006/relationships/hyperlink" Target="https://en.wikipedia.org/wiki/Ralph_Kimb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ata_warehouse#cite_note-:0-15" TargetMode="External"/><Relationship Id="rId2" Type="http://schemas.openxmlformats.org/officeDocument/2006/relationships/hyperlink" Target="https://en.wikipedia.org/wiki/Ralph_Kimball" TargetMode="External"/><Relationship Id="rId1" Type="http://schemas.openxmlformats.org/officeDocument/2006/relationships/slideLayout" Target="../slideLayouts/slideLayout2.xml"/><Relationship Id="rId6" Type="http://schemas.openxmlformats.org/officeDocument/2006/relationships/hyperlink" Target="https://en.wikipedia.org/wiki/Bill_Inmon" TargetMode="External"/><Relationship Id="rId5" Type="http://schemas.openxmlformats.org/officeDocument/2006/relationships/hyperlink" Target="https://en.wikipedia.org/wiki/Data_vault_modeling" TargetMode="External"/><Relationship Id="rId4" Type="http://schemas.openxmlformats.org/officeDocument/2006/relationships/hyperlink" Target="https://en.wikipedia.org/w/index.php?title=Dan_Linstedt&amp;action=edit&amp;redlink=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marklogic.com/product/getting-star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oracle.com/index.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uru99.com/top-20-etl-database-warehousing-tools.html" TargetMode="External"/><Relationship Id="rId2" Type="http://schemas.openxmlformats.org/officeDocument/2006/relationships/hyperlink" Target="https://aws.amazon.com/redshift/?nc2=h_m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9.bin"/><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emf"/><Relationship Id="rId5" Type="http://schemas.openxmlformats.org/officeDocument/2006/relationships/oleObject" Target="../embeddings/oleObject13.bin"/><Relationship Id="rId4" Type="http://schemas.openxmlformats.org/officeDocument/2006/relationships/image" Target="../media/image21.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emf"/><Relationship Id="rId5" Type="http://schemas.openxmlformats.org/officeDocument/2006/relationships/oleObject" Target="../embeddings/oleObject15.bin"/><Relationship Id="rId4" Type="http://schemas.openxmlformats.org/officeDocument/2006/relationships/image" Target="../media/image23.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oleObject" Target="../embeddings/oleObject17.bin"/><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emf"/><Relationship Id="rId5" Type="http://schemas.openxmlformats.org/officeDocument/2006/relationships/oleObject" Target="../embeddings/oleObject19.bin"/><Relationship Id="rId4" Type="http://schemas.openxmlformats.org/officeDocument/2006/relationships/image" Target="../media/image26.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9.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1949226"/>
            <a:ext cx="11152031" cy="2352318"/>
          </a:xfrm>
        </p:spPr>
        <p:txBody>
          <a:bodyPr>
            <a:normAutofit fontScale="90000"/>
          </a:bodyPr>
          <a:lstStyle/>
          <a:p>
            <a:pPr algn="ctr">
              <a:lnSpc>
                <a:spcPct val="150000"/>
              </a:lnSpc>
            </a:pPr>
            <a:r>
              <a:rPr lang="en-US" dirty="0" smtClean="0">
                <a:latin typeface="Matura MT Script Capitals" panose="03020802060602070202" pitchFamily="66" charset="0"/>
              </a:rPr>
              <a:t>Data Warehousing </a:t>
            </a:r>
            <a:br>
              <a:rPr lang="en-US" dirty="0" smtClean="0">
                <a:latin typeface="Matura MT Script Capitals" panose="03020802060602070202" pitchFamily="66" charset="0"/>
              </a:rPr>
            </a:br>
            <a:r>
              <a:rPr lang="en-US" dirty="0" smtClean="0">
                <a:latin typeface="Matura MT Script Capitals" panose="03020802060602070202" pitchFamily="66" charset="0"/>
              </a:rPr>
              <a:t>and </a:t>
            </a:r>
            <a:br>
              <a:rPr lang="en-US" dirty="0" smtClean="0">
                <a:latin typeface="Matura MT Script Capitals" panose="03020802060602070202" pitchFamily="66" charset="0"/>
              </a:rPr>
            </a:br>
            <a:r>
              <a:rPr lang="en-US" dirty="0" smtClean="0">
                <a:latin typeface="Matura MT Script Capitals" panose="03020802060602070202" pitchFamily="66" charset="0"/>
              </a:rPr>
              <a:t>Data Mining </a:t>
            </a:r>
            <a:endParaRPr lang="en-US" dirty="0">
              <a:latin typeface="Matura MT Script Capitals" panose="03020802060602070202" pitchFamily="66" charset="0"/>
            </a:endParaRPr>
          </a:p>
        </p:txBody>
      </p:sp>
    </p:spTree>
    <p:extLst>
      <p:ext uri="{BB962C8B-B14F-4D97-AF65-F5344CB8AC3E}">
        <p14:creationId xmlns:p14="http://schemas.microsoft.com/office/powerpoint/2010/main" val="36262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5213" y="309593"/>
            <a:ext cx="10881575" cy="6063198"/>
          </a:xfrm>
          <a:prstGeom prst="rect">
            <a:avLst/>
          </a:prstGeom>
        </p:spPr>
        <p:txBody>
          <a:bodyPr wrap="square">
            <a:spAutoFit/>
          </a:bodyPr>
          <a:lstStyle/>
          <a:p>
            <a:pPr algn="just"/>
            <a:r>
              <a:rPr lang="en-US" sz="2400" b="1" i="1" dirty="0">
                <a:solidFill>
                  <a:srgbClr val="FF0000"/>
                </a:solidFill>
                <a:latin typeface="Times New Roman" panose="02020603050405020304" pitchFamily="18" charset="0"/>
                <a:cs typeface="Times New Roman" panose="02020603050405020304" pitchFamily="18" charset="0"/>
              </a:rPr>
              <a:t>Subject-Oriented :</a:t>
            </a:r>
            <a:r>
              <a:rPr lang="en-US" sz="2400" dirty="0">
                <a:latin typeface="Times New Roman" panose="02020603050405020304" pitchFamily="18" charset="0"/>
                <a:cs typeface="Times New Roman" panose="02020603050405020304" pitchFamily="18" charset="0"/>
              </a:rPr>
              <a:t> Stored </a:t>
            </a:r>
            <a:r>
              <a:rPr lang="en-US" sz="2400" dirty="0" smtClean="0">
                <a:latin typeface="Times New Roman" panose="02020603050405020304" pitchFamily="18" charset="0"/>
                <a:cs typeface="Times New Roman" panose="02020603050405020304" pitchFamily="18" charset="0"/>
              </a:rPr>
              <a:t>data according to </a:t>
            </a:r>
            <a:r>
              <a:rPr lang="en-US" sz="2400" dirty="0">
                <a:latin typeface="Times New Roman" panose="02020603050405020304" pitchFamily="18" charset="0"/>
                <a:cs typeface="Times New Roman" panose="02020603050405020304" pitchFamily="18" charset="0"/>
              </a:rPr>
              <a:t>target specific subjects. </a:t>
            </a:r>
          </a:p>
          <a:p>
            <a:pPr algn="just"/>
            <a:r>
              <a:rPr lang="en-US" sz="2400" b="1" i="1" dirty="0" smtClean="0">
                <a:latin typeface="Times New Roman" panose="02020603050405020304" pitchFamily="18" charset="0"/>
                <a:cs typeface="Times New Roman" panose="02020603050405020304" pitchFamily="18" charset="0"/>
              </a:rPr>
              <a:t>Example :</a:t>
            </a:r>
            <a:r>
              <a:rPr lang="en-US" sz="2400" i="1" dirty="0" smtClean="0">
                <a:latin typeface="Times New Roman" panose="02020603050405020304" pitchFamily="18" charset="0"/>
                <a:cs typeface="Times New Roman" panose="02020603050405020304" pitchFamily="18" charset="0"/>
              </a:rPr>
              <a:t> It </a:t>
            </a:r>
            <a:r>
              <a:rPr lang="en-US" sz="2400" i="1" dirty="0">
                <a:latin typeface="Times New Roman" panose="02020603050405020304" pitchFamily="18" charset="0"/>
                <a:cs typeface="Times New Roman" panose="02020603050405020304" pitchFamily="18" charset="0"/>
              </a:rPr>
              <a:t>may store data regarding total Sales, Number of Customers, etc. and not </a:t>
            </a:r>
            <a:r>
              <a:rPr lang="en-US" sz="2400" i="1" dirty="0" smtClean="0">
                <a:latin typeface="Times New Roman" panose="02020603050405020304" pitchFamily="18" charset="0"/>
                <a:cs typeface="Times New Roman" panose="02020603050405020304" pitchFamily="18" charset="0"/>
              </a:rPr>
              <a:t>general </a:t>
            </a:r>
            <a:r>
              <a:rPr lang="en-US" sz="2400" i="1" dirty="0">
                <a:latin typeface="Times New Roman" panose="02020603050405020304" pitchFamily="18" charset="0"/>
                <a:cs typeface="Times New Roman" panose="02020603050405020304" pitchFamily="18" charset="0"/>
              </a:rPr>
              <a:t>data on everyday operations</a:t>
            </a:r>
            <a:r>
              <a:rPr lang="en-US" sz="28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Integrated : </a:t>
            </a:r>
            <a:r>
              <a:rPr lang="en-US" sz="2400" dirty="0" smtClean="0">
                <a:latin typeface="Times New Roman" panose="02020603050405020304" pitchFamily="18" charset="0"/>
                <a:cs typeface="Times New Roman" panose="02020603050405020304" pitchFamily="18" charset="0"/>
              </a:rPr>
              <a:t>Data may be distributed across heterogeneous sources which have to be integrated.</a:t>
            </a:r>
          </a:p>
          <a:p>
            <a:pPr algn="just"/>
            <a:r>
              <a:rPr lang="en-US" sz="2400" b="1" i="1" dirty="0" smtClean="0">
                <a:latin typeface="Times New Roman" panose="02020603050405020304" pitchFamily="18" charset="0"/>
                <a:cs typeface="Times New Roman" panose="02020603050405020304" pitchFamily="18" charset="0"/>
              </a:rPr>
              <a:t>Example:</a:t>
            </a:r>
            <a:r>
              <a:rPr lang="en-US" sz="2400" i="1" dirty="0" smtClean="0">
                <a:latin typeface="Times New Roman" panose="02020603050405020304" pitchFamily="18" charset="0"/>
                <a:cs typeface="Times New Roman" panose="02020603050405020304" pitchFamily="18" charset="0"/>
              </a:rPr>
              <a:t> Sales data may be on RDB, Customer information on Flat files, etc</a:t>
            </a:r>
            <a:r>
              <a:rPr lang="en-US" sz="2000" i="1" dirty="0" smtClean="0">
                <a:latin typeface="Times New Roman" panose="02020603050405020304" pitchFamily="18" charset="0"/>
                <a:cs typeface="Times New Roman" panose="02020603050405020304" pitchFamily="18" charset="0"/>
              </a:rPr>
              <a:t>.</a:t>
            </a:r>
          </a:p>
          <a:p>
            <a:pPr algn="just"/>
            <a:endParaRPr lang="en-US" sz="2400" b="1" i="1" dirty="0">
              <a:solidFill>
                <a:srgbClr val="FF0000"/>
              </a:solidFill>
              <a:latin typeface="Times New Roman" panose="02020603050405020304" pitchFamily="18" charset="0"/>
              <a:cs typeface="Times New Roman" panose="02020603050405020304" pitchFamily="18" charset="0"/>
            </a:endParaRPr>
          </a:p>
          <a:p>
            <a:pPr algn="just"/>
            <a:r>
              <a:rPr lang="en-US" sz="2400" b="1" i="1" dirty="0" smtClean="0">
                <a:solidFill>
                  <a:srgbClr val="FF0000"/>
                </a:solidFill>
                <a:latin typeface="Times New Roman" panose="02020603050405020304" pitchFamily="18" charset="0"/>
                <a:cs typeface="Times New Roman" panose="02020603050405020304" pitchFamily="18" charset="0"/>
              </a:rPr>
              <a:t>Time </a:t>
            </a:r>
            <a:r>
              <a:rPr lang="en-US" sz="2400" b="1" i="1" dirty="0">
                <a:solidFill>
                  <a:srgbClr val="FF0000"/>
                </a:solidFill>
                <a:latin typeface="Times New Roman" panose="02020603050405020304" pitchFamily="18" charset="0"/>
                <a:cs typeface="Times New Roman" panose="02020603050405020304" pitchFamily="18" charset="0"/>
              </a:rPr>
              <a:t>Variant : </a:t>
            </a:r>
            <a:r>
              <a:rPr lang="en-US" sz="2400" dirty="0" smtClean="0">
                <a:latin typeface="Times New Roman" panose="02020603050405020304" pitchFamily="18" charset="0"/>
                <a:cs typeface="Times New Roman" panose="02020603050405020304" pitchFamily="18" charset="0"/>
              </a:rPr>
              <a:t>Data are stored to provide information from an historic perspective. </a:t>
            </a:r>
            <a:r>
              <a:rPr lang="en-US" sz="2400" b="1" i="1" dirty="0" smtClean="0">
                <a:latin typeface="Times New Roman" panose="02020603050405020304" pitchFamily="18" charset="0"/>
                <a:cs typeface="Times New Roman" panose="02020603050405020304" pitchFamily="18" charset="0"/>
              </a:rPr>
              <a:t>Example: </a:t>
            </a:r>
            <a:r>
              <a:rPr lang="en-US" sz="2400" i="1" dirty="0" smtClean="0">
                <a:latin typeface="Times New Roman" panose="02020603050405020304" pitchFamily="18" charset="0"/>
                <a:cs typeface="Times New Roman" panose="02020603050405020304" pitchFamily="18" charset="0"/>
              </a:rPr>
              <a:t>Data of sales in last 5 years, etc.</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smtClean="0">
                <a:solidFill>
                  <a:srgbClr val="FF0000"/>
                </a:solidFill>
                <a:latin typeface="Times New Roman" panose="02020603050405020304" pitchFamily="18" charset="0"/>
                <a:cs typeface="Times New Roman" panose="02020603050405020304" pitchFamily="18" charset="0"/>
              </a:rPr>
              <a:t>Non-Volatile : </a:t>
            </a:r>
            <a:r>
              <a:rPr lang="en-US" sz="2400" dirty="0" smtClean="0">
                <a:latin typeface="Times New Roman" panose="02020603050405020304" pitchFamily="18" charset="0"/>
                <a:cs typeface="Times New Roman" panose="02020603050405020304" pitchFamily="18" charset="0"/>
              </a:rPr>
              <a:t>It is separate from the Enterprise Operational Database and hence is not subject to frequent modification. It generally has only 2 operations performed on it: Loading of data and Access of data.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8007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dirty="0" smtClean="0">
                <a:solidFill>
                  <a:schemeClr val="tx1"/>
                </a:solidFill>
                <a:latin typeface="Algerian" pitchFamily="82" charset="0"/>
              </a:rPr>
              <a:t>Data warehouse implementation </a:t>
            </a:r>
            <a:endParaRPr lang="en-US" dirty="0">
              <a:solidFill>
                <a:schemeClr val="tx1"/>
              </a:solidFill>
              <a:latin typeface="Algerian" pitchFamily="82" charset="0"/>
            </a:endParaRPr>
          </a:p>
        </p:txBody>
      </p:sp>
    </p:spTree>
    <p:extLst>
      <p:ext uri="{BB962C8B-B14F-4D97-AF65-F5344CB8AC3E}">
        <p14:creationId xmlns:p14="http://schemas.microsoft.com/office/powerpoint/2010/main" val="10426601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Data Warehouse Implementation</a:t>
            </a:r>
            <a:endParaRPr lang="en-US" dirty="0"/>
          </a:p>
        </p:txBody>
      </p:sp>
      <p:sp>
        <p:nvSpPr>
          <p:cNvPr id="7171" name="Rectangle 3"/>
          <p:cNvSpPr>
            <a:spLocks noChangeArrowheads="1"/>
          </p:cNvSpPr>
          <p:nvPr/>
        </p:nvSpPr>
        <p:spPr bwMode="auto">
          <a:xfrm>
            <a:off x="1203324" y="1360489"/>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Data warehouses contain huge volumes of data. </a:t>
            </a:r>
          </a:p>
          <a:p>
            <a:pPr marL="342900" indent="-342900" algn="just">
              <a:lnSpc>
                <a:spcPct val="150000"/>
              </a:lnSpc>
              <a:buFont typeface="Wingdings" pitchFamily="2" charset="2"/>
              <a:buChar char="§"/>
            </a:pPr>
            <a:r>
              <a:rPr lang="en-US" sz="2400" dirty="0">
                <a:latin typeface="Arial Rounded MT Bold" pitchFamily="34" charset="0"/>
              </a:rPr>
              <a:t>OLAP servers demand that decision support queries be answered in the order of seconds.</a:t>
            </a:r>
          </a:p>
          <a:p>
            <a:pPr marL="342900" indent="-342900" algn="just">
              <a:lnSpc>
                <a:spcPct val="150000"/>
              </a:lnSpc>
              <a:buFont typeface="Wingdings" pitchFamily="2" charset="2"/>
              <a:buChar char="§"/>
            </a:pPr>
            <a:r>
              <a:rPr lang="en-US" sz="2400" dirty="0">
                <a:latin typeface="Arial Rounded MT Bold" pitchFamily="34" charset="0"/>
              </a:rPr>
              <a:t>Therefore, it is crucial for data warehouse systems to support highly efficient cube computation techniques, access methods, and query processing techniques.</a:t>
            </a:r>
          </a:p>
        </p:txBody>
      </p:sp>
    </p:spTree>
    <p:extLst>
      <p:ext uri="{BB962C8B-B14F-4D97-AF65-F5344CB8AC3E}">
        <p14:creationId xmlns:p14="http://schemas.microsoft.com/office/powerpoint/2010/main" val="215623729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a:latin typeface="Brush StrokeFast" pitchFamily="50" charset="0"/>
              </a:rPr>
              <a:t>Efficient Data Cube Computation</a:t>
            </a:r>
          </a:p>
        </p:txBody>
      </p:sp>
      <p:sp>
        <p:nvSpPr>
          <p:cNvPr id="8195" name="Rectangle 3"/>
          <p:cNvSpPr>
            <a:spLocks noChangeArrowheads="1"/>
          </p:cNvSpPr>
          <p:nvPr/>
        </p:nvSpPr>
        <p:spPr bwMode="auto">
          <a:xfrm>
            <a:off x="1203325" y="2389189"/>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One approach to cube computation extends SQL so as to include a </a:t>
            </a:r>
            <a:r>
              <a:rPr lang="en-US" sz="2400" b="1">
                <a:latin typeface="Arial Rounded MT Bold" pitchFamily="34" charset="0"/>
              </a:rPr>
              <a:t>compute cube </a:t>
            </a:r>
            <a:r>
              <a:rPr lang="en-US" sz="2400">
                <a:latin typeface="Arial Rounded MT Bold" pitchFamily="34" charset="0"/>
              </a:rPr>
              <a:t>operator.</a:t>
            </a:r>
          </a:p>
          <a:p>
            <a:pPr marL="342900" indent="-342900" algn="just">
              <a:lnSpc>
                <a:spcPct val="150000"/>
              </a:lnSpc>
              <a:buFont typeface="Wingdings" pitchFamily="2" charset="2"/>
              <a:buChar char="§"/>
            </a:pPr>
            <a:r>
              <a:rPr lang="en-US" sz="2400">
                <a:latin typeface="Arial Rounded MT Bold" pitchFamily="34" charset="0"/>
              </a:rPr>
              <a:t>The compute cube operator computes aggregates over all subsets of the dimensions specified in the operation.</a:t>
            </a:r>
          </a:p>
          <a:p>
            <a:pPr marL="342900" indent="-342900" algn="just">
              <a:lnSpc>
                <a:spcPct val="150000"/>
              </a:lnSpc>
              <a:buFont typeface="Wingdings" pitchFamily="2" charset="2"/>
              <a:buChar char="§"/>
            </a:pPr>
            <a:r>
              <a:rPr lang="en-US" sz="2400">
                <a:latin typeface="Arial Rounded MT Bold" pitchFamily="34" charset="0"/>
              </a:rPr>
              <a:t>This can require excessive storage space, especially for large numbers of dimensions.</a:t>
            </a:r>
          </a:p>
        </p:txBody>
      </p:sp>
    </p:spTree>
    <p:extLst>
      <p:ext uri="{BB962C8B-B14F-4D97-AF65-F5344CB8AC3E}">
        <p14:creationId xmlns:p14="http://schemas.microsoft.com/office/powerpoint/2010/main" val="23359280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p>
        </p:txBody>
      </p:sp>
      <p:sp>
        <p:nvSpPr>
          <p:cNvPr id="4" name="Rectangle 3"/>
          <p:cNvSpPr>
            <a:spLocks noRot="1" noChangeAspect="1" noMove="1" noResize="1" noEditPoints="1" noAdjustHandles="1" noChangeArrowheads="1" noChangeShapeType="1" noTextEdit="1"/>
          </p:cNvSpPr>
          <p:nvPr/>
        </p:nvSpPr>
        <p:spPr>
          <a:xfrm>
            <a:off x="1202919" y="1981197"/>
            <a:ext cx="9784080" cy="4163319"/>
          </a:xfrm>
          <a:prstGeom prst="rect">
            <a:avLst/>
          </a:prstGeom>
          <a:blipFill rotWithShape="0">
            <a:blip r:embed="rId2"/>
            <a:stretch>
              <a:fillRect l="-810" t="-1171" r="-997" b="-2343"/>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26982730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endParaRPr lang="en-US" dirty="0"/>
          </a:p>
        </p:txBody>
      </p:sp>
      <p:pic>
        <p:nvPicPr>
          <p:cNvPr id="1024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949450"/>
            <a:ext cx="6132513"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5"/>
          <p:cNvSpPr>
            <a:spLocks noChangeArrowheads="1"/>
          </p:cNvSpPr>
          <p:nvPr/>
        </p:nvSpPr>
        <p:spPr bwMode="auto">
          <a:xfrm>
            <a:off x="231776" y="3013075"/>
            <a:ext cx="54959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Arial Rounded MT Bold" pitchFamily="34" charset="0"/>
              </a:rPr>
              <a:t>If we start at the </a:t>
            </a:r>
            <a:r>
              <a:rPr lang="en-US" sz="2400" b="1">
                <a:latin typeface="Arial Rounded MT Bold" pitchFamily="34" charset="0"/>
              </a:rPr>
              <a:t>apex cuboid </a:t>
            </a:r>
            <a:r>
              <a:rPr lang="en-US" sz="2400">
                <a:latin typeface="Arial Rounded MT Bold" pitchFamily="34" charset="0"/>
              </a:rPr>
              <a:t>and explore downward in the lattice, this is equivalent to </a:t>
            </a:r>
            <a:r>
              <a:rPr lang="en-US" sz="2400" b="1">
                <a:latin typeface="Arial Rounded MT Bold" pitchFamily="34" charset="0"/>
              </a:rPr>
              <a:t>drilling down </a:t>
            </a:r>
            <a:r>
              <a:rPr lang="en-US" sz="2400">
                <a:latin typeface="Arial Rounded MT Bold" pitchFamily="34" charset="0"/>
              </a:rPr>
              <a:t>within the data cube. If we start at the </a:t>
            </a:r>
            <a:r>
              <a:rPr lang="en-US" sz="2400" b="1">
                <a:latin typeface="Arial Rounded MT Bold" pitchFamily="34" charset="0"/>
              </a:rPr>
              <a:t>base cuboid </a:t>
            </a:r>
            <a:r>
              <a:rPr lang="en-US" sz="2400">
                <a:latin typeface="Arial Rounded MT Bold" pitchFamily="34" charset="0"/>
              </a:rPr>
              <a:t>and explore upward,</a:t>
            </a:r>
          </a:p>
          <a:p>
            <a:pPr algn="just"/>
            <a:r>
              <a:rPr lang="en-US" sz="2400">
                <a:latin typeface="Arial Rounded MT Bold" pitchFamily="34" charset="0"/>
              </a:rPr>
              <a:t>this is akin to </a:t>
            </a:r>
            <a:r>
              <a:rPr lang="en-US" sz="2400" b="1">
                <a:latin typeface="Arial Rounded MT Bold" pitchFamily="34" charset="0"/>
              </a:rPr>
              <a:t>rolling up</a:t>
            </a:r>
            <a:r>
              <a:rPr lang="en-US" sz="2400">
                <a:latin typeface="Arial Rounded MT Bold" pitchFamily="34" charset="0"/>
              </a:rPr>
              <a:t>.</a:t>
            </a:r>
          </a:p>
        </p:txBody>
      </p:sp>
    </p:spTree>
    <p:extLst>
      <p:ext uri="{BB962C8B-B14F-4D97-AF65-F5344CB8AC3E}">
        <p14:creationId xmlns:p14="http://schemas.microsoft.com/office/powerpoint/2010/main" val="200316784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1267" name="Rectangle 3"/>
          <p:cNvSpPr>
            <a:spLocks noChangeArrowheads="1"/>
          </p:cNvSpPr>
          <p:nvPr/>
        </p:nvSpPr>
        <p:spPr bwMode="auto">
          <a:xfrm>
            <a:off x="1203325" y="2170114"/>
            <a:ext cx="97837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An SQL query containing no group-by (e.g., </a:t>
            </a:r>
            <a:r>
              <a:rPr lang="en-US" sz="2400" b="1">
                <a:latin typeface="Arial Rounded MT Bold" pitchFamily="34" charset="0"/>
              </a:rPr>
              <a:t>“compute the sum of total sales”</a:t>
            </a:r>
            <a:r>
              <a:rPr lang="en-US" sz="2400">
                <a:latin typeface="Arial Rounded MT Bold" pitchFamily="34" charset="0"/>
              </a:rPr>
              <a:t>) is a zero dimensional operation. </a:t>
            </a:r>
          </a:p>
          <a:p>
            <a:pPr marL="342900" indent="-342900" algn="just">
              <a:lnSpc>
                <a:spcPct val="150000"/>
              </a:lnSpc>
              <a:buFont typeface="Wingdings" pitchFamily="2" charset="2"/>
              <a:buChar char="§"/>
            </a:pPr>
            <a:r>
              <a:rPr lang="en-US" sz="2400">
                <a:latin typeface="Arial Rounded MT Bold" pitchFamily="34" charset="0"/>
              </a:rPr>
              <a:t>An SQL query containing one group-by (e.g., </a:t>
            </a:r>
            <a:r>
              <a:rPr lang="en-US" sz="2400" b="1">
                <a:latin typeface="Arial Rounded MT Bold" pitchFamily="34" charset="0"/>
              </a:rPr>
              <a:t>“compute the sum of sales, group-by city ”</a:t>
            </a:r>
            <a:r>
              <a:rPr lang="en-US" sz="2400">
                <a:latin typeface="Arial Rounded MT Bold" pitchFamily="34" charset="0"/>
              </a:rPr>
              <a:t>) is a one-dimensional operation.</a:t>
            </a:r>
          </a:p>
          <a:p>
            <a:pPr marL="342900" indent="-342900" algn="just">
              <a:lnSpc>
                <a:spcPct val="150000"/>
              </a:lnSpc>
              <a:buFont typeface="Wingdings" pitchFamily="2" charset="2"/>
              <a:buChar char="§"/>
            </a:pPr>
            <a:r>
              <a:rPr lang="en-US" sz="2400">
                <a:latin typeface="Arial Rounded MT Bold" pitchFamily="34" charset="0"/>
              </a:rPr>
              <a:t>A cube operator on n dimensions is equivalent to a collection of group-by statements, one for each subset of the n dimensions.</a:t>
            </a:r>
          </a:p>
        </p:txBody>
      </p:sp>
    </p:spTree>
    <p:extLst>
      <p:ext uri="{BB962C8B-B14F-4D97-AF65-F5344CB8AC3E}">
        <p14:creationId xmlns:p14="http://schemas.microsoft.com/office/powerpoint/2010/main" val="19270310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4" name="Rectangle 3"/>
          <p:cNvSpPr/>
          <p:nvPr/>
        </p:nvSpPr>
        <p:spPr>
          <a:xfrm>
            <a:off x="1203325" y="2290765"/>
            <a:ext cx="9783763" cy="3970318"/>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Similar to the SQL syntax, the data cube can be defined as:</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define cube </a:t>
            </a:r>
            <a:r>
              <a:rPr lang="en-US" sz="2400" b="1" dirty="0" err="1">
                <a:latin typeface="Arial Rounded MT Bold" panose="020F0704030504030204" pitchFamily="34" charset="0"/>
                <a:cs typeface="+mn-cs"/>
              </a:rPr>
              <a:t>sales_cube</a:t>
            </a:r>
            <a:r>
              <a:rPr lang="en-US" sz="2400" b="1" dirty="0">
                <a:latin typeface="Arial Rounded MT Bold" panose="020F0704030504030204" pitchFamily="34" charset="0"/>
                <a:cs typeface="+mn-cs"/>
              </a:rPr>
              <a:t> [city, item, year]: sum(</a:t>
            </a:r>
            <a:r>
              <a:rPr lang="en-US" sz="2400" b="1" dirty="0" err="1">
                <a:latin typeface="Arial Rounded MT Bold" panose="020F0704030504030204" pitchFamily="34" charset="0"/>
                <a:cs typeface="+mn-cs"/>
              </a:rPr>
              <a:t>sales_in_dollars</a:t>
            </a:r>
            <a:r>
              <a:rPr lang="en-US" sz="2400" b="1" dirty="0">
                <a:latin typeface="Arial Rounded MT Bold" panose="020F0704030504030204" pitchFamily="34" charset="0"/>
                <a:cs typeface="+mn-cs"/>
              </a:rPr>
              <a:t>)</a:t>
            </a:r>
          </a:p>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A statement such as </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compute cube </a:t>
            </a:r>
            <a:r>
              <a:rPr lang="en-US" sz="2400" b="1" dirty="0" err="1">
                <a:latin typeface="Arial Rounded MT Bold" panose="020F0704030504030204" pitchFamily="34" charset="0"/>
                <a:cs typeface="+mn-cs"/>
              </a:rPr>
              <a:t>sales_cube</a:t>
            </a:r>
            <a:endParaRPr lang="en-US" sz="2400" b="1" dirty="0">
              <a:latin typeface="Arial Rounded MT Bold" panose="020F0704030504030204" pitchFamily="34" charset="0"/>
              <a:cs typeface="+mn-cs"/>
            </a:endParaRPr>
          </a:p>
          <a:p>
            <a:pPr algn="just" fontAlgn="auto">
              <a:lnSpc>
                <a:spcPct val="150000"/>
              </a:lnSpc>
              <a:spcBef>
                <a:spcPts val="0"/>
              </a:spcBef>
              <a:spcAft>
                <a:spcPts val="0"/>
              </a:spcAft>
              <a:defRPr/>
            </a:pPr>
            <a:r>
              <a:rPr lang="en-US" sz="2400" dirty="0">
                <a:latin typeface="Arial Rounded MT Bold" panose="020F0704030504030204" pitchFamily="34" charset="0"/>
                <a:cs typeface="+mn-cs"/>
              </a:rPr>
              <a:t>would explicitly instruct the system to compute the sales aggregate cuboids for all eight subsets of the set {city, item, year }, including the empty subset.</a:t>
            </a:r>
          </a:p>
        </p:txBody>
      </p:sp>
    </p:spTree>
    <p:extLst>
      <p:ext uri="{BB962C8B-B14F-4D97-AF65-F5344CB8AC3E}">
        <p14:creationId xmlns:p14="http://schemas.microsoft.com/office/powerpoint/2010/main" val="172918144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3315" name="Rectangle 3"/>
          <p:cNvSpPr>
            <a:spLocks noChangeArrowheads="1"/>
          </p:cNvSpPr>
          <p:nvPr/>
        </p:nvSpPr>
        <p:spPr bwMode="auto">
          <a:xfrm>
            <a:off x="1203325" y="2243139"/>
            <a:ext cx="9783763"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600"/>
              </a:spcAft>
            </a:pPr>
            <a:r>
              <a:rPr lang="en-US" altLang="zh-CN" sz="2400">
                <a:latin typeface="Arial Rounded MT Bold" pitchFamily="34" charset="0"/>
              </a:rPr>
              <a:t>Transform it into a SQL-like language (with a new operator cube by, introduced by Gray et al.’96)</a:t>
            </a:r>
          </a:p>
          <a:p>
            <a:pPr algn="just">
              <a:lnSpc>
                <a:spcPct val="150000"/>
              </a:lnSpc>
              <a:spcAft>
                <a:spcPts val="600"/>
              </a:spcAft>
            </a:pPr>
            <a:endParaRPr lang="en-US" altLang="zh-CN" sz="2400">
              <a:latin typeface="Arial Rounded MT Bold" pitchFamily="34" charset="0"/>
            </a:endParaRPr>
          </a:p>
          <a:p>
            <a:pPr lvl="2" algn="ctr">
              <a:lnSpc>
                <a:spcPct val="150000"/>
              </a:lnSpc>
              <a:spcAft>
                <a:spcPts val="600"/>
              </a:spcAft>
            </a:pPr>
            <a:r>
              <a:rPr lang="en-US" altLang="zh-CN" sz="2400" b="1">
                <a:latin typeface="Arial Rounded MT Bold" pitchFamily="34" charset="0"/>
              </a:rPr>
              <a:t>SELECT item, city, year, SUM (amount)</a:t>
            </a:r>
          </a:p>
          <a:p>
            <a:pPr lvl="2" algn="ctr">
              <a:lnSpc>
                <a:spcPct val="150000"/>
              </a:lnSpc>
              <a:spcAft>
                <a:spcPts val="600"/>
              </a:spcAft>
            </a:pPr>
            <a:r>
              <a:rPr lang="en-US" altLang="zh-CN" sz="2400" b="1">
                <a:latin typeface="Arial Rounded MT Bold" pitchFamily="34" charset="0"/>
              </a:rPr>
              <a:t>FROM SALES</a:t>
            </a:r>
          </a:p>
          <a:p>
            <a:pPr lvl="2" algn="ctr">
              <a:lnSpc>
                <a:spcPct val="150000"/>
              </a:lnSpc>
            </a:pPr>
            <a:r>
              <a:rPr lang="en-US" altLang="zh-CN" sz="2400" b="1">
                <a:latin typeface="Arial Rounded MT Bold" pitchFamily="34" charset="0"/>
              </a:rPr>
              <a:t>CUBE BY item, city, year</a:t>
            </a:r>
            <a:endParaRPr lang="en-US" altLang="zh-CN" sz="2400" b="1" i="1">
              <a:latin typeface="Arial Rounded MT Bold" pitchFamily="34" charset="0"/>
            </a:endParaRPr>
          </a:p>
        </p:txBody>
      </p:sp>
    </p:spTree>
    <p:extLst>
      <p:ext uri="{BB962C8B-B14F-4D97-AF65-F5344CB8AC3E}">
        <p14:creationId xmlns:p14="http://schemas.microsoft.com/office/powerpoint/2010/main" val="307860158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 y="284165"/>
            <a:ext cx="12044363"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a:t>
            </a:r>
            <a:r>
              <a:rPr lang="en-US" sz="3200" b="1" dirty="0" smtClean="0">
                <a:solidFill>
                  <a:schemeClr val="tx1"/>
                </a:solidFill>
                <a:latin typeface="D3 Biscuitism Bold" panose="020B0600000000000000" pitchFamily="34" charset="0"/>
              </a:rPr>
              <a:t>cube ???”</a:t>
            </a:r>
            <a:endParaRPr lang="en-US" sz="3200" b="1" dirty="0">
              <a:solidFill>
                <a:schemeClr val="tx1"/>
              </a:solidFill>
              <a:latin typeface="D3 Biscuitism Bold" panose="020B0600000000000000" pitchFamily="34" charset="0"/>
            </a:endParaRPr>
          </a:p>
        </p:txBody>
      </p:sp>
      <p:sp>
        <p:nvSpPr>
          <p:cNvPr id="4" name="Rectangle 3"/>
          <p:cNvSpPr>
            <a:spLocks noRot="1" noChangeAspect="1" noMove="1" noResize="1" noEditPoints="1" noAdjustHandles="1" noChangeArrowheads="1" noChangeShapeType="1" noTextEdit="1"/>
          </p:cNvSpPr>
          <p:nvPr/>
        </p:nvSpPr>
        <p:spPr>
          <a:xfrm>
            <a:off x="974319" y="1995120"/>
            <a:ext cx="9784080" cy="3416320"/>
          </a:xfrm>
          <a:prstGeom prst="rect">
            <a:avLst/>
          </a:prstGeom>
          <a:blipFill rotWithShape="0">
            <a:blip r:embed="rId2"/>
            <a:stretch>
              <a:fillRect l="-872" r="-935"/>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11002027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65"/>
            <a:ext cx="12192000" cy="1508125"/>
          </a:xfrm>
        </p:spPr>
        <p:txBody>
          <a:bodyPr/>
          <a:lstStyle/>
          <a:p>
            <a:pPr algn="ctr" fontAlgn="auto">
              <a:spcAft>
                <a:spcPts val="0"/>
              </a:spcAft>
              <a:defRPr/>
            </a:pPr>
            <a:r>
              <a:rPr lang="en-US" sz="3200" b="1" dirty="0">
                <a:solidFill>
                  <a:schemeClr val="tx1"/>
                </a:solidFill>
                <a:latin typeface="D3 Biscuitism Bold" panose="020B0600000000000000" pitchFamily="34" charset="0"/>
              </a:rPr>
              <a:t>“How many cuboids are there in an n-dimensional data cube ???”</a:t>
            </a:r>
            <a:endParaRPr lang="en-US" sz="3200" dirty="0">
              <a:solidFill>
                <a:schemeClr val="tx1"/>
              </a:solidFill>
            </a:endParaRPr>
          </a:p>
        </p:txBody>
      </p:sp>
      <p:sp>
        <p:nvSpPr>
          <p:cNvPr id="4" name="Rectangle 3"/>
          <p:cNvSpPr>
            <a:spLocks noRot="1" noChangeAspect="1" noMove="1" noResize="1" noEditPoints="1" noAdjustHandles="1" noChangeArrowheads="1" noChangeShapeType="1" noTextEdit="1"/>
          </p:cNvSpPr>
          <p:nvPr/>
        </p:nvSpPr>
        <p:spPr>
          <a:xfrm>
            <a:off x="1202919" y="1887544"/>
            <a:ext cx="9784080" cy="4524315"/>
          </a:xfrm>
          <a:prstGeom prst="rect">
            <a:avLst/>
          </a:prstGeom>
          <a:blipFill rotWithShape="0">
            <a:blip r:embed="rId2"/>
            <a:stretch>
              <a:fillRect l="-810" r="-997" b="-674"/>
            </a:stretch>
          </a:blipFill>
          <a:ln>
            <a:solidFill>
              <a:schemeClr val="accent2"/>
            </a:solidFill>
          </a:ln>
        </p:spPr>
        <p:txBody>
          <a:bodyPr/>
          <a:lstStyle/>
          <a:p>
            <a:pPr fontAlgn="auto">
              <a:spcBef>
                <a:spcPts val="0"/>
              </a:spcBef>
              <a:spcAft>
                <a:spcPts val="0"/>
              </a:spcAft>
              <a:defRPr/>
            </a:pPr>
            <a:r>
              <a:rPr lang="en-US">
                <a:noFill/>
                <a:latin typeface="+mn-lt"/>
                <a:cs typeface="+mn-cs"/>
              </a:rPr>
              <a:t> </a:t>
            </a:r>
          </a:p>
        </p:txBody>
      </p:sp>
      <p:pic>
        <p:nvPicPr>
          <p:cNvPr id="5" name="Picture 4"/>
          <p:cNvPicPr>
            <a:picLocks noChangeAspect="1"/>
          </p:cNvPicPr>
          <p:nvPr/>
        </p:nvPicPr>
        <p:blipFill>
          <a:blip r:embed="rId3">
            <a:extLst/>
          </a:blip>
          <a:stretch>
            <a:fillRect/>
          </a:stretch>
        </p:blipFill>
        <p:spPr>
          <a:xfrm>
            <a:off x="3303152" y="2675967"/>
            <a:ext cx="4097711" cy="831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extLst/>
          </a:blip>
          <a:stretch>
            <a:fillRect/>
          </a:stretch>
        </p:blipFill>
        <p:spPr>
          <a:xfrm>
            <a:off x="4302687" y="3790790"/>
            <a:ext cx="2098643" cy="396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8349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en-GB" dirty="0" smtClean="0">
                <a:latin typeface="Adobe Caslon Pro Bold" panose="0205070206050A020403" pitchFamily="18" charset="0"/>
              </a:rPr>
              <a:t>Heterogeneous </a:t>
            </a:r>
            <a:r>
              <a:rPr lang="en-US" altLang="en-GB" dirty="0">
                <a:latin typeface="Adobe Caslon Pro Bold" panose="0205070206050A020403" pitchFamily="18" charset="0"/>
              </a:rPr>
              <a:t>Information Sources</a:t>
            </a:r>
          </a:p>
        </p:txBody>
      </p:sp>
      <p:sp>
        <p:nvSpPr>
          <p:cNvPr id="240" name="Footer Placeholder 4"/>
          <p:cNvSpPr>
            <a:spLocks noGrp="1"/>
          </p:cNvSpPr>
          <p:nvPr>
            <p:ph type="ftr" sz="quarter" idx="11"/>
          </p:nvPr>
        </p:nvSpPr>
        <p:spPr/>
        <p:txBody>
          <a:bodyPr/>
          <a:lstStyle/>
          <a:p>
            <a:r>
              <a:rPr lang="en-US" altLang="en-GB"/>
              <a:t>CS 336</a:t>
            </a:r>
          </a:p>
        </p:txBody>
      </p:sp>
      <p:sp>
        <p:nvSpPr>
          <p:cNvPr id="241" name="Slide Number Placeholder 5"/>
          <p:cNvSpPr>
            <a:spLocks noGrp="1"/>
          </p:cNvSpPr>
          <p:nvPr>
            <p:ph type="sldNum" sz="quarter" idx="12"/>
          </p:nvPr>
        </p:nvSpPr>
        <p:spPr/>
        <p:txBody>
          <a:bodyPr/>
          <a:lstStyle/>
          <a:p>
            <a:fld id="{858CD590-C6E8-488B-BAB3-7D17ECF60497}" type="slidenum">
              <a:rPr lang="en-US" altLang="en-GB"/>
              <a:pPr/>
              <a:t>11</a:t>
            </a:fld>
            <a:endParaRPr lang="en-US" altLang="en-GB"/>
          </a:p>
        </p:txBody>
      </p:sp>
      <p:sp>
        <p:nvSpPr>
          <p:cNvPr id="39941" name="Rectangle 5"/>
          <p:cNvSpPr>
            <a:spLocks noChangeArrowheads="1"/>
          </p:cNvSpPr>
          <p:nvPr/>
        </p:nvSpPr>
        <p:spPr bwMode="auto">
          <a:xfrm>
            <a:off x="1524001" y="1839913"/>
            <a:ext cx="38877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Symbol" panose="05050102010706020507" pitchFamily="18" charset="2"/>
              <a:buChar char="·"/>
              <a:defRPr sz="3200">
                <a:solidFill>
                  <a:schemeClr val="tx1"/>
                </a:solidFill>
                <a:latin typeface="Times New Roman" panose="02020603050405020304" pitchFamily="18" charset="0"/>
              </a:defRPr>
            </a:lvl1pPr>
            <a:lvl2pPr marL="742950" indent="-285750">
              <a:spcBef>
                <a:spcPct val="20000"/>
              </a:spcBef>
              <a:buFont typeface="Symbol" panose="05050102010706020507" pitchFamily="18" charset="2"/>
              <a:buChar char="-"/>
              <a:defRPr sz="2800">
                <a:solidFill>
                  <a:schemeClr val="tx1"/>
                </a:solidFill>
                <a:latin typeface="Times New Roman" panose="02020603050405020304" pitchFamily="18" charset="0"/>
              </a:defRPr>
            </a:lvl2pPr>
            <a:lvl3pPr marL="1143000" indent="-228600">
              <a:spcBef>
                <a:spcPct val="20000"/>
              </a:spcBef>
              <a:buFont typeface="Symbol" panose="05050102010706020507" pitchFamily="18" charset="2"/>
              <a:buChar char="·"/>
              <a:defRPr sz="2400">
                <a:solidFill>
                  <a:schemeClr val="tx1"/>
                </a:solidFill>
                <a:latin typeface="Times New Roman" panose="02020603050405020304" pitchFamily="18" charset="0"/>
              </a:defRPr>
            </a:lvl3pPr>
            <a:lvl4pPr marL="16002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4pPr>
            <a:lvl5pPr marL="20574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9pPr>
          </a:lstStyle>
          <a:p>
            <a:pPr>
              <a:buFont typeface="Symbol" panose="05050102010706020507" pitchFamily="18" charset="2"/>
              <a:buNone/>
            </a:pPr>
            <a:r>
              <a:rPr lang="en-US" altLang="en-GB" sz="2000" i="1"/>
              <a:t>“Heterogeneities are everywhere”</a:t>
            </a:r>
          </a:p>
        </p:txBody>
      </p:sp>
      <p:sp>
        <p:nvSpPr>
          <p:cNvPr id="39942" name="Rectangle 6"/>
          <p:cNvSpPr>
            <a:spLocks noChangeArrowheads="1"/>
          </p:cNvSpPr>
          <p:nvPr/>
        </p:nvSpPr>
        <p:spPr bwMode="auto">
          <a:xfrm>
            <a:off x="2819400" y="5181600"/>
            <a:ext cx="777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80000"/>
              <a:buFont typeface="Dingbats" charset="2"/>
              <a:buChar char="l"/>
            </a:pPr>
            <a:r>
              <a:rPr lang="en-US" altLang="en-GB" dirty="0"/>
              <a:t>Different interfaces</a:t>
            </a:r>
          </a:p>
          <a:p>
            <a:pPr>
              <a:spcBef>
                <a:spcPct val="20000"/>
              </a:spcBef>
              <a:buClr>
                <a:schemeClr val="tx1"/>
              </a:buClr>
              <a:buSzPct val="80000"/>
              <a:buFont typeface="Dingbats" charset="2"/>
              <a:buChar char="l"/>
            </a:pPr>
            <a:r>
              <a:rPr lang="en-US" altLang="en-GB" dirty="0"/>
              <a:t>Different data representations</a:t>
            </a:r>
          </a:p>
          <a:p>
            <a:pPr>
              <a:spcBef>
                <a:spcPct val="20000"/>
              </a:spcBef>
              <a:buClr>
                <a:schemeClr val="tx1"/>
              </a:buClr>
              <a:buSzPct val="80000"/>
              <a:buFont typeface="Dingbats" charset="2"/>
              <a:buChar char="l"/>
            </a:pPr>
            <a:r>
              <a:rPr lang="en-US" altLang="en-GB" dirty="0"/>
              <a:t>Duplicate and inconsistent information</a:t>
            </a:r>
          </a:p>
        </p:txBody>
      </p:sp>
      <p:grpSp>
        <p:nvGrpSpPr>
          <p:cNvPr id="39943" name="Group 7"/>
          <p:cNvGrpSpPr>
            <a:grpSpLocks/>
          </p:cNvGrpSpPr>
          <p:nvPr/>
        </p:nvGrpSpPr>
        <p:grpSpPr bwMode="auto">
          <a:xfrm>
            <a:off x="4950619" y="2269069"/>
            <a:ext cx="977901" cy="723900"/>
            <a:chOff x="2187" y="1367"/>
            <a:chExt cx="460" cy="322"/>
          </a:xfrm>
        </p:grpSpPr>
        <p:grpSp>
          <p:nvGrpSpPr>
            <p:cNvPr id="39944" name="Group 8"/>
            <p:cNvGrpSpPr>
              <a:grpSpLocks/>
            </p:cNvGrpSpPr>
            <p:nvPr/>
          </p:nvGrpSpPr>
          <p:grpSpPr bwMode="auto">
            <a:xfrm>
              <a:off x="2187" y="1367"/>
              <a:ext cx="356" cy="292"/>
              <a:chOff x="2187" y="1367"/>
              <a:chExt cx="356" cy="292"/>
            </a:xfrm>
          </p:grpSpPr>
          <p:grpSp>
            <p:nvGrpSpPr>
              <p:cNvPr id="39945" name="Group 9"/>
              <p:cNvGrpSpPr>
                <a:grpSpLocks/>
              </p:cNvGrpSpPr>
              <p:nvPr/>
            </p:nvGrpSpPr>
            <p:grpSpPr bwMode="auto">
              <a:xfrm>
                <a:off x="2187" y="1367"/>
                <a:ext cx="356" cy="292"/>
                <a:chOff x="2187" y="1367"/>
                <a:chExt cx="356" cy="292"/>
              </a:xfrm>
            </p:grpSpPr>
            <p:grpSp>
              <p:nvGrpSpPr>
                <p:cNvPr id="39946" name="Group 10"/>
                <p:cNvGrpSpPr>
                  <a:grpSpLocks/>
                </p:cNvGrpSpPr>
                <p:nvPr/>
              </p:nvGrpSpPr>
              <p:grpSpPr bwMode="auto">
                <a:xfrm>
                  <a:off x="2187" y="1532"/>
                  <a:ext cx="356" cy="127"/>
                  <a:chOff x="2187" y="1532"/>
                  <a:chExt cx="356" cy="127"/>
                </a:xfrm>
              </p:grpSpPr>
              <p:sp>
                <p:nvSpPr>
                  <p:cNvPr id="39947" name="Freeform 11"/>
                  <p:cNvSpPr>
                    <a:spLocks/>
                  </p:cNvSpPr>
                  <p:nvPr/>
                </p:nvSpPr>
                <p:spPr bwMode="auto">
                  <a:xfrm>
                    <a:off x="2338" y="1532"/>
                    <a:ext cx="204" cy="127"/>
                  </a:xfrm>
                  <a:custGeom>
                    <a:avLst/>
                    <a:gdLst>
                      <a:gd name="T0" fmla="*/ 0 w 204"/>
                      <a:gd name="T1" fmla="*/ 37 h 127"/>
                      <a:gd name="T2" fmla="*/ 0 w 204"/>
                      <a:gd name="T3" fmla="*/ 126 h 127"/>
                      <a:gd name="T4" fmla="*/ 203 w 204"/>
                      <a:gd name="T5" fmla="*/ 61 h 127"/>
                      <a:gd name="T6" fmla="*/ 203 w 204"/>
                      <a:gd name="T7" fmla="*/ 0 h 127"/>
                      <a:gd name="T8" fmla="*/ 0 w 204"/>
                      <a:gd name="T9" fmla="*/ 37 h 127"/>
                    </a:gdLst>
                    <a:ahLst/>
                    <a:cxnLst>
                      <a:cxn ang="0">
                        <a:pos x="T0" y="T1"/>
                      </a:cxn>
                      <a:cxn ang="0">
                        <a:pos x="T2" y="T3"/>
                      </a:cxn>
                      <a:cxn ang="0">
                        <a:pos x="T4" y="T5"/>
                      </a:cxn>
                      <a:cxn ang="0">
                        <a:pos x="T6" y="T7"/>
                      </a:cxn>
                      <a:cxn ang="0">
                        <a:pos x="T8" y="T9"/>
                      </a:cxn>
                    </a:cxnLst>
                    <a:rect l="0" t="0" r="r" b="b"/>
                    <a:pathLst>
                      <a:path w="204" h="127">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Freeform 12"/>
                  <p:cNvSpPr>
                    <a:spLocks/>
                  </p:cNvSpPr>
                  <p:nvPr/>
                </p:nvSpPr>
                <p:spPr bwMode="auto">
                  <a:xfrm>
                    <a:off x="2187" y="1561"/>
                    <a:ext cx="152" cy="98"/>
                  </a:xfrm>
                  <a:custGeom>
                    <a:avLst/>
                    <a:gdLst>
                      <a:gd name="T0" fmla="*/ 151 w 152"/>
                      <a:gd name="T1" fmla="*/ 8 h 98"/>
                      <a:gd name="T2" fmla="*/ 151 w 152"/>
                      <a:gd name="T3" fmla="*/ 97 h 98"/>
                      <a:gd name="T4" fmla="*/ 0 w 152"/>
                      <a:gd name="T5" fmla="*/ 75 h 98"/>
                      <a:gd name="T6" fmla="*/ 0 w 152"/>
                      <a:gd name="T7" fmla="*/ 0 h 98"/>
                      <a:gd name="T8" fmla="*/ 151 w 152"/>
                      <a:gd name="T9" fmla="*/ 8 h 98"/>
                    </a:gdLst>
                    <a:ahLst/>
                    <a:cxnLst>
                      <a:cxn ang="0">
                        <a:pos x="T0" y="T1"/>
                      </a:cxn>
                      <a:cxn ang="0">
                        <a:pos x="T2" y="T3"/>
                      </a:cxn>
                      <a:cxn ang="0">
                        <a:pos x="T4" y="T5"/>
                      </a:cxn>
                      <a:cxn ang="0">
                        <a:pos x="T6" y="T7"/>
                      </a:cxn>
                      <a:cxn ang="0">
                        <a:pos x="T8" y="T9"/>
                      </a:cxn>
                    </a:cxnLst>
                    <a:rect l="0" t="0" r="r" b="b"/>
                    <a:pathLst>
                      <a:path w="152" h="98">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Freeform 13"/>
                  <p:cNvSpPr>
                    <a:spLocks/>
                  </p:cNvSpPr>
                  <p:nvPr/>
                </p:nvSpPr>
                <p:spPr bwMode="auto">
                  <a:xfrm>
                    <a:off x="2188" y="1533"/>
                    <a:ext cx="355" cy="39"/>
                  </a:xfrm>
                  <a:custGeom>
                    <a:avLst/>
                    <a:gdLst>
                      <a:gd name="T0" fmla="*/ 0 w 355"/>
                      <a:gd name="T1" fmla="*/ 29 h 39"/>
                      <a:gd name="T2" fmla="*/ 152 w 355"/>
                      <a:gd name="T3" fmla="*/ 38 h 39"/>
                      <a:gd name="T4" fmla="*/ 354 w 355"/>
                      <a:gd name="T5" fmla="*/ 0 h 39"/>
                      <a:gd name="T6" fmla="*/ 205 w 355"/>
                      <a:gd name="T7" fmla="*/ 0 h 39"/>
                      <a:gd name="T8" fmla="*/ 0 w 355"/>
                      <a:gd name="T9" fmla="*/ 29 h 39"/>
                    </a:gdLst>
                    <a:ahLst/>
                    <a:cxnLst>
                      <a:cxn ang="0">
                        <a:pos x="T0" y="T1"/>
                      </a:cxn>
                      <a:cxn ang="0">
                        <a:pos x="T2" y="T3"/>
                      </a:cxn>
                      <a:cxn ang="0">
                        <a:pos x="T4" y="T5"/>
                      </a:cxn>
                      <a:cxn ang="0">
                        <a:pos x="T6" y="T7"/>
                      </a:cxn>
                      <a:cxn ang="0">
                        <a:pos x="T8" y="T9"/>
                      </a:cxn>
                    </a:cxnLst>
                    <a:rect l="0" t="0" r="r" b="b"/>
                    <a:pathLst>
                      <a:path w="355" h="39">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0" name="Freeform 14"/>
                <p:cNvSpPr>
                  <a:spLocks/>
                </p:cNvSpPr>
                <p:nvPr/>
              </p:nvSpPr>
              <p:spPr bwMode="auto">
                <a:xfrm>
                  <a:off x="2302" y="1521"/>
                  <a:ext cx="129" cy="37"/>
                </a:xfrm>
                <a:custGeom>
                  <a:avLst/>
                  <a:gdLst>
                    <a:gd name="T0" fmla="*/ 0 w 129"/>
                    <a:gd name="T1" fmla="*/ 20 h 37"/>
                    <a:gd name="T2" fmla="*/ 0 w 129"/>
                    <a:gd name="T3" fmla="*/ 31 h 37"/>
                    <a:gd name="T4" fmla="*/ 59 w 129"/>
                    <a:gd name="T5" fmla="*/ 36 h 37"/>
                    <a:gd name="T6" fmla="*/ 128 w 129"/>
                    <a:gd name="T7" fmla="*/ 23 h 37"/>
                    <a:gd name="T8" fmla="*/ 128 w 129"/>
                    <a:gd name="T9" fmla="*/ 0 h 37"/>
                    <a:gd name="T10" fmla="*/ 0 w 129"/>
                    <a:gd name="T11" fmla="*/ 20 h 37"/>
                  </a:gdLst>
                  <a:ahLst/>
                  <a:cxnLst>
                    <a:cxn ang="0">
                      <a:pos x="T0" y="T1"/>
                    </a:cxn>
                    <a:cxn ang="0">
                      <a:pos x="T2" y="T3"/>
                    </a:cxn>
                    <a:cxn ang="0">
                      <a:pos x="T4" y="T5"/>
                    </a:cxn>
                    <a:cxn ang="0">
                      <a:pos x="T6" y="T7"/>
                    </a:cxn>
                    <a:cxn ang="0">
                      <a:pos x="T8" y="T9"/>
                    </a:cxn>
                    <a:cxn ang="0">
                      <a:pos x="T10" y="T11"/>
                    </a:cxn>
                  </a:cxnLst>
                  <a:rect l="0" t="0" r="r" b="b"/>
                  <a:pathLst>
                    <a:path w="129" h="37">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951" name="Group 15"/>
                <p:cNvGrpSpPr>
                  <a:grpSpLocks/>
                </p:cNvGrpSpPr>
                <p:nvPr/>
              </p:nvGrpSpPr>
              <p:grpSpPr bwMode="auto">
                <a:xfrm>
                  <a:off x="2215" y="1367"/>
                  <a:ext cx="286" cy="183"/>
                  <a:chOff x="2215" y="1367"/>
                  <a:chExt cx="286" cy="183"/>
                </a:xfrm>
              </p:grpSpPr>
              <p:sp>
                <p:nvSpPr>
                  <p:cNvPr id="39952" name="Freeform 16"/>
                  <p:cNvSpPr>
                    <a:spLocks/>
                  </p:cNvSpPr>
                  <p:nvPr/>
                </p:nvSpPr>
                <p:spPr bwMode="auto">
                  <a:xfrm>
                    <a:off x="2337" y="1367"/>
                    <a:ext cx="164" cy="178"/>
                  </a:xfrm>
                  <a:custGeom>
                    <a:avLst/>
                    <a:gdLst>
                      <a:gd name="T0" fmla="*/ 23 w 164"/>
                      <a:gd name="T1" fmla="*/ 177 h 178"/>
                      <a:gd name="T2" fmla="*/ 0 w 164"/>
                      <a:gd name="T3" fmla="*/ 5 h 178"/>
                      <a:gd name="T4" fmla="*/ 140 w 164"/>
                      <a:gd name="T5" fmla="*/ 0 h 178"/>
                      <a:gd name="T6" fmla="*/ 163 w 164"/>
                      <a:gd name="T7" fmla="*/ 153 h 178"/>
                      <a:gd name="T8" fmla="*/ 23 w 164"/>
                      <a:gd name="T9" fmla="*/ 177 h 178"/>
                    </a:gdLst>
                    <a:ahLst/>
                    <a:cxnLst>
                      <a:cxn ang="0">
                        <a:pos x="T0" y="T1"/>
                      </a:cxn>
                      <a:cxn ang="0">
                        <a:pos x="T2" y="T3"/>
                      </a:cxn>
                      <a:cxn ang="0">
                        <a:pos x="T4" y="T5"/>
                      </a:cxn>
                      <a:cxn ang="0">
                        <a:pos x="T6" y="T7"/>
                      </a:cxn>
                      <a:cxn ang="0">
                        <a:pos x="T8" y="T9"/>
                      </a:cxn>
                    </a:cxnLst>
                    <a:rect l="0" t="0" r="r" b="b"/>
                    <a:pathLst>
                      <a:path w="164" h="178">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Freeform 17"/>
                  <p:cNvSpPr>
                    <a:spLocks/>
                  </p:cNvSpPr>
                  <p:nvPr/>
                </p:nvSpPr>
                <p:spPr bwMode="auto">
                  <a:xfrm>
                    <a:off x="2215" y="1374"/>
                    <a:ext cx="147" cy="176"/>
                  </a:xfrm>
                  <a:custGeom>
                    <a:avLst/>
                    <a:gdLst>
                      <a:gd name="T0" fmla="*/ 122 w 147"/>
                      <a:gd name="T1" fmla="*/ 0 h 176"/>
                      <a:gd name="T2" fmla="*/ 0 w 147"/>
                      <a:gd name="T3" fmla="*/ 39 h 176"/>
                      <a:gd name="T4" fmla="*/ 16 w 147"/>
                      <a:gd name="T5" fmla="*/ 175 h 176"/>
                      <a:gd name="T6" fmla="*/ 146 w 147"/>
                      <a:gd name="T7" fmla="*/ 170 h 176"/>
                      <a:gd name="T8" fmla="*/ 122 w 147"/>
                      <a:gd name="T9" fmla="*/ 0 h 176"/>
                    </a:gdLst>
                    <a:ahLst/>
                    <a:cxnLst>
                      <a:cxn ang="0">
                        <a:pos x="T0" y="T1"/>
                      </a:cxn>
                      <a:cxn ang="0">
                        <a:pos x="T2" y="T3"/>
                      </a:cxn>
                      <a:cxn ang="0">
                        <a:pos x="T4" y="T5"/>
                      </a:cxn>
                      <a:cxn ang="0">
                        <a:pos x="T6" y="T7"/>
                      </a:cxn>
                      <a:cxn ang="0">
                        <a:pos x="T8" y="T9"/>
                      </a:cxn>
                    </a:cxnLst>
                    <a:rect l="0" t="0" r="r" b="b"/>
                    <a:pathLst>
                      <a:path w="147" h="176">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Freeform 18"/>
                  <p:cNvSpPr>
                    <a:spLocks/>
                  </p:cNvSpPr>
                  <p:nvPr/>
                </p:nvSpPr>
                <p:spPr bwMode="auto">
                  <a:xfrm>
                    <a:off x="2364" y="1385"/>
                    <a:ext cx="119" cy="134"/>
                  </a:xfrm>
                  <a:custGeom>
                    <a:avLst/>
                    <a:gdLst>
                      <a:gd name="T0" fmla="*/ 0 w 119"/>
                      <a:gd name="T1" fmla="*/ 7 h 134"/>
                      <a:gd name="T2" fmla="*/ 16 w 119"/>
                      <a:gd name="T3" fmla="*/ 133 h 134"/>
                      <a:gd name="T4" fmla="*/ 118 w 119"/>
                      <a:gd name="T5" fmla="*/ 119 h 134"/>
                      <a:gd name="T6" fmla="*/ 99 w 119"/>
                      <a:gd name="T7" fmla="*/ 0 h 134"/>
                      <a:gd name="T8" fmla="*/ 0 w 119"/>
                      <a:gd name="T9" fmla="*/ 7 h 134"/>
                    </a:gdLst>
                    <a:ahLst/>
                    <a:cxnLst>
                      <a:cxn ang="0">
                        <a:pos x="T0" y="T1"/>
                      </a:cxn>
                      <a:cxn ang="0">
                        <a:pos x="T2" y="T3"/>
                      </a:cxn>
                      <a:cxn ang="0">
                        <a:pos x="T4" y="T5"/>
                      </a:cxn>
                      <a:cxn ang="0">
                        <a:pos x="T6" y="T7"/>
                      </a:cxn>
                      <a:cxn ang="0">
                        <a:pos x="T8" y="T9"/>
                      </a:cxn>
                    </a:cxnLst>
                    <a:rect l="0" t="0" r="r" b="b"/>
                    <a:pathLst>
                      <a:path w="119" h="134">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9955" name="Group 19"/>
              <p:cNvGrpSpPr>
                <a:grpSpLocks/>
              </p:cNvGrpSpPr>
              <p:nvPr/>
            </p:nvGrpSpPr>
            <p:grpSpPr bwMode="auto">
              <a:xfrm>
                <a:off x="2412" y="1546"/>
                <a:ext cx="117" cy="83"/>
                <a:chOff x="2412" y="1546"/>
                <a:chExt cx="117" cy="83"/>
              </a:xfrm>
            </p:grpSpPr>
            <p:sp>
              <p:nvSpPr>
                <p:cNvPr id="39956" name="Freeform 20"/>
                <p:cNvSpPr>
                  <a:spLocks/>
                </p:cNvSpPr>
                <p:nvPr/>
              </p:nvSpPr>
              <p:spPr bwMode="auto">
                <a:xfrm>
                  <a:off x="2412" y="1546"/>
                  <a:ext cx="117" cy="83"/>
                </a:xfrm>
                <a:custGeom>
                  <a:avLst/>
                  <a:gdLst>
                    <a:gd name="T0" fmla="*/ 116 w 117"/>
                    <a:gd name="T1" fmla="*/ 0 h 83"/>
                    <a:gd name="T2" fmla="*/ 0 w 117"/>
                    <a:gd name="T3" fmla="*/ 25 h 83"/>
                    <a:gd name="T4" fmla="*/ 0 w 117"/>
                    <a:gd name="T5" fmla="*/ 82 h 83"/>
                    <a:gd name="T6" fmla="*/ 116 w 117"/>
                    <a:gd name="T7" fmla="*/ 47 h 83"/>
                    <a:gd name="T8" fmla="*/ 116 w 117"/>
                    <a:gd name="T9" fmla="*/ 0 h 83"/>
                  </a:gdLst>
                  <a:ahLst/>
                  <a:cxnLst>
                    <a:cxn ang="0">
                      <a:pos x="T0" y="T1"/>
                    </a:cxn>
                    <a:cxn ang="0">
                      <a:pos x="T2" y="T3"/>
                    </a:cxn>
                    <a:cxn ang="0">
                      <a:pos x="T4" y="T5"/>
                    </a:cxn>
                    <a:cxn ang="0">
                      <a:pos x="T6" y="T7"/>
                    </a:cxn>
                    <a:cxn ang="0">
                      <a:pos x="T8" y="T9"/>
                    </a:cxn>
                  </a:cxnLst>
                  <a:rect l="0" t="0" r="r" b="b"/>
                  <a:pathLst>
                    <a:path w="117" h="83">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7" name="Line 21"/>
                <p:cNvSpPr>
                  <a:spLocks noChangeShapeType="1"/>
                </p:cNvSpPr>
                <p:nvPr/>
              </p:nvSpPr>
              <p:spPr bwMode="auto">
                <a:xfrm flipV="1">
                  <a:off x="2488" y="1563"/>
                  <a:ext cx="28" cy="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p:cNvSpPr>
                  <a:spLocks noChangeShapeType="1"/>
                </p:cNvSpPr>
                <p:nvPr/>
              </p:nvSpPr>
              <p:spPr bwMode="auto">
                <a:xfrm flipH="1">
                  <a:off x="2433" y="1577"/>
                  <a:ext cx="38" cy="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p:cNvSpPr>
                  <a:spLocks noChangeShapeType="1"/>
                </p:cNvSpPr>
                <p:nvPr/>
              </p:nvSpPr>
              <p:spPr bwMode="auto">
                <a:xfrm>
                  <a:off x="2478" y="1557"/>
                  <a:ext cx="0" cy="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p:cNvSpPr>
                  <a:spLocks noChangeShapeType="1"/>
                </p:cNvSpPr>
                <p:nvPr/>
              </p:nvSpPr>
              <p:spPr bwMode="auto">
                <a:xfrm>
                  <a:off x="2422" y="1567"/>
                  <a:ext cx="0" cy="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p:cNvSpPr>
                  <a:spLocks noChangeShapeType="1"/>
                </p:cNvSpPr>
                <p:nvPr/>
              </p:nvSpPr>
              <p:spPr bwMode="auto">
                <a:xfrm flipH="1">
                  <a:off x="2422" y="1567"/>
                  <a:ext cx="104" cy="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p:cNvSpPr>
                  <a:spLocks noChangeShapeType="1"/>
                </p:cNvSpPr>
                <p:nvPr/>
              </p:nvSpPr>
              <p:spPr bwMode="auto">
                <a:xfrm flipV="1">
                  <a:off x="2422" y="1556"/>
                  <a:ext cx="105"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9963" name="Group 27"/>
            <p:cNvGrpSpPr>
              <a:grpSpLocks/>
            </p:cNvGrpSpPr>
            <p:nvPr/>
          </p:nvGrpSpPr>
          <p:grpSpPr bwMode="auto">
            <a:xfrm>
              <a:off x="2370" y="1547"/>
              <a:ext cx="277" cy="142"/>
              <a:chOff x="2370" y="1547"/>
              <a:chExt cx="277" cy="142"/>
            </a:xfrm>
          </p:grpSpPr>
          <p:grpSp>
            <p:nvGrpSpPr>
              <p:cNvPr id="39964" name="Group 28"/>
              <p:cNvGrpSpPr>
                <a:grpSpLocks/>
              </p:cNvGrpSpPr>
              <p:nvPr/>
            </p:nvGrpSpPr>
            <p:grpSpPr bwMode="auto">
              <a:xfrm>
                <a:off x="2387" y="1624"/>
                <a:ext cx="46" cy="35"/>
                <a:chOff x="2387" y="1624"/>
                <a:chExt cx="46" cy="35"/>
              </a:xfrm>
            </p:grpSpPr>
            <p:sp>
              <p:nvSpPr>
                <p:cNvPr id="39965" name="Freeform 29"/>
                <p:cNvSpPr>
                  <a:spLocks/>
                </p:cNvSpPr>
                <p:nvPr/>
              </p:nvSpPr>
              <p:spPr bwMode="auto">
                <a:xfrm>
                  <a:off x="2387" y="1624"/>
                  <a:ext cx="24" cy="34"/>
                </a:xfrm>
                <a:custGeom>
                  <a:avLst/>
                  <a:gdLst>
                    <a:gd name="T0" fmla="*/ 7 w 24"/>
                    <a:gd name="T1" fmla="*/ 0 h 34"/>
                    <a:gd name="T2" fmla="*/ 0 w 24"/>
                    <a:gd name="T3" fmla="*/ 30 h 34"/>
                    <a:gd name="T4" fmla="*/ 17 w 24"/>
                    <a:gd name="T5" fmla="*/ 33 h 34"/>
                    <a:gd name="T6" fmla="*/ 23 w 24"/>
                    <a:gd name="T7" fmla="*/ 1 h 34"/>
                    <a:gd name="T8" fmla="*/ 7 w 24"/>
                    <a:gd name="T9" fmla="*/ 0 h 34"/>
                  </a:gdLst>
                  <a:ahLst/>
                  <a:cxnLst>
                    <a:cxn ang="0">
                      <a:pos x="T0" y="T1"/>
                    </a:cxn>
                    <a:cxn ang="0">
                      <a:pos x="T2" y="T3"/>
                    </a:cxn>
                    <a:cxn ang="0">
                      <a:pos x="T4" y="T5"/>
                    </a:cxn>
                    <a:cxn ang="0">
                      <a:pos x="T6" y="T7"/>
                    </a:cxn>
                    <a:cxn ang="0">
                      <a:pos x="T8" y="T9"/>
                    </a:cxn>
                  </a:cxnLst>
                  <a:rect l="0" t="0" r="r" b="b"/>
                  <a:pathLst>
                    <a:path w="24" h="34">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6" name="Freeform 30"/>
                <p:cNvSpPr>
                  <a:spLocks/>
                </p:cNvSpPr>
                <p:nvPr/>
              </p:nvSpPr>
              <p:spPr bwMode="auto">
                <a:xfrm>
                  <a:off x="2397" y="1629"/>
                  <a:ext cx="36" cy="30"/>
                </a:xfrm>
                <a:custGeom>
                  <a:avLst/>
                  <a:gdLst>
                    <a:gd name="T0" fmla="*/ 2 w 36"/>
                    <a:gd name="T1" fmla="*/ 1 h 30"/>
                    <a:gd name="T2" fmla="*/ 0 w 36"/>
                    <a:gd name="T3" fmla="*/ 29 h 30"/>
                    <a:gd name="T4" fmla="*/ 35 w 36"/>
                    <a:gd name="T5" fmla="*/ 13 h 30"/>
                    <a:gd name="T6" fmla="*/ 21 w 36"/>
                    <a:gd name="T7" fmla="*/ 9 h 30"/>
                    <a:gd name="T8" fmla="*/ 8 w 36"/>
                    <a:gd name="T9" fmla="*/ 16 h 30"/>
                    <a:gd name="T10" fmla="*/ 12 w 36"/>
                    <a:gd name="T11" fmla="*/ 0 h 30"/>
                    <a:gd name="T12" fmla="*/ 2 w 36"/>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7" name="Group 31"/>
              <p:cNvGrpSpPr>
                <a:grpSpLocks/>
              </p:cNvGrpSpPr>
              <p:nvPr/>
            </p:nvGrpSpPr>
            <p:grpSpPr bwMode="auto">
              <a:xfrm>
                <a:off x="2370" y="1547"/>
                <a:ext cx="277" cy="142"/>
                <a:chOff x="2370" y="1547"/>
                <a:chExt cx="277" cy="142"/>
              </a:xfrm>
            </p:grpSpPr>
            <p:sp>
              <p:nvSpPr>
                <p:cNvPr id="39968" name="Freeform 32"/>
                <p:cNvSpPr>
                  <a:spLocks/>
                </p:cNvSpPr>
                <p:nvPr/>
              </p:nvSpPr>
              <p:spPr bwMode="auto">
                <a:xfrm>
                  <a:off x="2376" y="1547"/>
                  <a:ext cx="271" cy="126"/>
                </a:xfrm>
                <a:custGeom>
                  <a:avLst/>
                  <a:gdLst>
                    <a:gd name="T0" fmla="*/ 0 w 271"/>
                    <a:gd name="T1" fmla="*/ 53 h 126"/>
                    <a:gd name="T2" fmla="*/ 128 w 271"/>
                    <a:gd name="T3" fmla="*/ 125 h 126"/>
                    <a:gd name="T4" fmla="*/ 270 w 271"/>
                    <a:gd name="T5" fmla="*/ 54 h 126"/>
                    <a:gd name="T6" fmla="*/ 162 w 271"/>
                    <a:gd name="T7" fmla="*/ 0 h 126"/>
                    <a:gd name="T8" fmla="*/ 0 w 271"/>
                    <a:gd name="T9" fmla="*/ 53 h 126"/>
                  </a:gdLst>
                  <a:ahLst/>
                  <a:cxnLst>
                    <a:cxn ang="0">
                      <a:pos x="T0" y="T1"/>
                    </a:cxn>
                    <a:cxn ang="0">
                      <a:pos x="T2" y="T3"/>
                    </a:cxn>
                    <a:cxn ang="0">
                      <a:pos x="T4" y="T5"/>
                    </a:cxn>
                    <a:cxn ang="0">
                      <a:pos x="T6" y="T7"/>
                    </a:cxn>
                    <a:cxn ang="0">
                      <a:pos x="T8" y="T9"/>
                    </a:cxn>
                  </a:cxnLst>
                  <a:rect l="0" t="0" r="r" b="b"/>
                  <a:pathLst>
                    <a:path w="271" h="126">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9" name="Freeform 33"/>
                <p:cNvSpPr>
                  <a:spLocks/>
                </p:cNvSpPr>
                <p:nvPr/>
              </p:nvSpPr>
              <p:spPr bwMode="auto">
                <a:xfrm>
                  <a:off x="2370" y="1599"/>
                  <a:ext cx="137" cy="90"/>
                </a:xfrm>
                <a:custGeom>
                  <a:avLst/>
                  <a:gdLst>
                    <a:gd name="T0" fmla="*/ 5 w 137"/>
                    <a:gd name="T1" fmla="*/ 0 h 90"/>
                    <a:gd name="T2" fmla="*/ 136 w 137"/>
                    <a:gd name="T3" fmla="*/ 73 h 90"/>
                    <a:gd name="T4" fmla="*/ 131 w 137"/>
                    <a:gd name="T5" fmla="*/ 89 h 90"/>
                    <a:gd name="T6" fmla="*/ 0 w 137"/>
                    <a:gd name="T7" fmla="*/ 14 h 90"/>
                    <a:gd name="T8" fmla="*/ 5 w 137"/>
                    <a:gd name="T9" fmla="*/ 0 h 90"/>
                  </a:gdLst>
                  <a:ahLst/>
                  <a:cxnLst>
                    <a:cxn ang="0">
                      <a:pos x="T0" y="T1"/>
                    </a:cxn>
                    <a:cxn ang="0">
                      <a:pos x="T2" y="T3"/>
                    </a:cxn>
                    <a:cxn ang="0">
                      <a:pos x="T4" y="T5"/>
                    </a:cxn>
                    <a:cxn ang="0">
                      <a:pos x="T6" y="T7"/>
                    </a:cxn>
                    <a:cxn ang="0">
                      <a:pos x="T8" y="T9"/>
                    </a:cxn>
                  </a:cxnLst>
                  <a:rect l="0" t="0" r="r" b="b"/>
                  <a:pathLst>
                    <a:path w="137" h="9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Freeform 34"/>
                <p:cNvSpPr>
                  <a:spLocks/>
                </p:cNvSpPr>
                <p:nvPr/>
              </p:nvSpPr>
              <p:spPr bwMode="auto">
                <a:xfrm>
                  <a:off x="2500" y="1601"/>
                  <a:ext cx="147" cy="88"/>
                </a:xfrm>
                <a:custGeom>
                  <a:avLst/>
                  <a:gdLst>
                    <a:gd name="T0" fmla="*/ 0 w 147"/>
                    <a:gd name="T1" fmla="*/ 87 h 88"/>
                    <a:gd name="T2" fmla="*/ 4 w 147"/>
                    <a:gd name="T3" fmla="*/ 70 h 88"/>
                    <a:gd name="T4" fmla="*/ 146 w 147"/>
                    <a:gd name="T5" fmla="*/ 0 h 88"/>
                    <a:gd name="T6" fmla="*/ 140 w 147"/>
                    <a:gd name="T7" fmla="*/ 12 h 88"/>
                    <a:gd name="T8" fmla="*/ 0 w 147"/>
                    <a:gd name="T9" fmla="*/ 87 h 88"/>
                  </a:gdLst>
                  <a:ahLst/>
                  <a:cxnLst>
                    <a:cxn ang="0">
                      <a:pos x="T0" y="T1"/>
                    </a:cxn>
                    <a:cxn ang="0">
                      <a:pos x="T2" y="T3"/>
                    </a:cxn>
                    <a:cxn ang="0">
                      <a:pos x="T4" y="T5"/>
                    </a:cxn>
                    <a:cxn ang="0">
                      <a:pos x="T6" y="T7"/>
                    </a:cxn>
                    <a:cxn ang="0">
                      <a:pos x="T8" y="T9"/>
                    </a:cxn>
                  </a:cxnLst>
                  <a:rect l="0" t="0" r="r" b="b"/>
                  <a:pathLst>
                    <a:path w="147" h="88">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1" name="Freeform 35"/>
                <p:cNvSpPr>
                  <a:spLocks/>
                </p:cNvSpPr>
                <p:nvPr/>
              </p:nvSpPr>
              <p:spPr bwMode="auto">
                <a:xfrm>
                  <a:off x="2426" y="1606"/>
                  <a:ext cx="110" cy="57"/>
                </a:xfrm>
                <a:custGeom>
                  <a:avLst/>
                  <a:gdLst>
                    <a:gd name="T0" fmla="*/ 0 w 110"/>
                    <a:gd name="T1" fmla="*/ 14 h 57"/>
                    <a:gd name="T2" fmla="*/ 37 w 110"/>
                    <a:gd name="T3" fmla="*/ 0 h 57"/>
                    <a:gd name="T4" fmla="*/ 109 w 110"/>
                    <a:gd name="T5" fmla="*/ 37 h 57"/>
                    <a:gd name="T6" fmla="*/ 72 w 110"/>
                    <a:gd name="T7" fmla="*/ 56 h 57"/>
                    <a:gd name="T8" fmla="*/ 0 w 110"/>
                    <a:gd name="T9" fmla="*/ 14 h 57"/>
                  </a:gdLst>
                  <a:ahLst/>
                  <a:cxnLst>
                    <a:cxn ang="0">
                      <a:pos x="T0" y="T1"/>
                    </a:cxn>
                    <a:cxn ang="0">
                      <a:pos x="T2" y="T3"/>
                    </a:cxn>
                    <a:cxn ang="0">
                      <a:pos x="T4" y="T5"/>
                    </a:cxn>
                    <a:cxn ang="0">
                      <a:pos x="T6" y="T7"/>
                    </a:cxn>
                    <a:cxn ang="0">
                      <a:pos x="T8" y="T9"/>
                    </a:cxn>
                  </a:cxnLst>
                  <a:rect l="0" t="0" r="r" b="b"/>
                  <a:pathLst>
                    <a:path w="110" h="57">
                      <a:moveTo>
                        <a:pt x="0" y="14"/>
                      </a:moveTo>
                      <a:lnTo>
                        <a:pt x="37" y="0"/>
                      </a:lnTo>
                      <a:lnTo>
                        <a:pt x="109" y="37"/>
                      </a:lnTo>
                      <a:lnTo>
                        <a:pt x="72" y="56"/>
                      </a:lnTo>
                      <a:lnTo>
                        <a:pt x="0" y="1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2" name="Freeform 36"/>
                <p:cNvSpPr>
                  <a:spLocks/>
                </p:cNvSpPr>
                <p:nvPr/>
              </p:nvSpPr>
              <p:spPr bwMode="auto">
                <a:xfrm>
                  <a:off x="2471" y="1568"/>
                  <a:ext cx="162" cy="75"/>
                </a:xfrm>
                <a:custGeom>
                  <a:avLst/>
                  <a:gdLst>
                    <a:gd name="T0" fmla="*/ 0 w 162"/>
                    <a:gd name="T1" fmla="*/ 36 h 75"/>
                    <a:gd name="T2" fmla="*/ 70 w 162"/>
                    <a:gd name="T3" fmla="*/ 74 h 75"/>
                    <a:gd name="T4" fmla="*/ 161 w 162"/>
                    <a:gd name="T5" fmla="*/ 32 h 75"/>
                    <a:gd name="T6" fmla="*/ 95 w 162"/>
                    <a:gd name="T7" fmla="*/ 0 h 75"/>
                    <a:gd name="T8" fmla="*/ 0 w 162"/>
                    <a:gd name="T9" fmla="*/ 36 h 75"/>
                  </a:gdLst>
                  <a:ahLst/>
                  <a:cxnLst>
                    <a:cxn ang="0">
                      <a:pos x="T0" y="T1"/>
                    </a:cxn>
                    <a:cxn ang="0">
                      <a:pos x="T2" y="T3"/>
                    </a:cxn>
                    <a:cxn ang="0">
                      <a:pos x="T4" y="T5"/>
                    </a:cxn>
                    <a:cxn ang="0">
                      <a:pos x="T6" y="T7"/>
                    </a:cxn>
                    <a:cxn ang="0">
                      <a:pos x="T8" y="T9"/>
                    </a:cxn>
                  </a:cxnLst>
                  <a:rect l="0" t="0" r="r" b="b"/>
                  <a:pathLst>
                    <a:path w="162" h="75">
                      <a:moveTo>
                        <a:pt x="0" y="36"/>
                      </a:moveTo>
                      <a:lnTo>
                        <a:pt x="70" y="74"/>
                      </a:lnTo>
                      <a:lnTo>
                        <a:pt x="161" y="32"/>
                      </a:lnTo>
                      <a:lnTo>
                        <a:pt x="95" y="0"/>
                      </a:lnTo>
                      <a:lnTo>
                        <a:pt x="0" y="3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3" name="Freeform 37"/>
                <p:cNvSpPr>
                  <a:spLocks/>
                </p:cNvSpPr>
                <p:nvPr/>
              </p:nvSpPr>
              <p:spPr bwMode="auto">
                <a:xfrm>
                  <a:off x="2387" y="1551"/>
                  <a:ext cx="177" cy="68"/>
                </a:xfrm>
                <a:custGeom>
                  <a:avLst/>
                  <a:gdLst>
                    <a:gd name="T0" fmla="*/ 36 w 177"/>
                    <a:gd name="T1" fmla="*/ 67 h 68"/>
                    <a:gd name="T2" fmla="*/ 0 w 177"/>
                    <a:gd name="T3" fmla="*/ 48 h 68"/>
                    <a:gd name="T4" fmla="*/ 148 w 177"/>
                    <a:gd name="T5" fmla="*/ 0 h 68"/>
                    <a:gd name="T6" fmla="*/ 176 w 177"/>
                    <a:gd name="T7" fmla="*/ 13 h 68"/>
                    <a:gd name="T8" fmla="*/ 36 w 177"/>
                    <a:gd name="T9" fmla="*/ 67 h 68"/>
                  </a:gdLst>
                  <a:ahLst/>
                  <a:cxnLst>
                    <a:cxn ang="0">
                      <a:pos x="T0" y="T1"/>
                    </a:cxn>
                    <a:cxn ang="0">
                      <a:pos x="T2" y="T3"/>
                    </a:cxn>
                    <a:cxn ang="0">
                      <a:pos x="T4" y="T5"/>
                    </a:cxn>
                    <a:cxn ang="0">
                      <a:pos x="T6" y="T7"/>
                    </a:cxn>
                    <a:cxn ang="0">
                      <a:pos x="T8" y="T9"/>
                    </a:cxn>
                  </a:cxnLst>
                  <a:rect l="0" t="0" r="r" b="b"/>
                  <a:pathLst>
                    <a:path w="177" h="68">
                      <a:moveTo>
                        <a:pt x="36" y="67"/>
                      </a:moveTo>
                      <a:lnTo>
                        <a:pt x="0" y="48"/>
                      </a:lnTo>
                      <a:lnTo>
                        <a:pt x="148" y="0"/>
                      </a:lnTo>
                      <a:lnTo>
                        <a:pt x="176" y="13"/>
                      </a:lnTo>
                      <a:lnTo>
                        <a:pt x="36" y="67"/>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4" name="Line 38"/>
                <p:cNvSpPr>
                  <a:spLocks noChangeShapeType="1"/>
                </p:cNvSpPr>
                <p:nvPr/>
              </p:nvSpPr>
              <p:spPr bwMode="auto">
                <a:xfrm flipV="1">
                  <a:off x="2390" y="1552"/>
                  <a:ext cx="151" cy="5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Line 39"/>
                <p:cNvSpPr>
                  <a:spLocks noChangeShapeType="1"/>
                </p:cNvSpPr>
                <p:nvPr/>
              </p:nvSpPr>
              <p:spPr bwMode="auto">
                <a:xfrm flipV="1">
                  <a:off x="2405" y="1557"/>
                  <a:ext cx="146" cy="5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6" name="Line 40"/>
                <p:cNvSpPr>
                  <a:spLocks noChangeShapeType="1"/>
                </p:cNvSpPr>
                <p:nvPr/>
              </p:nvSpPr>
              <p:spPr bwMode="auto">
                <a:xfrm flipV="1">
                  <a:off x="2414" y="1561"/>
                  <a:ext cx="142" cy="5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7" name="Line 41"/>
                <p:cNvSpPr>
                  <a:spLocks noChangeShapeType="1"/>
                </p:cNvSpPr>
                <p:nvPr/>
              </p:nvSpPr>
              <p:spPr bwMode="auto">
                <a:xfrm flipV="1">
                  <a:off x="2435" y="1570"/>
                  <a:ext cx="141"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Line 42"/>
                <p:cNvSpPr>
                  <a:spLocks noChangeShapeType="1"/>
                </p:cNvSpPr>
                <p:nvPr/>
              </p:nvSpPr>
              <p:spPr bwMode="auto">
                <a:xfrm flipV="1">
                  <a:off x="2447" y="1577"/>
                  <a:ext cx="139"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Line 43"/>
                <p:cNvSpPr>
                  <a:spLocks noChangeShapeType="1"/>
                </p:cNvSpPr>
                <p:nvPr/>
              </p:nvSpPr>
              <p:spPr bwMode="auto">
                <a:xfrm flipV="1">
                  <a:off x="2457" y="1582"/>
                  <a:ext cx="140"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Line 44"/>
                <p:cNvSpPr>
                  <a:spLocks noChangeShapeType="1"/>
                </p:cNvSpPr>
                <p:nvPr/>
              </p:nvSpPr>
              <p:spPr bwMode="auto">
                <a:xfrm flipV="1">
                  <a:off x="2472" y="1588"/>
                  <a:ext cx="136"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1" name="Line 45"/>
                <p:cNvSpPr>
                  <a:spLocks noChangeShapeType="1"/>
                </p:cNvSpPr>
                <p:nvPr/>
              </p:nvSpPr>
              <p:spPr bwMode="auto">
                <a:xfrm flipV="1">
                  <a:off x="2485" y="1595"/>
                  <a:ext cx="133"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2" name="Line 46"/>
                <p:cNvSpPr>
                  <a:spLocks noChangeShapeType="1"/>
                </p:cNvSpPr>
                <p:nvPr/>
              </p:nvSpPr>
              <p:spPr bwMode="auto">
                <a:xfrm>
                  <a:off x="2439" y="1616"/>
                  <a:ext cx="73" cy="41"/>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3" name="Line 47"/>
                <p:cNvSpPr>
                  <a:spLocks noChangeShapeType="1"/>
                </p:cNvSpPr>
                <p:nvPr/>
              </p:nvSpPr>
              <p:spPr bwMode="auto">
                <a:xfrm>
                  <a:off x="2455" y="1610"/>
                  <a:ext cx="72" cy="3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4" name="Line 48"/>
                <p:cNvSpPr>
                  <a:spLocks noChangeShapeType="1"/>
                </p:cNvSpPr>
                <p:nvPr/>
              </p:nvSpPr>
              <p:spPr bwMode="auto">
                <a:xfrm>
                  <a:off x="2486" y="1599"/>
                  <a:ext cx="69"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5" name="Line 49"/>
                <p:cNvSpPr>
                  <a:spLocks noChangeShapeType="1"/>
                </p:cNvSpPr>
                <p:nvPr/>
              </p:nvSpPr>
              <p:spPr bwMode="auto">
                <a:xfrm>
                  <a:off x="2503" y="1591"/>
                  <a:ext cx="68" cy="3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6" name="Line 50"/>
                <p:cNvSpPr>
                  <a:spLocks noChangeShapeType="1"/>
                </p:cNvSpPr>
                <p:nvPr/>
              </p:nvSpPr>
              <p:spPr bwMode="auto">
                <a:xfrm>
                  <a:off x="2518" y="1586"/>
                  <a:ext cx="67"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7" name="Line 51"/>
                <p:cNvSpPr>
                  <a:spLocks noChangeShapeType="1"/>
                </p:cNvSpPr>
                <p:nvPr/>
              </p:nvSpPr>
              <p:spPr bwMode="auto">
                <a:xfrm>
                  <a:off x="2534" y="1580"/>
                  <a:ext cx="64" cy="3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8" name="Line 52"/>
                <p:cNvSpPr>
                  <a:spLocks noChangeShapeType="1"/>
                </p:cNvSpPr>
                <p:nvPr/>
              </p:nvSpPr>
              <p:spPr bwMode="auto">
                <a:xfrm>
                  <a:off x="2549" y="1574"/>
                  <a:ext cx="66"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9" name="Line 53"/>
                <p:cNvSpPr>
                  <a:spLocks noChangeShapeType="1"/>
                </p:cNvSpPr>
                <p:nvPr/>
              </p:nvSpPr>
              <p:spPr bwMode="auto">
                <a:xfrm>
                  <a:off x="2408" y="1592"/>
                  <a:ext cx="35" cy="1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0" name="Line 54"/>
                <p:cNvSpPr>
                  <a:spLocks noChangeShapeType="1"/>
                </p:cNvSpPr>
                <p:nvPr/>
              </p:nvSpPr>
              <p:spPr bwMode="auto">
                <a:xfrm>
                  <a:off x="2433" y="1586"/>
                  <a:ext cx="32"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1" name="Line 55"/>
                <p:cNvSpPr>
                  <a:spLocks noChangeShapeType="1"/>
                </p:cNvSpPr>
                <p:nvPr/>
              </p:nvSpPr>
              <p:spPr bwMode="auto">
                <a:xfrm>
                  <a:off x="2451" y="1579"/>
                  <a:ext cx="34"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2" name="Line 56"/>
                <p:cNvSpPr>
                  <a:spLocks noChangeShapeType="1"/>
                </p:cNvSpPr>
                <p:nvPr/>
              </p:nvSpPr>
              <p:spPr bwMode="auto">
                <a:xfrm>
                  <a:off x="2471" y="1570"/>
                  <a:ext cx="34"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3" name="Line 57"/>
                <p:cNvSpPr>
                  <a:spLocks noChangeShapeType="1"/>
                </p:cNvSpPr>
                <p:nvPr/>
              </p:nvSpPr>
              <p:spPr bwMode="auto">
                <a:xfrm>
                  <a:off x="2494" y="1563"/>
                  <a:ext cx="30"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4" name="Line 58"/>
                <p:cNvSpPr>
                  <a:spLocks noChangeShapeType="1"/>
                </p:cNvSpPr>
                <p:nvPr/>
              </p:nvSpPr>
              <p:spPr bwMode="auto">
                <a:xfrm>
                  <a:off x="2516" y="1558"/>
                  <a:ext cx="29" cy="16"/>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9995" name="Line 59"/>
          <p:cNvSpPr>
            <a:spLocks noChangeShapeType="1"/>
          </p:cNvSpPr>
          <p:nvPr/>
        </p:nvSpPr>
        <p:spPr bwMode="auto">
          <a:xfrm flipV="1">
            <a:off x="7391400" y="1981203"/>
            <a:ext cx="1676400" cy="23971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6" name="Rectangle 60"/>
          <p:cNvSpPr>
            <a:spLocks noChangeArrowheads="1"/>
          </p:cNvSpPr>
          <p:nvPr/>
        </p:nvSpPr>
        <p:spPr bwMode="auto">
          <a:xfrm>
            <a:off x="9003066" y="2209801"/>
            <a:ext cx="1240724"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Personal</a:t>
            </a:r>
          </a:p>
          <a:p>
            <a:pPr algn="ctr"/>
            <a:r>
              <a:rPr lang="en-US" altLang="en-GB">
                <a:latin typeface="Tahoma" panose="020B0604030504040204" pitchFamily="34" charset="0"/>
              </a:rPr>
              <a:t>Databases</a:t>
            </a:r>
            <a:endParaRPr lang="en-US" altLang="en-GB">
              <a:latin typeface="Arial Rounded MT Bold" panose="020F0704030504030204" pitchFamily="34" charset="0"/>
            </a:endParaRPr>
          </a:p>
        </p:txBody>
      </p:sp>
      <p:sp>
        <p:nvSpPr>
          <p:cNvPr id="39997" name="Line 61"/>
          <p:cNvSpPr>
            <a:spLocks noChangeShapeType="1"/>
          </p:cNvSpPr>
          <p:nvPr/>
        </p:nvSpPr>
        <p:spPr bwMode="auto">
          <a:xfrm flipH="1" flipV="1">
            <a:off x="7239000" y="2982913"/>
            <a:ext cx="228600" cy="914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8" name="Rectangle 62"/>
          <p:cNvSpPr>
            <a:spLocks noChangeArrowheads="1"/>
          </p:cNvSpPr>
          <p:nvPr/>
        </p:nvSpPr>
        <p:spPr bwMode="auto">
          <a:xfrm>
            <a:off x="6627401" y="4789488"/>
            <a:ext cx="175977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Digital Libraries</a:t>
            </a:r>
            <a:endParaRPr lang="en-US" altLang="en-GB">
              <a:latin typeface="Arial Rounded MT Bold" panose="020F0704030504030204" pitchFamily="34" charset="0"/>
            </a:endParaRPr>
          </a:p>
        </p:txBody>
      </p:sp>
      <p:sp>
        <p:nvSpPr>
          <p:cNvPr id="39999" name="Line 63"/>
          <p:cNvSpPr>
            <a:spLocks noChangeShapeType="1"/>
          </p:cNvSpPr>
          <p:nvPr/>
        </p:nvSpPr>
        <p:spPr bwMode="auto">
          <a:xfrm>
            <a:off x="7391400" y="2678116"/>
            <a:ext cx="1219200" cy="75088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0" name="Rectangle 64"/>
          <p:cNvSpPr>
            <a:spLocks noChangeArrowheads="1"/>
          </p:cNvSpPr>
          <p:nvPr/>
        </p:nvSpPr>
        <p:spPr bwMode="auto">
          <a:xfrm>
            <a:off x="3435319" y="4103688"/>
            <a:ext cx="221304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Scientific Databases</a:t>
            </a:r>
            <a:endParaRPr lang="en-US" altLang="en-GB">
              <a:latin typeface="Arial Rounded MT Bold" panose="020F0704030504030204" pitchFamily="34" charset="0"/>
            </a:endParaRPr>
          </a:p>
        </p:txBody>
      </p:sp>
      <p:grpSp>
        <p:nvGrpSpPr>
          <p:cNvPr id="40001" name="Group 65"/>
          <p:cNvGrpSpPr>
            <a:grpSpLocks/>
          </p:cNvGrpSpPr>
          <p:nvPr/>
        </p:nvGrpSpPr>
        <p:grpSpPr bwMode="auto">
          <a:xfrm>
            <a:off x="6862763" y="4114800"/>
            <a:ext cx="874712" cy="706438"/>
            <a:chOff x="3363" y="2441"/>
            <a:chExt cx="551" cy="445"/>
          </a:xfrm>
        </p:grpSpPr>
        <p:grpSp>
          <p:nvGrpSpPr>
            <p:cNvPr id="40002" name="Group 66"/>
            <p:cNvGrpSpPr>
              <a:grpSpLocks/>
            </p:cNvGrpSpPr>
            <p:nvPr/>
          </p:nvGrpSpPr>
          <p:grpSpPr bwMode="auto">
            <a:xfrm>
              <a:off x="3363" y="2605"/>
              <a:ext cx="471" cy="281"/>
              <a:chOff x="3363" y="2605"/>
              <a:chExt cx="471" cy="281"/>
            </a:xfrm>
          </p:grpSpPr>
          <p:sp>
            <p:nvSpPr>
              <p:cNvPr id="40003" name="Arc 67"/>
              <p:cNvSpPr>
                <a:spLocks/>
              </p:cNvSpPr>
              <p:nvPr/>
            </p:nvSpPr>
            <p:spPr bwMode="auto">
              <a:xfrm rot="240000">
                <a:off x="3363" y="2717"/>
                <a:ext cx="15" cy="68"/>
              </a:xfrm>
              <a:custGeom>
                <a:avLst/>
                <a:gdLst>
                  <a:gd name="G0" fmla="+- 21600 0 0"/>
                  <a:gd name="G1" fmla="+- 21403 0 0"/>
                  <a:gd name="G2" fmla="+- 21600 0 0"/>
                  <a:gd name="T0" fmla="*/ 18517 w 21600"/>
                  <a:gd name="T1" fmla="*/ 42782 h 42782"/>
                  <a:gd name="T2" fmla="*/ 18690 w 21600"/>
                  <a:gd name="T3" fmla="*/ 0 h 42782"/>
                  <a:gd name="T4" fmla="*/ 21600 w 21600"/>
                  <a:gd name="T5" fmla="*/ 21403 h 42782"/>
                </a:gdLst>
                <a:ahLst/>
                <a:cxnLst>
                  <a:cxn ang="0">
                    <a:pos x="T0" y="T1"/>
                  </a:cxn>
                  <a:cxn ang="0">
                    <a:pos x="T2" y="T3"/>
                  </a:cxn>
                  <a:cxn ang="0">
                    <a:pos x="T4" y="T5"/>
                  </a:cxn>
                </a:cxnLst>
                <a:rect l="0" t="0" r="r" b="b"/>
                <a:pathLst>
                  <a:path w="21600" h="42782" fill="none" extrusionOk="0">
                    <a:moveTo>
                      <a:pt x="18517" y="42781"/>
                    </a:moveTo>
                    <a:cubicBezTo>
                      <a:pt x="7888" y="41249"/>
                      <a:pt x="0" y="32141"/>
                      <a:pt x="0" y="21403"/>
                    </a:cubicBezTo>
                    <a:cubicBezTo>
                      <a:pt x="0" y="10598"/>
                      <a:pt x="7983" y="1455"/>
                      <a:pt x="18689" y="-1"/>
                    </a:cubicBezTo>
                  </a:path>
                  <a:path w="21600" h="42782" stroke="0" extrusionOk="0">
                    <a:moveTo>
                      <a:pt x="18517" y="42781"/>
                    </a:moveTo>
                    <a:cubicBezTo>
                      <a:pt x="7888" y="41249"/>
                      <a:pt x="0" y="32141"/>
                      <a:pt x="0" y="21403"/>
                    </a:cubicBezTo>
                    <a:cubicBezTo>
                      <a:pt x="0" y="10598"/>
                      <a:pt x="7983" y="1455"/>
                      <a:pt x="18689" y="-1"/>
                    </a:cubicBezTo>
                    <a:lnTo>
                      <a:pt x="21600" y="2140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4" name="Freeform 68"/>
              <p:cNvSpPr>
                <a:spLocks/>
              </p:cNvSpPr>
              <p:nvPr/>
            </p:nvSpPr>
            <p:spPr bwMode="auto">
              <a:xfrm>
                <a:off x="3376" y="2605"/>
                <a:ext cx="458" cy="279"/>
              </a:xfrm>
              <a:custGeom>
                <a:avLst/>
                <a:gdLst>
                  <a:gd name="T0" fmla="*/ 0 w 458"/>
                  <a:gd name="T1" fmla="*/ 177 h 279"/>
                  <a:gd name="T2" fmla="*/ 204 w 458"/>
                  <a:gd name="T3" fmla="*/ 278 h 279"/>
                  <a:gd name="T4" fmla="*/ 456 w 458"/>
                  <a:gd name="T5" fmla="*/ 115 h 279"/>
                  <a:gd name="T6" fmla="*/ 454 w 458"/>
                  <a:gd name="T7" fmla="*/ 110 h 279"/>
                  <a:gd name="T8" fmla="*/ 445 w 458"/>
                  <a:gd name="T9" fmla="*/ 107 h 279"/>
                  <a:gd name="T10" fmla="*/ 448 w 458"/>
                  <a:gd name="T11" fmla="*/ 68 h 279"/>
                  <a:gd name="T12" fmla="*/ 455 w 458"/>
                  <a:gd name="T13" fmla="*/ 64 h 279"/>
                  <a:gd name="T14" fmla="*/ 457 w 458"/>
                  <a:gd name="T15" fmla="*/ 59 h 279"/>
                  <a:gd name="T16" fmla="*/ 254 w 458"/>
                  <a:gd name="T17" fmla="*/ 0 h 279"/>
                  <a:gd name="T18" fmla="*/ 3 w 458"/>
                  <a:gd name="T19" fmla="*/ 112 h 279"/>
                  <a:gd name="T20" fmla="*/ 0 w 458"/>
                  <a:gd name="T21"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5" name="Freeform 69"/>
              <p:cNvSpPr>
                <a:spLocks/>
              </p:cNvSpPr>
              <p:nvPr/>
            </p:nvSpPr>
            <p:spPr bwMode="auto">
              <a:xfrm>
                <a:off x="3374" y="2659"/>
                <a:ext cx="459" cy="220"/>
              </a:xfrm>
              <a:custGeom>
                <a:avLst/>
                <a:gdLst>
                  <a:gd name="T0" fmla="*/ 0 w 459"/>
                  <a:gd name="T1" fmla="*/ 122 h 220"/>
                  <a:gd name="T2" fmla="*/ 253 w 459"/>
                  <a:gd name="T3" fmla="*/ 0 h 220"/>
                  <a:gd name="T4" fmla="*/ 458 w 459"/>
                  <a:gd name="T5" fmla="*/ 56 h 220"/>
                  <a:gd name="T6" fmla="*/ 206 w 459"/>
                  <a:gd name="T7" fmla="*/ 219 h 220"/>
                  <a:gd name="T8" fmla="*/ 0 w 459"/>
                  <a:gd name="T9" fmla="*/ 122 h 220"/>
                </a:gdLst>
                <a:ahLst/>
                <a:cxnLst>
                  <a:cxn ang="0">
                    <a:pos x="T0" y="T1"/>
                  </a:cxn>
                  <a:cxn ang="0">
                    <a:pos x="T2" y="T3"/>
                  </a:cxn>
                  <a:cxn ang="0">
                    <a:pos x="T4" y="T5"/>
                  </a:cxn>
                  <a:cxn ang="0">
                    <a:pos x="T6" y="T7"/>
                  </a:cxn>
                  <a:cxn ang="0">
                    <a:pos x="T8" y="T9"/>
                  </a:cxn>
                </a:cxnLst>
                <a:rect l="0" t="0" r="r" b="b"/>
                <a:pathLst>
                  <a:path w="459" h="220">
                    <a:moveTo>
                      <a:pt x="0" y="122"/>
                    </a:moveTo>
                    <a:lnTo>
                      <a:pt x="253" y="0"/>
                    </a:lnTo>
                    <a:lnTo>
                      <a:pt x="458" y="56"/>
                    </a:lnTo>
                    <a:lnTo>
                      <a:pt x="206" y="219"/>
                    </a:lnTo>
                    <a:lnTo>
                      <a:pt x="0" y="122"/>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6" name="Freeform 70"/>
              <p:cNvSpPr>
                <a:spLocks/>
              </p:cNvSpPr>
              <p:nvPr/>
            </p:nvSpPr>
            <p:spPr bwMode="auto">
              <a:xfrm>
                <a:off x="3579" y="2673"/>
                <a:ext cx="246" cy="201"/>
              </a:xfrm>
              <a:custGeom>
                <a:avLst/>
                <a:gdLst>
                  <a:gd name="T0" fmla="*/ 3 w 246"/>
                  <a:gd name="T1" fmla="*/ 150 h 201"/>
                  <a:gd name="T2" fmla="*/ 0 w 246"/>
                  <a:gd name="T3" fmla="*/ 200 h 201"/>
                  <a:gd name="T4" fmla="*/ 244 w 246"/>
                  <a:gd name="T5" fmla="*/ 45 h 201"/>
                  <a:gd name="T6" fmla="*/ 245 w 246"/>
                  <a:gd name="T7" fmla="*/ 0 h 201"/>
                  <a:gd name="T8" fmla="*/ 3 w 246"/>
                  <a:gd name="T9" fmla="*/ 150 h 201"/>
                </a:gdLst>
                <a:ahLst/>
                <a:cxnLst>
                  <a:cxn ang="0">
                    <a:pos x="T0" y="T1"/>
                  </a:cxn>
                  <a:cxn ang="0">
                    <a:pos x="T2" y="T3"/>
                  </a:cxn>
                  <a:cxn ang="0">
                    <a:pos x="T4" y="T5"/>
                  </a:cxn>
                  <a:cxn ang="0">
                    <a:pos x="T6" y="T7"/>
                  </a:cxn>
                  <a:cxn ang="0">
                    <a:pos x="T8" y="T9"/>
                  </a:cxn>
                </a:cxnLst>
                <a:rect l="0" t="0" r="r" b="b"/>
                <a:pathLst>
                  <a:path w="246" h="201">
                    <a:moveTo>
                      <a:pt x="3" y="150"/>
                    </a:moveTo>
                    <a:lnTo>
                      <a:pt x="0" y="200"/>
                    </a:lnTo>
                    <a:lnTo>
                      <a:pt x="244" y="45"/>
                    </a:lnTo>
                    <a:lnTo>
                      <a:pt x="245" y="0"/>
                    </a:lnTo>
                    <a:lnTo>
                      <a:pt x="3"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7" name="Freeform 71"/>
              <p:cNvSpPr>
                <a:spLocks/>
              </p:cNvSpPr>
              <p:nvPr/>
            </p:nvSpPr>
            <p:spPr bwMode="auto">
              <a:xfrm>
                <a:off x="3381" y="2724"/>
                <a:ext cx="203" cy="149"/>
              </a:xfrm>
              <a:custGeom>
                <a:avLst/>
                <a:gdLst>
                  <a:gd name="T0" fmla="*/ 2 w 203"/>
                  <a:gd name="T1" fmla="*/ 0 h 149"/>
                  <a:gd name="T2" fmla="*/ 0 w 203"/>
                  <a:gd name="T3" fmla="*/ 53 h 149"/>
                  <a:gd name="T4" fmla="*/ 197 w 203"/>
                  <a:gd name="T5" fmla="*/ 148 h 149"/>
                  <a:gd name="T6" fmla="*/ 202 w 203"/>
                  <a:gd name="T7" fmla="*/ 98 h 149"/>
                  <a:gd name="T8" fmla="*/ 2 w 203"/>
                  <a:gd name="T9" fmla="*/ 0 h 149"/>
                </a:gdLst>
                <a:ahLst/>
                <a:cxnLst>
                  <a:cxn ang="0">
                    <a:pos x="T0" y="T1"/>
                  </a:cxn>
                  <a:cxn ang="0">
                    <a:pos x="T2" y="T3"/>
                  </a:cxn>
                  <a:cxn ang="0">
                    <a:pos x="T4" y="T5"/>
                  </a:cxn>
                  <a:cxn ang="0">
                    <a:pos x="T6" y="T7"/>
                  </a:cxn>
                  <a:cxn ang="0">
                    <a:pos x="T8" y="T9"/>
                  </a:cxn>
                </a:cxnLst>
                <a:rect l="0" t="0" r="r" b="b"/>
                <a:pathLst>
                  <a:path w="203" h="149">
                    <a:moveTo>
                      <a:pt x="2" y="0"/>
                    </a:moveTo>
                    <a:lnTo>
                      <a:pt x="0" y="53"/>
                    </a:lnTo>
                    <a:lnTo>
                      <a:pt x="197" y="148"/>
                    </a:lnTo>
                    <a:lnTo>
                      <a:pt x="202" y="98"/>
                    </a:lnTo>
                    <a:lnTo>
                      <a:pt x="2"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8" name="Freeform 72"/>
              <p:cNvSpPr>
                <a:spLocks/>
              </p:cNvSpPr>
              <p:nvPr/>
            </p:nvSpPr>
            <p:spPr bwMode="auto">
              <a:xfrm>
                <a:off x="3378" y="2719"/>
                <a:ext cx="207" cy="115"/>
              </a:xfrm>
              <a:custGeom>
                <a:avLst/>
                <a:gdLst>
                  <a:gd name="T0" fmla="*/ 2 w 207"/>
                  <a:gd name="T1" fmla="*/ 0 h 115"/>
                  <a:gd name="T2" fmla="*/ 0 w 207"/>
                  <a:gd name="T3" fmla="*/ 7 h 115"/>
                  <a:gd name="T4" fmla="*/ 198 w 207"/>
                  <a:gd name="T5" fmla="*/ 114 h 115"/>
                  <a:gd name="T6" fmla="*/ 206 w 207"/>
                  <a:gd name="T7" fmla="*/ 99 h 115"/>
                  <a:gd name="T8" fmla="*/ 2 w 207"/>
                  <a:gd name="T9" fmla="*/ 0 h 115"/>
                </a:gdLst>
                <a:ahLst/>
                <a:cxnLst>
                  <a:cxn ang="0">
                    <a:pos x="T0" y="T1"/>
                  </a:cxn>
                  <a:cxn ang="0">
                    <a:pos x="T2" y="T3"/>
                  </a:cxn>
                  <a:cxn ang="0">
                    <a:pos x="T4" y="T5"/>
                  </a:cxn>
                  <a:cxn ang="0">
                    <a:pos x="T6" y="T7"/>
                  </a:cxn>
                  <a:cxn ang="0">
                    <a:pos x="T8" y="T9"/>
                  </a:cxn>
                </a:cxnLst>
                <a:rect l="0" t="0" r="r" b="b"/>
                <a:pathLst>
                  <a:path w="207" h="115">
                    <a:moveTo>
                      <a:pt x="2" y="0"/>
                    </a:moveTo>
                    <a:lnTo>
                      <a:pt x="0" y="7"/>
                    </a:lnTo>
                    <a:lnTo>
                      <a:pt x="198" y="114"/>
                    </a:lnTo>
                    <a:lnTo>
                      <a:pt x="206" y="99"/>
                    </a:lnTo>
                    <a:lnTo>
                      <a:pt x="2"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9" name="Freeform 73"/>
              <p:cNvSpPr>
                <a:spLocks/>
              </p:cNvSpPr>
              <p:nvPr/>
            </p:nvSpPr>
            <p:spPr bwMode="auto">
              <a:xfrm>
                <a:off x="3579" y="2716"/>
                <a:ext cx="252" cy="170"/>
              </a:xfrm>
              <a:custGeom>
                <a:avLst/>
                <a:gdLst>
                  <a:gd name="T0" fmla="*/ 0 w 252"/>
                  <a:gd name="T1" fmla="*/ 162 h 170"/>
                  <a:gd name="T2" fmla="*/ 2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2"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0" name="Freeform 74"/>
              <p:cNvSpPr>
                <a:spLocks/>
              </p:cNvSpPr>
              <p:nvPr/>
            </p:nvSpPr>
            <p:spPr bwMode="auto">
              <a:xfrm>
                <a:off x="3380" y="2608"/>
                <a:ext cx="451" cy="212"/>
              </a:xfrm>
              <a:custGeom>
                <a:avLst/>
                <a:gdLst>
                  <a:gd name="T0" fmla="*/ 0 w 451"/>
                  <a:gd name="T1" fmla="*/ 111 h 212"/>
                  <a:gd name="T2" fmla="*/ 246 w 451"/>
                  <a:gd name="T3" fmla="*/ 0 h 212"/>
                  <a:gd name="T4" fmla="*/ 450 w 451"/>
                  <a:gd name="T5" fmla="*/ 58 h 212"/>
                  <a:gd name="T6" fmla="*/ 202 w 451"/>
                  <a:gd name="T7" fmla="*/ 211 h 212"/>
                  <a:gd name="T8" fmla="*/ 0 w 451"/>
                  <a:gd name="T9" fmla="*/ 111 h 212"/>
                </a:gdLst>
                <a:ahLst/>
                <a:cxnLst>
                  <a:cxn ang="0">
                    <a:pos x="T0" y="T1"/>
                  </a:cxn>
                  <a:cxn ang="0">
                    <a:pos x="T2" y="T3"/>
                  </a:cxn>
                  <a:cxn ang="0">
                    <a:pos x="T4" y="T5"/>
                  </a:cxn>
                  <a:cxn ang="0">
                    <a:pos x="T6" y="T7"/>
                  </a:cxn>
                  <a:cxn ang="0">
                    <a:pos x="T8" y="T9"/>
                  </a:cxn>
                </a:cxnLst>
                <a:rect l="0" t="0" r="r" b="b"/>
                <a:pathLst>
                  <a:path w="451" h="212">
                    <a:moveTo>
                      <a:pt x="0" y="111"/>
                    </a:moveTo>
                    <a:lnTo>
                      <a:pt x="246" y="0"/>
                    </a:lnTo>
                    <a:lnTo>
                      <a:pt x="450" y="58"/>
                    </a:lnTo>
                    <a:lnTo>
                      <a:pt x="202" y="211"/>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1" name="Group 75"/>
              <p:cNvGrpSpPr>
                <a:grpSpLocks/>
              </p:cNvGrpSpPr>
              <p:nvPr/>
            </p:nvGrpSpPr>
            <p:grpSpPr bwMode="auto">
              <a:xfrm>
                <a:off x="3579" y="2618"/>
                <a:ext cx="231" cy="74"/>
                <a:chOff x="3579" y="2618"/>
                <a:chExt cx="231" cy="74"/>
              </a:xfrm>
            </p:grpSpPr>
            <p:sp>
              <p:nvSpPr>
                <p:cNvPr id="40012" name="Freeform 76"/>
                <p:cNvSpPr>
                  <a:spLocks/>
                </p:cNvSpPr>
                <p:nvPr/>
              </p:nvSpPr>
              <p:spPr bwMode="auto">
                <a:xfrm>
                  <a:off x="3596" y="2618"/>
                  <a:ext cx="214" cy="67"/>
                </a:xfrm>
                <a:custGeom>
                  <a:avLst/>
                  <a:gdLst>
                    <a:gd name="T0" fmla="*/ 5 w 214"/>
                    <a:gd name="T1" fmla="*/ 0 h 67"/>
                    <a:gd name="T2" fmla="*/ 0 w 214"/>
                    <a:gd name="T3" fmla="*/ 4 h 67"/>
                    <a:gd name="T4" fmla="*/ 206 w 214"/>
                    <a:gd name="T5" fmla="*/ 66 h 67"/>
                    <a:gd name="T6" fmla="*/ 213 w 214"/>
                    <a:gd name="T7" fmla="*/ 64 h 67"/>
                    <a:gd name="T8" fmla="*/ 5 w 214"/>
                    <a:gd name="T9" fmla="*/ 0 h 67"/>
                  </a:gdLst>
                  <a:ahLst/>
                  <a:cxnLst>
                    <a:cxn ang="0">
                      <a:pos x="T0" y="T1"/>
                    </a:cxn>
                    <a:cxn ang="0">
                      <a:pos x="T2" y="T3"/>
                    </a:cxn>
                    <a:cxn ang="0">
                      <a:pos x="T4" y="T5"/>
                    </a:cxn>
                    <a:cxn ang="0">
                      <a:pos x="T6" y="T7"/>
                    </a:cxn>
                    <a:cxn ang="0">
                      <a:pos x="T8" y="T9"/>
                    </a:cxn>
                  </a:cxnLst>
                  <a:rect l="0" t="0" r="r" b="b"/>
                  <a:pathLst>
                    <a:path w="214" h="67">
                      <a:moveTo>
                        <a:pt x="5" y="0"/>
                      </a:moveTo>
                      <a:lnTo>
                        <a:pt x="0" y="4"/>
                      </a:lnTo>
                      <a:lnTo>
                        <a:pt x="206" y="66"/>
                      </a:lnTo>
                      <a:lnTo>
                        <a:pt x="213" y="64"/>
                      </a:lnTo>
                      <a:lnTo>
                        <a:pt x="5"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3" name="Freeform 77"/>
                <p:cNvSpPr>
                  <a:spLocks/>
                </p:cNvSpPr>
                <p:nvPr/>
              </p:nvSpPr>
              <p:spPr bwMode="auto">
                <a:xfrm>
                  <a:off x="3579" y="2626"/>
                  <a:ext cx="216" cy="66"/>
                </a:xfrm>
                <a:custGeom>
                  <a:avLst/>
                  <a:gdLst>
                    <a:gd name="T0" fmla="*/ 9 w 216"/>
                    <a:gd name="T1" fmla="*/ 0 h 66"/>
                    <a:gd name="T2" fmla="*/ 0 w 216"/>
                    <a:gd name="T3" fmla="*/ 5 h 66"/>
                    <a:gd name="T4" fmla="*/ 208 w 216"/>
                    <a:gd name="T5" fmla="*/ 65 h 66"/>
                    <a:gd name="T6" fmla="*/ 215 w 216"/>
                    <a:gd name="T7" fmla="*/ 64 h 66"/>
                    <a:gd name="T8" fmla="*/ 9 w 216"/>
                    <a:gd name="T9" fmla="*/ 0 h 66"/>
                  </a:gdLst>
                  <a:ahLst/>
                  <a:cxnLst>
                    <a:cxn ang="0">
                      <a:pos x="T0" y="T1"/>
                    </a:cxn>
                    <a:cxn ang="0">
                      <a:pos x="T2" y="T3"/>
                    </a:cxn>
                    <a:cxn ang="0">
                      <a:pos x="T4" y="T5"/>
                    </a:cxn>
                    <a:cxn ang="0">
                      <a:pos x="T6" y="T7"/>
                    </a:cxn>
                    <a:cxn ang="0">
                      <a:pos x="T8" y="T9"/>
                    </a:cxn>
                  </a:cxnLst>
                  <a:rect l="0" t="0" r="r" b="b"/>
                  <a:pathLst>
                    <a:path w="216" h="66">
                      <a:moveTo>
                        <a:pt x="9" y="0"/>
                      </a:moveTo>
                      <a:lnTo>
                        <a:pt x="0" y="5"/>
                      </a:lnTo>
                      <a:lnTo>
                        <a:pt x="208" y="65"/>
                      </a:lnTo>
                      <a:lnTo>
                        <a:pt x="215" y="64"/>
                      </a:lnTo>
                      <a:lnTo>
                        <a:pt x="9"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14" name="Freeform 78"/>
              <p:cNvSpPr>
                <a:spLocks/>
              </p:cNvSpPr>
              <p:nvPr/>
            </p:nvSpPr>
            <p:spPr bwMode="auto">
              <a:xfrm>
                <a:off x="3584" y="2666"/>
                <a:ext cx="249" cy="157"/>
              </a:xfrm>
              <a:custGeom>
                <a:avLst/>
                <a:gdLst>
                  <a:gd name="T0" fmla="*/ 0 w 249"/>
                  <a:gd name="T1" fmla="*/ 152 h 157"/>
                  <a:gd name="T2" fmla="*/ 1 w 249"/>
                  <a:gd name="T3" fmla="*/ 156 h 157"/>
                  <a:gd name="T4" fmla="*/ 247 w 249"/>
                  <a:gd name="T5" fmla="*/ 3 h 157"/>
                  <a:gd name="T6" fmla="*/ 248 w 249"/>
                  <a:gd name="T7" fmla="*/ 0 h 157"/>
                  <a:gd name="T8" fmla="*/ 0 w 249"/>
                  <a:gd name="T9" fmla="*/ 152 h 157"/>
                </a:gdLst>
                <a:ahLst/>
                <a:cxnLst>
                  <a:cxn ang="0">
                    <a:pos x="T0" y="T1"/>
                  </a:cxn>
                  <a:cxn ang="0">
                    <a:pos x="T2" y="T3"/>
                  </a:cxn>
                  <a:cxn ang="0">
                    <a:pos x="T4" y="T5"/>
                  </a:cxn>
                  <a:cxn ang="0">
                    <a:pos x="T6" y="T7"/>
                  </a:cxn>
                  <a:cxn ang="0">
                    <a:pos x="T8" y="T9"/>
                  </a:cxn>
                </a:cxnLst>
                <a:rect l="0" t="0" r="r" b="b"/>
                <a:pathLst>
                  <a:path w="249" h="157">
                    <a:moveTo>
                      <a:pt x="0" y="152"/>
                    </a:moveTo>
                    <a:lnTo>
                      <a:pt x="1" y="156"/>
                    </a:lnTo>
                    <a:lnTo>
                      <a:pt x="247" y="3"/>
                    </a:lnTo>
                    <a:lnTo>
                      <a:pt x="248"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5" name="Group 79"/>
              <p:cNvGrpSpPr>
                <a:grpSpLocks/>
              </p:cNvGrpSpPr>
              <p:nvPr/>
            </p:nvGrpSpPr>
            <p:grpSpPr bwMode="auto">
              <a:xfrm>
                <a:off x="3580" y="2680"/>
                <a:ext cx="243" cy="182"/>
                <a:chOff x="3580" y="2680"/>
                <a:chExt cx="243" cy="182"/>
              </a:xfrm>
            </p:grpSpPr>
            <p:sp>
              <p:nvSpPr>
                <p:cNvPr id="40016" name="Line 80"/>
                <p:cNvSpPr>
                  <a:spLocks noChangeShapeType="1"/>
                </p:cNvSpPr>
                <p:nvPr/>
              </p:nvSpPr>
              <p:spPr bwMode="auto">
                <a:xfrm flipH="1">
                  <a:off x="3584" y="2680"/>
                  <a:ext cx="237" cy="1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7" name="Line 81"/>
                <p:cNvSpPr>
                  <a:spLocks noChangeShapeType="1"/>
                </p:cNvSpPr>
                <p:nvPr/>
              </p:nvSpPr>
              <p:spPr bwMode="auto">
                <a:xfrm flipH="1">
                  <a:off x="3583" y="2688"/>
                  <a:ext cx="240"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8" name="Line 82"/>
                <p:cNvSpPr>
                  <a:spLocks noChangeShapeType="1"/>
                </p:cNvSpPr>
                <p:nvPr/>
              </p:nvSpPr>
              <p:spPr bwMode="auto">
                <a:xfrm flipH="1">
                  <a:off x="3581" y="2696"/>
                  <a:ext cx="238" cy="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9" name="Line 83"/>
                <p:cNvSpPr>
                  <a:spLocks noChangeShapeType="1"/>
                </p:cNvSpPr>
                <p:nvPr/>
              </p:nvSpPr>
              <p:spPr bwMode="auto">
                <a:xfrm flipH="1">
                  <a:off x="3583" y="2701"/>
                  <a:ext cx="237"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0" name="Line 84"/>
                <p:cNvSpPr>
                  <a:spLocks noChangeShapeType="1"/>
                </p:cNvSpPr>
                <p:nvPr/>
              </p:nvSpPr>
              <p:spPr bwMode="auto">
                <a:xfrm flipH="1">
                  <a:off x="3580" y="2710"/>
                  <a:ext cx="242"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21" name="Group 85"/>
              <p:cNvGrpSpPr>
                <a:grpSpLocks/>
              </p:cNvGrpSpPr>
              <p:nvPr/>
            </p:nvGrpSpPr>
            <p:grpSpPr bwMode="auto">
              <a:xfrm>
                <a:off x="3382" y="2730"/>
                <a:ext cx="202" cy="132"/>
                <a:chOff x="3382" y="2730"/>
                <a:chExt cx="202" cy="132"/>
              </a:xfrm>
            </p:grpSpPr>
            <p:sp>
              <p:nvSpPr>
                <p:cNvPr id="40022" name="Line 86"/>
                <p:cNvSpPr>
                  <a:spLocks noChangeShapeType="1"/>
                </p:cNvSpPr>
                <p:nvPr/>
              </p:nvSpPr>
              <p:spPr bwMode="auto">
                <a:xfrm>
                  <a:off x="3386" y="2730"/>
                  <a:ext cx="198" cy="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3" name="Line 87"/>
                <p:cNvSpPr>
                  <a:spLocks noChangeShapeType="1"/>
                </p:cNvSpPr>
                <p:nvPr/>
              </p:nvSpPr>
              <p:spPr bwMode="auto">
                <a:xfrm>
                  <a:off x="3384" y="27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4" name="Line 88"/>
                <p:cNvSpPr>
                  <a:spLocks noChangeShapeType="1"/>
                </p:cNvSpPr>
                <p:nvPr/>
              </p:nvSpPr>
              <p:spPr bwMode="auto">
                <a:xfrm>
                  <a:off x="3382" y="2743"/>
                  <a:ext cx="198"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3382" y="2753"/>
                  <a:ext cx="201"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6" name="Line 90"/>
                <p:cNvSpPr>
                  <a:spLocks noChangeShapeType="1"/>
                </p:cNvSpPr>
                <p:nvPr/>
              </p:nvSpPr>
              <p:spPr bwMode="auto">
                <a:xfrm>
                  <a:off x="3382" y="2763"/>
                  <a:ext cx="198"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27" name="Group 91"/>
            <p:cNvGrpSpPr>
              <a:grpSpLocks/>
            </p:cNvGrpSpPr>
            <p:nvPr/>
          </p:nvGrpSpPr>
          <p:grpSpPr bwMode="auto">
            <a:xfrm>
              <a:off x="3385" y="2563"/>
              <a:ext cx="469" cy="281"/>
              <a:chOff x="3385" y="2563"/>
              <a:chExt cx="469" cy="281"/>
            </a:xfrm>
          </p:grpSpPr>
          <p:sp>
            <p:nvSpPr>
              <p:cNvPr id="40028" name="Arc 92"/>
              <p:cNvSpPr>
                <a:spLocks/>
              </p:cNvSpPr>
              <p:nvPr/>
            </p:nvSpPr>
            <p:spPr bwMode="auto">
              <a:xfrm rot="240000">
                <a:off x="3385" y="2674"/>
                <a:ext cx="14" cy="69"/>
              </a:xfrm>
              <a:custGeom>
                <a:avLst/>
                <a:gdLst>
                  <a:gd name="G0" fmla="+- 21600 0 0"/>
                  <a:gd name="G1" fmla="+- 21367 0 0"/>
                  <a:gd name="G2" fmla="+- 21600 0 0"/>
                  <a:gd name="T0" fmla="*/ 18344 w 21600"/>
                  <a:gd name="T1" fmla="*/ 42720 h 42720"/>
                  <a:gd name="T2" fmla="*/ 18435 w 21600"/>
                  <a:gd name="T3" fmla="*/ 0 h 42720"/>
                  <a:gd name="T4" fmla="*/ 21600 w 21600"/>
                  <a:gd name="T5" fmla="*/ 21367 h 42720"/>
                </a:gdLst>
                <a:ahLst/>
                <a:cxnLst>
                  <a:cxn ang="0">
                    <a:pos x="T0" y="T1"/>
                  </a:cxn>
                  <a:cxn ang="0">
                    <a:pos x="T2" y="T3"/>
                  </a:cxn>
                  <a:cxn ang="0">
                    <a:pos x="T4" y="T5"/>
                  </a:cxn>
                </a:cxnLst>
                <a:rect l="0" t="0" r="r" b="b"/>
                <a:pathLst>
                  <a:path w="21600" h="42720" fill="none" extrusionOk="0">
                    <a:moveTo>
                      <a:pt x="18343" y="42720"/>
                    </a:moveTo>
                    <a:cubicBezTo>
                      <a:pt x="7793" y="41111"/>
                      <a:pt x="0" y="32039"/>
                      <a:pt x="0" y="21367"/>
                    </a:cubicBezTo>
                    <a:cubicBezTo>
                      <a:pt x="0" y="10660"/>
                      <a:pt x="7843" y="1568"/>
                      <a:pt x="18435" y="0"/>
                    </a:cubicBezTo>
                  </a:path>
                  <a:path w="21600" h="42720" stroke="0" extrusionOk="0">
                    <a:moveTo>
                      <a:pt x="18343" y="42720"/>
                    </a:moveTo>
                    <a:cubicBezTo>
                      <a:pt x="7793" y="41111"/>
                      <a:pt x="0" y="32039"/>
                      <a:pt x="0" y="21367"/>
                    </a:cubicBezTo>
                    <a:cubicBezTo>
                      <a:pt x="0" y="10660"/>
                      <a:pt x="7843" y="1568"/>
                      <a:pt x="18435" y="0"/>
                    </a:cubicBezTo>
                    <a:lnTo>
                      <a:pt x="21600" y="21367"/>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9" name="Freeform 93"/>
              <p:cNvSpPr>
                <a:spLocks/>
              </p:cNvSpPr>
              <p:nvPr/>
            </p:nvSpPr>
            <p:spPr bwMode="auto">
              <a:xfrm>
                <a:off x="3395" y="2563"/>
                <a:ext cx="459" cy="281"/>
              </a:xfrm>
              <a:custGeom>
                <a:avLst/>
                <a:gdLst>
                  <a:gd name="T0" fmla="*/ 0 w 459"/>
                  <a:gd name="T1" fmla="*/ 176 h 281"/>
                  <a:gd name="T2" fmla="*/ 205 w 459"/>
                  <a:gd name="T3" fmla="*/ 280 h 281"/>
                  <a:gd name="T4" fmla="*/ 458 w 459"/>
                  <a:gd name="T5" fmla="*/ 115 h 281"/>
                  <a:gd name="T6" fmla="*/ 457 w 459"/>
                  <a:gd name="T7" fmla="*/ 110 h 281"/>
                  <a:gd name="T8" fmla="*/ 447 w 459"/>
                  <a:gd name="T9" fmla="*/ 107 h 281"/>
                  <a:gd name="T10" fmla="*/ 451 w 459"/>
                  <a:gd name="T11" fmla="*/ 68 h 281"/>
                  <a:gd name="T12" fmla="*/ 458 w 459"/>
                  <a:gd name="T13" fmla="*/ 62 h 281"/>
                  <a:gd name="T14" fmla="*/ 458 w 459"/>
                  <a:gd name="T15" fmla="*/ 58 h 281"/>
                  <a:gd name="T16" fmla="*/ 255 w 459"/>
                  <a:gd name="T17" fmla="*/ 0 h 281"/>
                  <a:gd name="T18" fmla="*/ 6 w 459"/>
                  <a:gd name="T19" fmla="*/ 112 h 281"/>
                  <a:gd name="T20" fmla="*/ 0 w 459"/>
                  <a:gd name="T21" fmla="*/ 17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9" h="281">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0" name="Freeform 94"/>
              <p:cNvSpPr>
                <a:spLocks/>
              </p:cNvSpPr>
              <p:nvPr/>
            </p:nvSpPr>
            <p:spPr bwMode="auto">
              <a:xfrm>
                <a:off x="3395" y="2616"/>
                <a:ext cx="458" cy="220"/>
              </a:xfrm>
              <a:custGeom>
                <a:avLst/>
                <a:gdLst>
                  <a:gd name="T0" fmla="*/ 0 w 458"/>
                  <a:gd name="T1" fmla="*/ 119 h 220"/>
                  <a:gd name="T2" fmla="*/ 253 w 458"/>
                  <a:gd name="T3" fmla="*/ 0 h 220"/>
                  <a:gd name="T4" fmla="*/ 457 w 458"/>
                  <a:gd name="T5" fmla="*/ 56 h 220"/>
                  <a:gd name="T6" fmla="*/ 204 w 458"/>
                  <a:gd name="T7" fmla="*/ 219 h 220"/>
                  <a:gd name="T8" fmla="*/ 0 w 458"/>
                  <a:gd name="T9" fmla="*/ 119 h 220"/>
                </a:gdLst>
                <a:ahLst/>
                <a:cxnLst>
                  <a:cxn ang="0">
                    <a:pos x="T0" y="T1"/>
                  </a:cxn>
                  <a:cxn ang="0">
                    <a:pos x="T2" y="T3"/>
                  </a:cxn>
                  <a:cxn ang="0">
                    <a:pos x="T4" y="T5"/>
                  </a:cxn>
                  <a:cxn ang="0">
                    <a:pos x="T6" y="T7"/>
                  </a:cxn>
                  <a:cxn ang="0">
                    <a:pos x="T8" y="T9"/>
                  </a:cxn>
                </a:cxnLst>
                <a:rect l="0" t="0" r="r" b="b"/>
                <a:pathLst>
                  <a:path w="458" h="220">
                    <a:moveTo>
                      <a:pt x="0" y="119"/>
                    </a:moveTo>
                    <a:lnTo>
                      <a:pt x="253" y="0"/>
                    </a:lnTo>
                    <a:lnTo>
                      <a:pt x="457" y="56"/>
                    </a:lnTo>
                    <a:lnTo>
                      <a:pt x="204" y="219"/>
                    </a:lnTo>
                    <a:lnTo>
                      <a:pt x="0" y="119"/>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1" name="Freeform 95"/>
              <p:cNvSpPr>
                <a:spLocks/>
              </p:cNvSpPr>
              <p:nvPr/>
            </p:nvSpPr>
            <p:spPr bwMode="auto">
              <a:xfrm>
                <a:off x="3600" y="2631"/>
                <a:ext cx="247" cy="201"/>
              </a:xfrm>
              <a:custGeom>
                <a:avLst/>
                <a:gdLst>
                  <a:gd name="T0" fmla="*/ 3 w 247"/>
                  <a:gd name="T1" fmla="*/ 148 h 201"/>
                  <a:gd name="T2" fmla="*/ 0 w 247"/>
                  <a:gd name="T3" fmla="*/ 200 h 201"/>
                  <a:gd name="T4" fmla="*/ 243 w 247"/>
                  <a:gd name="T5" fmla="*/ 44 h 201"/>
                  <a:gd name="T6" fmla="*/ 246 w 247"/>
                  <a:gd name="T7" fmla="*/ 0 h 201"/>
                  <a:gd name="T8" fmla="*/ 3 w 247"/>
                  <a:gd name="T9" fmla="*/ 148 h 201"/>
                </a:gdLst>
                <a:ahLst/>
                <a:cxnLst>
                  <a:cxn ang="0">
                    <a:pos x="T0" y="T1"/>
                  </a:cxn>
                  <a:cxn ang="0">
                    <a:pos x="T2" y="T3"/>
                  </a:cxn>
                  <a:cxn ang="0">
                    <a:pos x="T4" y="T5"/>
                  </a:cxn>
                  <a:cxn ang="0">
                    <a:pos x="T6" y="T7"/>
                  </a:cxn>
                  <a:cxn ang="0">
                    <a:pos x="T8" y="T9"/>
                  </a:cxn>
                </a:cxnLst>
                <a:rect l="0" t="0" r="r" b="b"/>
                <a:pathLst>
                  <a:path w="247" h="201">
                    <a:moveTo>
                      <a:pt x="3" y="148"/>
                    </a:moveTo>
                    <a:lnTo>
                      <a:pt x="0" y="200"/>
                    </a:lnTo>
                    <a:lnTo>
                      <a:pt x="243" y="44"/>
                    </a:lnTo>
                    <a:lnTo>
                      <a:pt x="246" y="0"/>
                    </a:lnTo>
                    <a:lnTo>
                      <a:pt x="3" y="148"/>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2" name="Freeform 96"/>
              <p:cNvSpPr>
                <a:spLocks/>
              </p:cNvSpPr>
              <p:nvPr/>
            </p:nvSpPr>
            <p:spPr bwMode="auto">
              <a:xfrm>
                <a:off x="3400" y="2682"/>
                <a:ext cx="205" cy="147"/>
              </a:xfrm>
              <a:custGeom>
                <a:avLst/>
                <a:gdLst>
                  <a:gd name="T0" fmla="*/ 5 w 205"/>
                  <a:gd name="T1" fmla="*/ 0 h 147"/>
                  <a:gd name="T2" fmla="*/ 0 w 205"/>
                  <a:gd name="T3" fmla="*/ 52 h 147"/>
                  <a:gd name="T4" fmla="*/ 199 w 205"/>
                  <a:gd name="T5" fmla="*/ 146 h 147"/>
                  <a:gd name="T6" fmla="*/ 204 w 205"/>
                  <a:gd name="T7" fmla="*/ 97 h 147"/>
                  <a:gd name="T8" fmla="*/ 5 w 205"/>
                  <a:gd name="T9" fmla="*/ 0 h 147"/>
                </a:gdLst>
                <a:ahLst/>
                <a:cxnLst>
                  <a:cxn ang="0">
                    <a:pos x="T0" y="T1"/>
                  </a:cxn>
                  <a:cxn ang="0">
                    <a:pos x="T2" y="T3"/>
                  </a:cxn>
                  <a:cxn ang="0">
                    <a:pos x="T4" y="T5"/>
                  </a:cxn>
                  <a:cxn ang="0">
                    <a:pos x="T6" y="T7"/>
                  </a:cxn>
                  <a:cxn ang="0">
                    <a:pos x="T8" y="T9"/>
                  </a:cxn>
                </a:cxnLst>
                <a:rect l="0" t="0" r="r" b="b"/>
                <a:pathLst>
                  <a:path w="205" h="147">
                    <a:moveTo>
                      <a:pt x="5" y="0"/>
                    </a:moveTo>
                    <a:lnTo>
                      <a:pt x="0" y="52"/>
                    </a:lnTo>
                    <a:lnTo>
                      <a:pt x="199" y="146"/>
                    </a:lnTo>
                    <a:lnTo>
                      <a:pt x="204" y="97"/>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3" name="Freeform 97"/>
              <p:cNvSpPr>
                <a:spLocks/>
              </p:cNvSpPr>
              <p:nvPr/>
            </p:nvSpPr>
            <p:spPr bwMode="auto">
              <a:xfrm>
                <a:off x="3398" y="2676"/>
                <a:ext cx="207" cy="114"/>
              </a:xfrm>
              <a:custGeom>
                <a:avLst/>
                <a:gdLst>
                  <a:gd name="T0" fmla="*/ 4 w 207"/>
                  <a:gd name="T1" fmla="*/ 0 h 114"/>
                  <a:gd name="T2" fmla="*/ 0 w 207"/>
                  <a:gd name="T3" fmla="*/ 8 h 114"/>
                  <a:gd name="T4" fmla="*/ 200 w 207"/>
                  <a:gd name="T5" fmla="*/ 113 h 114"/>
                  <a:gd name="T6" fmla="*/ 206 w 207"/>
                  <a:gd name="T7" fmla="*/ 99 h 114"/>
                  <a:gd name="T8" fmla="*/ 4 w 207"/>
                  <a:gd name="T9" fmla="*/ 0 h 114"/>
                </a:gdLst>
                <a:ahLst/>
                <a:cxnLst>
                  <a:cxn ang="0">
                    <a:pos x="T0" y="T1"/>
                  </a:cxn>
                  <a:cxn ang="0">
                    <a:pos x="T2" y="T3"/>
                  </a:cxn>
                  <a:cxn ang="0">
                    <a:pos x="T4" y="T5"/>
                  </a:cxn>
                  <a:cxn ang="0">
                    <a:pos x="T6" y="T7"/>
                  </a:cxn>
                  <a:cxn ang="0">
                    <a:pos x="T8" y="T9"/>
                  </a:cxn>
                </a:cxnLst>
                <a:rect l="0" t="0" r="r" b="b"/>
                <a:pathLst>
                  <a:path w="207" h="114">
                    <a:moveTo>
                      <a:pt x="4" y="0"/>
                    </a:moveTo>
                    <a:lnTo>
                      <a:pt x="0" y="8"/>
                    </a:lnTo>
                    <a:lnTo>
                      <a:pt x="200" y="113"/>
                    </a:lnTo>
                    <a:lnTo>
                      <a:pt x="206" y="99"/>
                    </a:lnTo>
                    <a:lnTo>
                      <a:pt x="4"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4" name="Freeform 98"/>
              <p:cNvSpPr>
                <a:spLocks/>
              </p:cNvSpPr>
              <p:nvPr/>
            </p:nvSpPr>
            <p:spPr bwMode="auto">
              <a:xfrm>
                <a:off x="3600" y="2673"/>
                <a:ext cx="254" cy="171"/>
              </a:xfrm>
              <a:custGeom>
                <a:avLst/>
                <a:gdLst>
                  <a:gd name="T0" fmla="*/ 0 w 254"/>
                  <a:gd name="T1" fmla="*/ 163 h 171"/>
                  <a:gd name="T2" fmla="*/ 0 w 254"/>
                  <a:gd name="T3" fmla="*/ 170 h 171"/>
                  <a:gd name="T4" fmla="*/ 252 w 254"/>
                  <a:gd name="T5" fmla="*/ 6 h 171"/>
                  <a:gd name="T6" fmla="*/ 253 w 254"/>
                  <a:gd name="T7" fmla="*/ 0 h 171"/>
                  <a:gd name="T8" fmla="*/ 0 w 254"/>
                  <a:gd name="T9" fmla="*/ 163 h 171"/>
                </a:gdLst>
                <a:ahLst/>
                <a:cxnLst>
                  <a:cxn ang="0">
                    <a:pos x="T0" y="T1"/>
                  </a:cxn>
                  <a:cxn ang="0">
                    <a:pos x="T2" y="T3"/>
                  </a:cxn>
                  <a:cxn ang="0">
                    <a:pos x="T4" y="T5"/>
                  </a:cxn>
                  <a:cxn ang="0">
                    <a:pos x="T6" y="T7"/>
                  </a:cxn>
                  <a:cxn ang="0">
                    <a:pos x="T8" y="T9"/>
                  </a:cxn>
                </a:cxnLst>
                <a:rect l="0" t="0" r="r" b="b"/>
                <a:pathLst>
                  <a:path w="254" h="171">
                    <a:moveTo>
                      <a:pt x="0" y="163"/>
                    </a:moveTo>
                    <a:lnTo>
                      <a:pt x="0" y="170"/>
                    </a:lnTo>
                    <a:lnTo>
                      <a:pt x="252" y="6"/>
                    </a:lnTo>
                    <a:lnTo>
                      <a:pt x="253" y="0"/>
                    </a:lnTo>
                    <a:lnTo>
                      <a:pt x="0" y="163"/>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5" name="Freeform 99"/>
              <p:cNvSpPr>
                <a:spLocks/>
              </p:cNvSpPr>
              <p:nvPr/>
            </p:nvSpPr>
            <p:spPr bwMode="auto">
              <a:xfrm>
                <a:off x="3399" y="2565"/>
                <a:ext cx="454" cy="213"/>
              </a:xfrm>
              <a:custGeom>
                <a:avLst/>
                <a:gdLst>
                  <a:gd name="T0" fmla="*/ 0 w 454"/>
                  <a:gd name="T1" fmla="*/ 111 h 213"/>
                  <a:gd name="T2" fmla="*/ 248 w 454"/>
                  <a:gd name="T3" fmla="*/ 0 h 213"/>
                  <a:gd name="T4" fmla="*/ 453 w 454"/>
                  <a:gd name="T5" fmla="*/ 58 h 213"/>
                  <a:gd name="T6" fmla="*/ 206 w 454"/>
                  <a:gd name="T7" fmla="*/ 212 h 213"/>
                  <a:gd name="T8" fmla="*/ 0 w 454"/>
                  <a:gd name="T9" fmla="*/ 111 h 213"/>
                </a:gdLst>
                <a:ahLst/>
                <a:cxnLst>
                  <a:cxn ang="0">
                    <a:pos x="T0" y="T1"/>
                  </a:cxn>
                  <a:cxn ang="0">
                    <a:pos x="T2" y="T3"/>
                  </a:cxn>
                  <a:cxn ang="0">
                    <a:pos x="T4" y="T5"/>
                  </a:cxn>
                  <a:cxn ang="0">
                    <a:pos x="T6" y="T7"/>
                  </a:cxn>
                  <a:cxn ang="0">
                    <a:pos x="T8" y="T9"/>
                  </a:cxn>
                </a:cxnLst>
                <a:rect l="0" t="0" r="r" b="b"/>
                <a:pathLst>
                  <a:path w="454" h="213">
                    <a:moveTo>
                      <a:pt x="0" y="111"/>
                    </a:moveTo>
                    <a:lnTo>
                      <a:pt x="248" y="0"/>
                    </a:lnTo>
                    <a:lnTo>
                      <a:pt x="453" y="58"/>
                    </a:lnTo>
                    <a:lnTo>
                      <a:pt x="206" y="212"/>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36" name="Group 100"/>
              <p:cNvGrpSpPr>
                <a:grpSpLocks/>
              </p:cNvGrpSpPr>
              <p:nvPr/>
            </p:nvGrpSpPr>
            <p:grpSpPr bwMode="auto">
              <a:xfrm>
                <a:off x="3600" y="2575"/>
                <a:ext cx="230" cy="75"/>
                <a:chOff x="3600" y="2575"/>
                <a:chExt cx="230" cy="75"/>
              </a:xfrm>
            </p:grpSpPr>
            <p:sp>
              <p:nvSpPr>
                <p:cNvPr id="40037" name="Freeform 101"/>
                <p:cNvSpPr>
                  <a:spLocks/>
                </p:cNvSpPr>
                <p:nvPr/>
              </p:nvSpPr>
              <p:spPr bwMode="auto">
                <a:xfrm>
                  <a:off x="3617" y="2575"/>
                  <a:ext cx="213" cy="65"/>
                </a:xfrm>
                <a:custGeom>
                  <a:avLst/>
                  <a:gdLst>
                    <a:gd name="T0" fmla="*/ 6 w 213"/>
                    <a:gd name="T1" fmla="*/ 0 h 65"/>
                    <a:gd name="T2" fmla="*/ 0 w 213"/>
                    <a:gd name="T3" fmla="*/ 3 h 65"/>
                    <a:gd name="T4" fmla="*/ 208 w 213"/>
                    <a:gd name="T5" fmla="*/ 64 h 65"/>
                    <a:gd name="T6" fmla="*/ 212 w 213"/>
                    <a:gd name="T7" fmla="*/ 62 h 65"/>
                    <a:gd name="T8" fmla="*/ 6 w 213"/>
                    <a:gd name="T9" fmla="*/ 0 h 65"/>
                  </a:gdLst>
                  <a:ahLst/>
                  <a:cxnLst>
                    <a:cxn ang="0">
                      <a:pos x="T0" y="T1"/>
                    </a:cxn>
                    <a:cxn ang="0">
                      <a:pos x="T2" y="T3"/>
                    </a:cxn>
                    <a:cxn ang="0">
                      <a:pos x="T4" y="T5"/>
                    </a:cxn>
                    <a:cxn ang="0">
                      <a:pos x="T6" y="T7"/>
                    </a:cxn>
                    <a:cxn ang="0">
                      <a:pos x="T8" y="T9"/>
                    </a:cxn>
                  </a:cxnLst>
                  <a:rect l="0" t="0" r="r" b="b"/>
                  <a:pathLst>
                    <a:path w="213" h="65">
                      <a:moveTo>
                        <a:pt x="6" y="0"/>
                      </a:moveTo>
                      <a:lnTo>
                        <a:pt x="0" y="3"/>
                      </a:lnTo>
                      <a:lnTo>
                        <a:pt x="208" y="64"/>
                      </a:lnTo>
                      <a:lnTo>
                        <a:pt x="212" y="62"/>
                      </a:lnTo>
                      <a:lnTo>
                        <a:pt x="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8" name="Freeform 102"/>
                <p:cNvSpPr>
                  <a:spLocks/>
                </p:cNvSpPr>
                <p:nvPr/>
              </p:nvSpPr>
              <p:spPr bwMode="auto">
                <a:xfrm>
                  <a:off x="3600" y="2584"/>
                  <a:ext cx="216" cy="66"/>
                </a:xfrm>
                <a:custGeom>
                  <a:avLst/>
                  <a:gdLst>
                    <a:gd name="T0" fmla="*/ 8 w 216"/>
                    <a:gd name="T1" fmla="*/ 0 h 66"/>
                    <a:gd name="T2" fmla="*/ 0 w 216"/>
                    <a:gd name="T3" fmla="*/ 3 h 66"/>
                    <a:gd name="T4" fmla="*/ 209 w 216"/>
                    <a:gd name="T5" fmla="*/ 65 h 66"/>
                    <a:gd name="T6" fmla="*/ 215 w 216"/>
                    <a:gd name="T7" fmla="*/ 62 h 66"/>
                    <a:gd name="T8" fmla="*/ 8 w 216"/>
                    <a:gd name="T9" fmla="*/ 0 h 66"/>
                  </a:gdLst>
                  <a:ahLst/>
                  <a:cxnLst>
                    <a:cxn ang="0">
                      <a:pos x="T0" y="T1"/>
                    </a:cxn>
                    <a:cxn ang="0">
                      <a:pos x="T2" y="T3"/>
                    </a:cxn>
                    <a:cxn ang="0">
                      <a:pos x="T4" y="T5"/>
                    </a:cxn>
                    <a:cxn ang="0">
                      <a:pos x="T6" y="T7"/>
                    </a:cxn>
                    <a:cxn ang="0">
                      <a:pos x="T8" y="T9"/>
                    </a:cxn>
                  </a:cxnLst>
                  <a:rect l="0" t="0" r="r" b="b"/>
                  <a:pathLst>
                    <a:path w="216" h="66">
                      <a:moveTo>
                        <a:pt x="8" y="0"/>
                      </a:moveTo>
                      <a:lnTo>
                        <a:pt x="0" y="3"/>
                      </a:lnTo>
                      <a:lnTo>
                        <a:pt x="209" y="65"/>
                      </a:lnTo>
                      <a:lnTo>
                        <a:pt x="215" y="62"/>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39" name="Freeform 103"/>
              <p:cNvSpPr>
                <a:spLocks/>
              </p:cNvSpPr>
              <p:nvPr/>
            </p:nvSpPr>
            <p:spPr bwMode="auto">
              <a:xfrm>
                <a:off x="3604" y="2623"/>
                <a:ext cx="250" cy="157"/>
              </a:xfrm>
              <a:custGeom>
                <a:avLst/>
                <a:gdLst>
                  <a:gd name="T0" fmla="*/ 0 w 250"/>
                  <a:gd name="T1" fmla="*/ 152 h 157"/>
                  <a:gd name="T2" fmla="*/ 2 w 250"/>
                  <a:gd name="T3" fmla="*/ 156 h 157"/>
                  <a:gd name="T4" fmla="*/ 249 w 250"/>
                  <a:gd name="T5" fmla="*/ 4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2" y="156"/>
                    </a:lnTo>
                    <a:lnTo>
                      <a:pt x="249"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40" name="Group 104"/>
              <p:cNvGrpSpPr>
                <a:grpSpLocks/>
              </p:cNvGrpSpPr>
              <p:nvPr/>
            </p:nvGrpSpPr>
            <p:grpSpPr bwMode="auto">
              <a:xfrm>
                <a:off x="3601" y="2638"/>
                <a:ext cx="243" cy="181"/>
                <a:chOff x="3601" y="2638"/>
                <a:chExt cx="243" cy="181"/>
              </a:xfrm>
            </p:grpSpPr>
            <p:sp>
              <p:nvSpPr>
                <p:cNvPr id="40041" name="Line 105"/>
                <p:cNvSpPr>
                  <a:spLocks noChangeShapeType="1"/>
                </p:cNvSpPr>
                <p:nvPr/>
              </p:nvSpPr>
              <p:spPr bwMode="auto">
                <a:xfrm flipH="1">
                  <a:off x="3605" y="2638"/>
                  <a:ext cx="238"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2" name="Line 106"/>
                <p:cNvSpPr>
                  <a:spLocks noChangeShapeType="1"/>
                </p:cNvSpPr>
                <p:nvPr/>
              </p:nvSpPr>
              <p:spPr bwMode="auto">
                <a:xfrm flipH="1">
                  <a:off x="3603" y="2645"/>
                  <a:ext cx="241"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3" name="Line 107"/>
                <p:cNvSpPr>
                  <a:spLocks noChangeShapeType="1"/>
                </p:cNvSpPr>
                <p:nvPr/>
              </p:nvSpPr>
              <p:spPr bwMode="auto">
                <a:xfrm flipH="1">
                  <a:off x="3602" y="2654"/>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4" name="Line 108"/>
                <p:cNvSpPr>
                  <a:spLocks noChangeShapeType="1"/>
                </p:cNvSpPr>
                <p:nvPr/>
              </p:nvSpPr>
              <p:spPr bwMode="auto">
                <a:xfrm flipH="1">
                  <a:off x="3604" y="2657"/>
                  <a:ext cx="239"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flipH="1">
                  <a:off x="3601" y="2666"/>
                  <a:ext cx="241" cy="15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46" name="Group 110"/>
              <p:cNvGrpSpPr>
                <a:grpSpLocks/>
              </p:cNvGrpSpPr>
              <p:nvPr/>
            </p:nvGrpSpPr>
            <p:grpSpPr bwMode="auto">
              <a:xfrm>
                <a:off x="3403" y="2685"/>
                <a:ext cx="203" cy="132"/>
                <a:chOff x="3403" y="2685"/>
                <a:chExt cx="203" cy="132"/>
              </a:xfrm>
            </p:grpSpPr>
            <p:sp>
              <p:nvSpPr>
                <p:cNvPr id="40047" name="Line 111"/>
                <p:cNvSpPr>
                  <a:spLocks noChangeShapeType="1"/>
                </p:cNvSpPr>
                <p:nvPr/>
              </p:nvSpPr>
              <p:spPr bwMode="auto">
                <a:xfrm>
                  <a:off x="3406" y="2685"/>
                  <a:ext cx="20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8" name="Line 112"/>
                <p:cNvSpPr>
                  <a:spLocks noChangeShapeType="1"/>
                </p:cNvSpPr>
                <p:nvPr/>
              </p:nvSpPr>
              <p:spPr bwMode="auto">
                <a:xfrm>
                  <a:off x="3406" y="2693"/>
                  <a:ext cx="197"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9" name="Line 113"/>
                <p:cNvSpPr>
                  <a:spLocks noChangeShapeType="1"/>
                </p:cNvSpPr>
                <p:nvPr/>
              </p:nvSpPr>
              <p:spPr bwMode="auto">
                <a:xfrm>
                  <a:off x="3403" y="2701"/>
                  <a:ext cx="200"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0" name="Line 114"/>
                <p:cNvSpPr>
                  <a:spLocks noChangeShapeType="1"/>
                </p:cNvSpPr>
                <p:nvPr/>
              </p:nvSpPr>
              <p:spPr bwMode="auto">
                <a:xfrm>
                  <a:off x="3404" y="2711"/>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1" name="Line 115"/>
                <p:cNvSpPr>
                  <a:spLocks noChangeShapeType="1"/>
                </p:cNvSpPr>
                <p:nvPr/>
              </p:nvSpPr>
              <p:spPr bwMode="auto">
                <a:xfrm>
                  <a:off x="3403" y="2720"/>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52" name="Group 116"/>
            <p:cNvGrpSpPr>
              <a:grpSpLocks/>
            </p:cNvGrpSpPr>
            <p:nvPr/>
          </p:nvGrpSpPr>
          <p:grpSpPr bwMode="auto">
            <a:xfrm>
              <a:off x="3411" y="2505"/>
              <a:ext cx="472" cy="280"/>
              <a:chOff x="3411" y="2505"/>
              <a:chExt cx="472" cy="280"/>
            </a:xfrm>
          </p:grpSpPr>
          <p:sp>
            <p:nvSpPr>
              <p:cNvPr id="40053" name="Arc 117"/>
              <p:cNvSpPr>
                <a:spLocks/>
              </p:cNvSpPr>
              <p:nvPr/>
            </p:nvSpPr>
            <p:spPr bwMode="auto">
              <a:xfrm rot="240000">
                <a:off x="3411" y="2618"/>
                <a:ext cx="14" cy="67"/>
              </a:xfrm>
              <a:custGeom>
                <a:avLst/>
                <a:gdLst>
                  <a:gd name="G0" fmla="+- 21600 0 0"/>
                  <a:gd name="G1" fmla="+- 21383 0 0"/>
                  <a:gd name="G2" fmla="+- 21600 0 0"/>
                  <a:gd name="T0" fmla="*/ 18455 w 21600"/>
                  <a:gd name="T1" fmla="*/ 42753 h 42753"/>
                  <a:gd name="T2" fmla="*/ 18545 w 21600"/>
                  <a:gd name="T3" fmla="*/ 0 h 42753"/>
                  <a:gd name="T4" fmla="*/ 21600 w 21600"/>
                  <a:gd name="T5" fmla="*/ 21383 h 42753"/>
                </a:gdLst>
                <a:ahLst/>
                <a:cxnLst>
                  <a:cxn ang="0">
                    <a:pos x="T0" y="T1"/>
                  </a:cxn>
                  <a:cxn ang="0">
                    <a:pos x="T2" y="T3"/>
                  </a:cxn>
                  <a:cxn ang="0">
                    <a:pos x="T4" y="T5"/>
                  </a:cxn>
                </a:cxnLst>
                <a:rect l="0" t="0" r="r" b="b"/>
                <a:pathLst>
                  <a:path w="21600" h="42753" fill="none" extrusionOk="0">
                    <a:moveTo>
                      <a:pt x="18455" y="42752"/>
                    </a:moveTo>
                    <a:cubicBezTo>
                      <a:pt x="7854" y="41192"/>
                      <a:pt x="0" y="32097"/>
                      <a:pt x="0" y="21383"/>
                    </a:cubicBezTo>
                    <a:cubicBezTo>
                      <a:pt x="0" y="10633"/>
                      <a:pt x="7903" y="1520"/>
                      <a:pt x="18545" y="0"/>
                    </a:cubicBezTo>
                  </a:path>
                  <a:path w="21600" h="42753" stroke="0" extrusionOk="0">
                    <a:moveTo>
                      <a:pt x="18455" y="42752"/>
                    </a:moveTo>
                    <a:cubicBezTo>
                      <a:pt x="7854" y="41192"/>
                      <a:pt x="0" y="32097"/>
                      <a:pt x="0" y="21383"/>
                    </a:cubicBezTo>
                    <a:cubicBezTo>
                      <a:pt x="0" y="10633"/>
                      <a:pt x="7903" y="1520"/>
                      <a:pt x="18545" y="0"/>
                    </a:cubicBezTo>
                    <a:lnTo>
                      <a:pt x="21600" y="2138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4" name="Freeform 118"/>
              <p:cNvSpPr>
                <a:spLocks/>
              </p:cNvSpPr>
              <p:nvPr/>
            </p:nvSpPr>
            <p:spPr bwMode="auto">
              <a:xfrm>
                <a:off x="3424" y="2505"/>
                <a:ext cx="458" cy="279"/>
              </a:xfrm>
              <a:custGeom>
                <a:avLst/>
                <a:gdLst>
                  <a:gd name="T0" fmla="*/ 0 w 458"/>
                  <a:gd name="T1" fmla="*/ 176 h 279"/>
                  <a:gd name="T2" fmla="*/ 205 w 458"/>
                  <a:gd name="T3" fmla="*/ 278 h 279"/>
                  <a:gd name="T4" fmla="*/ 456 w 458"/>
                  <a:gd name="T5" fmla="*/ 117 h 279"/>
                  <a:gd name="T6" fmla="*/ 456 w 458"/>
                  <a:gd name="T7" fmla="*/ 110 h 279"/>
                  <a:gd name="T8" fmla="*/ 446 w 458"/>
                  <a:gd name="T9" fmla="*/ 107 h 279"/>
                  <a:gd name="T10" fmla="*/ 448 w 458"/>
                  <a:gd name="T11" fmla="*/ 68 h 279"/>
                  <a:gd name="T12" fmla="*/ 457 w 458"/>
                  <a:gd name="T13" fmla="*/ 62 h 279"/>
                  <a:gd name="T14" fmla="*/ 455 w 458"/>
                  <a:gd name="T15" fmla="*/ 59 h 279"/>
                  <a:gd name="T16" fmla="*/ 254 w 458"/>
                  <a:gd name="T17" fmla="*/ 0 h 279"/>
                  <a:gd name="T18" fmla="*/ 3 w 458"/>
                  <a:gd name="T19" fmla="*/ 114 h 279"/>
                  <a:gd name="T20" fmla="*/ 0 w 458"/>
                  <a:gd name="T21" fmla="*/ 17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5" name="Freeform 119"/>
              <p:cNvSpPr>
                <a:spLocks/>
              </p:cNvSpPr>
              <p:nvPr/>
            </p:nvSpPr>
            <p:spPr bwMode="auto">
              <a:xfrm>
                <a:off x="3424" y="2556"/>
                <a:ext cx="459" cy="221"/>
              </a:xfrm>
              <a:custGeom>
                <a:avLst/>
                <a:gdLst>
                  <a:gd name="T0" fmla="*/ 0 w 459"/>
                  <a:gd name="T1" fmla="*/ 124 h 221"/>
                  <a:gd name="T2" fmla="*/ 253 w 459"/>
                  <a:gd name="T3" fmla="*/ 0 h 221"/>
                  <a:gd name="T4" fmla="*/ 458 w 459"/>
                  <a:gd name="T5" fmla="*/ 57 h 221"/>
                  <a:gd name="T6" fmla="*/ 204 w 459"/>
                  <a:gd name="T7" fmla="*/ 220 h 221"/>
                  <a:gd name="T8" fmla="*/ 0 w 459"/>
                  <a:gd name="T9" fmla="*/ 124 h 221"/>
                </a:gdLst>
                <a:ahLst/>
                <a:cxnLst>
                  <a:cxn ang="0">
                    <a:pos x="T0" y="T1"/>
                  </a:cxn>
                  <a:cxn ang="0">
                    <a:pos x="T2" y="T3"/>
                  </a:cxn>
                  <a:cxn ang="0">
                    <a:pos x="T4" y="T5"/>
                  </a:cxn>
                  <a:cxn ang="0">
                    <a:pos x="T6" y="T7"/>
                  </a:cxn>
                  <a:cxn ang="0">
                    <a:pos x="T8" y="T9"/>
                  </a:cxn>
                </a:cxnLst>
                <a:rect l="0" t="0" r="r" b="b"/>
                <a:pathLst>
                  <a:path w="459" h="221">
                    <a:moveTo>
                      <a:pt x="0" y="124"/>
                    </a:moveTo>
                    <a:lnTo>
                      <a:pt x="253" y="0"/>
                    </a:lnTo>
                    <a:lnTo>
                      <a:pt x="458" y="57"/>
                    </a:lnTo>
                    <a:lnTo>
                      <a:pt x="204" y="220"/>
                    </a:lnTo>
                    <a:lnTo>
                      <a:pt x="0" y="124"/>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6" name="Freeform 120"/>
              <p:cNvSpPr>
                <a:spLocks/>
              </p:cNvSpPr>
              <p:nvPr/>
            </p:nvSpPr>
            <p:spPr bwMode="auto">
              <a:xfrm>
                <a:off x="3626" y="2574"/>
                <a:ext cx="249" cy="200"/>
              </a:xfrm>
              <a:custGeom>
                <a:avLst/>
                <a:gdLst>
                  <a:gd name="T0" fmla="*/ 5 w 249"/>
                  <a:gd name="T1" fmla="*/ 149 h 200"/>
                  <a:gd name="T2" fmla="*/ 0 w 249"/>
                  <a:gd name="T3" fmla="*/ 199 h 200"/>
                  <a:gd name="T4" fmla="*/ 244 w 249"/>
                  <a:gd name="T5" fmla="*/ 43 h 200"/>
                  <a:gd name="T6" fmla="*/ 248 w 249"/>
                  <a:gd name="T7" fmla="*/ 0 h 200"/>
                  <a:gd name="T8" fmla="*/ 5 w 249"/>
                  <a:gd name="T9" fmla="*/ 149 h 200"/>
                </a:gdLst>
                <a:ahLst/>
                <a:cxnLst>
                  <a:cxn ang="0">
                    <a:pos x="T0" y="T1"/>
                  </a:cxn>
                  <a:cxn ang="0">
                    <a:pos x="T2" y="T3"/>
                  </a:cxn>
                  <a:cxn ang="0">
                    <a:pos x="T4" y="T5"/>
                  </a:cxn>
                  <a:cxn ang="0">
                    <a:pos x="T6" y="T7"/>
                  </a:cxn>
                  <a:cxn ang="0">
                    <a:pos x="T8" y="T9"/>
                  </a:cxn>
                </a:cxnLst>
                <a:rect l="0" t="0" r="r" b="b"/>
                <a:pathLst>
                  <a:path w="249" h="200">
                    <a:moveTo>
                      <a:pt x="5" y="149"/>
                    </a:moveTo>
                    <a:lnTo>
                      <a:pt x="0" y="199"/>
                    </a:lnTo>
                    <a:lnTo>
                      <a:pt x="244" y="43"/>
                    </a:lnTo>
                    <a:lnTo>
                      <a:pt x="248" y="0"/>
                    </a:lnTo>
                    <a:lnTo>
                      <a:pt x="5" y="149"/>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7" name="Freeform 121"/>
              <p:cNvSpPr>
                <a:spLocks/>
              </p:cNvSpPr>
              <p:nvPr/>
            </p:nvSpPr>
            <p:spPr bwMode="auto">
              <a:xfrm>
                <a:off x="3428" y="2623"/>
                <a:ext cx="205" cy="149"/>
              </a:xfrm>
              <a:custGeom>
                <a:avLst/>
                <a:gdLst>
                  <a:gd name="T0" fmla="*/ 5 w 205"/>
                  <a:gd name="T1" fmla="*/ 0 h 149"/>
                  <a:gd name="T2" fmla="*/ 0 w 205"/>
                  <a:gd name="T3" fmla="*/ 53 h 149"/>
                  <a:gd name="T4" fmla="*/ 200 w 205"/>
                  <a:gd name="T5" fmla="*/ 148 h 149"/>
                  <a:gd name="T6" fmla="*/ 204 w 205"/>
                  <a:gd name="T7" fmla="*/ 98 h 149"/>
                  <a:gd name="T8" fmla="*/ 5 w 205"/>
                  <a:gd name="T9" fmla="*/ 0 h 149"/>
                </a:gdLst>
                <a:ahLst/>
                <a:cxnLst>
                  <a:cxn ang="0">
                    <a:pos x="T0" y="T1"/>
                  </a:cxn>
                  <a:cxn ang="0">
                    <a:pos x="T2" y="T3"/>
                  </a:cxn>
                  <a:cxn ang="0">
                    <a:pos x="T4" y="T5"/>
                  </a:cxn>
                  <a:cxn ang="0">
                    <a:pos x="T6" y="T7"/>
                  </a:cxn>
                  <a:cxn ang="0">
                    <a:pos x="T8" y="T9"/>
                  </a:cxn>
                </a:cxnLst>
                <a:rect l="0" t="0" r="r" b="b"/>
                <a:pathLst>
                  <a:path w="205" h="149">
                    <a:moveTo>
                      <a:pt x="5" y="0"/>
                    </a:moveTo>
                    <a:lnTo>
                      <a:pt x="0" y="53"/>
                    </a:lnTo>
                    <a:lnTo>
                      <a:pt x="200" y="148"/>
                    </a:lnTo>
                    <a:lnTo>
                      <a:pt x="204" y="98"/>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8" name="Freeform 122"/>
              <p:cNvSpPr>
                <a:spLocks/>
              </p:cNvSpPr>
              <p:nvPr/>
            </p:nvSpPr>
            <p:spPr bwMode="auto">
              <a:xfrm>
                <a:off x="3428" y="2618"/>
                <a:ext cx="206" cy="115"/>
              </a:xfrm>
              <a:custGeom>
                <a:avLst/>
                <a:gdLst>
                  <a:gd name="T0" fmla="*/ 0 w 206"/>
                  <a:gd name="T1" fmla="*/ 0 h 115"/>
                  <a:gd name="T2" fmla="*/ 0 w 206"/>
                  <a:gd name="T3" fmla="*/ 9 h 115"/>
                  <a:gd name="T4" fmla="*/ 199 w 206"/>
                  <a:gd name="T5" fmla="*/ 114 h 115"/>
                  <a:gd name="T6" fmla="*/ 205 w 206"/>
                  <a:gd name="T7" fmla="*/ 100 h 115"/>
                  <a:gd name="T8" fmla="*/ 0 w 206"/>
                  <a:gd name="T9" fmla="*/ 0 h 115"/>
                </a:gdLst>
                <a:ahLst/>
                <a:cxnLst>
                  <a:cxn ang="0">
                    <a:pos x="T0" y="T1"/>
                  </a:cxn>
                  <a:cxn ang="0">
                    <a:pos x="T2" y="T3"/>
                  </a:cxn>
                  <a:cxn ang="0">
                    <a:pos x="T4" y="T5"/>
                  </a:cxn>
                  <a:cxn ang="0">
                    <a:pos x="T6" y="T7"/>
                  </a:cxn>
                  <a:cxn ang="0">
                    <a:pos x="T8" y="T9"/>
                  </a:cxn>
                </a:cxnLst>
                <a:rect l="0" t="0" r="r" b="b"/>
                <a:pathLst>
                  <a:path w="206" h="115">
                    <a:moveTo>
                      <a:pt x="0" y="0"/>
                    </a:moveTo>
                    <a:lnTo>
                      <a:pt x="0" y="9"/>
                    </a:lnTo>
                    <a:lnTo>
                      <a:pt x="199" y="114"/>
                    </a:lnTo>
                    <a:lnTo>
                      <a:pt x="205" y="100"/>
                    </a:lnTo>
                    <a:lnTo>
                      <a:pt x="0"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9" name="Freeform 123"/>
              <p:cNvSpPr>
                <a:spLocks/>
              </p:cNvSpPr>
              <p:nvPr/>
            </p:nvSpPr>
            <p:spPr bwMode="auto">
              <a:xfrm>
                <a:off x="3629" y="2613"/>
                <a:ext cx="253" cy="172"/>
              </a:xfrm>
              <a:custGeom>
                <a:avLst/>
                <a:gdLst>
                  <a:gd name="T0" fmla="*/ 0 w 253"/>
                  <a:gd name="T1" fmla="*/ 164 h 172"/>
                  <a:gd name="T2" fmla="*/ 1 w 253"/>
                  <a:gd name="T3" fmla="*/ 171 h 172"/>
                  <a:gd name="T4" fmla="*/ 252 w 253"/>
                  <a:gd name="T5" fmla="*/ 6 h 172"/>
                  <a:gd name="T6" fmla="*/ 252 w 253"/>
                  <a:gd name="T7" fmla="*/ 0 h 172"/>
                  <a:gd name="T8" fmla="*/ 0 w 253"/>
                  <a:gd name="T9" fmla="*/ 164 h 172"/>
                </a:gdLst>
                <a:ahLst/>
                <a:cxnLst>
                  <a:cxn ang="0">
                    <a:pos x="T0" y="T1"/>
                  </a:cxn>
                  <a:cxn ang="0">
                    <a:pos x="T2" y="T3"/>
                  </a:cxn>
                  <a:cxn ang="0">
                    <a:pos x="T4" y="T5"/>
                  </a:cxn>
                  <a:cxn ang="0">
                    <a:pos x="T6" y="T7"/>
                  </a:cxn>
                  <a:cxn ang="0">
                    <a:pos x="T8" y="T9"/>
                  </a:cxn>
                </a:cxnLst>
                <a:rect l="0" t="0" r="r" b="b"/>
                <a:pathLst>
                  <a:path w="253" h="172">
                    <a:moveTo>
                      <a:pt x="0" y="164"/>
                    </a:moveTo>
                    <a:lnTo>
                      <a:pt x="1" y="171"/>
                    </a:lnTo>
                    <a:lnTo>
                      <a:pt x="252" y="6"/>
                    </a:lnTo>
                    <a:lnTo>
                      <a:pt x="252" y="0"/>
                    </a:lnTo>
                    <a:lnTo>
                      <a:pt x="0" y="16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0" name="Freeform 124"/>
              <p:cNvSpPr>
                <a:spLocks/>
              </p:cNvSpPr>
              <p:nvPr/>
            </p:nvSpPr>
            <p:spPr bwMode="auto">
              <a:xfrm>
                <a:off x="3427" y="2505"/>
                <a:ext cx="455" cy="214"/>
              </a:xfrm>
              <a:custGeom>
                <a:avLst/>
                <a:gdLst>
                  <a:gd name="T0" fmla="*/ 0 w 455"/>
                  <a:gd name="T1" fmla="*/ 114 h 214"/>
                  <a:gd name="T2" fmla="*/ 248 w 455"/>
                  <a:gd name="T3" fmla="*/ 0 h 214"/>
                  <a:gd name="T4" fmla="*/ 454 w 455"/>
                  <a:gd name="T5" fmla="*/ 58 h 214"/>
                  <a:gd name="T6" fmla="*/ 206 w 455"/>
                  <a:gd name="T7" fmla="*/ 213 h 214"/>
                  <a:gd name="T8" fmla="*/ 0 w 455"/>
                  <a:gd name="T9" fmla="*/ 114 h 214"/>
                </a:gdLst>
                <a:ahLst/>
                <a:cxnLst>
                  <a:cxn ang="0">
                    <a:pos x="T0" y="T1"/>
                  </a:cxn>
                  <a:cxn ang="0">
                    <a:pos x="T2" y="T3"/>
                  </a:cxn>
                  <a:cxn ang="0">
                    <a:pos x="T4" y="T5"/>
                  </a:cxn>
                  <a:cxn ang="0">
                    <a:pos x="T6" y="T7"/>
                  </a:cxn>
                  <a:cxn ang="0">
                    <a:pos x="T8" y="T9"/>
                  </a:cxn>
                </a:cxnLst>
                <a:rect l="0" t="0" r="r" b="b"/>
                <a:pathLst>
                  <a:path w="455" h="214">
                    <a:moveTo>
                      <a:pt x="0" y="114"/>
                    </a:moveTo>
                    <a:lnTo>
                      <a:pt x="248" y="0"/>
                    </a:lnTo>
                    <a:lnTo>
                      <a:pt x="454" y="58"/>
                    </a:lnTo>
                    <a:lnTo>
                      <a:pt x="206" y="213"/>
                    </a:lnTo>
                    <a:lnTo>
                      <a:pt x="0" y="114"/>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1" name="Group 125"/>
              <p:cNvGrpSpPr>
                <a:grpSpLocks/>
              </p:cNvGrpSpPr>
              <p:nvPr/>
            </p:nvGrpSpPr>
            <p:grpSpPr bwMode="auto">
              <a:xfrm>
                <a:off x="3628" y="2516"/>
                <a:ext cx="231" cy="77"/>
                <a:chOff x="3628" y="2516"/>
                <a:chExt cx="231" cy="77"/>
              </a:xfrm>
            </p:grpSpPr>
            <p:sp>
              <p:nvSpPr>
                <p:cNvPr id="40062" name="Freeform 126"/>
                <p:cNvSpPr>
                  <a:spLocks/>
                </p:cNvSpPr>
                <p:nvPr/>
              </p:nvSpPr>
              <p:spPr bwMode="auto">
                <a:xfrm>
                  <a:off x="3646" y="2516"/>
                  <a:ext cx="213" cy="66"/>
                </a:xfrm>
                <a:custGeom>
                  <a:avLst/>
                  <a:gdLst>
                    <a:gd name="T0" fmla="*/ 4 w 213"/>
                    <a:gd name="T1" fmla="*/ 0 h 66"/>
                    <a:gd name="T2" fmla="*/ 0 w 213"/>
                    <a:gd name="T3" fmla="*/ 4 h 66"/>
                    <a:gd name="T4" fmla="*/ 205 w 213"/>
                    <a:gd name="T5" fmla="*/ 65 h 66"/>
                    <a:gd name="T6" fmla="*/ 212 w 213"/>
                    <a:gd name="T7" fmla="*/ 64 h 66"/>
                    <a:gd name="T8" fmla="*/ 4 w 213"/>
                    <a:gd name="T9" fmla="*/ 0 h 66"/>
                  </a:gdLst>
                  <a:ahLst/>
                  <a:cxnLst>
                    <a:cxn ang="0">
                      <a:pos x="T0" y="T1"/>
                    </a:cxn>
                    <a:cxn ang="0">
                      <a:pos x="T2" y="T3"/>
                    </a:cxn>
                    <a:cxn ang="0">
                      <a:pos x="T4" y="T5"/>
                    </a:cxn>
                    <a:cxn ang="0">
                      <a:pos x="T6" y="T7"/>
                    </a:cxn>
                    <a:cxn ang="0">
                      <a:pos x="T8" y="T9"/>
                    </a:cxn>
                  </a:cxnLst>
                  <a:rect l="0" t="0" r="r" b="b"/>
                  <a:pathLst>
                    <a:path w="213" h="66">
                      <a:moveTo>
                        <a:pt x="4" y="0"/>
                      </a:moveTo>
                      <a:lnTo>
                        <a:pt x="0" y="4"/>
                      </a:lnTo>
                      <a:lnTo>
                        <a:pt x="205" y="65"/>
                      </a:lnTo>
                      <a:lnTo>
                        <a:pt x="212" y="64"/>
                      </a:lnTo>
                      <a:lnTo>
                        <a:pt x="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3" name="Freeform 127"/>
                <p:cNvSpPr>
                  <a:spLocks/>
                </p:cNvSpPr>
                <p:nvPr/>
              </p:nvSpPr>
              <p:spPr bwMode="auto">
                <a:xfrm>
                  <a:off x="3628" y="2525"/>
                  <a:ext cx="217" cy="68"/>
                </a:xfrm>
                <a:custGeom>
                  <a:avLst/>
                  <a:gdLst>
                    <a:gd name="T0" fmla="*/ 8 w 217"/>
                    <a:gd name="T1" fmla="*/ 0 h 68"/>
                    <a:gd name="T2" fmla="*/ 0 w 217"/>
                    <a:gd name="T3" fmla="*/ 5 h 68"/>
                    <a:gd name="T4" fmla="*/ 209 w 217"/>
                    <a:gd name="T5" fmla="*/ 67 h 68"/>
                    <a:gd name="T6" fmla="*/ 216 w 217"/>
                    <a:gd name="T7" fmla="*/ 63 h 68"/>
                    <a:gd name="T8" fmla="*/ 8 w 217"/>
                    <a:gd name="T9" fmla="*/ 0 h 68"/>
                  </a:gdLst>
                  <a:ahLst/>
                  <a:cxnLst>
                    <a:cxn ang="0">
                      <a:pos x="T0" y="T1"/>
                    </a:cxn>
                    <a:cxn ang="0">
                      <a:pos x="T2" y="T3"/>
                    </a:cxn>
                    <a:cxn ang="0">
                      <a:pos x="T4" y="T5"/>
                    </a:cxn>
                    <a:cxn ang="0">
                      <a:pos x="T6" y="T7"/>
                    </a:cxn>
                    <a:cxn ang="0">
                      <a:pos x="T8" y="T9"/>
                    </a:cxn>
                  </a:cxnLst>
                  <a:rect l="0" t="0" r="r" b="b"/>
                  <a:pathLst>
                    <a:path w="217" h="68">
                      <a:moveTo>
                        <a:pt x="8" y="0"/>
                      </a:moveTo>
                      <a:lnTo>
                        <a:pt x="0" y="5"/>
                      </a:lnTo>
                      <a:lnTo>
                        <a:pt x="209" y="67"/>
                      </a:lnTo>
                      <a:lnTo>
                        <a:pt x="216" y="63"/>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64" name="Freeform 128"/>
              <p:cNvSpPr>
                <a:spLocks/>
              </p:cNvSpPr>
              <p:nvPr/>
            </p:nvSpPr>
            <p:spPr bwMode="auto">
              <a:xfrm>
                <a:off x="3632" y="2566"/>
                <a:ext cx="250" cy="157"/>
              </a:xfrm>
              <a:custGeom>
                <a:avLst/>
                <a:gdLst>
                  <a:gd name="T0" fmla="*/ 0 w 250"/>
                  <a:gd name="T1" fmla="*/ 152 h 157"/>
                  <a:gd name="T2" fmla="*/ 1 w 250"/>
                  <a:gd name="T3" fmla="*/ 156 h 157"/>
                  <a:gd name="T4" fmla="*/ 248 w 250"/>
                  <a:gd name="T5" fmla="*/ 2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1" y="156"/>
                    </a:lnTo>
                    <a:lnTo>
                      <a:pt x="248" y="2"/>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5" name="Group 129"/>
              <p:cNvGrpSpPr>
                <a:grpSpLocks/>
              </p:cNvGrpSpPr>
              <p:nvPr/>
            </p:nvGrpSpPr>
            <p:grpSpPr bwMode="auto">
              <a:xfrm>
                <a:off x="3628" y="2578"/>
                <a:ext cx="245" cy="184"/>
                <a:chOff x="3628" y="2578"/>
                <a:chExt cx="245" cy="184"/>
              </a:xfrm>
            </p:grpSpPr>
            <p:sp>
              <p:nvSpPr>
                <p:cNvPr id="40066" name="Line 130"/>
                <p:cNvSpPr>
                  <a:spLocks noChangeShapeType="1"/>
                </p:cNvSpPr>
                <p:nvPr/>
              </p:nvSpPr>
              <p:spPr bwMode="auto">
                <a:xfrm flipH="1">
                  <a:off x="3633" y="2578"/>
                  <a:ext cx="239"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7" name="Line 131"/>
                <p:cNvSpPr>
                  <a:spLocks noChangeShapeType="1"/>
                </p:cNvSpPr>
                <p:nvPr/>
              </p:nvSpPr>
              <p:spPr bwMode="auto">
                <a:xfrm flipH="1">
                  <a:off x="3632" y="2587"/>
                  <a:ext cx="241"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8" name="Line 132"/>
                <p:cNvSpPr>
                  <a:spLocks noChangeShapeType="1"/>
                </p:cNvSpPr>
                <p:nvPr/>
              </p:nvSpPr>
              <p:spPr bwMode="auto">
                <a:xfrm flipH="1">
                  <a:off x="3630" y="2595"/>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9" name="Line 133"/>
                <p:cNvSpPr>
                  <a:spLocks noChangeShapeType="1"/>
                </p:cNvSpPr>
                <p:nvPr/>
              </p:nvSpPr>
              <p:spPr bwMode="auto">
                <a:xfrm flipH="1">
                  <a:off x="3631" y="2599"/>
                  <a:ext cx="240"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0" name="Line 134"/>
                <p:cNvSpPr>
                  <a:spLocks noChangeShapeType="1"/>
                </p:cNvSpPr>
                <p:nvPr/>
              </p:nvSpPr>
              <p:spPr bwMode="auto">
                <a:xfrm flipH="1">
                  <a:off x="3628" y="2608"/>
                  <a:ext cx="243" cy="1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71" name="Group 135"/>
              <p:cNvGrpSpPr>
                <a:grpSpLocks/>
              </p:cNvGrpSpPr>
              <p:nvPr/>
            </p:nvGrpSpPr>
            <p:grpSpPr bwMode="auto">
              <a:xfrm>
                <a:off x="3430" y="2627"/>
                <a:ext cx="203" cy="133"/>
                <a:chOff x="3430" y="2627"/>
                <a:chExt cx="203" cy="133"/>
              </a:xfrm>
            </p:grpSpPr>
            <p:sp>
              <p:nvSpPr>
                <p:cNvPr id="40072" name="Line 136"/>
                <p:cNvSpPr>
                  <a:spLocks noChangeShapeType="1"/>
                </p:cNvSpPr>
                <p:nvPr/>
              </p:nvSpPr>
              <p:spPr bwMode="auto">
                <a:xfrm>
                  <a:off x="3434" y="2627"/>
                  <a:ext cx="199"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3" name="Line 137"/>
                <p:cNvSpPr>
                  <a:spLocks noChangeShapeType="1"/>
                </p:cNvSpPr>
                <p:nvPr/>
              </p:nvSpPr>
              <p:spPr bwMode="auto">
                <a:xfrm>
                  <a:off x="3434" y="26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4" name="Line 138"/>
                <p:cNvSpPr>
                  <a:spLocks noChangeShapeType="1"/>
                </p:cNvSpPr>
                <p:nvPr/>
              </p:nvSpPr>
              <p:spPr bwMode="auto">
                <a:xfrm>
                  <a:off x="3431" y="2644"/>
                  <a:ext cx="199"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3430" y="2653"/>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6" name="Line 140"/>
                <p:cNvSpPr>
                  <a:spLocks noChangeShapeType="1"/>
                </p:cNvSpPr>
                <p:nvPr/>
              </p:nvSpPr>
              <p:spPr bwMode="auto">
                <a:xfrm>
                  <a:off x="3432" y="2662"/>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77" name="Group 141"/>
            <p:cNvGrpSpPr>
              <a:grpSpLocks/>
            </p:cNvGrpSpPr>
            <p:nvPr/>
          </p:nvGrpSpPr>
          <p:grpSpPr bwMode="auto">
            <a:xfrm>
              <a:off x="3443" y="2441"/>
              <a:ext cx="471" cy="279"/>
              <a:chOff x="3443" y="2441"/>
              <a:chExt cx="471" cy="279"/>
            </a:xfrm>
          </p:grpSpPr>
          <p:sp>
            <p:nvSpPr>
              <p:cNvPr id="40078" name="Arc 142"/>
              <p:cNvSpPr>
                <a:spLocks/>
              </p:cNvSpPr>
              <p:nvPr/>
            </p:nvSpPr>
            <p:spPr bwMode="auto">
              <a:xfrm rot="240000">
                <a:off x="3443" y="2555"/>
                <a:ext cx="13" cy="65"/>
              </a:xfrm>
              <a:custGeom>
                <a:avLst/>
                <a:gdLst>
                  <a:gd name="G0" fmla="+- 21600 0 0"/>
                  <a:gd name="G1" fmla="+- 21538 0 0"/>
                  <a:gd name="G2" fmla="+- 21600 0 0"/>
                  <a:gd name="T0" fmla="*/ 19864 w 21600"/>
                  <a:gd name="T1" fmla="*/ 43068 h 43068"/>
                  <a:gd name="T2" fmla="*/ 19968 w 21600"/>
                  <a:gd name="T3" fmla="*/ 0 h 43068"/>
                  <a:gd name="T4" fmla="*/ 21600 w 21600"/>
                  <a:gd name="T5" fmla="*/ 21538 h 43068"/>
                </a:gdLst>
                <a:ahLst/>
                <a:cxnLst>
                  <a:cxn ang="0">
                    <a:pos x="T0" y="T1"/>
                  </a:cxn>
                  <a:cxn ang="0">
                    <a:pos x="T2" y="T3"/>
                  </a:cxn>
                  <a:cxn ang="0">
                    <a:pos x="T4" y="T5"/>
                  </a:cxn>
                </a:cxnLst>
                <a:rect l="0" t="0" r="r" b="b"/>
                <a:pathLst>
                  <a:path w="21600" h="43068" fill="none" extrusionOk="0">
                    <a:moveTo>
                      <a:pt x="19863" y="43068"/>
                    </a:moveTo>
                    <a:cubicBezTo>
                      <a:pt x="8644" y="42163"/>
                      <a:pt x="0" y="32794"/>
                      <a:pt x="0" y="21538"/>
                    </a:cubicBezTo>
                    <a:cubicBezTo>
                      <a:pt x="0" y="10241"/>
                      <a:pt x="8703" y="853"/>
                      <a:pt x="19967" y="-1"/>
                    </a:cubicBezTo>
                  </a:path>
                  <a:path w="21600" h="43068" stroke="0" extrusionOk="0">
                    <a:moveTo>
                      <a:pt x="19863" y="43068"/>
                    </a:moveTo>
                    <a:cubicBezTo>
                      <a:pt x="8644" y="42163"/>
                      <a:pt x="0" y="32794"/>
                      <a:pt x="0" y="21538"/>
                    </a:cubicBezTo>
                    <a:cubicBezTo>
                      <a:pt x="0" y="10241"/>
                      <a:pt x="8703" y="853"/>
                      <a:pt x="19967" y="-1"/>
                    </a:cubicBezTo>
                    <a:lnTo>
                      <a:pt x="21600" y="21538"/>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9" name="Freeform 143"/>
              <p:cNvSpPr>
                <a:spLocks/>
              </p:cNvSpPr>
              <p:nvPr/>
            </p:nvSpPr>
            <p:spPr bwMode="auto">
              <a:xfrm>
                <a:off x="3456" y="2441"/>
                <a:ext cx="457" cy="278"/>
              </a:xfrm>
              <a:custGeom>
                <a:avLst/>
                <a:gdLst>
                  <a:gd name="T0" fmla="*/ 0 w 457"/>
                  <a:gd name="T1" fmla="*/ 175 h 278"/>
                  <a:gd name="T2" fmla="*/ 207 w 457"/>
                  <a:gd name="T3" fmla="*/ 277 h 278"/>
                  <a:gd name="T4" fmla="*/ 455 w 457"/>
                  <a:gd name="T5" fmla="*/ 115 h 278"/>
                  <a:gd name="T6" fmla="*/ 456 w 457"/>
                  <a:gd name="T7" fmla="*/ 108 h 278"/>
                  <a:gd name="T8" fmla="*/ 446 w 457"/>
                  <a:gd name="T9" fmla="*/ 106 h 278"/>
                  <a:gd name="T10" fmla="*/ 448 w 457"/>
                  <a:gd name="T11" fmla="*/ 67 h 278"/>
                  <a:gd name="T12" fmla="*/ 455 w 457"/>
                  <a:gd name="T13" fmla="*/ 62 h 278"/>
                  <a:gd name="T14" fmla="*/ 456 w 457"/>
                  <a:gd name="T15" fmla="*/ 58 h 278"/>
                  <a:gd name="T16" fmla="*/ 254 w 457"/>
                  <a:gd name="T17" fmla="*/ 0 h 278"/>
                  <a:gd name="T18" fmla="*/ 4 w 457"/>
                  <a:gd name="T19" fmla="*/ 110 h 278"/>
                  <a:gd name="T20" fmla="*/ 0 w 457"/>
                  <a:gd name="T21" fmla="*/ 1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278">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0" name="Freeform 144"/>
              <p:cNvSpPr>
                <a:spLocks/>
              </p:cNvSpPr>
              <p:nvPr/>
            </p:nvSpPr>
            <p:spPr bwMode="auto">
              <a:xfrm>
                <a:off x="3456" y="2493"/>
                <a:ext cx="457" cy="221"/>
              </a:xfrm>
              <a:custGeom>
                <a:avLst/>
                <a:gdLst>
                  <a:gd name="T0" fmla="*/ 0 w 457"/>
                  <a:gd name="T1" fmla="*/ 121 h 221"/>
                  <a:gd name="T2" fmla="*/ 251 w 457"/>
                  <a:gd name="T3" fmla="*/ 0 h 221"/>
                  <a:gd name="T4" fmla="*/ 456 w 457"/>
                  <a:gd name="T5" fmla="*/ 57 h 221"/>
                  <a:gd name="T6" fmla="*/ 204 w 457"/>
                  <a:gd name="T7" fmla="*/ 220 h 221"/>
                  <a:gd name="T8" fmla="*/ 0 w 457"/>
                  <a:gd name="T9" fmla="*/ 121 h 221"/>
                </a:gdLst>
                <a:ahLst/>
                <a:cxnLst>
                  <a:cxn ang="0">
                    <a:pos x="T0" y="T1"/>
                  </a:cxn>
                  <a:cxn ang="0">
                    <a:pos x="T2" y="T3"/>
                  </a:cxn>
                  <a:cxn ang="0">
                    <a:pos x="T4" y="T5"/>
                  </a:cxn>
                  <a:cxn ang="0">
                    <a:pos x="T6" y="T7"/>
                  </a:cxn>
                  <a:cxn ang="0">
                    <a:pos x="T8" y="T9"/>
                  </a:cxn>
                </a:cxnLst>
                <a:rect l="0" t="0" r="r" b="b"/>
                <a:pathLst>
                  <a:path w="457" h="221">
                    <a:moveTo>
                      <a:pt x="0" y="121"/>
                    </a:moveTo>
                    <a:lnTo>
                      <a:pt x="251" y="0"/>
                    </a:lnTo>
                    <a:lnTo>
                      <a:pt x="456" y="57"/>
                    </a:lnTo>
                    <a:lnTo>
                      <a:pt x="204" y="220"/>
                    </a:lnTo>
                    <a:lnTo>
                      <a:pt x="0" y="121"/>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1" name="Freeform 145"/>
              <p:cNvSpPr>
                <a:spLocks/>
              </p:cNvSpPr>
              <p:nvPr/>
            </p:nvSpPr>
            <p:spPr bwMode="auto">
              <a:xfrm>
                <a:off x="3659" y="2508"/>
                <a:ext cx="246" cy="200"/>
              </a:xfrm>
              <a:custGeom>
                <a:avLst/>
                <a:gdLst>
                  <a:gd name="T0" fmla="*/ 4 w 246"/>
                  <a:gd name="T1" fmla="*/ 150 h 200"/>
                  <a:gd name="T2" fmla="*/ 0 w 246"/>
                  <a:gd name="T3" fmla="*/ 199 h 200"/>
                  <a:gd name="T4" fmla="*/ 243 w 246"/>
                  <a:gd name="T5" fmla="*/ 46 h 200"/>
                  <a:gd name="T6" fmla="*/ 245 w 246"/>
                  <a:gd name="T7" fmla="*/ 0 h 200"/>
                  <a:gd name="T8" fmla="*/ 4 w 246"/>
                  <a:gd name="T9" fmla="*/ 150 h 200"/>
                </a:gdLst>
                <a:ahLst/>
                <a:cxnLst>
                  <a:cxn ang="0">
                    <a:pos x="T0" y="T1"/>
                  </a:cxn>
                  <a:cxn ang="0">
                    <a:pos x="T2" y="T3"/>
                  </a:cxn>
                  <a:cxn ang="0">
                    <a:pos x="T4" y="T5"/>
                  </a:cxn>
                  <a:cxn ang="0">
                    <a:pos x="T6" y="T7"/>
                  </a:cxn>
                  <a:cxn ang="0">
                    <a:pos x="T8" y="T9"/>
                  </a:cxn>
                </a:cxnLst>
                <a:rect l="0" t="0" r="r" b="b"/>
                <a:pathLst>
                  <a:path w="246" h="200">
                    <a:moveTo>
                      <a:pt x="4" y="150"/>
                    </a:moveTo>
                    <a:lnTo>
                      <a:pt x="0" y="199"/>
                    </a:lnTo>
                    <a:lnTo>
                      <a:pt x="243" y="46"/>
                    </a:lnTo>
                    <a:lnTo>
                      <a:pt x="245" y="0"/>
                    </a:lnTo>
                    <a:lnTo>
                      <a:pt x="4"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2" name="Freeform 146"/>
              <p:cNvSpPr>
                <a:spLocks/>
              </p:cNvSpPr>
              <p:nvPr/>
            </p:nvSpPr>
            <p:spPr bwMode="auto">
              <a:xfrm>
                <a:off x="3461" y="2560"/>
                <a:ext cx="203" cy="147"/>
              </a:xfrm>
              <a:custGeom>
                <a:avLst/>
                <a:gdLst>
                  <a:gd name="T0" fmla="*/ 3 w 203"/>
                  <a:gd name="T1" fmla="*/ 0 h 147"/>
                  <a:gd name="T2" fmla="*/ 0 w 203"/>
                  <a:gd name="T3" fmla="*/ 50 h 147"/>
                  <a:gd name="T4" fmla="*/ 197 w 203"/>
                  <a:gd name="T5" fmla="*/ 146 h 147"/>
                  <a:gd name="T6" fmla="*/ 202 w 203"/>
                  <a:gd name="T7" fmla="*/ 96 h 147"/>
                  <a:gd name="T8" fmla="*/ 3 w 203"/>
                  <a:gd name="T9" fmla="*/ 0 h 147"/>
                </a:gdLst>
                <a:ahLst/>
                <a:cxnLst>
                  <a:cxn ang="0">
                    <a:pos x="T0" y="T1"/>
                  </a:cxn>
                  <a:cxn ang="0">
                    <a:pos x="T2" y="T3"/>
                  </a:cxn>
                  <a:cxn ang="0">
                    <a:pos x="T4" y="T5"/>
                  </a:cxn>
                  <a:cxn ang="0">
                    <a:pos x="T6" y="T7"/>
                  </a:cxn>
                  <a:cxn ang="0">
                    <a:pos x="T8" y="T9"/>
                  </a:cxn>
                </a:cxnLst>
                <a:rect l="0" t="0" r="r" b="b"/>
                <a:pathLst>
                  <a:path w="203" h="147">
                    <a:moveTo>
                      <a:pt x="3" y="0"/>
                    </a:moveTo>
                    <a:lnTo>
                      <a:pt x="0" y="50"/>
                    </a:lnTo>
                    <a:lnTo>
                      <a:pt x="197" y="146"/>
                    </a:lnTo>
                    <a:lnTo>
                      <a:pt x="202" y="96"/>
                    </a:lnTo>
                    <a:lnTo>
                      <a:pt x="3"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3" name="Freeform 147"/>
              <p:cNvSpPr>
                <a:spLocks/>
              </p:cNvSpPr>
              <p:nvPr/>
            </p:nvSpPr>
            <p:spPr bwMode="auto">
              <a:xfrm>
                <a:off x="3460" y="2553"/>
                <a:ext cx="205" cy="116"/>
              </a:xfrm>
              <a:custGeom>
                <a:avLst/>
                <a:gdLst>
                  <a:gd name="T0" fmla="*/ 1 w 205"/>
                  <a:gd name="T1" fmla="*/ 0 h 116"/>
                  <a:gd name="T2" fmla="*/ 0 w 205"/>
                  <a:gd name="T3" fmla="*/ 8 h 116"/>
                  <a:gd name="T4" fmla="*/ 198 w 205"/>
                  <a:gd name="T5" fmla="*/ 115 h 116"/>
                  <a:gd name="T6" fmla="*/ 204 w 205"/>
                  <a:gd name="T7" fmla="*/ 98 h 116"/>
                  <a:gd name="T8" fmla="*/ 1 w 205"/>
                  <a:gd name="T9" fmla="*/ 0 h 116"/>
                </a:gdLst>
                <a:ahLst/>
                <a:cxnLst>
                  <a:cxn ang="0">
                    <a:pos x="T0" y="T1"/>
                  </a:cxn>
                  <a:cxn ang="0">
                    <a:pos x="T2" y="T3"/>
                  </a:cxn>
                  <a:cxn ang="0">
                    <a:pos x="T4" y="T5"/>
                  </a:cxn>
                  <a:cxn ang="0">
                    <a:pos x="T6" y="T7"/>
                  </a:cxn>
                  <a:cxn ang="0">
                    <a:pos x="T8" y="T9"/>
                  </a:cxn>
                </a:cxnLst>
                <a:rect l="0" t="0" r="r" b="b"/>
                <a:pathLst>
                  <a:path w="205" h="116">
                    <a:moveTo>
                      <a:pt x="1" y="0"/>
                    </a:moveTo>
                    <a:lnTo>
                      <a:pt x="0" y="8"/>
                    </a:lnTo>
                    <a:lnTo>
                      <a:pt x="198" y="115"/>
                    </a:lnTo>
                    <a:lnTo>
                      <a:pt x="204" y="98"/>
                    </a:lnTo>
                    <a:lnTo>
                      <a:pt x="1"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4" name="Freeform 148"/>
              <p:cNvSpPr>
                <a:spLocks/>
              </p:cNvSpPr>
              <p:nvPr/>
            </p:nvSpPr>
            <p:spPr bwMode="auto">
              <a:xfrm>
                <a:off x="3660" y="2550"/>
                <a:ext cx="252" cy="170"/>
              </a:xfrm>
              <a:custGeom>
                <a:avLst/>
                <a:gdLst>
                  <a:gd name="T0" fmla="*/ 0 w 252"/>
                  <a:gd name="T1" fmla="*/ 162 h 170"/>
                  <a:gd name="T2" fmla="*/ 1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1"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5" name="Freeform 149"/>
              <p:cNvSpPr>
                <a:spLocks/>
              </p:cNvSpPr>
              <p:nvPr/>
            </p:nvSpPr>
            <p:spPr bwMode="auto">
              <a:xfrm>
                <a:off x="3460" y="2442"/>
                <a:ext cx="453" cy="212"/>
              </a:xfrm>
              <a:custGeom>
                <a:avLst/>
                <a:gdLst>
                  <a:gd name="T0" fmla="*/ 0 w 453"/>
                  <a:gd name="T1" fmla="*/ 112 h 212"/>
                  <a:gd name="T2" fmla="*/ 247 w 453"/>
                  <a:gd name="T3" fmla="*/ 0 h 212"/>
                  <a:gd name="T4" fmla="*/ 452 w 453"/>
                  <a:gd name="T5" fmla="*/ 58 h 212"/>
                  <a:gd name="T6" fmla="*/ 204 w 453"/>
                  <a:gd name="T7" fmla="*/ 211 h 212"/>
                  <a:gd name="T8" fmla="*/ 0 w 453"/>
                  <a:gd name="T9" fmla="*/ 112 h 212"/>
                </a:gdLst>
                <a:ahLst/>
                <a:cxnLst>
                  <a:cxn ang="0">
                    <a:pos x="T0" y="T1"/>
                  </a:cxn>
                  <a:cxn ang="0">
                    <a:pos x="T2" y="T3"/>
                  </a:cxn>
                  <a:cxn ang="0">
                    <a:pos x="T4" y="T5"/>
                  </a:cxn>
                  <a:cxn ang="0">
                    <a:pos x="T6" y="T7"/>
                  </a:cxn>
                  <a:cxn ang="0">
                    <a:pos x="T8" y="T9"/>
                  </a:cxn>
                </a:cxnLst>
                <a:rect l="0" t="0" r="r" b="b"/>
                <a:pathLst>
                  <a:path w="453" h="212">
                    <a:moveTo>
                      <a:pt x="0" y="112"/>
                    </a:moveTo>
                    <a:lnTo>
                      <a:pt x="247" y="0"/>
                    </a:lnTo>
                    <a:lnTo>
                      <a:pt x="452" y="58"/>
                    </a:lnTo>
                    <a:lnTo>
                      <a:pt x="204" y="211"/>
                    </a:lnTo>
                    <a:lnTo>
                      <a:pt x="0" y="112"/>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86" name="Group 150"/>
              <p:cNvGrpSpPr>
                <a:grpSpLocks/>
              </p:cNvGrpSpPr>
              <p:nvPr/>
            </p:nvGrpSpPr>
            <p:grpSpPr bwMode="auto">
              <a:xfrm>
                <a:off x="3660" y="2453"/>
                <a:ext cx="230" cy="75"/>
                <a:chOff x="3660" y="2453"/>
                <a:chExt cx="230" cy="75"/>
              </a:xfrm>
            </p:grpSpPr>
            <p:sp>
              <p:nvSpPr>
                <p:cNvPr id="40087" name="Freeform 151"/>
                <p:cNvSpPr>
                  <a:spLocks/>
                </p:cNvSpPr>
                <p:nvPr/>
              </p:nvSpPr>
              <p:spPr bwMode="auto">
                <a:xfrm>
                  <a:off x="3675" y="2453"/>
                  <a:ext cx="215" cy="66"/>
                </a:xfrm>
                <a:custGeom>
                  <a:avLst/>
                  <a:gdLst>
                    <a:gd name="T0" fmla="*/ 7 w 215"/>
                    <a:gd name="T1" fmla="*/ 0 h 66"/>
                    <a:gd name="T2" fmla="*/ 0 w 215"/>
                    <a:gd name="T3" fmla="*/ 4 h 66"/>
                    <a:gd name="T4" fmla="*/ 208 w 215"/>
                    <a:gd name="T5" fmla="*/ 65 h 66"/>
                    <a:gd name="T6" fmla="*/ 214 w 215"/>
                    <a:gd name="T7" fmla="*/ 64 h 66"/>
                    <a:gd name="T8" fmla="*/ 7 w 215"/>
                    <a:gd name="T9" fmla="*/ 0 h 66"/>
                  </a:gdLst>
                  <a:ahLst/>
                  <a:cxnLst>
                    <a:cxn ang="0">
                      <a:pos x="T0" y="T1"/>
                    </a:cxn>
                    <a:cxn ang="0">
                      <a:pos x="T2" y="T3"/>
                    </a:cxn>
                    <a:cxn ang="0">
                      <a:pos x="T4" y="T5"/>
                    </a:cxn>
                    <a:cxn ang="0">
                      <a:pos x="T6" y="T7"/>
                    </a:cxn>
                    <a:cxn ang="0">
                      <a:pos x="T8" y="T9"/>
                    </a:cxn>
                  </a:cxnLst>
                  <a:rect l="0" t="0" r="r" b="b"/>
                  <a:pathLst>
                    <a:path w="215" h="66">
                      <a:moveTo>
                        <a:pt x="7" y="0"/>
                      </a:moveTo>
                      <a:lnTo>
                        <a:pt x="0" y="4"/>
                      </a:lnTo>
                      <a:lnTo>
                        <a:pt x="208" y="65"/>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8" name="Freeform 152"/>
                <p:cNvSpPr>
                  <a:spLocks/>
                </p:cNvSpPr>
                <p:nvPr/>
              </p:nvSpPr>
              <p:spPr bwMode="auto">
                <a:xfrm>
                  <a:off x="3660" y="2461"/>
                  <a:ext cx="215" cy="67"/>
                </a:xfrm>
                <a:custGeom>
                  <a:avLst/>
                  <a:gdLst>
                    <a:gd name="T0" fmla="*/ 7 w 215"/>
                    <a:gd name="T1" fmla="*/ 0 h 67"/>
                    <a:gd name="T2" fmla="*/ 0 w 215"/>
                    <a:gd name="T3" fmla="*/ 4 h 67"/>
                    <a:gd name="T4" fmla="*/ 208 w 215"/>
                    <a:gd name="T5" fmla="*/ 66 h 67"/>
                    <a:gd name="T6" fmla="*/ 214 w 215"/>
                    <a:gd name="T7" fmla="*/ 64 h 67"/>
                    <a:gd name="T8" fmla="*/ 7 w 215"/>
                    <a:gd name="T9" fmla="*/ 0 h 67"/>
                  </a:gdLst>
                  <a:ahLst/>
                  <a:cxnLst>
                    <a:cxn ang="0">
                      <a:pos x="T0" y="T1"/>
                    </a:cxn>
                    <a:cxn ang="0">
                      <a:pos x="T2" y="T3"/>
                    </a:cxn>
                    <a:cxn ang="0">
                      <a:pos x="T4" y="T5"/>
                    </a:cxn>
                    <a:cxn ang="0">
                      <a:pos x="T6" y="T7"/>
                    </a:cxn>
                    <a:cxn ang="0">
                      <a:pos x="T8" y="T9"/>
                    </a:cxn>
                  </a:cxnLst>
                  <a:rect l="0" t="0" r="r" b="b"/>
                  <a:pathLst>
                    <a:path w="215" h="67">
                      <a:moveTo>
                        <a:pt x="7" y="0"/>
                      </a:moveTo>
                      <a:lnTo>
                        <a:pt x="0" y="4"/>
                      </a:lnTo>
                      <a:lnTo>
                        <a:pt x="208" y="66"/>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89" name="Freeform 153"/>
              <p:cNvSpPr>
                <a:spLocks/>
              </p:cNvSpPr>
              <p:nvPr/>
            </p:nvSpPr>
            <p:spPr bwMode="auto">
              <a:xfrm>
                <a:off x="3664" y="2499"/>
                <a:ext cx="250" cy="158"/>
              </a:xfrm>
              <a:custGeom>
                <a:avLst/>
                <a:gdLst>
                  <a:gd name="T0" fmla="*/ 0 w 250"/>
                  <a:gd name="T1" fmla="*/ 152 h 158"/>
                  <a:gd name="T2" fmla="*/ 1 w 250"/>
                  <a:gd name="T3" fmla="*/ 157 h 158"/>
                  <a:gd name="T4" fmla="*/ 248 w 250"/>
                  <a:gd name="T5" fmla="*/ 4 h 158"/>
                  <a:gd name="T6" fmla="*/ 249 w 250"/>
                  <a:gd name="T7" fmla="*/ 0 h 158"/>
                  <a:gd name="T8" fmla="*/ 0 w 250"/>
                  <a:gd name="T9" fmla="*/ 152 h 158"/>
                </a:gdLst>
                <a:ahLst/>
                <a:cxnLst>
                  <a:cxn ang="0">
                    <a:pos x="T0" y="T1"/>
                  </a:cxn>
                  <a:cxn ang="0">
                    <a:pos x="T2" y="T3"/>
                  </a:cxn>
                  <a:cxn ang="0">
                    <a:pos x="T4" y="T5"/>
                  </a:cxn>
                  <a:cxn ang="0">
                    <a:pos x="T6" y="T7"/>
                  </a:cxn>
                  <a:cxn ang="0">
                    <a:pos x="T8" y="T9"/>
                  </a:cxn>
                </a:cxnLst>
                <a:rect l="0" t="0" r="r" b="b"/>
                <a:pathLst>
                  <a:path w="250" h="158">
                    <a:moveTo>
                      <a:pt x="0" y="152"/>
                    </a:moveTo>
                    <a:lnTo>
                      <a:pt x="1" y="157"/>
                    </a:lnTo>
                    <a:lnTo>
                      <a:pt x="248"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90" name="Group 154"/>
              <p:cNvGrpSpPr>
                <a:grpSpLocks/>
              </p:cNvGrpSpPr>
              <p:nvPr/>
            </p:nvGrpSpPr>
            <p:grpSpPr bwMode="auto">
              <a:xfrm>
                <a:off x="3661" y="2516"/>
                <a:ext cx="243" cy="181"/>
                <a:chOff x="3661" y="2516"/>
                <a:chExt cx="243" cy="181"/>
              </a:xfrm>
            </p:grpSpPr>
            <p:sp>
              <p:nvSpPr>
                <p:cNvPr id="40091" name="Line 155"/>
                <p:cNvSpPr>
                  <a:spLocks noChangeShapeType="1"/>
                </p:cNvSpPr>
                <p:nvPr/>
              </p:nvSpPr>
              <p:spPr bwMode="auto">
                <a:xfrm flipH="1">
                  <a:off x="3664" y="2516"/>
                  <a:ext cx="238"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2" name="Line 156"/>
                <p:cNvSpPr>
                  <a:spLocks noChangeShapeType="1"/>
                </p:cNvSpPr>
                <p:nvPr/>
              </p:nvSpPr>
              <p:spPr bwMode="auto">
                <a:xfrm flipH="1">
                  <a:off x="3663" y="2523"/>
                  <a:ext cx="241"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3" name="Line 157"/>
                <p:cNvSpPr>
                  <a:spLocks noChangeShapeType="1"/>
                </p:cNvSpPr>
                <p:nvPr/>
              </p:nvSpPr>
              <p:spPr bwMode="auto">
                <a:xfrm flipH="1">
                  <a:off x="3662" y="2531"/>
                  <a:ext cx="237"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4" name="Line 158"/>
                <p:cNvSpPr>
                  <a:spLocks noChangeShapeType="1"/>
                </p:cNvSpPr>
                <p:nvPr/>
              </p:nvSpPr>
              <p:spPr bwMode="auto">
                <a:xfrm flipH="1">
                  <a:off x="3663" y="2535"/>
                  <a:ext cx="238"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5" name="Line 159"/>
                <p:cNvSpPr>
                  <a:spLocks noChangeShapeType="1"/>
                </p:cNvSpPr>
                <p:nvPr/>
              </p:nvSpPr>
              <p:spPr bwMode="auto">
                <a:xfrm flipH="1">
                  <a:off x="3661" y="2546"/>
                  <a:ext cx="240"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96" name="Group 160"/>
              <p:cNvGrpSpPr>
                <a:grpSpLocks/>
              </p:cNvGrpSpPr>
              <p:nvPr/>
            </p:nvGrpSpPr>
            <p:grpSpPr bwMode="auto">
              <a:xfrm>
                <a:off x="3462" y="2563"/>
                <a:ext cx="204" cy="133"/>
                <a:chOff x="3462" y="2563"/>
                <a:chExt cx="204" cy="133"/>
              </a:xfrm>
            </p:grpSpPr>
            <p:sp>
              <p:nvSpPr>
                <p:cNvPr id="40097" name="Line 161"/>
                <p:cNvSpPr>
                  <a:spLocks noChangeShapeType="1"/>
                </p:cNvSpPr>
                <p:nvPr/>
              </p:nvSpPr>
              <p:spPr bwMode="auto">
                <a:xfrm>
                  <a:off x="3466" y="2563"/>
                  <a:ext cx="20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8" name="Line 162"/>
                <p:cNvSpPr>
                  <a:spLocks noChangeShapeType="1"/>
                </p:cNvSpPr>
                <p:nvPr/>
              </p:nvSpPr>
              <p:spPr bwMode="auto">
                <a:xfrm>
                  <a:off x="3466" y="2571"/>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9" name="Line 163"/>
                <p:cNvSpPr>
                  <a:spLocks noChangeShapeType="1"/>
                </p:cNvSpPr>
                <p:nvPr/>
              </p:nvSpPr>
              <p:spPr bwMode="auto">
                <a:xfrm>
                  <a:off x="3463" y="2579"/>
                  <a:ext cx="198"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0" name="Line 164"/>
                <p:cNvSpPr>
                  <a:spLocks noChangeShapeType="1"/>
                </p:cNvSpPr>
                <p:nvPr/>
              </p:nvSpPr>
              <p:spPr bwMode="auto">
                <a:xfrm>
                  <a:off x="3462" y="2587"/>
                  <a:ext cx="201"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1" name="Line 165"/>
                <p:cNvSpPr>
                  <a:spLocks noChangeShapeType="1"/>
                </p:cNvSpPr>
                <p:nvPr/>
              </p:nvSpPr>
              <p:spPr bwMode="auto">
                <a:xfrm>
                  <a:off x="3462" y="2598"/>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02" name="Group 166"/>
          <p:cNvGrpSpPr>
            <a:grpSpLocks/>
          </p:cNvGrpSpPr>
          <p:nvPr/>
        </p:nvGrpSpPr>
        <p:grpSpPr bwMode="auto">
          <a:xfrm>
            <a:off x="5724525" y="3651250"/>
            <a:ext cx="623888" cy="795338"/>
            <a:chOff x="2646" y="2149"/>
            <a:chExt cx="393" cy="501"/>
          </a:xfrm>
        </p:grpSpPr>
        <p:grpSp>
          <p:nvGrpSpPr>
            <p:cNvPr id="40103" name="Group 167"/>
            <p:cNvGrpSpPr>
              <a:grpSpLocks/>
            </p:cNvGrpSpPr>
            <p:nvPr/>
          </p:nvGrpSpPr>
          <p:grpSpPr bwMode="auto">
            <a:xfrm>
              <a:off x="2646" y="2149"/>
              <a:ext cx="193" cy="501"/>
              <a:chOff x="2646" y="2149"/>
              <a:chExt cx="193" cy="501"/>
            </a:xfrm>
          </p:grpSpPr>
          <p:sp>
            <p:nvSpPr>
              <p:cNvPr id="40104" name="Freeform 168"/>
              <p:cNvSpPr>
                <a:spLocks/>
              </p:cNvSpPr>
              <p:nvPr/>
            </p:nvSpPr>
            <p:spPr bwMode="auto">
              <a:xfrm>
                <a:off x="2646" y="2149"/>
                <a:ext cx="193" cy="476"/>
              </a:xfrm>
              <a:custGeom>
                <a:avLst/>
                <a:gdLst>
                  <a:gd name="T0" fmla="*/ 192 w 193"/>
                  <a:gd name="T1" fmla="*/ 0 h 476"/>
                  <a:gd name="T2" fmla="*/ 180 w 193"/>
                  <a:gd name="T3" fmla="*/ 475 h 476"/>
                  <a:gd name="T4" fmla="*/ 32 w 193"/>
                  <a:gd name="T5" fmla="*/ 456 h 476"/>
                  <a:gd name="T6" fmla="*/ 0 w 193"/>
                  <a:gd name="T7" fmla="*/ 40 h 476"/>
                  <a:gd name="T8" fmla="*/ 192 w 193"/>
                  <a:gd name="T9" fmla="*/ 0 h 476"/>
                </a:gdLst>
                <a:ahLst/>
                <a:cxnLst>
                  <a:cxn ang="0">
                    <a:pos x="T0" y="T1"/>
                  </a:cxn>
                  <a:cxn ang="0">
                    <a:pos x="T2" y="T3"/>
                  </a:cxn>
                  <a:cxn ang="0">
                    <a:pos x="T4" y="T5"/>
                  </a:cxn>
                  <a:cxn ang="0">
                    <a:pos x="T6" y="T7"/>
                  </a:cxn>
                  <a:cxn ang="0">
                    <a:pos x="T8" y="T9"/>
                  </a:cxn>
                </a:cxnLst>
                <a:rect l="0" t="0" r="r" b="b"/>
                <a:pathLst>
                  <a:path w="193" h="476">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5" name="Freeform 169"/>
              <p:cNvSpPr>
                <a:spLocks/>
              </p:cNvSpPr>
              <p:nvPr/>
            </p:nvSpPr>
            <p:spPr bwMode="auto">
              <a:xfrm>
                <a:off x="2679" y="2606"/>
                <a:ext cx="148" cy="44"/>
              </a:xfrm>
              <a:custGeom>
                <a:avLst/>
                <a:gdLst>
                  <a:gd name="T0" fmla="*/ 146 w 148"/>
                  <a:gd name="T1" fmla="*/ 17 h 44"/>
                  <a:gd name="T2" fmla="*/ 147 w 148"/>
                  <a:gd name="T3" fmla="*/ 43 h 44"/>
                  <a:gd name="T4" fmla="*/ 2 w 148"/>
                  <a:gd name="T5" fmla="*/ 18 h 44"/>
                  <a:gd name="T6" fmla="*/ 0 w 148"/>
                  <a:gd name="T7" fmla="*/ 0 h 44"/>
                  <a:gd name="T8" fmla="*/ 146 w 148"/>
                  <a:gd name="T9" fmla="*/ 17 h 44"/>
                </a:gdLst>
                <a:ahLst/>
                <a:cxnLst>
                  <a:cxn ang="0">
                    <a:pos x="T0" y="T1"/>
                  </a:cxn>
                  <a:cxn ang="0">
                    <a:pos x="T2" y="T3"/>
                  </a:cxn>
                  <a:cxn ang="0">
                    <a:pos x="T4" y="T5"/>
                  </a:cxn>
                  <a:cxn ang="0">
                    <a:pos x="T6" y="T7"/>
                  </a:cxn>
                  <a:cxn ang="0">
                    <a:pos x="T8" y="T9"/>
                  </a:cxn>
                </a:cxnLst>
                <a:rect l="0" t="0" r="r" b="b"/>
                <a:pathLst>
                  <a:path w="148" h="44">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06" name="Group 170"/>
              <p:cNvGrpSpPr>
                <a:grpSpLocks/>
              </p:cNvGrpSpPr>
              <p:nvPr/>
            </p:nvGrpSpPr>
            <p:grpSpPr bwMode="auto">
              <a:xfrm>
                <a:off x="2662" y="2175"/>
                <a:ext cx="159" cy="139"/>
                <a:chOff x="2662" y="2175"/>
                <a:chExt cx="159" cy="139"/>
              </a:xfrm>
            </p:grpSpPr>
            <p:sp>
              <p:nvSpPr>
                <p:cNvPr id="40107" name="Freeform 171"/>
                <p:cNvSpPr>
                  <a:spLocks/>
                </p:cNvSpPr>
                <p:nvPr/>
              </p:nvSpPr>
              <p:spPr bwMode="auto">
                <a:xfrm>
                  <a:off x="2662" y="2175"/>
                  <a:ext cx="159" cy="139"/>
                </a:xfrm>
                <a:custGeom>
                  <a:avLst/>
                  <a:gdLst>
                    <a:gd name="T0" fmla="*/ 158 w 159"/>
                    <a:gd name="T1" fmla="*/ 0 h 139"/>
                    <a:gd name="T2" fmla="*/ 156 w 159"/>
                    <a:gd name="T3" fmla="*/ 130 h 139"/>
                    <a:gd name="T4" fmla="*/ 8 w 159"/>
                    <a:gd name="T5" fmla="*/ 138 h 139"/>
                    <a:gd name="T6" fmla="*/ 0 w 159"/>
                    <a:gd name="T7" fmla="*/ 32 h 139"/>
                    <a:gd name="T8" fmla="*/ 158 w 159"/>
                    <a:gd name="T9" fmla="*/ 0 h 139"/>
                  </a:gdLst>
                  <a:ahLst/>
                  <a:cxnLst>
                    <a:cxn ang="0">
                      <a:pos x="T0" y="T1"/>
                    </a:cxn>
                    <a:cxn ang="0">
                      <a:pos x="T2" y="T3"/>
                    </a:cxn>
                    <a:cxn ang="0">
                      <a:pos x="T4" y="T5"/>
                    </a:cxn>
                    <a:cxn ang="0">
                      <a:pos x="T6" y="T7"/>
                    </a:cxn>
                    <a:cxn ang="0">
                      <a:pos x="T8" y="T9"/>
                    </a:cxn>
                  </a:cxnLst>
                  <a:rect l="0" t="0" r="r" b="b"/>
                  <a:pathLst>
                    <a:path w="159" h="139">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8" name="Freeform 172"/>
                <p:cNvSpPr>
                  <a:spLocks/>
                </p:cNvSpPr>
                <p:nvPr/>
              </p:nvSpPr>
              <p:spPr bwMode="auto">
                <a:xfrm>
                  <a:off x="2677" y="2292"/>
                  <a:ext cx="48" cy="17"/>
                </a:xfrm>
                <a:custGeom>
                  <a:avLst/>
                  <a:gdLst>
                    <a:gd name="T0" fmla="*/ 47 w 48"/>
                    <a:gd name="T1" fmla="*/ 0 h 17"/>
                    <a:gd name="T2" fmla="*/ 0 w 48"/>
                    <a:gd name="T3" fmla="*/ 6 h 17"/>
                    <a:gd name="T4" fmla="*/ 0 w 48"/>
                    <a:gd name="T5" fmla="*/ 16 h 17"/>
                    <a:gd name="T6" fmla="*/ 47 w 48"/>
                    <a:gd name="T7" fmla="*/ 11 h 17"/>
                    <a:gd name="T8" fmla="*/ 47 w 48"/>
                    <a:gd name="T9" fmla="*/ 0 h 17"/>
                  </a:gdLst>
                  <a:ahLst/>
                  <a:cxnLst>
                    <a:cxn ang="0">
                      <a:pos x="T0" y="T1"/>
                    </a:cxn>
                    <a:cxn ang="0">
                      <a:pos x="T2" y="T3"/>
                    </a:cxn>
                    <a:cxn ang="0">
                      <a:pos x="T4" y="T5"/>
                    </a:cxn>
                    <a:cxn ang="0">
                      <a:pos x="T6" y="T7"/>
                    </a:cxn>
                    <a:cxn ang="0">
                      <a:pos x="T8" y="T9"/>
                    </a:cxn>
                  </a:cxnLst>
                  <a:rect l="0" t="0" r="r" b="b"/>
                  <a:pathLst>
                    <a:path w="48" h="17">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109" name="Freeform 173"/>
              <p:cNvSpPr>
                <a:spLocks/>
              </p:cNvSpPr>
              <p:nvPr/>
            </p:nvSpPr>
            <p:spPr bwMode="auto">
              <a:xfrm>
                <a:off x="2672" y="2333"/>
                <a:ext cx="144" cy="261"/>
              </a:xfrm>
              <a:custGeom>
                <a:avLst/>
                <a:gdLst>
                  <a:gd name="T0" fmla="*/ 143 w 144"/>
                  <a:gd name="T1" fmla="*/ 0 h 261"/>
                  <a:gd name="T2" fmla="*/ 140 w 144"/>
                  <a:gd name="T3" fmla="*/ 260 h 261"/>
                  <a:gd name="T4" fmla="*/ 17 w 144"/>
                  <a:gd name="T5" fmla="*/ 247 h 261"/>
                  <a:gd name="T6" fmla="*/ 0 w 144"/>
                  <a:gd name="T7" fmla="*/ 4 h 261"/>
                  <a:gd name="T8" fmla="*/ 143 w 144"/>
                  <a:gd name="T9" fmla="*/ 0 h 261"/>
                </a:gdLst>
                <a:ahLst/>
                <a:cxnLst>
                  <a:cxn ang="0">
                    <a:pos x="T0" y="T1"/>
                  </a:cxn>
                  <a:cxn ang="0">
                    <a:pos x="T2" y="T3"/>
                  </a:cxn>
                  <a:cxn ang="0">
                    <a:pos x="T4" y="T5"/>
                  </a:cxn>
                  <a:cxn ang="0">
                    <a:pos x="T6" y="T7"/>
                  </a:cxn>
                  <a:cxn ang="0">
                    <a:pos x="T8" y="T9"/>
                  </a:cxn>
                </a:cxnLst>
                <a:rect l="0" t="0" r="r" b="b"/>
                <a:pathLst>
                  <a:path w="144" h="261">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0" name="Freeform 174"/>
              <p:cNvSpPr>
                <a:spLocks/>
              </p:cNvSpPr>
              <p:nvPr/>
            </p:nvSpPr>
            <p:spPr bwMode="auto">
              <a:xfrm>
                <a:off x="2694" y="2549"/>
                <a:ext cx="110" cy="35"/>
              </a:xfrm>
              <a:custGeom>
                <a:avLst/>
                <a:gdLst>
                  <a:gd name="T0" fmla="*/ 109 w 110"/>
                  <a:gd name="T1" fmla="*/ 7 h 35"/>
                  <a:gd name="T2" fmla="*/ 0 w 110"/>
                  <a:gd name="T3" fmla="*/ 0 h 35"/>
                  <a:gd name="T4" fmla="*/ 1 w 110"/>
                  <a:gd name="T5" fmla="*/ 25 h 35"/>
                  <a:gd name="T6" fmla="*/ 109 w 110"/>
                  <a:gd name="T7" fmla="*/ 34 h 35"/>
                  <a:gd name="T8" fmla="*/ 109 w 110"/>
                  <a:gd name="T9" fmla="*/ 7 h 35"/>
                </a:gdLst>
                <a:ahLst/>
                <a:cxnLst>
                  <a:cxn ang="0">
                    <a:pos x="T0" y="T1"/>
                  </a:cxn>
                  <a:cxn ang="0">
                    <a:pos x="T2" y="T3"/>
                  </a:cxn>
                  <a:cxn ang="0">
                    <a:pos x="T4" y="T5"/>
                  </a:cxn>
                  <a:cxn ang="0">
                    <a:pos x="T6" y="T7"/>
                  </a:cxn>
                  <a:cxn ang="0">
                    <a:pos x="T8" y="T9"/>
                  </a:cxn>
                </a:cxnLst>
                <a:rect l="0" t="0" r="r" b="b"/>
                <a:pathLst>
                  <a:path w="110" h="35">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11" name="Group 175"/>
              <p:cNvGrpSpPr>
                <a:grpSpLocks/>
              </p:cNvGrpSpPr>
              <p:nvPr/>
            </p:nvGrpSpPr>
            <p:grpSpPr bwMode="auto">
              <a:xfrm>
                <a:off x="2782" y="2420"/>
                <a:ext cx="21" cy="122"/>
                <a:chOff x="2782" y="2420"/>
                <a:chExt cx="21" cy="122"/>
              </a:xfrm>
            </p:grpSpPr>
            <p:grpSp>
              <p:nvGrpSpPr>
                <p:cNvPr id="40112" name="Group 176"/>
                <p:cNvGrpSpPr>
                  <a:grpSpLocks/>
                </p:cNvGrpSpPr>
                <p:nvPr/>
              </p:nvGrpSpPr>
              <p:grpSpPr bwMode="auto">
                <a:xfrm>
                  <a:off x="2785" y="2420"/>
                  <a:ext cx="18" cy="122"/>
                  <a:chOff x="2785" y="2420"/>
                  <a:chExt cx="18" cy="122"/>
                </a:xfrm>
              </p:grpSpPr>
              <p:sp>
                <p:nvSpPr>
                  <p:cNvPr id="40113" name="Freeform 177"/>
                  <p:cNvSpPr>
                    <a:spLocks/>
                  </p:cNvSpPr>
                  <p:nvPr/>
                </p:nvSpPr>
                <p:spPr bwMode="auto">
                  <a:xfrm>
                    <a:off x="2786" y="2420"/>
                    <a:ext cx="17" cy="22"/>
                  </a:xfrm>
                  <a:custGeom>
                    <a:avLst/>
                    <a:gdLst>
                      <a:gd name="T0" fmla="*/ 16 w 17"/>
                      <a:gd name="T1" fmla="*/ 0 h 22"/>
                      <a:gd name="T2" fmla="*/ 16 w 17"/>
                      <a:gd name="T3" fmla="*/ 21 h 22"/>
                      <a:gd name="T4" fmla="*/ 0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4" name="Freeform 178"/>
                  <p:cNvSpPr>
                    <a:spLocks/>
                  </p:cNvSpPr>
                  <p:nvPr/>
                </p:nvSpPr>
                <p:spPr bwMode="auto">
                  <a:xfrm>
                    <a:off x="2785" y="244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5" name="Freeform 179"/>
                  <p:cNvSpPr>
                    <a:spLocks/>
                  </p:cNvSpPr>
                  <p:nvPr/>
                </p:nvSpPr>
                <p:spPr bwMode="auto">
                  <a:xfrm>
                    <a:off x="2785" y="2470"/>
                    <a:ext cx="17" cy="23"/>
                  </a:xfrm>
                  <a:custGeom>
                    <a:avLst/>
                    <a:gdLst>
                      <a:gd name="T0" fmla="*/ 16 w 17"/>
                      <a:gd name="T1" fmla="*/ 1 h 23"/>
                      <a:gd name="T2" fmla="*/ 16 w 17"/>
                      <a:gd name="T3" fmla="*/ 22 h 23"/>
                      <a:gd name="T4" fmla="*/ 0 w 17"/>
                      <a:gd name="T5" fmla="*/ 20 h 23"/>
                      <a:gd name="T6" fmla="*/ 2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6" name="Freeform 180"/>
                  <p:cNvSpPr>
                    <a:spLocks/>
                  </p:cNvSpPr>
                  <p:nvPr/>
                </p:nvSpPr>
                <p:spPr bwMode="auto">
                  <a:xfrm>
                    <a:off x="2785" y="249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7" name="Freeform 181"/>
                  <p:cNvSpPr>
                    <a:spLocks/>
                  </p:cNvSpPr>
                  <p:nvPr/>
                </p:nvSpPr>
                <p:spPr bwMode="auto">
                  <a:xfrm>
                    <a:off x="2785" y="2520"/>
                    <a:ext cx="17" cy="22"/>
                  </a:xfrm>
                  <a:custGeom>
                    <a:avLst/>
                    <a:gdLst>
                      <a:gd name="T0" fmla="*/ 16 w 17"/>
                      <a:gd name="T1" fmla="*/ 1 h 22"/>
                      <a:gd name="T2" fmla="*/ 16 w 17"/>
                      <a:gd name="T3" fmla="*/ 21 h 22"/>
                      <a:gd name="T4" fmla="*/ 0 w 17"/>
                      <a:gd name="T5" fmla="*/ 20 h 22"/>
                      <a:gd name="T6" fmla="*/ 2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18" name="Group 182"/>
                <p:cNvGrpSpPr>
                  <a:grpSpLocks/>
                </p:cNvGrpSpPr>
                <p:nvPr/>
              </p:nvGrpSpPr>
              <p:grpSpPr bwMode="auto">
                <a:xfrm>
                  <a:off x="2782" y="2420"/>
                  <a:ext cx="19" cy="122"/>
                  <a:chOff x="2782" y="2420"/>
                  <a:chExt cx="19" cy="122"/>
                </a:xfrm>
              </p:grpSpPr>
              <p:sp>
                <p:nvSpPr>
                  <p:cNvPr id="40119" name="Freeform 183"/>
                  <p:cNvSpPr>
                    <a:spLocks/>
                  </p:cNvSpPr>
                  <p:nvPr/>
                </p:nvSpPr>
                <p:spPr bwMode="auto">
                  <a:xfrm>
                    <a:off x="2784" y="2420"/>
                    <a:ext cx="17" cy="22"/>
                  </a:xfrm>
                  <a:custGeom>
                    <a:avLst/>
                    <a:gdLst>
                      <a:gd name="T0" fmla="*/ 16 w 17"/>
                      <a:gd name="T1" fmla="*/ 0 h 22"/>
                      <a:gd name="T2" fmla="*/ 16 w 17"/>
                      <a:gd name="T3" fmla="*/ 21 h 22"/>
                      <a:gd name="T4" fmla="*/ 1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0" name="Freeform 184"/>
                  <p:cNvSpPr>
                    <a:spLocks/>
                  </p:cNvSpPr>
                  <p:nvPr/>
                </p:nvSpPr>
                <p:spPr bwMode="auto">
                  <a:xfrm>
                    <a:off x="2782" y="244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1" name="Freeform 185"/>
                  <p:cNvSpPr>
                    <a:spLocks/>
                  </p:cNvSpPr>
                  <p:nvPr/>
                </p:nvSpPr>
                <p:spPr bwMode="auto">
                  <a:xfrm>
                    <a:off x="2782" y="2470"/>
                    <a:ext cx="17" cy="23"/>
                  </a:xfrm>
                  <a:custGeom>
                    <a:avLst/>
                    <a:gdLst>
                      <a:gd name="T0" fmla="*/ 16 w 17"/>
                      <a:gd name="T1" fmla="*/ 1 h 23"/>
                      <a:gd name="T2" fmla="*/ 16 w 17"/>
                      <a:gd name="T3" fmla="*/ 22 h 23"/>
                      <a:gd name="T4" fmla="*/ 0 w 17"/>
                      <a:gd name="T5" fmla="*/ 20 h 23"/>
                      <a:gd name="T6" fmla="*/ 0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2" name="Freeform 186"/>
                  <p:cNvSpPr>
                    <a:spLocks/>
                  </p:cNvSpPr>
                  <p:nvPr/>
                </p:nvSpPr>
                <p:spPr bwMode="auto">
                  <a:xfrm>
                    <a:off x="2782" y="249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3" name="Freeform 187"/>
                  <p:cNvSpPr>
                    <a:spLocks/>
                  </p:cNvSpPr>
                  <p:nvPr/>
                </p:nvSpPr>
                <p:spPr bwMode="auto">
                  <a:xfrm>
                    <a:off x="2782" y="2520"/>
                    <a:ext cx="17" cy="22"/>
                  </a:xfrm>
                  <a:custGeom>
                    <a:avLst/>
                    <a:gdLst>
                      <a:gd name="T0" fmla="*/ 16 w 17"/>
                      <a:gd name="T1" fmla="*/ 1 h 22"/>
                      <a:gd name="T2" fmla="*/ 16 w 17"/>
                      <a:gd name="T3" fmla="*/ 21 h 22"/>
                      <a:gd name="T4" fmla="*/ 0 w 17"/>
                      <a:gd name="T5" fmla="*/ 20 h 22"/>
                      <a:gd name="T6" fmla="*/ 0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40124" name="Group 188"/>
            <p:cNvGrpSpPr>
              <a:grpSpLocks/>
            </p:cNvGrpSpPr>
            <p:nvPr/>
          </p:nvGrpSpPr>
          <p:grpSpPr bwMode="auto">
            <a:xfrm>
              <a:off x="2826" y="2149"/>
              <a:ext cx="213" cy="501"/>
              <a:chOff x="2826" y="2149"/>
              <a:chExt cx="213" cy="501"/>
            </a:xfrm>
          </p:grpSpPr>
          <p:grpSp>
            <p:nvGrpSpPr>
              <p:cNvPr id="40125" name="Group 189"/>
              <p:cNvGrpSpPr>
                <a:grpSpLocks/>
              </p:cNvGrpSpPr>
              <p:nvPr/>
            </p:nvGrpSpPr>
            <p:grpSpPr bwMode="auto">
              <a:xfrm>
                <a:off x="2826" y="2149"/>
                <a:ext cx="213" cy="501"/>
                <a:chOff x="2826" y="2149"/>
                <a:chExt cx="213" cy="501"/>
              </a:xfrm>
            </p:grpSpPr>
            <p:sp>
              <p:nvSpPr>
                <p:cNvPr id="40126" name="Freeform 190"/>
                <p:cNvSpPr>
                  <a:spLocks/>
                </p:cNvSpPr>
                <p:nvPr/>
              </p:nvSpPr>
              <p:spPr bwMode="auto">
                <a:xfrm>
                  <a:off x="2826" y="2149"/>
                  <a:ext cx="213" cy="476"/>
                </a:xfrm>
                <a:custGeom>
                  <a:avLst/>
                  <a:gdLst>
                    <a:gd name="T0" fmla="*/ 212 w 213"/>
                    <a:gd name="T1" fmla="*/ 6 h 476"/>
                    <a:gd name="T2" fmla="*/ 151 w 213"/>
                    <a:gd name="T3" fmla="*/ 469 h 476"/>
                    <a:gd name="T4" fmla="*/ 0 w 213"/>
                    <a:gd name="T5" fmla="*/ 475 h 476"/>
                    <a:gd name="T6" fmla="*/ 11 w 213"/>
                    <a:gd name="T7" fmla="*/ 0 h 476"/>
                    <a:gd name="T8" fmla="*/ 212 w 213"/>
                    <a:gd name="T9" fmla="*/ 6 h 476"/>
                  </a:gdLst>
                  <a:ahLst/>
                  <a:cxnLst>
                    <a:cxn ang="0">
                      <a:pos x="T0" y="T1"/>
                    </a:cxn>
                    <a:cxn ang="0">
                      <a:pos x="T2" y="T3"/>
                    </a:cxn>
                    <a:cxn ang="0">
                      <a:pos x="T4" y="T5"/>
                    </a:cxn>
                    <a:cxn ang="0">
                      <a:pos x="T6" y="T7"/>
                    </a:cxn>
                    <a:cxn ang="0">
                      <a:pos x="T8" y="T9"/>
                    </a:cxn>
                  </a:cxnLst>
                  <a:rect l="0" t="0" r="r" b="b"/>
                  <a:pathLst>
                    <a:path w="213" h="476">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7" name="Freeform 191"/>
                <p:cNvSpPr>
                  <a:spLocks/>
                </p:cNvSpPr>
                <p:nvPr/>
              </p:nvSpPr>
              <p:spPr bwMode="auto">
                <a:xfrm>
                  <a:off x="2826" y="2617"/>
                  <a:ext cx="152" cy="33"/>
                </a:xfrm>
                <a:custGeom>
                  <a:avLst/>
                  <a:gdLst>
                    <a:gd name="T0" fmla="*/ 151 w 152"/>
                    <a:gd name="T1" fmla="*/ 0 h 33"/>
                    <a:gd name="T2" fmla="*/ 0 w 152"/>
                    <a:gd name="T3" fmla="*/ 6 h 33"/>
                    <a:gd name="T4" fmla="*/ 0 w 152"/>
                    <a:gd name="T5" fmla="*/ 32 h 33"/>
                    <a:gd name="T6" fmla="*/ 148 w 152"/>
                    <a:gd name="T7" fmla="*/ 25 h 33"/>
                    <a:gd name="T8" fmla="*/ 151 w 152"/>
                    <a:gd name="T9" fmla="*/ 0 h 33"/>
                  </a:gdLst>
                  <a:ahLst/>
                  <a:cxnLst>
                    <a:cxn ang="0">
                      <a:pos x="T0" y="T1"/>
                    </a:cxn>
                    <a:cxn ang="0">
                      <a:pos x="T2" y="T3"/>
                    </a:cxn>
                    <a:cxn ang="0">
                      <a:pos x="T4" y="T5"/>
                    </a:cxn>
                    <a:cxn ang="0">
                      <a:pos x="T6" y="T7"/>
                    </a:cxn>
                    <a:cxn ang="0">
                      <a:pos x="T8" y="T9"/>
                    </a:cxn>
                  </a:cxnLst>
                  <a:rect l="0" t="0" r="r" b="b"/>
                  <a:pathLst>
                    <a:path w="152" h="33">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28" name="Group 192"/>
              <p:cNvGrpSpPr>
                <a:grpSpLocks/>
              </p:cNvGrpSpPr>
              <p:nvPr/>
            </p:nvGrpSpPr>
            <p:grpSpPr bwMode="auto">
              <a:xfrm>
                <a:off x="2847" y="2158"/>
                <a:ext cx="187" cy="22"/>
                <a:chOff x="2847" y="2158"/>
                <a:chExt cx="187" cy="22"/>
              </a:xfrm>
            </p:grpSpPr>
            <p:sp>
              <p:nvSpPr>
                <p:cNvPr id="40129" name="Oval 193"/>
                <p:cNvSpPr>
                  <a:spLocks noChangeArrowheads="1"/>
                </p:cNvSpPr>
                <p:nvPr/>
              </p:nvSpPr>
              <p:spPr bwMode="auto">
                <a:xfrm>
                  <a:off x="3018" y="2164"/>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0" name="Oval 194"/>
                <p:cNvSpPr>
                  <a:spLocks noChangeArrowheads="1"/>
                </p:cNvSpPr>
                <p:nvPr/>
              </p:nvSpPr>
              <p:spPr bwMode="auto">
                <a:xfrm>
                  <a:off x="2847" y="215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131" name="Group 195"/>
              <p:cNvGrpSpPr>
                <a:grpSpLocks/>
              </p:cNvGrpSpPr>
              <p:nvPr/>
            </p:nvGrpSpPr>
            <p:grpSpPr bwMode="auto">
              <a:xfrm>
                <a:off x="2833" y="2605"/>
                <a:ext cx="143" cy="21"/>
                <a:chOff x="2833" y="2605"/>
                <a:chExt cx="143" cy="21"/>
              </a:xfrm>
            </p:grpSpPr>
            <p:sp>
              <p:nvSpPr>
                <p:cNvPr id="40132" name="Oval 196"/>
                <p:cNvSpPr>
                  <a:spLocks noChangeArrowheads="1"/>
                </p:cNvSpPr>
                <p:nvPr/>
              </p:nvSpPr>
              <p:spPr bwMode="auto">
                <a:xfrm>
                  <a:off x="2960" y="260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3" name="Oval 197"/>
                <p:cNvSpPr>
                  <a:spLocks noChangeArrowheads="1"/>
                </p:cNvSpPr>
                <p:nvPr/>
              </p:nvSpPr>
              <p:spPr bwMode="auto">
                <a:xfrm>
                  <a:off x="2833" y="261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34" name="Group 198"/>
          <p:cNvGrpSpPr>
            <a:grpSpLocks/>
          </p:cNvGrpSpPr>
          <p:nvPr/>
        </p:nvGrpSpPr>
        <p:grpSpPr bwMode="auto">
          <a:xfrm>
            <a:off x="7608890" y="4383091"/>
            <a:ext cx="644525" cy="428625"/>
            <a:chOff x="3833" y="2610"/>
            <a:chExt cx="406" cy="270"/>
          </a:xfrm>
        </p:grpSpPr>
        <p:grpSp>
          <p:nvGrpSpPr>
            <p:cNvPr id="40135" name="Group 199"/>
            <p:cNvGrpSpPr>
              <a:grpSpLocks/>
            </p:cNvGrpSpPr>
            <p:nvPr/>
          </p:nvGrpSpPr>
          <p:grpSpPr bwMode="auto">
            <a:xfrm>
              <a:off x="3923" y="2610"/>
              <a:ext cx="86" cy="270"/>
              <a:chOff x="3923" y="2610"/>
              <a:chExt cx="86" cy="270"/>
            </a:xfrm>
          </p:grpSpPr>
          <p:grpSp>
            <p:nvGrpSpPr>
              <p:cNvPr id="40136" name="Group 200"/>
              <p:cNvGrpSpPr>
                <a:grpSpLocks/>
              </p:cNvGrpSpPr>
              <p:nvPr/>
            </p:nvGrpSpPr>
            <p:grpSpPr bwMode="auto">
              <a:xfrm>
                <a:off x="3923" y="2610"/>
                <a:ext cx="86" cy="270"/>
                <a:chOff x="3923" y="2610"/>
                <a:chExt cx="86" cy="270"/>
              </a:xfrm>
            </p:grpSpPr>
            <p:sp>
              <p:nvSpPr>
                <p:cNvPr id="40137" name="Freeform 201"/>
                <p:cNvSpPr>
                  <a:spLocks/>
                </p:cNvSpPr>
                <p:nvPr/>
              </p:nvSpPr>
              <p:spPr bwMode="auto">
                <a:xfrm>
                  <a:off x="398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38" name="Freeform 202"/>
                <p:cNvSpPr>
                  <a:spLocks/>
                </p:cNvSpPr>
                <p:nvPr/>
              </p:nvSpPr>
              <p:spPr bwMode="auto">
                <a:xfrm>
                  <a:off x="3923"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2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39" name="Group 203"/>
              <p:cNvGrpSpPr>
                <a:grpSpLocks/>
              </p:cNvGrpSpPr>
              <p:nvPr/>
            </p:nvGrpSpPr>
            <p:grpSpPr bwMode="auto">
              <a:xfrm>
                <a:off x="3923" y="2682"/>
                <a:ext cx="58" cy="156"/>
                <a:chOff x="3923" y="2682"/>
                <a:chExt cx="58" cy="156"/>
              </a:xfrm>
            </p:grpSpPr>
            <p:sp>
              <p:nvSpPr>
                <p:cNvPr id="40140" name="Freeform 204"/>
                <p:cNvSpPr>
                  <a:spLocks/>
                </p:cNvSpPr>
                <p:nvPr/>
              </p:nvSpPr>
              <p:spPr bwMode="auto">
                <a:xfrm>
                  <a:off x="3923"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1" name="Freeform 205"/>
                <p:cNvSpPr>
                  <a:spLocks/>
                </p:cNvSpPr>
                <p:nvPr/>
              </p:nvSpPr>
              <p:spPr bwMode="auto">
                <a:xfrm>
                  <a:off x="3923"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2" name="Freeform 206"/>
                <p:cNvSpPr>
                  <a:spLocks/>
                </p:cNvSpPr>
                <p:nvPr/>
              </p:nvSpPr>
              <p:spPr bwMode="auto">
                <a:xfrm>
                  <a:off x="3923"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43" name="Group 207"/>
            <p:cNvGrpSpPr>
              <a:grpSpLocks/>
            </p:cNvGrpSpPr>
            <p:nvPr/>
          </p:nvGrpSpPr>
          <p:grpSpPr bwMode="auto">
            <a:xfrm>
              <a:off x="3979" y="2610"/>
              <a:ext cx="84" cy="270"/>
              <a:chOff x="3979" y="2610"/>
              <a:chExt cx="84" cy="270"/>
            </a:xfrm>
          </p:grpSpPr>
          <p:grpSp>
            <p:nvGrpSpPr>
              <p:cNvPr id="40144" name="Group 208"/>
              <p:cNvGrpSpPr>
                <a:grpSpLocks/>
              </p:cNvGrpSpPr>
              <p:nvPr/>
            </p:nvGrpSpPr>
            <p:grpSpPr bwMode="auto">
              <a:xfrm>
                <a:off x="3979" y="2610"/>
                <a:ext cx="84" cy="270"/>
                <a:chOff x="3979" y="2610"/>
                <a:chExt cx="84" cy="270"/>
              </a:xfrm>
            </p:grpSpPr>
            <p:sp>
              <p:nvSpPr>
                <p:cNvPr id="40145" name="Freeform 209"/>
                <p:cNvSpPr>
                  <a:spLocks/>
                </p:cNvSpPr>
                <p:nvPr/>
              </p:nvSpPr>
              <p:spPr bwMode="auto">
                <a:xfrm>
                  <a:off x="4034" y="2617"/>
                  <a:ext cx="29" cy="263"/>
                </a:xfrm>
                <a:custGeom>
                  <a:avLst/>
                  <a:gdLst>
                    <a:gd name="T0" fmla="*/ 0 w 29"/>
                    <a:gd name="T1" fmla="*/ 0 h 263"/>
                    <a:gd name="T2" fmla="*/ 28 w 29"/>
                    <a:gd name="T3" fmla="*/ 41 h 263"/>
                    <a:gd name="T4" fmla="*/ 28 w 29"/>
                    <a:gd name="T5" fmla="*/ 262 h 263"/>
                    <a:gd name="T6" fmla="*/ 0 w 29"/>
                    <a:gd name="T7" fmla="*/ 262 h 263"/>
                    <a:gd name="T8" fmla="*/ 0 w 29"/>
                    <a:gd name="T9" fmla="*/ 0 h 263"/>
                  </a:gdLst>
                  <a:ahLst/>
                  <a:cxnLst>
                    <a:cxn ang="0">
                      <a:pos x="T0" y="T1"/>
                    </a:cxn>
                    <a:cxn ang="0">
                      <a:pos x="T2" y="T3"/>
                    </a:cxn>
                    <a:cxn ang="0">
                      <a:pos x="T4" y="T5"/>
                    </a:cxn>
                    <a:cxn ang="0">
                      <a:pos x="T6" y="T7"/>
                    </a:cxn>
                    <a:cxn ang="0">
                      <a:pos x="T8" y="T9"/>
                    </a:cxn>
                  </a:cxnLst>
                  <a:rect l="0" t="0" r="r" b="b"/>
                  <a:pathLst>
                    <a:path w="29" h="263">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6" name="Freeform 210"/>
                <p:cNvSpPr>
                  <a:spLocks/>
                </p:cNvSpPr>
                <p:nvPr/>
              </p:nvSpPr>
              <p:spPr bwMode="auto">
                <a:xfrm>
                  <a:off x="3979" y="2610"/>
                  <a:ext cx="56" cy="269"/>
                </a:xfrm>
                <a:custGeom>
                  <a:avLst/>
                  <a:gdLst>
                    <a:gd name="T0" fmla="*/ 0 w 56"/>
                    <a:gd name="T1" fmla="*/ 268 h 269"/>
                    <a:gd name="T2" fmla="*/ 0 w 56"/>
                    <a:gd name="T3" fmla="*/ 5 h 269"/>
                    <a:gd name="T4" fmla="*/ 2 w 56"/>
                    <a:gd name="T5" fmla="*/ 3 h 269"/>
                    <a:gd name="T6" fmla="*/ 6 w 56"/>
                    <a:gd name="T7" fmla="*/ 2 h 269"/>
                    <a:gd name="T8" fmla="*/ 13 w 56"/>
                    <a:gd name="T9" fmla="*/ 0 h 269"/>
                    <a:gd name="T10" fmla="*/ 18 w 56"/>
                    <a:gd name="T11" fmla="*/ 0 h 269"/>
                    <a:gd name="T12" fmla="*/ 23 w 56"/>
                    <a:gd name="T13" fmla="*/ 0 h 269"/>
                    <a:gd name="T14" fmla="*/ 26 w 56"/>
                    <a:gd name="T15" fmla="*/ 0 h 269"/>
                    <a:gd name="T16" fmla="*/ 29 w 56"/>
                    <a:gd name="T17" fmla="*/ 0 h 269"/>
                    <a:gd name="T18" fmla="*/ 33 w 56"/>
                    <a:gd name="T19" fmla="*/ 0 h 269"/>
                    <a:gd name="T20" fmla="*/ 36 w 56"/>
                    <a:gd name="T21" fmla="*/ 0 h 269"/>
                    <a:gd name="T22" fmla="*/ 38 w 56"/>
                    <a:gd name="T23" fmla="*/ 0 h 269"/>
                    <a:gd name="T24" fmla="*/ 41 w 56"/>
                    <a:gd name="T25" fmla="*/ 1 h 269"/>
                    <a:gd name="T26" fmla="*/ 45 w 56"/>
                    <a:gd name="T27" fmla="*/ 2 h 269"/>
                    <a:gd name="T28" fmla="*/ 50 w 56"/>
                    <a:gd name="T29" fmla="*/ 3 h 269"/>
                    <a:gd name="T30" fmla="*/ 53 w 56"/>
                    <a:gd name="T31" fmla="*/ 4 h 269"/>
                    <a:gd name="T32" fmla="*/ 55 w 56"/>
                    <a:gd name="T33" fmla="*/ 5 h 269"/>
                    <a:gd name="T34" fmla="*/ 55 w 56"/>
                    <a:gd name="T35" fmla="*/ 268 h 269"/>
                    <a:gd name="T36" fmla="*/ 0 w 56"/>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9">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47" name="Group 211"/>
              <p:cNvGrpSpPr>
                <a:grpSpLocks/>
              </p:cNvGrpSpPr>
              <p:nvPr/>
            </p:nvGrpSpPr>
            <p:grpSpPr bwMode="auto">
              <a:xfrm>
                <a:off x="3979" y="2682"/>
                <a:ext cx="56" cy="156"/>
                <a:chOff x="3979" y="2682"/>
                <a:chExt cx="56" cy="156"/>
              </a:xfrm>
            </p:grpSpPr>
            <p:sp>
              <p:nvSpPr>
                <p:cNvPr id="40148" name="Freeform 212"/>
                <p:cNvSpPr>
                  <a:spLocks/>
                </p:cNvSpPr>
                <p:nvPr/>
              </p:nvSpPr>
              <p:spPr bwMode="auto">
                <a:xfrm>
                  <a:off x="3979" y="2806"/>
                  <a:ext cx="56" cy="17"/>
                </a:xfrm>
                <a:custGeom>
                  <a:avLst/>
                  <a:gdLst>
                    <a:gd name="T0" fmla="*/ 0 w 56"/>
                    <a:gd name="T1" fmla="*/ 8 h 17"/>
                    <a:gd name="T2" fmla="*/ 0 w 56"/>
                    <a:gd name="T3" fmla="*/ 6 h 17"/>
                    <a:gd name="T4" fmla="*/ 3 w 56"/>
                    <a:gd name="T5" fmla="*/ 5 h 17"/>
                    <a:gd name="T6" fmla="*/ 5 w 56"/>
                    <a:gd name="T7" fmla="*/ 4 h 17"/>
                    <a:gd name="T8" fmla="*/ 10 w 56"/>
                    <a:gd name="T9" fmla="*/ 2 h 17"/>
                    <a:gd name="T10" fmla="*/ 13 w 56"/>
                    <a:gd name="T11" fmla="*/ 1 h 17"/>
                    <a:gd name="T12" fmla="*/ 17 w 56"/>
                    <a:gd name="T13" fmla="*/ 0 h 17"/>
                    <a:gd name="T14" fmla="*/ 22 w 56"/>
                    <a:gd name="T15" fmla="*/ 0 h 17"/>
                    <a:gd name="T16" fmla="*/ 26 w 56"/>
                    <a:gd name="T17" fmla="*/ 0 h 17"/>
                    <a:gd name="T18" fmla="*/ 31 w 56"/>
                    <a:gd name="T19" fmla="*/ 0 h 17"/>
                    <a:gd name="T20" fmla="*/ 35 w 56"/>
                    <a:gd name="T21" fmla="*/ 0 h 17"/>
                    <a:gd name="T22" fmla="*/ 39 w 56"/>
                    <a:gd name="T23" fmla="*/ 1 h 17"/>
                    <a:gd name="T24" fmla="*/ 42 w 56"/>
                    <a:gd name="T25" fmla="*/ 1 h 17"/>
                    <a:gd name="T26" fmla="*/ 46 w 56"/>
                    <a:gd name="T27" fmla="*/ 4 h 17"/>
                    <a:gd name="T28" fmla="*/ 50 w 56"/>
                    <a:gd name="T29" fmla="*/ 5 h 17"/>
                    <a:gd name="T30" fmla="*/ 53 w 56"/>
                    <a:gd name="T31" fmla="*/ 6 h 17"/>
                    <a:gd name="T32" fmla="*/ 55 w 56"/>
                    <a:gd name="T33" fmla="*/ 8 h 17"/>
                    <a:gd name="T34" fmla="*/ 55 w 56"/>
                    <a:gd name="T35" fmla="*/ 16 h 17"/>
                    <a:gd name="T36" fmla="*/ 53 w 56"/>
                    <a:gd name="T37" fmla="*/ 14 h 17"/>
                    <a:gd name="T38" fmla="*/ 51 w 56"/>
                    <a:gd name="T39" fmla="*/ 13 h 17"/>
                    <a:gd name="T40" fmla="*/ 47 w 56"/>
                    <a:gd name="T41" fmla="*/ 12 h 17"/>
                    <a:gd name="T42" fmla="*/ 44 w 56"/>
                    <a:gd name="T43" fmla="*/ 10 h 17"/>
                    <a:gd name="T44" fmla="*/ 40 w 56"/>
                    <a:gd name="T45" fmla="*/ 9 h 17"/>
                    <a:gd name="T46" fmla="*/ 35 w 56"/>
                    <a:gd name="T47" fmla="*/ 8 h 17"/>
                    <a:gd name="T48" fmla="*/ 31 w 56"/>
                    <a:gd name="T49" fmla="*/ 8 h 17"/>
                    <a:gd name="T50" fmla="*/ 28 w 56"/>
                    <a:gd name="T51" fmla="*/ 8 h 17"/>
                    <a:gd name="T52" fmla="*/ 24 w 56"/>
                    <a:gd name="T53" fmla="*/ 8 h 17"/>
                    <a:gd name="T54" fmla="*/ 21 w 56"/>
                    <a:gd name="T55" fmla="*/ 8 h 17"/>
                    <a:gd name="T56" fmla="*/ 17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9" name="Freeform 213"/>
                <p:cNvSpPr>
                  <a:spLocks/>
                </p:cNvSpPr>
                <p:nvPr/>
              </p:nvSpPr>
              <p:spPr bwMode="auto">
                <a:xfrm>
                  <a:off x="3979" y="2821"/>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1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6 h 17"/>
                    <a:gd name="T38" fmla="*/ 51 w 56"/>
                    <a:gd name="T39" fmla="*/ 14 h 17"/>
                    <a:gd name="T40" fmla="*/ 48 w 56"/>
                    <a:gd name="T41" fmla="*/ 13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9 h 17"/>
                    <a:gd name="T58" fmla="*/ 14 w 56"/>
                    <a:gd name="T59" fmla="*/ 9 h 17"/>
                    <a:gd name="T60" fmla="*/ 10 w 56"/>
                    <a:gd name="T61" fmla="*/ 10 h 17"/>
                    <a:gd name="T62" fmla="*/ 6 w 56"/>
                    <a:gd name="T63" fmla="*/ 12 h 17"/>
                    <a:gd name="T64" fmla="*/ 3 w 56"/>
                    <a:gd name="T65" fmla="*/ 14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0" name="Freeform 214"/>
                <p:cNvSpPr>
                  <a:spLocks/>
                </p:cNvSpPr>
                <p:nvPr/>
              </p:nvSpPr>
              <p:spPr bwMode="auto">
                <a:xfrm>
                  <a:off x="3979" y="2682"/>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0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4 h 17"/>
                    <a:gd name="T38" fmla="*/ 51 w 56"/>
                    <a:gd name="T39" fmla="*/ 13 h 17"/>
                    <a:gd name="T40" fmla="*/ 48 w 56"/>
                    <a:gd name="T41" fmla="*/ 12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1" name="Group 215"/>
            <p:cNvGrpSpPr>
              <a:grpSpLocks/>
            </p:cNvGrpSpPr>
            <p:nvPr/>
          </p:nvGrpSpPr>
          <p:grpSpPr bwMode="auto">
            <a:xfrm>
              <a:off x="4034" y="2610"/>
              <a:ext cx="85" cy="270"/>
              <a:chOff x="4034" y="2610"/>
              <a:chExt cx="85" cy="270"/>
            </a:xfrm>
          </p:grpSpPr>
          <p:grpSp>
            <p:nvGrpSpPr>
              <p:cNvPr id="40152" name="Group 216"/>
              <p:cNvGrpSpPr>
                <a:grpSpLocks/>
              </p:cNvGrpSpPr>
              <p:nvPr/>
            </p:nvGrpSpPr>
            <p:grpSpPr bwMode="auto">
              <a:xfrm>
                <a:off x="4034" y="2610"/>
                <a:ext cx="85" cy="270"/>
                <a:chOff x="4034" y="2610"/>
                <a:chExt cx="85" cy="270"/>
              </a:xfrm>
            </p:grpSpPr>
            <p:sp>
              <p:nvSpPr>
                <p:cNvPr id="40153" name="Freeform 217"/>
                <p:cNvSpPr>
                  <a:spLocks/>
                </p:cNvSpPr>
                <p:nvPr/>
              </p:nvSpPr>
              <p:spPr bwMode="auto">
                <a:xfrm>
                  <a:off x="409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4" name="Freeform 218"/>
                <p:cNvSpPr>
                  <a:spLocks/>
                </p:cNvSpPr>
                <p:nvPr/>
              </p:nvSpPr>
              <p:spPr bwMode="auto">
                <a:xfrm>
                  <a:off x="4034" y="2610"/>
                  <a:ext cx="57" cy="269"/>
                </a:xfrm>
                <a:custGeom>
                  <a:avLst/>
                  <a:gdLst>
                    <a:gd name="T0" fmla="*/ 0 w 57"/>
                    <a:gd name="T1" fmla="*/ 268 h 269"/>
                    <a:gd name="T2" fmla="*/ 0 w 57"/>
                    <a:gd name="T3" fmla="*/ 5 h 269"/>
                    <a:gd name="T4" fmla="*/ 2 w 57"/>
                    <a:gd name="T5" fmla="*/ 3 h 269"/>
                    <a:gd name="T6" fmla="*/ 7 w 57"/>
                    <a:gd name="T7" fmla="*/ 2 h 269"/>
                    <a:gd name="T8" fmla="*/ 13 w 57"/>
                    <a:gd name="T9" fmla="*/ 0 h 269"/>
                    <a:gd name="T10" fmla="*/ 18 w 57"/>
                    <a:gd name="T11" fmla="*/ 0 h 269"/>
                    <a:gd name="T12" fmla="*/ 23 w 57"/>
                    <a:gd name="T13" fmla="*/ 0 h 269"/>
                    <a:gd name="T14" fmla="*/ 27 w 57"/>
                    <a:gd name="T15" fmla="*/ 0 h 269"/>
                    <a:gd name="T16" fmla="*/ 30 w 57"/>
                    <a:gd name="T17" fmla="*/ 0 h 269"/>
                    <a:gd name="T18" fmla="*/ 33 w 57"/>
                    <a:gd name="T19" fmla="*/ 0 h 269"/>
                    <a:gd name="T20" fmla="*/ 36 w 57"/>
                    <a:gd name="T21" fmla="*/ 0 h 269"/>
                    <a:gd name="T22" fmla="*/ 39 w 57"/>
                    <a:gd name="T23" fmla="*/ 0 h 269"/>
                    <a:gd name="T24" fmla="*/ 41 w 57"/>
                    <a:gd name="T25" fmla="*/ 1 h 269"/>
                    <a:gd name="T26" fmla="*/ 45 w 57"/>
                    <a:gd name="T27" fmla="*/ 2 h 269"/>
                    <a:gd name="T28" fmla="*/ 51 w 57"/>
                    <a:gd name="T29" fmla="*/ 3 h 269"/>
                    <a:gd name="T30" fmla="*/ 53 w 57"/>
                    <a:gd name="T31" fmla="*/ 4 h 269"/>
                    <a:gd name="T32" fmla="*/ 56 w 57"/>
                    <a:gd name="T33" fmla="*/ 5 h 269"/>
                    <a:gd name="T34" fmla="*/ 56 w 57"/>
                    <a:gd name="T35" fmla="*/ 268 h 269"/>
                    <a:gd name="T36" fmla="*/ 0 w 57"/>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69">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55" name="Group 219"/>
              <p:cNvGrpSpPr>
                <a:grpSpLocks/>
              </p:cNvGrpSpPr>
              <p:nvPr/>
            </p:nvGrpSpPr>
            <p:grpSpPr bwMode="auto">
              <a:xfrm>
                <a:off x="4034" y="2682"/>
                <a:ext cx="57" cy="156"/>
                <a:chOff x="4034" y="2682"/>
                <a:chExt cx="57" cy="156"/>
              </a:xfrm>
            </p:grpSpPr>
            <p:sp>
              <p:nvSpPr>
                <p:cNvPr id="40156" name="Freeform 220"/>
                <p:cNvSpPr>
                  <a:spLocks/>
                </p:cNvSpPr>
                <p:nvPr/>
              </p:nvSpPr>
              <p:spPr bwMode="auto">
                <a:xfrm>
                  <a:off x="4034"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7" name="Freeform 221"/>
                <p:cNvSpPr>
                  <a:spLocks/>
                </p:cNvSpPr>
                <p:nvPr/>
              </p:nvSpPr>
              <p:spPr bwMode="auto">
                <a:xfrm>
                  <a:off x="4034" y="2821"/>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1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6 h 17"/>
                    <a:gd name="T38" fmla="*/ 51 w 57"/>
                    <a:gd name="T39" fmla="*/ 14 h 17"/>
                    <a:gd name="T40" fmla="*/ 48 w 57"/>
                    <a:gd name="T41" fmla="*/ 13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9 h 17"/>
                    <a:gd name="T58" fmla="*/ 14 w 57"/>
                    <a:gd name="T59" fmla="*/ 9 h 17"/>
                    <a:gd name="T60" fmla="*/ 10 w 57"/>
                    <a:gd name="T61" fmla="*/ 10 h 17"/>
                    <a:gd name="T62" fmla="*/ 7 w 57"/>
                    <a:gd name="T63" fmla="*/ 12 h 17"/>
                    <a:gd name="T64" fmla="*/ 3 w 57"/>
                    <a:gd name="T65" fmla="*/ 14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8" name="Freeform 222"/>
                <p:cNvSpPr>
                  <a:spLocks/>
                </p:cNvSpPr>
                <p:nvPr/>
              </p:nvSpPr>
              <p:spPr bwMode="auto">
                <a:xfrm>
                  <a:off x="4034" y="2682"/>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0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4 h 17"/>
                    <a:gd name="T38" fmla="*/ 51 w 57"/>
                    <a:gd name="T39" fmla="*/ 13 h 17"/>
                    <a:gd name="T40" fmla="*/ 48 w 57"/>
                    <a:gd name="T41" fmla="*/ 12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8 h 17"/>
                    <a:gd name="T58" fmla="*/ 14 w 57"/>
                    <a:gd name="T59" fmla="*/ 9 h 17"/>
                    <a:gd name="T60" fmla="*/ 10 w 57"/>
                    <a:gd name="T61" fmla="*/ 10 h 17"/>
                    <a:gd name="T62" fmla="*/ 7 w 57"/>
                    <a:gd name="T63" fmla="*/ 12 h 17"/>
                    <a:gd name="T64" fmla="*/ 3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9" name="Group 223"/>
            <p:cNvGrpSpPr>
              <a:grpSpLocks/>
            </p:cNvGrpSpPr>
            <p:nvPr/>
          </p:nvGrpSpPr>
          <p:grpSpPr bwMode="auto">
            <a:xfrm>
              <a:off x="4090" y="2610"/>
              <a:ext cx="84" cy="270"/>
              <a:chOff x="4090" y="2610"/>
              <a:chExt cx="84" cy="270"/>
            </a:xfrm>
          </p:grpSpPr>
          <p:grpSp>
            <p:nvGrpSpPr>
              <p:cNvPr id="40160" name="Group 224"/>
              <p:cNvGrpSpPr>
                <a:grpSpLocks/>
              </p:cNvGrpSpPr>
              <p:nvPr/>
            </p:nvGrpSpPr>
            <p:grpSpPr bwMode="auto">
              <a:xfrm>
                <a:off x="4090" y="2610"/>
                <a:ext cx="84" cy="270"/>
                <a:chOff x="4090" y="2610"/>
                <a:chExt cx="84" cy="270"/>
              </a:xfrm>
            </p:grpSpPr>
            <p:sp>
              <p:nvSpPr>
                <p:cNvPr id="40161" name="Freeform 225"/>
                <p:cNvSpPr>
                  <a:spLocks/>
                </p:cNvSpPr>
                <p:nvPr/>
              </p:nvSpPr>
              <p:spPr bwMode="auto">
                <a:xfrm>
                  <a:off x="4090"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1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2" name="Freeform 226"/>
                <p:cNvSpPr>
                  <a:spLocks/>
                </p:cNvSpPr>
                <p:nvPr/>
              </p:nvSpPr>
              <p:spPr bwMode="auto">
                <a:xfrm>
                  <a:off x="4147" y="2617"/>
                  <a:ext cx="27" cy="263"/>
                </a:xfrm>
                <a:custGeom>
                  <a:avLst/>
                  <a:gdLst>
                    <a:gd name="T0" fmla="*/ 0 w 27"/>
                    <a:gd name="T1" fmla="*/ 0 h 263"/>
                    <a:gd name="T2" fmla="*/ 26 w 27"/>
                    <a:gd name="T3" fmla="*/ 41 h 263"/>
                    <a:gd name="T4" fmla="*/ 26 w 27"/>
                    <a:gd name="T5" fmla="*/ 262 h 263"/>
                    <a:gd name="T6" fmla="*/ 0 w 27"/>
                    <a:gd name="T7" fmla="*/ 262 h 263"/>
                    <a:gd name="T8" fmla="*/ 0 w 27"/>
                    <a:gd name="T9" fmla="*/ 0 h 263"/>
                  </a:gdLst>
                  <a:ahLst/>
                  <a:cxnLst>
                    <a:cxn ang="0">
                      <a:pos x="T0" y="T1"/>
                    </a:cxn>
                    <a:cxn ang="0">
                      <a:pos x="T2" y="T3"/>
                    </a:cxn>
                    <a:cxn ang="0">
                      <a:pos x="T4" y="T5"/>
                    </a:cxn>
                    <a:cxn ang="0">
                      <a:pos x="T6" y="T7"/>
                    </a:cxn>
                    <a:cxn ang="0">
                      <a:pos x="T8" y="T9"/>
                    </a:cxn>
                  </a:cxnLst>
                  <a:rect l="0" t="0" r="r" b="b"/>
                  <a:pathLst>
                    <a:path w="27" h="263">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63" name="Group 227"/>
              <p:cNvGrpSpPr>
                <a:grpSpLocks/>
              </p:cNvGrpSpPr>
              <p:nvPr/>
            </p:nvGrpSpPr>
            <p:grpSpPr bwMode="auto">
              <a:xfrm>
                <a:off x="4090" y="2682"/>
                <a:ext cx="58" cy="156"/>
                <a:chOff x="4090" y="2682"/>
                <a:chExt cx="58" cy="156"/>
              </a:xfrm>
            </p:grpSpPr>
            <p:sp>
              <p:nvSpPr>
                <p:cNvPr id="40164" name="Freeform 228"/>
                <p:cNvSpPr>
                  <a:spLocks/>
                </p:cNvSpPr>
                <p:nvPr/>
              </p:nvSpPr>
              <p:spPr bwMode="auto">
                <a:xfrm>
                  <a:off x="4090"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5" name="Freeform 229"/>
                <p:cNvSpPr>
                  <a:spLocks/>
                </p:cNvSpPr>
                <p:nvPr/>
              </p:nvSpPr>
              <p:spPr bwMode="auto">
                <a:xfrm>
                  <a:off x="4090"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6" name="Freeform 230"/>
                <p:cNvSpPr>
                  <a:spLocks/>
                </p:cNvSpPr>
                <p:nvPr/>
              </p:nvSpPr>
              <p:spPr bwMode="auto">
                <a:xfrm>
                  <a:off x="4090"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67" name="Freeform 231"/>
            <p:cNvSpPr>
              <a:spLocks/>
            </p:cNvSpPr>
            <p:nvPr/>
          </p:nvSpPr>
          <p:spPr bwMode="auto">
            <a:xfrm>
              <a:off x="3833" y="2750"/>
              <a:ext cx="90" cy="129"/>
            </a:xfrm>
            <a:custGeom>
              <a:avLst/>
              <a:gdLst>
                <a:gd name="T0" fmla="*/ 89 w 90"/>
                <a:gd name="T1" fmla="*/ 0 h 129"/>
                <a:gd name="T2" fmla="*/ 71 w 90"/>
                <a:gd name="T3" fmla="*/ 0 h 129"/>
                <a:gd name="T4" fmla="*/ 71 w 90"/>
                <a:gd name="T5" fmla="*/ 110 h 129"/>
                <a:gd name="T6" fmla="*/ 0 w 90"/>
                <a:gd name="T7" fmla="*/ 110 h 129"/>
                <a:gd name="T8" fmla="*/ 0 w 90"/>
                <a:gd name="T9" fmla="*/ 128 h 129"/>
                <a:gd name="T10" fmla="*/ 89 w 90"/>
                <a:gd name="T11" fmla="*/ 128 h 129"/>
                <a:gd name="T12" fmla="*/ 89 w 90"/>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90" h="129">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68" name="Group 232"/>
            <p:cNvGrpSpPr>
              <a:grpSpLocks/>
            </p:cNvGrpSpPr>
            <p:nvPr/>
          </p:nvGrpSpPr>
          <p:grpSpPr bwMode="auto">
            <a:xfrm>
              <a:off x="4149" y="2750"/>
              <a:ext cx="90" cy="130"/>
              <a:chOff x="4149" y="2750"/>
              <a:chExt cx="90" cy="130"/>
            </a:xfrm>
          </p:grpSpPr>
          <p:sp>
            <p:nvSpPr>
              <p:cNvPr id="40169" name="Freeform 233"/>
              <p:cNvSpPr>
                <a:spLocks/>
              </p:cNvSpPr>
              <p:nvPr/>
            </p:nvSpPr>
            <p:spPr bwMode="auto">
              <a:xfrm>
                <a:off x="4167" y="2750"/>
                <a:ext cx="72" cy="130"/>
              </a:xfrm>
              <a:custGeom>
                <a:avLst/>
                <a:gdLst>
                  <a:gd name="T0" fmla="*/ 0 w 72"/>
                  <a:gd name="T1" fmla="*/ 0 h 130"/>
                  <a:gd name="T2" fmla="*/ 23 w 72"/>
                  <a:gd name="T3" fmla="*/ 39 h 130"/>
                  <a:gd name="T4" fmla="*/ 23 w 72"/>
                  <a:gd name="T5" fmla="*/ 114 h 130"/>
                  <a:gd name="T6" fmla="*/ 71 w 72"/>
                  <a:gd name="T7" fmla="*/ 114 h 130"/>
                  <a:gd name="T8" fmla="*/ 71 w 72"/>
                  <a:gd name="T9" fmla="*/ 129 h 130"/>
                  <a:gd name="T10" fmla="*/ 0 w 72"/>
                  <a:gd name="T11" fmla="*/ 129 h 130"/>
                  <a:gd name="T12" fmla="*/ 0 w 72"/>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72" h="13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70" name="Freeform 234"/>
              <p:cNvSpPr>
                <a:spLocks/>
              </p:cNvSpPr>
              <p:nvPr/>
            </p:nvSpPr>
            <p:spPr bwMode="auto">
              <a:xfrm>
                <a:off x="4149" y="2750"/>
                <a:ext cx="90" cy="130"/>
              </a:xfrm>
              <a:custGeom>
                <a:avLst/>
                <a:gdLst>
                  <a:gd name="T0" fmla="*/ 0 w 90"/>
                  <a:gd name="T1" fmla="*/ 0 h 130"/>
                  <a:gd name="T2" fmla="*/ 17 w 90"/>
                  <a:gd name="T3" fmla="*/ 0 h 130"/>
                  <a:gd name="T4" fmla="*/ 17 w 90"/>
                  <a:gd name="T5" fmla="*/ 111 h 130"/>
                  <a:gd name="T6" fmla="*/ 89 w 90"/>
                  <a:gd name="T7" fmla="*/ 111 h 130"/>
                  <a:gd name="T8" fmla="*/ 89 w 90"/>
                  <a:gd name="T9" fmla="*/ 129 h 130"/>
                  <a:gd name="T10" fmla="*/ 0 w 90"/>
                  <a:gd name="T11" fmla="*/ 129 h 130"/>
                  <a:gd name="T12" fmla="*/ 0 w 90"/>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90" h="13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71" name="Rectangle 235"/>
          <p:cNvSpPr>
            <a:spLocks noChangeArrowheads="1"/>
          </p:cNvSpPr>
          <p:nvPr/>
        </p:nvSpPr>
        <p:spPr bwMode="auto">
          <a:xfrm>
            <a:off x="9678023" y="3886200"/>
            <a:ext cx="843307" cy="1019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7625" rIns="93662" bIns="47625">
            <a:spAutoFit/>
          </a:bodyPr>
          <a:lstStyle>
            <a:lvl1pPr defTabSz="936625">
              <a:defRPr sz="2400">
                <a:solidFill>
                  <a:schemeClr val="tx1"/>
                </a:solidFill>
                <a:latin typeface="Times New Roman" panose="02020603050405020304" pitchFamily="18" charset="0"/>
              </a:defRPr>
            </a:lvl1pPr>
            <a:lvl2pPr marL="463550" defTabSz="936625">
              <a:defRPr sz="2400">
                <a:solidFill>
                  <a:schemeClr val="tx1"/>
                </a:solidFill>
                <a:latin typeface="Times New Roman" panose="02020603050405020304" pitchFamily="18" charset="0"/>
              </a:defRPr>
            </a:lvl2pPr>
            <a:lvl3pPr marL="925513" defTabSz="936625">
              <a:defRPr sz="2400">
                <a:solidFill>
                  <a:schemeClr val="tx1"/>
                </a:solidFill>
                <a:latin typeface="Times New Roman" panose="02020603050405020304" pitchFamily="18" charset="0"/>
              </a:defRPr>
            </a:lvl3pPr>
            <a:lvl4pPr marL="1389063" defTabSz="936625">
              <a:defRPr sz="2400">
                <a:solidFill>
                  <a:schemeClr val="tx1"/>
                </a:solidFill>
                <a:latin typeface="Times New Roman" panose="02020603050405020304" pitchFamily="18" charset="0"/>
              </a:defRPr>
            </a:lvl4pPr>
            <a:lvl5pPr marL="1851025" defTabSz="936625">
              <a:defRPr sz="2400">
                <a:solidFill>
                  <a:schemeClr val="tx1"/>
                </a:solidFill>
                <a:latin typeface="Times New Roman" panose="02020603050405020304" pitchFamily="18" charset="0"/>
              </a:defRPr>
            </a:lvl5pPr>
            <a:lvl6pPr marL="2308225" defTabSz="936625" eaLnBrk="0" fontAlgn="base" hangingPunct="0">
              <a:spcBef>
                <a:spcPct val="0"/>
              </a:spcBef>
              <a:spcAft>
                <a:spcPct val="0"/>
              </a:spcAft>
              <a:defRPr sz="2400">
                <a:solidFill>
                  <a:schemeClr val="tx1"/>
                </a:solidFill>
                <a:latin typeface="Times New Roman" panose="02020603050405020304" pitchFamily="18" charset="0"/>
              </a:defRPr>
            </a:lvl6pPr>
            <a:lvl7pPr marL="2765425" defTabSz="936625" eaLnBrk="0" fontAlgn="base" hangingPunct="0">
              <a:spcBef>
                <a:spcPct val="0"/>
              </a:spcBef>
              <a:spcAft>
                <a:spcPct val="0"/>
              </a:spcAft>
              <a:defRPr sz="2400">
                <a:solidFill>
                  <a:schemeClr val="tx1"/>
                </a:solidFill>
                <a:latin typeface="Times New Roman" panose="02020603050405020304" pitchFamily="18" charset="0"/>
              </a:defRPr>
            </a:lvl7pPr>
            <a:lvl8pPr marL="3222625" defTabSz="936625" eaLnBrk="0" fontAlgn="base" hangingPunct="0">
              <a:spcBef>
                <a:spcPct val="0"/>
              </a:spcBef>
              <a:spcAft>
                <a:spcPct val="0"/>
              </a:spcAft>
              <a:defRPr sz="2400">
                <a:solidFill>
                  <a:schemeClr val="tx1"/>
                </a:solidFill>
                <a:latin typeface="Times New Roman" panose="02020603050405020304" pitchFamily="18" charset="0"/>
              </a:defRPr>
            </a:lvl8pPr>
            <a:lvl9pPr marL="3679825" defTabSz="93662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GB" sz="2000">
                <a:latin typeface="Tahoma" panose="020B0604030504040204" pitchFamily="34" charset="0"/>
              </a:rPr>
              <a:t>World</a:t>
            </a:r>
          </a:p>
          <a:p>
            <a:pPr algn="ctr"/>
            <a:r>
              <a:rPr lang="en-US" altLang="en-GB" sz="2000">
                <a:latin typeface="Tahoma" panose="020B0604030504040204" pitchFamily="34" charset="0"/>
              </a:rPr>
              <a:t>Wide</a:t>
            </a:r>
          </a:p>
          <a:p>
            <a:pPr algn="ctr"/>
            <a:r>
              <a:rPr lang="en-US" altLang="en-GB" sz="2000">
                <a:latin typeface="Tahoma" panose="020B0604030504040204" pitchFamily="34" charset="0"/>
              </a:rPr>
              <a:t>Web</a:t>
            </a:r>
            <a:endParaRPr lang="en-US" altLang="en-GB" sz="2000" b="1" i="1">
              <a:latin typeface="Tahoma" panose="020B0604030504040204" pitchFamily="34" charset="0"/>
            </a:endParaRPr>
          </a:p>
        </p:txBody>
      </p:sp>
      <p:graphicFrame>
        <p:nvGraphicFramePr>
          <p:cNvPr id="40172" name="Object 236"/>
          <p:cNvGraphicFramePr>
            <a:graphicFrameLocks/>
          </p:cNvGraphicFramePr>
          <p:nvPr/>
        </p:nvGraphicFramePr>
        <p:xfrm>
          <a:off x="5715001" y="2057403"/>
          <a:ext cx="1530351" cy="1069975"/>
        </p:xfrm>
        <a:graphic>
          <a:graphicData uri="http://schemas.openxmlformats.org/presentationml/2006/ole">
            <mc:AlternateContent xmlns:mc="http://schemas.openxmlformats.org/markup-compatibility/2006">
              <mc:Choice xmlns:v="urn:schemas-microsoft-com:vml" Requires="v">
                <p:oleObj spid="_x0000_s1227" name="ClipArt" r:id="rId3" imgW="3660480" imgH="3565440" progId="MS_ClipArt_Gallery.2">
                  <p:embed/>
                </p:oleObj>
              </mc:Choice>
              <mc:Fallback>
                <p:oleObj name="ClipArt" r:id="rId3" imgW="3660480" imgH="356544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2057403"/>
                        <a:ext cx="1530351"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173" name="Picture 23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1949" y="1612900"/>
            <a:ext cx="628651"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174" name="Object 238"/>
          <p:cNvGraphicFramePr>
            <a:graphicFrameLocks/>
          </p:cNvGraphicFramePr>
          <p:nvPr>
            <p:extLst>
              <p:ext uri="{D42A27DB-BD31-4B8C-83A1-F6EECF244321}">
                <p14:modId xmlns:p14="http://schemas.microsoft.com/office/powerpoint/2010/main" val="2080519736"/>
              </p:ext>
            </p:extLst>
          </p:nvPr>
        </p:nvGraphicFramePr>
        <p:xfrm>
          <a:off x="4107551" y="2578632"/>
          <a:ext cx="674687" cy="995893"/>
        </p:xfrm>
        <a:graphic>
          <a:graphicData uri="http://schemas.openxmlformats.org/presentationml/2006/ole">
            <mc:AlternateContent xmlns:mc="http://schemas.openxmlformats.org/markup-compatibility/2006">
              <mc:Choice xmlns:v="urn:schemas-microsoft-com:vml" Requires="v">
                <p:oleObj spid="_x0000_s1228" name="ClipArt" r:id="rId6" imgW="1352520" imgH="3659040" progId="MS_ClipArt_Gallery.2">
                  <p:embed/>
                </p:oleObj>
              </mc:Choice>
              <mc:Fallback>
                <p:oleObj name="ClipArt" r:id="rId6" imgW="1352520" imgH="365904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7551" y="2578632"/>
                        <a:ext cx="674687" cy="995893"/>
                      </a:xfrm>
                      <a:prstGeom prst="rect">
                        <a:avLst/>
                      </a:prstGeom>
                      <a:noFill/>
                      <a:ln>
                        <a:noFill/>
                      </a:ln>
                      <a:effectLst/>
                    </p:spPr>
                  </p:pic>
                </p:oleObj>
              </mc:Fallback>
            </mc:AlternateContent>
          </a:graphicData>
        </a:graphic>
      </p:graphicFrame>
      <p:sp>
        <p:nvSpPr>
          <p:cNvPr id="40175" name="Line 239"/>
          <p:cNvSpPr>
            <a:spLocks noChangeShapeType="1"/>
          </p:cNvSpPr>
          <p:nvPr/>
        </p:nvSpPr>
        <p:spPr bwMode="auto">
          <a:xfrm flipV="1">
            <a:off x="6248400" y="2982913"/>
            <a:ext cx="685800" cy="533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76" name="AutoShape 240"/>
          <p:cNvSpPr>
            <a:spLocks noChangeArrowheads="1"/>
          </p:cNvSpPr>
          <p:nvPr/>
        </p:nvSpPr>
        <p:spPr bwMode="auto">
          <a:xfrm flipH="1">
            <a:off x="1606551" y="1770066"/>
            <a:ext cx="3568700" cy="497417"/>
          </a:xfrm>
          <a:prstGeom prst="wedgeRoundRectCallout">
            <a:avLst>
              <a:gd name="adj1" fmla="val -37671"/>
              <a:gd name="adj2" fmla="val 66667"/>
              <a:gd name="adj3" fmla="val 1666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177" name="Object 241"/>
          <p:cNvGraphicFramePr>
            <a:graphicFrameLocks noChangeAspect="1"/>
          </p:cNvGraphicFramePr>
          <p:nvPr/>
        </p:nvGraphicFramePr>
        <p:xfrm>
          <a:off x="8610600" y="3357564"/>
          <a:ext cx="1143000" cy="1076325"/>
        </p:xfrm>
        <a:graphic>
          <a:graphicData uri="http://schemas.openxmlformats.org/presentationml/2006/ole">
            <mc:AlternateContent xmlns:mc="http://schemas.openxmlformats.org/markup-compatibility/2006">
              <mc:Choice xmlns:v="urn:schemas-microsoft-com:vml" Requires="v">
                <p:oleObj spid="_x0000_s1229" name="Clip" r:id="rId8" imgW="873360" imgH="822600" progId="MS_ClipArt_Gallery.2">
                  <p:embed/>
                </p:oleObj>
              </mc:Choice>
              <mc:Fallback>
                <p:oleObj name="Clip" r:id="rId8" imgW="873360" imgH="8226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0600" y="3357564"/>
                        <a:ext cx="11430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406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sp>
        <p:nvSpPr>
          <p:cNvPr id="16387" name="Rectangle 3"/>
          <p:cNvSpPr>
            <a:spLocks noChangeArrowheads="1"/>
          </p:cNvSpPr>
          <p:nvPr/>
        </p:nvSpPr>
        <p:spPr bwMode="auto">
          <a:xfrm>
            <a:off x="1203325" y="2305051"/>
            <a:ext cx="97837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By now, you probably realize that it is unrealistic to pre-compute and materialize all of the cuboids that can possibly be generated for a data cube.</a:t>
            </a:r>
          </a:p>
          <a:p>
            <a:pPr marL="342900" indent="-342900" algn="just">
              <a:lnSpc>
                <a:spcPct val="150000"/>
              </a:lnSpc>
              <a:buFont typeface="Wingdings" pitchFamily="2" charset="2"/>
              <a:buChar char="§"/>
            </a:pPr>
            <a:r>
              <a:rPr lang="en-US" sz="2400">
                <a:latin typeface="Arial Rounded MT Bold" pitchFamily="34" charset="0"/>
              </a:rPr>
              <a:t>If there are many cuboids, and these cuboids are large in size.</a:t>
            </a:r>
          </a:p>
          <a:p>
            <a:pPr marL="342900" indent="-342900" algn="just">
              <a:lnSpc>
                <a:spcPct val="150000"/>
              </a:lnSpc>
              <a:buFont typeface="Wingdings" pitchFamily="2" charset="2"/>
              <a:buChar char="§"/>
            </a:pPr>
            <a:r>
              <a:rPr lang="en-US" sz="2400">
                <a:latin typeface="Arial Rounded MT Bold" pitchFamily="34" charset="0"/>
              </a:rPr>
              <a:t>A more reasonable option is partial materialization; that is, to materialize only some of the possible cuboids that can be generated.</a:t>
            </a:r>
          </a:p>
        </p:txBody>
      </p:sp>
    </p:spTree>
    <p:extLst>
      <p:ext uri="{BB962C8B-B14F-4D97-AF65-F5344CB8AC3E}">
        <p14:creationId xmlns:p14="http://schemas.microsoft.com/office/powerpoint/2010/main" val="17572550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1" y="284165"/>
            <a:ext cx="9758363" cy="1508125"/>
          </a:xfrm>
        </p:spPr>
        <p:txBody>
          <a:bodyPr/>
          <a:lstStyle/>
          <a:p>
            <a:pPr algn="ctr" fontAlgn="auto">
              <a:spcAft>
                <a:spcPts val="0"/>
              </a:spcAft>
              <a:defRPr/>
            </a:pPr>
            <a:r>
              <a:rPr lang="en-US" sz="3600" b="1" dirty="0">
                <a:solidFill>
                  <a:schemeClr val="tx1"/>
                </a:solidFill>
                <a:latin typeface="Brush StrokeFast" pitchFamily="50" charset="0"/>
              </a:rPr>
              <a:t>Partial Materialization: </a:t>
            </a:r>
            <a:br>
              <a:rPr lang="en-US" sz="3600" b="1" dirty="0">
                <a:solidFill>
                  <a:schemeClr val="tx1"/>
                </a:solidFill>
                <a:latin typeface="Brush StrokeFast" pitchFamily="50" charset="0"/>
              </a:rPr>
            </a:br>
            <a:r>
              <a:rPr lang="en-US" sz="3600" b="1" dirty="0">
                <a:solidFill>
                  <a:schemeClr val="tx1"/>
                </a:solidFill>
                <a:latin typeface="Brush StrokeFast" pitchFamily="50" charset="0"/>
              </a:rPr>
              <a:t>Selected Computation of Cuboids</a:t>
            </a:r>
          </a:p>
        </p:txBody>
      </p:sp>
      <p:sp>
        <p:nvSpPr>
          <p:cNvPr id="17411" name="Rectangle 3"/>
          <p:cNvSpPr>
            <a:spLocks noChangeArrowheads="1"/>
          </p:cNvSpPr>
          <p:nvPr/>
        </p:nvSpPr>
        <p:spPr bwMode="auto">
          <a:xfrm>
            <a:off x="1203326" y="1792289"/>
            <a:ext cx="9785351"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There are three choices for data cube materialization given a base cuboid:</a:t>
            </a:r>
          </a:p>
          <a:p>
            <a:pPr marL="342900" indent="-342900" algn="just">
              <a:lnSpc>
                <a:spcPct val="150000"/>
              </a:lnSpc>
              <a:buFont typeface="Wingdings" pitchFamily="2" charset="2"/>
              <a:buChar char="§"/>
            </a:pPr>
            <a:r>
              <a:rPr lang="en-US" sz="2400" b="1" u="sng" dirty="0">
                <a:latin typeface="Arial Rounded MT Bold" pitchFamily="34" charset="0"/>
              </a:rPr>
              <a:t>No materialization</a:t>
            </a:r>
            <a:r>
              <a:rPr lang="en-US" sz="2400" b="1" dirty="0">
                <a:latin typeface="Arial Rounded MT Bold" pitchFamily="34" charset="0"/>
              </a:rPr>
              <a:t>: </a:t>
            </a:r>
            <a:r>
              <a:rPr lang="en-US" sz="2400" dirty="0">
                <a:latin typeface="Arial Rounded MT Bold" pitchFamily="34" charset="0"/>
              </a:rPr>
              <a:t>Do not pre-compute any of the “non-base” cuboids. This leads to computing expensive multidimensional aggregates on-the-fly, which can be extremely slow.</a:t>
            </a:r>
          </a:p>
          <a:p>
            <a:pPr marL="342900" indent="-342900" algn="just">
              <a:lnSpc>
                <a:spcPct val="150000"/>
              </a:lnSpc>
              <a:buFont typeface="Wingdings" pitchFamily="2" charset="2"/>
              <a:buChar char="§"/>
            </a:pPr>
            <a:r>
              <a:rPr lang="en-US" sz="2400" b="1" u="sng" dirty="0">
                <a:latin typeface="Arial Rounded MT Bold" pitchFamily="34" charset="0"/>
              </a:rPr>
              <a:t>Full materialization:</a:t>
            </a:r>
            <a:r>
              <a:rPr lang="en-US" sz="2400" b="1" dirty="0">
                <a:latin typeface="Arial Rounded MT Bold" pitchFamily="34" charset="0"/>
              </a:rPr>
              <a:t> </a:t>
            </a:r>
            <a:r>
              <a:rPr lang="en-US" sz="2400" dirty="0">
                <a:latin typeface="Arial Rounded MT Bold" pitchFamily="34" charset="0"/>
              </a:rPr>
              <a:t>Pre-compute all of the cuboids. It is referred to as the full cube. It requires huge amounts of memory space in order to store all of the pre-computed cuboids.</a:t>
            </a:r>
          </a:p>
        </p:txBody>
      </p:sp>
    </p:spTree>
    <p:extLst>
      <p:ext uri="{BB962C8B-B14F-4D97-AF65-F5344CB8AC3E}">
        <p14:creationId xmlns:p14="http://schemas.microsoft.com/office/powerpoint/2010/main" val="95945259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auto">
              <a:spcAft>
                <a:spcPts val="0"/>
              </a:spcAft>
              <a:defRPr/>
            </a:pPr>
            <a:r>
              <a:rPr lang="en-US" sz="3600" b="1" dirty="0">
                <a:solidFill>
                  <a:schemeClr val="bg1"/>
                </a:solidFill>
                <a:latin typeface="Brush StrokeFast" pitchFamily="50" charset="0"/>
              </a:rPr>
              <a:t>Partial Materialization: </a:t>
            </a:r>
            <a:br>
              <a:rPr lang="en-US" sz="3600" b="1" dirty="0">
                <a:solidFill>
                  <a:schemeClr val="bg1"/>
                </a:solidFill>
                <a:latin typeface="Brush StrokeFast" pitchFamily="50" charset="0"/>
              </a:rPr>
            </a:br>
            <a:r>
              <a:rPr lang="en-US" sz="3600" b="1" dirty="0">
                <a:solidFill>
                  <a:schemeClr val="bg1"/>
                </a:solidFill>
                <a:latin typeface="Brush StrokeFast" pitchFamily="50" charset="0"/>
              </a:rPr>
              <a:t>Selected Computation of Cuboids</a:t>
            </a:r>
            <a:endParaRPr lang="en-US" sz="3600" dirty="0"/>
          </a:p>
        </p:txBody>
      </p:sp>
      <p:sp>
        <p:nvSpPr>
          <p:cNvPr id="18435" name="Rectangle 3"/>
          <p:cNvSpPr>
            <a:spLocks noChangeArrowheads="1"/>
          </p:cNvSpPr>
          <p:nvPr/>
        </p:nvSpPr>
        <p:spPr bwMode="auto">
          <a:xfrm>
            <a:off x="1446213" y="1808114"/>
            <a:ext cx="97837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b="1" u="sng" dirty="0">
                <a:latin typeface="Arial Rounded MT Bold" pitchFamily="34" charset="0"/>
              </a:rPr>
              <a:t>Partial materialization</a:t>
            </a:r>
            <a:r>
              <a:rPr lang="en-US" sz="2400" b="1" dirty="0">
                <a:latin typeface="Arial Rounded MT Bold" pitchFamily="34" charset="0"/>
              </a:rPr>
              <a:t>: </a:t>
            </a:r>
            <a:endParaRPr lang="en-US" sz="2400" b="1" dirty="0" smtClean="0">
              <a:latin typeface="Arial Rounded MT Bold" pitchFamily="34" charset="0"/>
            </a:endParaRPr>
          </a:p>
          <a:p>
            <a:pPr algn="just">
              <a:lnSpc>
                <a:spcPct val="150000"/>
              </a:lnSpc>
            </a:pPr>
            <a:r>
              <a:rPr lang="en-US" sz="2400" dirty="0" smtClean="0">
                <a:latin typeface="Arial Rounded MT Bold" pitchFamily="34" charset="0"/>
              </a:rPr>
              <a:t>We </a:t>
            </a:r>
            <a:r>
              <a:rPr lang="en-US" sz="2400" dirty="0">
                <a:latin typeface="Arial Rounded MT Bold" pitchFamily="34" charset="0"/>
              </a:rPr>
              <a:t>may compute a subset of the cube, which contains only those cells that satisfy some user-specified criterion. It is also referred to as </a:t>
            </a:r>
            <a:r>
              <a:rPr lang="en-US" sz="2400" b="1" dirty="0">
                <a:latin typeface="Arial Rounded MT Bold" pitchFamily="34" charset="0"/>
              </a:rPr>
              <a:t>sub-cube</a:t>
            </a:r>
            <a:r>
              <a:rPr lang="en-US" sz="2400" dirty="0">
                <a:latin typeface="Arial Rounded MT Bold" pitchFamily="34" charset="0"/>
              </a:rPr>
              <a:t>.</a:t>
            </a:r>
          </a:p>
          <a:p>
            <a:pPr marL="342900" indent="-342900" algn="just">
              <a:lnSpc>
                <a:spcPct val="150000"/>
              </a:lnSpc>
              <a:buFont typeface="Wingdings" pitchFamily="2" charset="2"/>
              <a:buChar char="§"/>
            </a:pPr>
            <a:endParaRPr lang="en-US" sz="2400" dirty="0">
              <a:latin typeface="Arial Rounded MT Bold" pitchFamily="34" charset="0"/>
            </a:endParaRPr>
          </a:p>
        </p:txBody>
      </p:sp>
    </p:spTree>
    <p:extLst>
      <p:ext uri="{BB962C8B-B14F-4D97-AF65-F5344CB8AC3E}">
        <p14:creationId xmlns:p14="http://schemas.microsoft.com/office/powerpoint/2010/main" val="19146302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951" y="93664"/>
            <a:ext cx="10448925" cy="1698625"/>
          </a:xfrm>
        </p:spPr>
        <p:txBody>
          <a:bodyPr>
            <a:noAutofit/>
          </a:bodyPr>
          <a:lstStyle/>
          <a:p>
            <a:pPr algn="ctr" fontAlgn="auto">
              <a:lnSpc>
                <a:spcPct val="150000"/>
              </a:lnSpc>
              <a:spcAft>
                <a:spcPts val="0"/>
              </a:spcAft>
              <a:defRPr/>
            </a:pPr>
            <a:r>
              <a:rPr lang="en-US" sz="3600" b="1" dirty="0">
                <a:solidFill>
                  <a:schemeClr val="tx1"/>
                </a:solidFill>
                <a:latin typeface="Brush StrokeFast" pitchFamily="50" charset="0"/>
              </a:rPr>
              <a:t>Indexing OLAP Data: </a:t>
            </a:r>
            <a:r>
              <a:rPr lang="en-US" sz="3600" b="1" dirty="0" smtClean="0">
                <a:solidFill>
                  <a:schemeClr val="tx1"/>
                </a:solidFill>
                <a:latin typeface="Brush StrokeFast" pitchFamily="50" charset="0"/>
              </a:rPr>
              <a:t/>
            </a:r>
            <a:br>
              <a:rPr lang="en-US" sz="3600" b="1" dirty="0" smtClean="0">
                <a:solidFill>
                  <a:schemeClr val="tx1"/>
                </a:solidFill>
                <a:latin typeface="Brush StrokeFast" pitchFamily="50" charset="0"/>
              </a:rPr>
            </a:br>
            <a:r>
              <a:rPr lang="en-US" sz="3600" b="1" dirty="0" smtClean="0">
                <a:solidFill>
                  <a:schemeClr val="tx1"/>
                </a:solidFill>
                <a:latin typeface="Brush StrokeFast" pitchFamily="50" charset="0"/>
              </a:rPr>
              <a:t>Bitmap </a:t>
            </a:r>
            <a:r>
              <a:rPr lang="en-US" sz="3600" b="1" dirty="0">
                <a:solidFill>
                  <a:schemeClr val="tx1"/>
                </a:solidFill>
                <a:latin typeface="Brush StrokeFast" pitchFamily="50" charset="0"/>
              </a:rPr>
              <a:t>Index and Join Index</a:t>
            </a:r>
          </a:p>
        </p:txBody>
      </p:sp>
      <p:sp>
        <p:nvSpPr>
          <p:cNvPr id="19459" name="Rectangle 3"/>
          <p:cNvSpPr>
            <a:spLocks noChangeArrowheads="1"/>
          </p:cNvSpPr>
          <p:nvPr/>
        </p:nvSpPr>
        <p:spPr bwMode="auto">
          <a:xfrm>
            <a:off x="869951" y="2012951"/>
            <a:ext cx="104489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To facilitate efficient data accessing, most data warehouse systems support index structures and materialized views (using cuboids).</a:t>
            </a:r>
          </a:p>
          <a:p>
            <a:pPr marL="342900" indent="-342900" algn="just">
              <a:lnSpc>
                <a:spcPct val="150000"/>
              </a:lnSpc>
              <a:buFont typeface="Wingdings" pitchFamily="2" charset="2"/>
              <a:buChar char="§"/>
            </a:pPr>
            <a:r>
              <a:rPr lang="en-US" sz="2400" dirty="0">
                <a:latin typeface="Arial Rounded MT Bold" pitchFamily="34" charset="0"/>
              </a:rPr>
              <a:t> Bitmap indexes have traditionally been considered to work well for data </a:t>
            </a:r>
            <a:r>
              <a:rPr lang="en-US" sz="2400" b="1" dirty="0">
                <a:latin typeface="Arial Rounded MT Bold" pitchFamily="34" charset="0"/>
              </a:rPr>
              <a:t>such as gender</a:t>
            </a:r>
            <a:r>
              <a:rPr lang="en-US" sz="2400" dirty="0">
                <a:latin typeface="Arial Rounded MT Bold" pitchFamily="34" charset="0"/>
              </a:rPr>
              <a:t>, which has a small number of distinct values, for example male and female, but many occurrences of those values. </a:t>
            </a:r>
          </a:p>
        </p:txBody>
      </p:sp>
    </p:spTree>
    <p:extLst>
      <p:ext uri="{BB962C8B-B14F-4D97-AF65-F5344CB8AC3E}">
        <p14:creationId xmlns:p14="http://schemas.microsoft.com/office/powerpoint/2010/main" val="380625135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sp>
        <p:nvSpPr>
          <p:cNvPr id="20483" name="Rectangle 3"/>
          <p:cNvSpPr>
            <a:spLocks noChangeArrowheads="1"/>
          </p:cNvSpPr>
          <p:nvPr/>
        </p:nvSpPr>
        <p:spPr bwMode="auto">
          <a:xfrm>
            <a:off x="960438" y="592139"/>
            <a:ext cx="978376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Arial Rounded MT Bold" pitchFamily="34" charset="0"/>
              </a:rPr>
              <a:t>The bitmap indexing method is popular in OLAP because it allows quick searching in data cubes. </a:t>
            </a:r>
          </a:p>
          <a:p>
            <a:pPr marL="342900" indent="-342900" algn="just">
              <a:lnSpc>
                <a:spcPct val="150000"/>
              </a:lnSpc>
              <a:buFont typeface="Wingdings" pitchFamily="2" charset="2"/>
              <a:buChar char="§"/>
            </a:pPr>
            <a:r>
              <a:rPr lang="en-US" sz="2400" dirty="0">
                <a:latin typeface="Arial Rounded MT Bold" pitchFamily="34" charset="0"/>
              </a:rPr>
              <a:t>If a given attribute’s domain consists of n values, then n bits are needed for each entry in the bitmap index (i.e., there are n bit vectors).</a:t>
            </a:r>
          </a:p>
          <a:p>
            <a:pPr marL="342900" indent="-342900" algn="just">
              <a:lnSpc>
                <a:spcPct val="150000"/>
              </a:lnSpc>
              <a:buFont typeface="Wingdings" pitchFamily="2" charset="2"/>
              <a:buChar char="§"/>
            </a:pPr>
            <a:r>
              <a:rPr lang="en-US" sz="2400" dirty="0">
                <a:latin typeface="Arial Rounded MT Bold" pitchFamily="34" charset="0"/>
              </a:rPr>
              <a:t>If the attribute has the </a:t>
            </a:r>
            <a:r>
              <a:rPr lang="en-US" sz="2400" b="1" dirty="0">
                <a:latin typeface="Arial Rounded MT Bold" pitchFamily="34" charset="0"/>
              </a:rPr>
              <a:t>value v</a:t>
            </a:r>
            <a:r>
              <a:rPr lang="en-US" sz="2400" dirty="0">
                <a:latin typeface="Arial Rounded MT Bold" pitchFamily="34" charset="0"/>
              </a:rPr>
              <a:t> for a given row in the data table, then the bit representing that value is </a:t>
            </a:r>
            <a:r>
              <a:rPr lang="en-US" sz="2400" b="1" dirty="0">
                <a:latin typeface="Arial Rounded MT Bold" pitchFamily="34" charset="0"/>
              </a:rPr>
              <a:t>set to 1 </a:t>
            </a:r>
            <a:r>
              <a:rPr lang="en-US" sz="2400" dirty="0">
                <a:latin typeface="Arial Rounded MT Bold" pitchFamily="34" charset="0"/>
              </a:rPr>
              <a:t>in the corresponding row of the bitmap index. All other bits for that row are </a:t>
            </a:r>
            <a:r>
              <a:rPr lang="en-US" sz="2400" b="1" dirty="0">
                <a:latin typeface="Arial Rounded MT Bold" pitchFamily="34" charset="0"/>
              </a:rPr>
              <a:t>set to 0</a:t>
            </a:r>
            <a:r>
              <a:rPr lang="en-US" sz="2400" dirty="0">
                <a:latin typeface="Arial Rounded MT Bold" pitchFamily="34" charset="0"/>
              </a:rPr>
              <a:t>.</a:t>
            </a:r>
          </a:p>
        </p:txBody>
      </p:sp>
    </p:spTree>
    <p:extLst>
      <p:ext uri="{BB962C8B-B14F-4D97-AF65-F5344CB8AC3E}">
        <p14:creationId xmlns:p14="http://schemas.microsoft.com/office/powerpoint/2010/main" val="317930667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pic>
        <p:nvPicPr>
          <p:cNvPr id="2150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665" y="2046288"/>
            <a:ext cx="10479087" cy="464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6780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a:t>
            </a:r>
            <a:r>
              <a:rPr lang="en-US" b="1" dirty="0" smtClean="0">
                <a:solidFill>
                  <a:schemeClr val="bg1"/>
                </a:solidFill>
                <a:latin typeface="Brush StrokeFast" pitchFamily="50" charset="0"/>
              </a:rPr>
              <a:t>Index Facts</a:t>
            </a:r>
            <a:endParaRPr lang="en-US" dirty="0"/>
          </a:p>
        </p:txBody>
      </p:sp>
      <p:sp>
        <p:nvSpPr>
          <p:cNvPr id="22531" name="Rectangle 3"/>
          <p:cNvSpPr>
            <a:spLocks noChangeArrowheads="1"/>
          </p:cNvSpPr>
          <p:nvPr/>
        </p:nvSpPr>
        <p:spPr bwMode="auto">
          <a:xfrm>
            <a:off x="1203325" y="2030415"/>
            <a:ext cx="97837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Bitmap indexing is advantageous compared to hash and tree indices.</a:t>
            </a:r>
          </a:p>
          <a:p>
            <a:pPr marL="342900" indent="-342900" algn="just">
              <a:lnSpc>
                <a:spcPct val="150000"/>
              </a:lnSpc>
              <a:buFont typeface="Wingdings" pitchFamily="2" charset="2"/>
              <a:buChar char="§"/>
            </a:pPr>
            <a:r>
              <a:rPr lang="en-US" sz="2400">
                <a:latin typeface="Arial Rounded MT Bold" pitchFamily="34" charset="0"/>
              </a:rPr>
              <a:t>It is especially useful for low-cardinality domains.</a:t>
            </a:r>
          </a:p>
          <a:p>
            <a:pPr marL="342900" indent="-342900" algn="just">
              <a:lnSpc>
                <a:spcPct val="150000"/>
              </a:lnSpc>
              <a:buFont typeface="Wingdings" pitchFamily="2" charset="2"/>
              <a:buChar char="§"/>
            </a:pPr>
            <a:r>
              <a:rPr lang="en-US" sz="2400">
                <a:latin typeface="Arial Rounded MT Bold" pitchFamily="34" charset="0"/>
              </a:rPr>
              <a:t>Bitmap indexing leads to significant reductions in space and input/output (I/O) since a string of characters can be represented by a single bit.</a:t>
            </a:r>
          </a:p>
          <a:p>
            <a:pPr marL="342900" indent="-342900" algn="just">
              <a:lnSpc>
                <a:spcPct val="150000"/>
              </a:lnSpc>
              <a:buFont typeface="Wingdings" pitchFamily="2" charset="2"/>
              <a:buChar char="§"/>
            </a:pPr>
            <a:r>
              <a:rPr lang="en-US" sz="2400">
                <a:latin typeface="Arial Rounded MT Bold" pitchFamily="34" charset="0"/>
              </a:rPr>
              <a:t>For higher-cardinality domains, the method can be adapted using compression techniques.</a:t>
            </a:r>
          </a:p>
        </p:txBody>
      </p:sp>
    </p:spTree>
    <p:extLst>
      <p:ext uri="{BB962C8B-B14F-4D97-AF65-F5344CB8AC3E}">
        <p14:creationId xmlns:p14="http://schemas.microsoft.com/office/powerpoint/2010/main" val="171875195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join indexing</a:t>
            </a:r>
          </a:p>
        </p:txBody>
      </p:sp>
      <p:sp>
        <p:nvSpPr>
          <p:cNvPr id="23555" name="Rectangle 3"/>
          <p:cNvSpPr>
            <a:spLocks noChangeArrowheads="1"/>
          </p:cNvSpPr>
          <p:nvPr/>
        </p:nvSpPr>
        <p:spPr bwMode="auto">
          <a:xfrm>
            <a:off x="1203325" y="1792289"/>
            <a:ext cx="97837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Traditional indexing maps the value in a given column to a list of rows having that value.</a:t>
            </a:r>
          </a:p>
          <a:p>
            <a:pPr marL="342900" indent="-342900" algn="just">
              <a:lnSpc>
                <a:spcPct val="150000"/>
              </a:lnSpc>
              <a:buFont typeface="Wingdings" pitchFamily="2" charset="2"/>
              <a:buChar char="§"/>
            </a:pPr>
            <a:r>
              <a:rPr lang="en-US" sz="2400">
                <a:latin typeface="Arial Rounded MT Bold" pitchFamily="34" charset="0"/>
              </a:rPr>
              <a:t>Join indexing registers the joinable rows of two relations from a relational database.</a:t>
            </a:r>
          </a:p>
          <a:p>
            <a:pPr marL="342900" indent="-342900" algn="just">
              <a:lnSpc>
                <a:spcPct val="150000"/>
              </a:lnSpc>
              <a:buFont typeface="Wingdings" pitchFamily="2" charset="2"/>
              <a:buChar char="§"/>
            </a:pPr>
            <a:endParaRPr lang="en-US" sz="2400">
              <a:latin typeface="Arial Rounded MT Bold" pitchFamily="34" charset="0"/>
            </a:endParaRPr>
          </a:p>
          <a:p>
            <a:pPr marL="342900" indent="-342900" algn="just">
              <a:lnSpc>
                <a:spcPct val="150000"/>
              </a:lnSpc>
              <a:buFont typeface="Wingdings" pitchFamily="2" charset="2"/>
              <a:buChar char="§"/>
            </a:pPr>
            <a:r>
              <a:rPr lang="en-US" sz="2400">
                <a:latin typeface="Arial Rounded MT Bold" pitchFamily="34" charset="0"/>
              </a:rPr>
              <a:t>Join indexing is especially useful for maintaining the relationship between a foreign key and its matching primary keys, from the joinable relation.</a:t>
            </a:r>
          </a:p>
        </p:txBody>
      </p:sp>
      <p:sp>
        <p:nvSpPr>
          <p:cNvPr id="23556" name="Rectangle 4"/>
          <p:cNvSpPr>
            <a:spLocks noChangeArrowheads="1"/>
          </p:cNvSpPr>
          <p:nvPr/>
        </p:nvSpPr>
        <p:spPr bwMode="auto">
          <a:xfrm>
            <a:off x="2543175" y="4127502"/>
            <a:ext cx="802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FFFF00"/>
                </a:solidFill>
                <a:latin typeface="Corbel" pitchFamily="34" charset="0"/>
              </a:rPr>
              <a:t>Join index: JI(R-id, S-id) where R (R-id, …) </a:t>
            </a:r>
            <a:r>
              <a:rPr lang="en-US" altLang="zh-CN" sz="2400" b="1">
                <a:solidFill>
                  <a:srgbClr val="FFFF00"/>
                </a:solidFill>
                <a:latin typeface="Corbel" pitchFamily="34" charset="0"/>
                <a:sym typeface="MT Extra" pitchFamily="18" charset="2"/>
              </a:rPr>
              <a:t> S (S-id, …)</a:t>
            </a:r>
          </a:p>
        </p:txBody>
      </p:sp>
    </p:spTree>
    <p:extLst>
      <p:ext uri="{BB962C8B-B14F-4D97-AF65-F5344CB8AC3E}">
        <p14:creationId xmlns:p14="http://schemas.microsoft.com/office/powerpoint/2010/main" val="332151535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180974" y="2020890"/>
            <a:ext cx="709453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altLang="zh-CN" sz="2400" dirty="0">
                <a:latin typeface="Arial Rounded MT Bold" pitchFamily="34" charset="0"/>
              </a:rPr>
              <a:t>In data warehouses, join index relates the values of the </a:t>
            </a:r>
            <a:r>
              <a:rPr lang="en-US" altLang="zh-CN" sz="2400" b="1" u="sng" dirty="0">
                <a:latin typeface="Arial Rounded MT Bold" pitchFamily="34" charset="0"/>
              </a:rPr>
              <a:t>dimensions</a:t>
            </a:r>
            <a:r>
              <a:rPr lang="en-US" altLang="zh-CN" sz="2400" dirty="0">
                <a:latin typeface="Arial Rounded MT Bold" pitchFamily="34" charset="0"/>
              </a:rPr>
              <a:t> of a star schema to </a:t>
            </a:r>
            <a:r>
              <a:rPr lang="en-US" altLang="zh-CN" sz="2400" b="1" u="sng" dirty="0">
                <a:latin typeface="Arial Rounded MT Bold" pitchFamily="34" charset="0"/>
              </a:rPr>
              <a:t>rows</a:t>
            </a:r>
            <a:r>
              <a:rPr lang="en-US" altLang="zh-CN" sz="2400" dirty="0">
                <a:latin typeface="Arial Rounded MT Bold" pitchFamily="34" charset="0"/>
              </a:rPr>
              <a:t> in the fact table.</a:t>
            </a:r>
          </a:p>
          <a:p>
            <a:pPr marL="342900" indent="-342900" algn="just">
              <a:lnSpc>
                <a:spcPct val="150000"/>
              </a:lnSpc>
              <a:buFont typeface="Wingdings" pitchFamily="2" charset="2"/>
              <a:buChar char="§"/>
            </a:pPr>
            <a:endParaRPr lang="en-US" altLang="zh-CN" sz="2400" b="1" dirty="0">
              <a:latin typeface="Arial Rounded MT Bold" pitchFamily="34" charset="0"/>
            </a:endParaRPr>
          </a:p>
          <a:p>
            <a:pPr marL="342900" indent="-342900" algn="just">
              <a:lnSpc>
                <a:spcPct val="150000"/>
              </a:lnSpc>
              <a:buFont typeface="Wingdings" pitchFamily="2" charset="2"/>
              <a:buChar char="§"/>
            </a:pPr>
            <a:r>
              <a:rPr lang="en-US" altLang="zh-CN" sz="2400" b="1" dirty="0">
                <a:latin typeface="Arial Rounded MT Bold" pitchFamily="34" charset="0"/>
              </a:rPr>
              <a:t>E.g</a:t>
            </a:r>
            <a:r>
              <a:rPr lang="en-US" altLang="zh-CN" sz="2400" dirty="0">
                <a:latin typeface="Arial Rounded MT Bold" pitchFamily="34" charset="0"/>
              </a:rPr>
              <a:t>. </a:t>
            </a:r>
            <a:r>
              <a:rPr lang="en-US" altLang="zh-CN" sz="2400" u="sng" dirty="0">
                <a:latin typeface="Arial Rounded MT Bold" pitchFamily="34" charset="0"/>
              </a:rPr>
              <a:t>fact table</a:t>
            </a:r>
            <a:r>
              <a:rPr lang="en-US" altLang="zh-CN" sz="2400" dirty="0">
                <a:latin typeface="Arial Rounded MT Bold" pitchFamily="34" charset="0"/>
              </a:rPr>
              <a:t>: </a:t>
            </a:r>
            <a:r>
              <a:rPr lang="en-US" altLang="zh-CN" sz="2400" i="1" dirty="0">
                <a:latin typeface="Arial Rounded MT Bold" pitchFamily="34" charset="0"/>
              </a:rPr>
              <a:t>Sales </a:t>
            </a:r>
            <a:r>
              <a:rPr lang="en-US" altLang="zh-CN" sz="2400" dirty="0">
                <a:latin typeface="Arial Rounded MT Bold" pitchFamily="34" charset="0"/>
              </a:rPr>
              <a:t>and two dimensions </a:t>
            </a:r>
            <a:r>
              <a:rPr lang="en-US" altLang="zh-CN" sz="2400" i="1" dirty="0">
                <a:latin typeface="Arial Rounded MT Bold" pitchFamily="34" charset="0"/>
              </a:rPr>
              <a:t>city</a:t>
            </a:r>
            <a:r>
              <a:rPr lang="en-US" altLang="zh-CN" sz="2400" dirty="0">
                <a:latin typeface="Arial Rounded MT Bold" pitchFamily="34" charset="0"/>
              </a:rPr>
              <a:t> and </a:t>
            </a:r>
            <a:r>
              <a:rPr lang="en-US" altLang="zh-CN" sz="2400" i="1" dirty="0">
                <a:latin typeface="Arial Rounded MT Bold" pitchFamily="34" charset="0"/>
              </a:rPr>
              <a:t>product.</a:t>
            </a:r>
          </a:p>
          <a:p>
            <a:pPr marL="342900" indent="-342900" algn="just">
              <a:lnSpc>
                <a:spcPct val="150000"/>
              </a:lnSpc>
              <a:buFont typeface="Wingdings" pitchFamily="2" charset="2"/>
              <a:buChar char="§"/>
            </a:pPr>
            <a:endParaRPr lang="en-US" altLang="zh-CN" sz="2400" i="1" dirty="0">
              <a:latin typeface="Arial Rounded MT Bold" pitchFamily="34" charset="0"/>
            </a:endParaRPr>
          </a:p>
          <a:p>
            <a:pPr marL="342900" indent="-342900" algn="just">
              <a:lnSpc>
                <a:spcPct val="150000"/>
              </a:lnSpc>
              <a:buFont typeface="Wingdings" pitchFamily="2" charset="2"/>
              <a:buChar char="§"/>
            </a:pPr>
            <a:r>
              <a:rPr lang="en-US" altLang="zh-CN" sz="2400" dirty="0">
                <a:latin typeface="Arial Rounded MT Bold" pitchFamily="34" charset="0"/>
              </a:rPr>
              <a:t>Join indices can span multiple dimensions.</a:t>
            </a:r>
          </a:p>
        </p:txBody>
      </p:sp>
      <p:pic>
        <p:nvPicPr>
          <p:cNvPr id="24580" name="Picture 4" descr="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164" y="1612900"/>
            <a:ext cx="4795837"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615065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smtClean="0">
                <a:solidFill>
                  <a:schemeClr val="bg1"/>
                </a:solidFill>
                <a:latin typeface="Brush StrokeFast" pitchFamily="50" charset="0"/>
              </a:rPr>
              <a:t>Example</a:t>
            </a:r>
            <a:endParaRPr lang="en-US" b="1" dirty="0">
              <a:solidFill>
                <a:schemeClr val="bg1"/>
              </a:solidFill>
              <a:latin typeface="Brush StrokeFast" pitchFamily="50" charset="0"/>
            </a:endParaRPr>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1" y="284163"/>
            <a:ext cx="11891963"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841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Features of a </a:t>
            </a:r>
            <a:r>
              <a:rPr lang="en-US" dirty="0" smtClean="0">
                <a:latin typeface="Adobe Caslon Pro Bold" panose="0205070206050A020403" pitchFamily="18" charset="0"/>
              </a:rPr>
              <a:t>Warehouse…….</a:t>
            </a:r>
            <a:endParaRPr lang="en-US" dirty="0">
              <a:latin typeface="Adobe Caslon Pro Bold" panose="0205070206050A020403" pitchFamily="18" charset="0"/>
            </a:endParaRPr>
          </a:p>
        </p:txBody>
      </p:sp>
      <p:sp>
        <p:nvSpPr>
          <p:cNvPr id="4" name="Rectangle 3"/>
          <p:cNvSpPr/>
          <p:nvPr/>
        </p:nvSpPr>
        <p:spPr>
          <a:xfrm>
            <a:off x="838200" y="1484628"/>
            <a:ext cx="10515600"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separate from Operational Database.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Integrates </a:t>
            </a:r>
            <a:r>
              <a:rPr lang="en-US" sz="2400" dirty="0">
                <a:latin typeface="Times New Roman" panose="02020603050405020304" pitchFamily="18" charset="0"/>
                <a:cs typeface="Times New Roman" panose="02020603050405020304" pitchFamily="18" charset="0"/>
              </a:rPr>
              <a:t>data from heterogeneous systems.</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Stores </a:t>
            </a:r>
            <a:r>
              <a:rPr lang="en-US" sz="2400" dirty="0">
                <a:latin typeface="Times New Roman" panose="02020603050405020304" pitchFamily="18" charset="0"/>
                <a:cs typeface="Times New Roman" panose="02020603050405020304" pitchFamily="18" charset="0"/>
              </a:rPr>
              <a:t>HUGE amount of data, </a:t>
            </a:r>
            <a:r>
              <a:rPr lang="en-US" sz="2400" dirty="0" smtClean="0">
                <a:latin typeface="Times New Roman" panose="02020603050405020304" pitchFamily="18" charset="0"/>
                <a:cs typeface="Times New Roman" panose="02020603050405020304" pitchFamily="18" charset="0"/>
              </a:rPr>
              <a:t>more historical </a:t>
            </a:r>
            <a:r>
              <a:rPr lang="en-US" sz="2400" dirty="0">
                <a:latin typeface="Times New Roman" panose="02020603050405020304" pitchFamily="18" charset="0"/>
                <a:cs typeface="Times New Roman" panose="02020603050405020304" pitchFamily="18" charset="0"/>
              </a:rPr>
              <a:t>than current data.</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Does </a:t>
            </a:r>
            <a:r>
              <a:rPr lang="en-US" sz="2400" dirty="0">
                <a:latin typeface="Times New Roman" panose="02020603050405020304" pitchFamily="18" charset="0"/>
                <a:cs typeface="Times New Roman" panose="02020603050405020304" pitchFamily="18" charset="0"/>
              </a:rPr>
              <a:t>not require data to be highly accurate.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Queries </a:t>
            </a:r>
            <a:r>
              <a:rPr lang="en-US" sz="2400" dirty="0">
                <a:latin typeface="Times New Roman" panose="02020603050405020304" pitchFamily="18" charset="0"/>
                <a:cs typeface="Times New Roman" panose="02020603050405020304" pitchFamily="18" charset="0"/>
              </a:rPr>
              <a:t>are generally complex.</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Goal </a:t>
            </a:r>
            <a:r>
              <a:rPr lang="en-US" sz="2400" dirty="0">
                <a:latin typeface="Times New Roman" panose="02020603050405020304" pitchFamily="18" charset="0"/>
                <a:cs typeface="Times New Roman" panose="02020603050405020304" pitchFamily="18" charset="0"/>
              </a:rPr>
              <a:t>is to execute statistical queries and provide results </a:t>
            </a:r>
            <a:r>
              <a:rPr lang="en-US" sz="2400" dirty="0" smtClean="0">
                <a:latin typeface="Times New Roman" panose="02020603050405020304" pitchFamily="18" charset="0"/>
                <a:cs typeface="Times New Roman" panose="02020603050405020304" pitchFamily="18" charset="0"/>
              </a:rPr>
              <a:t>which can influence </a:t>
            </a:r>
            <a:r>
              <a:rPr lang="en-US" sz="2400" dirty="0">
                <a:latin typeface="Times New Roman" panose="02020603050405020304" pitchFamily="18" charset="0"/>
                <a:cs typeface="Times New Roman" panose="02020603050405020304" pitchFamily="18" charset="0"/>
              </a:rPr>
              <a:t>decision making </a:t>
            </a:r>
            <a:r>
              <a:rPr lang="en-US" sz="2400" dirty="0" smtClean="0">
                <a:latin typeface="Times New Roman" panose="02020603050405020304" pitchFamily="18" charset="0"/>
                <a:cs typeface="Times New Roman" panose="02020603050405020304" pitchFamily="18" charset="0"/>
              </a:rPr>
              <a:t>in favor </a:t>
            </a:r>
            <a:r>
              <a:rPr lang="en-US" sz="2400" dirty="0">
                <a:latin typeface="Times New Roman" panose="02020603050405020304" pitchFamily="18" charset="0"/>
                <a:cs typeface="Times New Roman" panose="02020603050405020304" pitchFamily="18" charset="0"/>
              </a:rPr>
              <a:t>of the Enterprise.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systems are thus called Online Analytical Processing Systems </a:t>
            </a:r>
            <a:r>
              <a:rPr lang="en-US" sz="2400" dirty="0" smtClean="0">
                <a:latin typeface="Times New Roman" panose="02020603050405020304" pitchFamily="18" charset="0"/>
                <a:cs typeface="Times New Roman" panose="02020603050405020304" pitchFamily="18" charset="0"/>
              </a:rPr>
              <a:t>(OLAP).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6212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14" y="284165"/>
            <a:ext cx="10804525" cy="1508125"/>
          </a:xfrm>
        </p:spPr>
        <p:txBody>
          <a:bodyPr/>
          <a:lstStyle/>
          <a:p>
            <a:pPr fontAlgn="auto">
              <a:spcAft>
                <a:spcPts val="0"/>
              </a:spcAft>
              <a:defRPr/>
            </a:pPr>
            <a:r>
              <a:rPr lang="en-US" b="1" dirty="0">
                <a:solidFill>
                  <a:schemeClr val="bg1"/>
                </a:solidFill>
                <a:latin typeface="Brush StrokeFast" pitchFamily="50" charset="0"/>
              </a:rPr>
              <a:t>Efficient Processing of OLAP Queries</a:t>
            </a:r>
          </a:p>
        </p:txBody>
      </p:sp>
      <p:sp>
        <p:nvSpPr>
          <p:cNvPr id="4" name="Rectangle 3"/>
          <p:cNvSpPr/>
          <p:nvPr/>
        </p:nvSpPr>
        <p:spPr>
          <a:xfrm>
            <a:off x="950913" y="942977"/>
            <a:ext cx="9783763" cy="4524315"/>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The purpose of materializing cuboids and constructing OLAP index structures is to speed up query processing in data cubes. Given materialized views, query processing should proceed as follows: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which operations should be performed on the available cuboids.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to which materialized cuboid(s) the relevant </a:t>
            </a:r>
            <a:r>
              <a:rPr lang="en-US" sz="2400" dirty="0" err="1">
                <a:latin typeface="Arial Rounded MT Bold" panose="020F0704030504030204" pitchFamily="34" charset="0"/>
                <a:cs typeface="+mn-cs"/>
              </a:rPr>
              <a:t>operatiozns</a:t>
            </a:r>
            <a:r>
              <a:rPr lang="en-US" sz="2400" dirty="0">
                <a:latin typeface="Arial Rounded MT Bold" panose="020F0704030504030204" pitchFamily="34" charset="0"/>
                <a:cs typeface="+mn-cs"/>
              </a:rPr>
              <a:t> should be applied.</a:t>
            </a:r>
          </a:p>
        </p:txBody>
      </p:sp>
    </p:spTree>
    <p:extLst>
      <p:ext uri="{BB962C8B-B14F-4D97-AF65-F5344CB8AC3E}">
        <p14:creationId xmlns:p14="http://schemas.microsoft.com/office/powerpoint/2010/main" val="40272662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example</a:t>
            </a:r>
          </a:p>
        </p:txBody>
      </p:sp>
      <p:sp>
        <p:nvSpPr>
          <p:cNvPr id="27651" name="Rectangle 3"/>
          <p:cNvSpPr>
            <a:spLocks noChangeArrowheads="1"/>
          </p:cNvSpPr>
          <p:nvPr/>
        </p:nvSpPr>
        <p:spPr bwMode="auto">
          <a:xfrm>
            <a:off x="1041400" y="1082676"/>
            <a:ext cx="978376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400" dirty="0">
                <a:latin typeface="Arial Rounded MT Bold" pitchFamily="34" charset="0"/>
              </a:rPr>
              <a:t>Suppose that we define a data cube for </a:t>
            </a:r>
            <a:r>
              <a:rPr lang="en-US" sz="2400" dirty="0" err="1">
                <a:latin typeface="Arial Rounded MT Bold" pitchFamily="34" charset="0"/>
              </a:rPr>
              <a:t>AllElectronics</a:t>
            </a:r>
            <a:r>
              <a:rPr lang="en-US" sz="2400" dirty="0">
                <a:latin typeface="Arial Rounded MT Bold" pitchFamily="34" charset="0"/>
              </a:rPr>
              <a:t> of the form </a:t>
            </a:r>
            <a:r>
              <a:rPr lang="en-US" sz="2400" b="1" dirty="0">
                <a:latin typeface="Arial Rounded MT Bold" pitchFamily="34" charset="0"/>
              </a:rPr>
              <a:t>“sales cube [time, item, location]: sum(sales in dollars).”</a:t>
            </a:r>
          </a:p>
          <a:p>
            <a:pPr algn="just">
              <a:lnSpc>
                <a:spcPct val="150000"/>
              </a:lnSpc>
            </a:pPr>
            <a:r>
              <a:rPr lang="en-US" sz="2400" b="1" dirty="0">
                <a:latin typeface="Arial Rounded MT Bold" pitchFamily="34" charset="0"/>
              </a:rPr>
              <a:t>The dimension hierarchies used are </a:t>
            </a:r>
          </a:p>
          <a:p>
            <a:pPr algn="just">
              <a:lnSpc>
                <a:spcPct val="150000"/>
              </a:lnSpc>
            </a:pPr>
            <a:r>
              <a:rPr lang="en-US" sz="2400" b="1" dirty="0">
                <a:latin typeface="Arial Rounded MT Bold" pitchFamily="34" charset="0"/>
              </a:rPr>
              <a:t>“day &lt; month &lt; quarter &lt; year ”                                       for time ; </a:t>
            </a:r>
          </a:p>
          <a:p>
            <a:pPr algn="just">
              <a:lnSpc>
                <a:spcPct val="150000"/>
              </a:lnSpc>
            </a:pPr>
            <a:r>
              <a:rPr lang="en-US" sz="2400" b="1" dirty="0">
                <a:latin typeface="Arial Rounded MT Bold" pitchFamily="34" charset="0"/>
              </a:rPr>
              <a:t>“item name &lt; brand &lt; type ”                                              for item; </a:t>
            </a:r>
          </a:p>
          <a:p>
            <a:pPr algn="just">
              <a:lnSpc>
                <a:spcPct val="150000"/>
              </a:lnSpc>
            </a:pPr>
            <a:r>
              <a:rPr lang="en-US" sz="2400" b="1" dirty="0">
                <a:latin typeface="Arial Rounded MT Bold" pitchFamily="34" charset="0"/>
              </a:rPr>
              <a:t>“street &lt; city &lt; province or state &lt; country ”               for location.</a:t>
            </a:r>
          </a:p>
        </p:txBody>
      </p:sp>
    </p:spTree>
    <p:extLst>
      <p:ext uri="{BB962C8B-B14F-4D97-AF65-F5344CB8AC3E}">
        <p14:creationId xmlns:p14="http://schemas.microsoft.com/office/powerpoint/2010/main" val="303986833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1211264" y="1177926"/>
            <a:ext cx="1117441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800" dirty="0">
                <a:latin typeface="Arial Rounded MT Bold" pitchFamily="34" charset="0"/>
              </a:rPr>
              <a:t>cuboid 1: {year, </a:t>
            </a:r>
            <a:r>
              <a:rPr lang="en-US" sz="2800" dirty="0" err="1">
                <a:latin typeface="Arial Rounded MT Bold" pitchFamily="34" charset="0"/>
              </a:rPr>
              <a:t>item_name</a:t>
            </a:r>
            <a:r>
              <a:rPr lang="en-US" sz="2800" dirty="0">
                <a:latin typeface="Arial Rounded MT Bold" pitchFamily="34" charset="0"/>
              </a:rPr>
              <a:t>, city}</a:t>
            </a:r>
          </a:p>
          <a:p>
            <a:pPr algn="just">
              <a:lnSpc>
                <a:spcPct val="150000"/>
              </a:lnSpc>
            </a:pPr>
            <a:r>
              <a:rPr lang="en-US" sz="2800" dirty="0">
                <a:latin typeface="Arial Rounded MT Bold" pitchFamily="34" charset="0"/>
              </a:rPr>
              <a:t>cuboid 2: {year, brand, country }</a:t>
            </a:r>
          </a:p>
          <a:p>
            <a:pPr algn="just">
              <a:lnSpc>
                <a:spcPct val="150000"/>
              </a:lnSpc>
            </a:pPr>
            <a:r>
              <a:rPr lang="en-US" sz="2800" dirty="0">
                <a:latin typeface="Arial Rounded MT Bold" pitchFamily="34" charset="0"/>
              </a:rPr>
              <a:t>cuboid 3: {year, brand, </a:t>
            </a:r>
            <a:r>
              <a:rPr lang="en-US" sz="2800" dirty="0" err="1">
                <a:latin typeface="Arial Rounded MT Bold" pitchFamily="34" charset="0"/>
              </a:rPr>
              <a:t>province_or_state</a:t>
            </a:r>
            <a:r>
              <a:rPr lang="en-US" sz="2800" dirty="0">
                <a:latin typeface="Arial Rounded MT Bold" pitchFamily="34" charset="0"/>
              </a:rPr>
              <a:t>}</a:t>
            </a:r>
          </a:p>
          <a:p>
            <a:pPr algn="just">
              <a:lnSpc>
                <a:spcPct val="150000"/>
              </a:lnSpc>
            </a:pPr>
            <a:r>
              <a:rPr lang="en-US" sz="2800" dirty="0">
                <a:latin typeface="Arial Rounded MT Bold" pitchFamily="34" charset="0"/>
              </a:rPr>
              <a:t>cuboid 4: {</a:t>
            </a:r>
            <a:r>
              <a:rPr lang="en-US" sz="2800" dirty="0" err="1">
                <a:latin typeface="Arial Rounded MT Bold" pitchFamily="34" charset="0"/>
              </a:rPr>
              <a:t>item_name</a:t>
            </a:r>
            <a:r>
              <a:rPr lang="en-US" sz="2800" dirty="0">
                <a:latin typeface="Arial Rounded MT Bold" pitchFamily="34" charset="0"/>
              </a:rPr>
              <a:t>, </a:t>
            </a:r>
            <a:r>
              <a:rPr lang="en-US" sz="2800" dirty="0" err="1">
                <a:latin typeface="Arial Rounded MT Bold" pitchFamily="34" charset="0"/>
              </a:rPr>
              <a:t>province_or_state</a:t>
            </a:r>
            <a:r>
              <a:rPr lang="en-US" sz="2800" dirty="0">
                <a:latin typeface="Arial Rounded MT Bold" pitchFamily="34" charset="0"/>
              </a:rPr>
              <a:t> }, where year = 2010</a:t>
            </a:r>
          </a:p>
          <a:p>
            <a:pPr algn="just">
              <a:lnSpc>
                <a:spcPct val="150000"/>
              </a:lnSpc>
            </a:pPr>
            <a:r>
              <a:rPr lang="en-US" sz="2800" i="1" dirty="0">
                <a:latin typeface="Adobe Garamond Pro Bold"/>
              </a:rPr>
              <a:t>“Which of these four cuboids should be selected to process the query?” </a:t>
            </a:r>
          </a:p>
        </p:txBody>
      </p:sp>
    </p:spTree>
    <p:extLst>
      <p:ext uri="{BB962C8B-B14F-4D97-AF65-F5344CB8AC3E}">
        <p14:creationId xmlns:p14="http://schemas.microsoft.com/office/powerpoint/2010/main" val="331893382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result</a:t>
            </a:r>
          </a:p>
        </p:txBody>
      </p:sp>
      <p:sp>
        <p:nvSpPr>
          <p:cNvPr id="29699" name="Rectangle 3"/>
          <p:cNvSpPr>
            <a:spLocks noChangeArrowheads="1"/>
          </p:cNvSpPr>
          <p:nvPr/>
        </p:nvSpPr>
        <p:spPr bwMode="auto">
          <a:xfrm>
            <a:off x="1203324" y="911348"/>
            <a:ext cx="978376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dirty="0">
                <a:latin typeface="Arial Rounded MT Bold" pitchFamily="34" charset="0"/>
              </a:rPr>
              <a:t>Finer-granularity data cannot be generated from coarser-granularity data. </a:t>
            </a:r>
          </a:p>
          <a:p>
            <a:pPr marL="342900" indent="-342900" algn="just">
              <a:lnSpc>
                <a:spcPct val="150000"/>
              </a:lnSpc>
              <a:buFont typeface="Wingdings" pitchFamily="2" charset="2"/>
              <a:buChar char="§"/>
            </a:pPr>
            <a:r>
              <a:rPr lang="en-US" sz="2800" dirty="0">
                <a:latin typeface="Arial Rounded MT Bold" pitchFamily="34" charset="0"/>
              </a:rPr>
              <a:t>Therefore, cuboid 2 cannot be used because country is a more general concept than province or state. </a:t>
            </a:r>
          </a:p>
          <a:p>
            <a:pPr marL="342900" indent="-342900" algn="just">
              <a:lnSpc>
                <a:spcPct val="150000"/>
              </a:lnSpc>
              <a:buFont typeface="Wingdings" pitchFamily="2" charset="2"/>
              <a:buChar char="§"/>
            </a:pPr>
            <a:r>
              <a:rPr lang="en-US" sz="2800" dirty="0">
                <a:latin typeface="Arial Rounded MT Bold" pitchFamily="34" charset="0"/>
              </a:rPr>
              <a:t>Cuboids 1, 3, and 4 can be used to process the query</a:t>
            </a:r>
          </a:p>
        </p:txBody>
      </p:sp>
    </p:spTree>
    <p:extLst>
      <p:ext uri="{BB962C8B-B14F-4D97-AF65-F5344CB8AC3E}">
        <p14:creationId xmlns:p14="http://schemas.microsoft.com/office/powerpoint/2010/main" val="2920768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50"/>
            <a:ext cx="10515600" cy="1325563"/>
          </a:xfrm>
        </p:spPr>
        <p:txBody>
          <a:bodyPr>
            <a:normAutofit/>
          </a:bodyPr>
          <a:lstStyle/>
          <a:p>
            <a:r>
              <a:rPr lang="en-US" dirty="0">
                <a:latin typeface="Adobe Caslon Pro Bold" panose="0205070206050A020403" pitchFamily="18" charset="0"/>
              </a:rPr>
              <a:t>Need of a Separate Data Warehouse</a:t>
            </a:r>
          </a:p>
        </p:txBody>
      </p:sp>
      <p:sp>
        <p:nvSpPr>
          <p:cNvPr id="4" name="Rectangle 3"/>
          <p:cNvSpPr/>
          <p:nvPr/>
        </p:nvSpPr>
        <p:spPr>
          <a:xfrm>
            <a:off x="963423" y="1063390"/>
            <a:ext cx="10515600"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OLTP systems require high </a:t>
            </a:r>
            <a:r>
              <a:rPr lang="en-US" sz="2400" dirty="0" smtClean="0">
                <a:latin typeface="Times New Roman" panose="02020603050405020304" pitchFamily="18" charset="0"/>
                <a:cs typeface="Times New Roman" panose="02020603050405020304" pitchFamily="18" charset="0"/>
              </a:rPr>
              <a:t>Concurrency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Reliability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Locking </a:t>
            </a:r>
            <a:r>
              <a:rPr lang="en-US" sz="2400" dirty="0">
                <a:latin typeface="Times New Roman" panose="02020603050405020304" pitchFamily="18" charset="0"/>
                <a:cs typeface="Times New Roman" panose="02020603050405020304" pitchFamily="18" charset="0"/>
              </a:rPr>
              <a:t>which provide good performance for short and simple OLTP queries. An OLAP query is very complex and does not require these properties. Use of OLAP query </a:t>
            </a: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OLTP system degrades its performance</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OLAP systems access historical data and not current volatile data while OLTP systems access current up-to-date data and do not need historical data.</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An </a:t>
            </a:r>
            <a:r>
              <a:rPr lang="en-US" sz="2400" b="1" i="1" dirty="0" smtClean="0">
                <a:latin typeface="Times New Roman" panose="02020603050405020304" pitchFamily="18" charset="0"/>
                <a:cs typeface="Times New Roman" panose="02020603050405020304" pitchFamily="18" charset="0"/>
              </a:rPr>
              <a:t>operational database </a:t>
            </a:r>
            <a:r>
              <a:rPr lang="en-US" sz="2400" dirty="0" smtClean="0">
                <a:latin typeface="Times New Roman" panose="02020603050405020304" pitchFamily="18" charset="0"/>
                <a:cs typeface="Times New Roman" panose="02020603050405020304" pitchFamily="18" charset="0"/>
              </a:rPr>
              <a:t>is designed for known tasks like indexing and hashing using primary keys, searching for particular records, and many more.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On the other hand, </a:t>
            </a:r>
            <a:r>
              <a:rPr lang="en-US" sz="2400" b="1" i="1" dirty="0" smtClean="0">
                <a:latin typeface="Times New Roman" panose="02020603050405020304" pitchFamily="18" charset="0"/>
                <a:cs typeface="Times New Roman" panose="02020603050405020304" pitchFamily="18" charset="0"/>
              </a:rPr>
              <a:t>data warehouse </a:t>
            </a:r>
            <a:r>
              <a:rPr lang="en-US" sz="2400" dirty="0" smtClean="0">
                <a:latin typeface="Times New Roman" panose="02020603050405020304" pitchFamily="18" charset="0"/>
                <a:cs typeface="Times New Roman" panose="02020603050405020304" pitchFamily="18" charset="0"/>
              </a:rPr>
              <a:t>queries are often complex. They involve the computation of large data groups at summarized levels, and may require the use of special data organization, access, and implementation methods based on multidimensional views.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283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5"/>
            <a:ext cx="10515600" cy="1325563"/>
          </a:xfrm>
        </p:spPr>
        <p:txBody>
          <a:bodyPr>
            <a:normAutofit/>
          </a:bodyPr>
          <a:lstStyle/>
          <a:p>
            <a:r>
              <a:rPr lang="en-US" dirty="0" smtClean="0">
                <a:latin typeface="Adobe Caslon Pro Bold" panose="0205070206050A020403" pitchFamily="18" charset="0"/>
              </a:rPr>
              <a:t>Origin/Evolution </a:t>
            </a:r>
            <a:r>
              <a:rPr lang="en-US" dirty="0">
                <a:latin typeface="Adobe Caslon Pro Bold" panose="0205070206050A020403" pitchFamily="18" charset="0"/>
              </a:rPr>
              <a:t>of Data Warehouse</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25740" y="1291445"/>
            <a:ext cx="8599331" cy="5318007"/>
          </a:xfrm>
          <a:prstGeom prst="rect">
            <a:avLst/>
          </a:prstGeom>
        </p:spPr>
      </p:pic>
    </p:spTree>
    <p:extLst>
      <p:ext uri="{BB962C8B-B14F-4D97-AF65-F5344CB8AC3E}">
        <p14:creationId xmlns:p14="http://schemas.microsoft.com/office/powerpoint/2010/main" val="1364402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96107" y="415680"/>
            <a:ext cx="8810023" cy="6074603"/>
          </a:xfrm>
          <a:prstGeom prst="rect">
            <a:avLst/>
          </a:prstGeom>
        </p:spPr>
      </p:pic>
    </p:spTree>
    <p:extLst>
      <p:ext uri="{BB962C8B-B14F-4D97-AF65-F5344CB8AC3E}">
        <p14:creationId xmlns:p14="http://schemas.microsoft.com/office/powerpoint/2010/main" val="3703681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8027" y="255834"/>
            <a:ext cx="10515600" cy="6740307"/>
          </a:xfrm>
          <a:prstGeom prst="rect">
            <a:avLst/>
          </a:prstGeom>
        </p:spPr>
        <p:txBody>
          <a:bodyPr wrap="square">
            <a:spAutoFit/>
          </a:bodyPr>
          <a:lstStyle/>
          <a:p>
            <a:pPr algn="just"/>
            <a:r>
              <a:rPr lang="en-US" sz="3600" dirty="0">
                <a:latin typeface="Times New Roman" panose="02020603050405020304" pitchFamily="18" charset="0"/>
                <a:cs typeface="Times New Roman" panose="02020603050405020304" pitchFamily="18" charset="0"/>
              </a:rPr>
              <a:t>In the early </a:t>
            </a:r>
            <a:r>
              <a:rPr lang="en-US" sz="3600" b="1" i="1" dirty="0">
                <a:latin typeface="Times New Roman" panose="02020603050405020304" pitchFamily="18" charset="0"/>
                <a:cs typeface="Times New Roman" panose="02020603050405020304" pitchFamily="18" charset="0"/>
              </a:rPr>
              <a:t>1960s</a:t>
            </a:r>
            <a:r>
              <a:rPr lang="en-US" sz="3600" dirty="0">
                <a:latin typeface="Times New Roman" panose="02020603050405020304" pitchFamily="18" charset="0"/>
                <a:cs typeface="Times New Roman" panose="02020603050405020304" pitchFamily="18" charset="0"/>
              </a:rPr>
              <a:t>, the world of computation consisted of creating individual applications that were run using master </a:t>
            </a:r>
            <a:r>
              <a:rPr lang="en-US" sz="3600" dirty="0" smtClean="0">
                <a:latin typeface="Times New Roman" panose="02020603050405020304" pitchFamily="18" charset="0"/>
                <a:cs typeface="Times New Roman" panose="02020603050405020304" pitchFamily="18" charset="0"/>
              </a:rPr>
              <a:t>files, usually </a:t>
            </a:r>
            <a:r>
              <a:rPr lang="en-US" sz="3600" dirty="0">
                <a:latin typeface="Times New Roman" panose="02020603050405020304" pitchFamily="18" charset="0"/>
                <a:cs typeface="Times New Roman" panose="02020603050405020304" pitchFamily="18" charset="0"/>
              </a:rPr>
              <a:t>built in an early language such as Fortran or COBOL</a:t>
            </a:r>
            <a:r>
              <a:rPr lang="en-US" sz="3600" dirty="0" smtClean="0">
                <a:latin typeface="Times New Roman" panose="02020603050405020304" pitchFamily="18" charset="0"/>
                <a:cs typeface="Times New Roman" panose="02020603050405020304" pitchFamily="18" charset="0"/>
              </a:rPr>
              <a:t>. The master files were housed on </a:t>
            </a:r>
            <a:r>
              <a:rPr lang="en-US" sz="3600" b="1" dirty="0" smtClean="0">
                <a:latin typeface="Times New Roman" panose="02020603050405020304" pitchFamily="18" charset="0"/>
                <a:cs typeface="Times New Roman" panose="02020603050405020304" pitchFamily="18" charset="0"/>
              </a:rPr>
              <a:t>magnetic tape</a:t>
            </a:r>
            <a:r>
              <a:rPr lang="en-US" sz="3600" dirty="0" smtClean="0">
                <a:latin typeface="Times New Roman" panose="02020603050405020304" pitchFamily="18" charset="0"/>
                <a:cs typeface="Times New Roman" panose="02020603050405020304" pitchFamily="18" charset="0"/>
              </a:rPr>
              <a:t>. The magnetic tapes were good for storing a large volume of data cheaply, but the drawback was that they had to be accessed sequentially.</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Around the </a:t>
            </a:r>
            <a:r>
              <a:rPr lang="en-US" sz="3600" b="1" i="1" dirty="0" smtClean="0">
                <a:latin typeface="Times New Roman" panose="02020603050405020304" pitchFamily="18" charset="0"/>
                <a:cs typeface="Times New Roman" panose="02020603050405020304" pitchFamily="18" charset="0"/>
              </a:rPr>
              <a:t>mid-1960s</a:t>
            </a:r>
            <a:r>
              <a:rPr lang="en-US" sz="3600" dirty="0" smtClean="0">
                <a:latin typeface="Times New Roman" panose="02020603050405020304" pitchFamily="18" charset="0"/>
                <a:cs typeface="Times New Roman" panose="02020603050405020304" pitchFamily="18" charset="0"/>
              </a:rPr>
              <a:t>, the growth of master files and magnetic tape exploded. And with that growth came huge amounts of redundant data. </a:t>
            </a: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16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471490"/>
            <a:ext cx="10972800" cy="4525963"/>
          </a:xfrm>
        </p:spPr>
        <p:txBody>
          <a:bodyPr>
            <a:noAutofit/>
          </a:bodyPr>
          <a:lstStyle/>
          <a:p>
            <a:pPr algn="just"/>
            <a:r>
              <a:rPr lang="en-US" sz="2800" dirty="0">
                <a:latin typeface="Times New Roman" panose="02020603050405020304" pitchFamily="18" charset="0"/>
                <a:cs typeface="Times New Roman" panose="02020603050405020304" pitchFamily="18" charset="0"/>
              </a:rPr>
              <a:t>By </a:t>
            </a:r>
            <a:r>
              <a:rPr lang="en-US" sz="2800" b="1" i="1" dirty="0">
                <a:latin typeface="Times New Roman" panose="02020603050405020304" pitchFamily="18" charset="0"/>
                <a:cs typeface="Times New Roman" panose="02020603050405020304" pitchFamily="18" charset="0"/>
              </a:rPr>
              <a:t>1970</a:t>
            </a:r>
            <a:r>
              <a:rPr lang="en-US" sz="2800" dirty="0">
                <a:latin typeface="Times New Roman" panose="02020603050405020304" pitchFamily="18" charset="0"/>
                <a:cs typeface="Times New Roman" panose="02020603050405020304" pitchFamily="18" charset="0"/>
              </a:rPr>
              <a:t>, the day of a new technology for the storage and access of data had dawned. The 1970s saw the advent of disk storage, or the direct access storage device (DASD). </a:t>
            </a:r>
            <a:r>
              <a:rPr lang="en-US" sz="2800" b="1" dirty="0">
                <a:latin typeface="Times New Roman" panose="02020603050405020304" pitchFamily="18" charset="0"/>
                <a:cs typeface="Times New Roman" panose="02020603050405020304" pitchFamily="18" charset="0"/>
              </a:rPr>
              <a:t>Disk storage</a:t>
            </a:r>
            <a:r>
              <a:rPr lang="en-US" sz="2800" dirty="0">
                <a:latin typeface="Times New Roman" panose="02020603050405020304" pitchFamily="18" charset="0"/>
                <a:cs typeface="Times New Roman" panose="02020603050405020304" pitchFamily="18" charset="0"/>
              </a:rPr>
              <a:t> was fundamentally different from magnetic tape storage in that data could be accessed directly on a DASD. There was no need to go through records 1, 2, 3, . . . N to get to record N + 1.</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the </a:t>
            </a:r>
            <a:r>
              <a:rPr lang="en-US" sz="2800" b="1" i="1" dirty="0">
                <a:latin typeface="Times New Roman" panose="02020603050405020304" pitchFamily="18" charset="0"/>
                <a:cs typeface="Times New Roman" panose="02020603050405020304" pitchFamily="18" charset="0"/>
              </a:rPr>
              <a:t>mid-1970s</a:t>
            </a:r>
            <a:r>
              <a:rPr lang="en-US" sz="2800" dirty="0">
                <a:latin typeface="Times New Roman" panose="02020603050405020304" pitchFamily="18" charset="0"/>
                <a:cs typeface="Times New Roman" panose="02020603050405020304" pitchFamily="18" charset="0"/>
              </a:rPr>
              <a:t>, online transaction processing (OLTP) made even faster access to data possible. The computer could now be used for tasks not previously possible, including driving reservations systems, bank teller systems, manufacturing control systems, and the like.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the 1980s, more new technologies, such as PCs and fourth-generation languages (4GLs), began to surface.</a:t>
            </a:r>
          </a:p>
          <a:p>
            <a:endParaRPr lang="en-US" sz="2800" dirty="0"/>
          </a:p>
        </p:txBody>
      </p:sp>
    </p:spTree>
    <p:extLst>
      <p:ext uri="{BB962C8B-B14F-4D97-AF65-F5344CB8AC3E}">
        <p14:creationId xmlns:p14="http://schemas.microsoft.com/office/powerpoint/2010/main" val="3693247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5739"/>
            <a:ext cx="10972800" cy="5940428"/>
          </a:xfrm>
        </p:spPr>
        <p:txBody>
          <a:bodyPr>
            <a:noAutofit/>
          </a:bodyPr>
          <a:lstStyle/>
          <a:p>
            <a:r>
              <a:rPr lang="en-US" sz="2400" dirty="0"/>
              <a:t>Key developments in early years of data warehousing:</a:t>
            </a:r>
          </a:p>
          <a:p>
            <a:r>
              <a:rPr lang="en-US" sz="2400" dirty="0"/>
              <a:t>1960s – </a:t>
            </a:r>
            <a:r>
              <a:rPr lang="en-US" sz="2400" dirty="0">
                <a:hlinkClick r:id="rId2" tooltip="General Mills"/>
              </a:rPr>
              <a:t>General Mills</a:t>
            </a:r>
            <a:r>
              <a:rPr lang="en-US" sz="2400" dirty="0"/>
              <a:t> and </a:t>
            </a:r>
            <a:r>
              <a:rPr lang="en-US" sz="2400" dirty="0">
                <a:hlinkClick r:id="rId3" tooltip="Dartmouth College"/>
              </a:rPr>
              <a:t>Dartmouth College</a:t>
            </a:r>
            <a:r>
              <a:rPr lang="en-US" sz="2400" dirty="0"/>
              <a:t>, in a joint research project, develop the terms </a:t>
            </a:r>
            <a:r>
              <a:rPr lang="en-US" sz="2400" i="1" dirty="0"/>
              <a:t>dimensions</a:t>
            </a:r>
            <a:r>
              <a:rPr lang="en-US" sz="2400" dirty="0"/>
              <a:t> and </a:t>
            </a:r>
            <a:r>
              <a:rPr lang="en-US" sz="2400" i="1" dirty="0"/>
              <a:t>facts</a:t>
            </a:r>
            <a:r>
              <a:rPr lang="en-US" sz="2400" dirty="0"/>
              <a:t>.</a:t>
            </a:r>
            <a:r>
              <a:rPr lang="en-US" sz="2400" baseline="30000" dirty="0">
                <a:hlinkClick r:id="rId4"/>
              </a:rPr>
              <a:t>[11]</a:t>
            </a:r>
            <a:endParaRPr lang="en-US" sz="2400" dirty="0"/>
          </a:p>
          <a:p>
            <a:r>
              <a:rPr lang="en-US" sz="2400" dirty="0"/>
              <a:t>1970s – </a:t>
            </a:r>
            <a:r>
              <a:rPr lang="en-US" sz="2400" dirty="0">
                <a:hlinkClick r:id="rId5" tooltip="ACNielsen"/>
              </a:rPr>
              <a:t>ACNielsen</a:t>
            </a:r>
            <a:r>
              <a:rPr lang="en-US" sz="2400" dirty="0"/>
              <a:t> and IRI provide dimensional data marts for retail sales.</a:t>
            </a:r>
            <a:r>
              <a:rPr lang="en-US" sz="2400" baseline="30000" dirty="0">
                <a:hlinkClick r:id="rId4"/>
              </a:rPr>
              <a:t>[11]</a:t>
            </a:r>
            <a:endParaRPr lang="en-US" sz="2400" dirty="0"/>
          </a:p>
          <a:p>
            <a:r>
              <a:rPr lang="en-US" sz="2400" dirty="0"/>
              <a:t>1970s – </a:t>
            </a:r>
            <a:r>
              <a:rPr lang="en-US" sz="2400" dirty="0">
                <a:hlinkClick r:id="rId6" tooltip="Bill Inmon"/>
              </a:rPr>
              <a:t>Bill </a:t>
            </a:r>
            <a:r>
              <a:rPr lang="en-US" sz="2400" dirty="0" err="1">
                <a:hlinkClick r:id="rId6" tooltip="Bill Inmon"/>
              </a:rPr>
              <a:t>Inmon</a:t>
            </a:r>
            <a:r>
              <a:rPr lang="en-US" sz="2400" dirty="0"/>
              <a:t> begins to define and discuss the term Data Warehouse.</a:t>
            </a:r>
            <a:r>
              <a:rPr lang="en-US" sz="2400" baseline="30000" dirty="0"/>
              <a:t>[</a:t>
            </a:r>
            <a:r>
              <a:rPr lang="en-US" sz="2400" i="1" baseline="30000" dirty="0">
                <a:hlinkClick r:id="rId7" tooltip="Wikipedia:Citation needed"/>
              </a:rPr>
              <a:t>citation needed</a:t>
            </a:r>
            <a:r>
              <a:rPr lang="en-US" sz="2400" baseline="30000" dirty="0"/>
              <a:t>]</a:t>
            </a:r>
            <a:endParaRPr lang="en-US" sz="2400" dirty="0"/>
          </a:p>
          <a:p>
            <a:r>
              <a:rPr lang="en-US" sz="2400" dirty="0"/>
              <a:t>1975 – </a:t>
            </a:r>
            <a:r>
              <a:rPr lang="en-US" sz="2400" dirty="0">
                <a:hlinkClick r:id="rId8" tooltip="Sperry Univac"/>
              </a:rPr>
              <a:t>Sperry Univac</a:t>
            </a:r>
            <a:r>
              <a:rPr lang="en-US" sz="2400" dirty="0"/>
              <a:t> introduces </a:t>
            </a:r>
            <a:r>
              <a:rPr lang="en-US" sz="2400" dirty="0">
                <a:hlinkClick r:id="rId9" tooltip="MAPPER"/>
              </a:rPr>
              <a:t>MAPPER</a:t>
            </a:r>
            <a:r>
              <a:rPr lang="en-US" sz="2400" dirty="0"/>
              <a:t> (</a:t>
            </a:r>
            <a:r>
              <a:rPr lang="en-US" sz="2400" dirty="0" err="1"/>
              <a:t>MAintain</a:t>
            </a:r>
            <a:r>
              <a:rPr lang="en-US" sz="2400" dirty="0"/>
              <a:t>, Prepare, and Produce Executive Reports), a database management and reporting system that includes the world's first </a:t>
            </a:r>
            <a:r>
              <a:rPr lang="en-US" sz="2400" dirty="0">
                <a:hlinkClick r:id="rId10" tooltip="Fourth-generation programming language"/>
              </a:rPr>
              <a:t>4GL</a:t>
            </a:r>
            <a:r>
              <a:rPr lang="en-US" sz="2400" dirty="0"/>
              <a:t>. It is the first platform designed for building Information Centers (a forerunner of contemporary data warehouse technology).</a:t>
            </a:r>
          </a:p>
          <a:p>
            <a:r>
              <a:rPr lang="en-US" sz="2400" dirty="0"/>
              <a:t>1983 – </a:t>
            </a:r>
            <a:r>
              <a:rPr lang="en-US" sz="2400" dirty="0">
                <a:hlinkClick r:id="rId11" tooltip="Teradata"/>
              </a:rPr>
              <a:t>Teradata</a:t>
            </a:r>
            <a:r>
              <a:rPr lang="en-US" sz="2400" dirty="0"/>
              <a:t> introduces the </a:t>
            </a:r>
            <a:r>
              <a:rPr lang="en-US" sz="2400" dirty="0">
                <a:hlinkClick r:id="rId12" tooltip="DBC 1012"/>
              </a:rPr>
              <a:t>DBC/1012</a:t>
            </a:r>
            <a:r>
              <a:rPr lang="en-US" sz="2400" dirty="0"/>
              <a:t> database computer specifically designed for decision support.</a:t>
            </a:r>
            <a:r>
              <a:rPr lang="en-US" sz="2400" baseline="30000" dirty="0">
                <a:hlinkClick r:id="rId13"/>
              </a:rPr>
              <a:t>[12]</a:t>
            </a:r>
            <a:endParaRPr lang="en-US" sz="2400" dirty="0"/>
          </a:p>
          <a:p>
            <a:r>
              <a:rPr lang="en-US" sz="2400" dirty="0"/>
              <a:t>1984 – </a:t>
            </a:r>
            <a:r>
              <a:rPr lang="en-US" sz="2400" dirty="0">
                <a:hlinkClick r:id="rId14" tooltip="Metaphor Computer Systems"/>
              </a:rPr>
              <a:t>Metaphor Computer Systems</a:t>
            </a:r>
            <a:r>
              <a:rPr lang="en-US" sz="2400" dirty="0"/>
              <a:t>, founded by </a:t>
            </a:r>
            <a:r>
              <a:rPr lang="en-US" sz="2400" dirty="0">
                <a:hlinkClick r:id="rId15" tooltip="David Liddle"/>
              </a:rPr>
              <a:t>David </a:t>
            </a:r>
            <a:r>
              <a:rPr lang="en-US" sz="2400" dirty="0" err="1">
                <a:hlinkClick r:id="rId15" tooltip="David Liddle"/>
              </a:rPr>
              <a:t>Liddle</a:t>
            </a:r>
            <a:r>
              <a:rPr lang="en-US" sz="2400" dirty="0"/>
              <a:t> and Don </a:t>
            </a:r>
            <a:r>
              <a:rPr lang="en-US" sz="2400" dirty="0" err="1"/>
              <a:t>Massaro</a:t>
            </a:r>
            <a:r>
              <a:rPr lang="en-US" sz="2400" dirty="0"/>
              <a:t>, releases a hardware/software package and GUI for business users to create a database management and analytic system</a:t>
            </a:r>
            <a:r>
              <a:rPr lang="en-US" sz="2400" dirty="0" smtClean="0"/>
              <a:t>.</a:t>
            </a:r>
            <a:endParaRPr lang="en-US" sz="2400" dirty="0"/>
          </a:p>
        </p:txBody>
      </p:sp>
    </p:spTree>
    <p:extLst>
      <p:ext uri="{BB962C8B-B14F-4D97-AF65-F5344CB8AC3E}">
        <p14:creationId xmlns:p14="http://schemas.microsoft.com/office/powerpoint/2010/main" val="250861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712" y="100015"/>
            <a:ext cx="11291888" cy="6572248"/>
          </a:xfrm>
        </p:spPr>
        <p:txBody>
          <a:bodyPr>
            <a:normAutofit fontScale="85000" lnSpcReduction="20000"/>
          </a:bodyPr>
          <a:lstStyle/>
          <a:p>
            <a:r>
              <a:rPr lang="en-US" dirty="0"/>
              <a:t>1985 - </a:t>
            </a:r>
            <a:r>
              <a:rPr lang="en-US" dirty="0">
                <a:hlinkClick r:id="rId2" tooltip="Sperry Corporation"/>
              </a:rPr>
              <a:t>Sperry Corporation</a:t>
            </a:r>
            <a:r>
              <a:rPr lang="en-US" dirty="0"/>
              <a:t> publishes an article (</a:t>
            </a:r>
            <a:r>
              <a:rPr lang="en-US" dirty="0" err="1"/>
              <a:t>Martyn</a:t>
            </a:r>
            <a:r>
              <a:rPr lang="en-US" dirty="0"/>
              <a:t> Jones and Philip Newman) on information centers, where they introduce the term MAPPER data warehouse in the context of information centers.</a:t>
            </a:r>
          </a:p>
          <a:p>
            <a:r>
              <a:rPr lang="en-US" dirty="0"/>
              <a:t>1988 – Barry Devlin and Paul Murphy publish the article "An architecture for a business and information system" where they introduce the term "business data warehouse".</a:t>
            </a:r>
            <a:r>
              <a:rPr lang="en-US" baseline="30000" dirty="0">
                <a:hlinkClick r:id="rId3"/>
              </a:rPr>
              <a:t>[13]</a:t>
            </a:r>
            <a:endParaRPr lang="en-US" dirty="0"/>
          </a:p>
          <a:p>
            <a:r>
              <a:rPr lang="en-US" dirty="0"/>
              <a:t>1990 – Red Brick Systems, founded by </a:t>
            </a:r>
            <a:r>
              <a:rPr lang="en-US" dirty="0">
                <a:hlinkClick r:id="rId4" tooltip="Ralph Kimball"/>
              </a:rPr>
              <a:t>Ralph Kimball</a:t>
            </a:r>
            <a:r>
              <a:rPr lang="en-US" dirty="0"/>
              <a:t>, introduces Red Brick Warehouse, a database management system specifically for data warehousing.</a:t>
            </a:r>
          </a:p>
          <a:p>
            <a:r>
              <a:rPr lang="en-US" dirty="0"/>
              <a:t>1991 - James M. Kerr authors The IRM Imperative, which suggests data resources could be reported as an asset on a balance sheet, furthering commercial interest in the establishment of data warehouses.</a:t>
            </a:r>
          </a:p>
          <a:p>
            <a:r>
              <a:rPr lang="en-US" dirty="0"/>
              <a:t>1991 – Prism Solutions, founded by </a:t>
            </a:r>
            <a:r>
              <a:rPr lang="en-US" dirty="0">
                <a:hlinkClick r:id="rId5" tooltip="Bill Inmon"/>
              </a:rPr>
              <a:t>Bill </a:t>
            </a:r>
            <a:r>
              <a:rPr lang="en-US" dirty="0" err="1">
                <a:hlinkClick r:id="rId5" tooltip="Bill Inmon"/>
              </a:rPr>
              <a:t>Inmon</a:t>
            </a:r>
            <a:r>
              <a:rPr lang="en-US" dirty="0"/>
              <a:t>, introduces Prism Warehouse Manager, software for developing a data warehouse.</a:t>
            </a:r>
          </a:p>
          <a:p>
            <a:r>
              <a:rPr lang="en-US" dirty="0"/>
              <a:t>1992 – </a:t>
            </a:r>
            <a:r>
              <a:rPr lang="en-US" dirty="0">
                <a:hlinkClick r:id="rId5" tooltip="Bill Inmon"/>
              </a:rPr>
              <a:t>Bill </a:t>
            </a:r>
            <a:r>
              <a:rPr lang="en-US" dirty="0" err="1">
                <a:hlinkClick r:id="rId5" tooltip="Bill Inmon"/>
              </a:rPr>
              <a:t>Inmon</a:t>
            </a:r>
            <a:r>
              <a:rPr lang="en-US" dirty="0"/>
              <a:t> publishes the book </a:t>
            </a:r>
            <a:r>
              <a:rPr lang="en-US" i="1" dirty="0"/>
              <a:t>Building the Data Warehouse</a:t>
            </a:r>
            <a:r>
              <a:rPr lang="en-US" dirty="0"/>
              <a:t>.</a:t>
            </a:r>
            <a:r>
              <a:rPr lang="en-US" baseline="30000" dirty="0">
                <a:hlinkClick r:id="rId6"/>
              </a:rPr>
              <a:t>[14]</a:t>
            </a:r>
            <a:endParaRPr lang="en-US" dirty="0"/>
          </a:p>
          <a:p>
            <a:r>
              <a:rPr lang="en-US" dirty="0"/>
              <a:t>1995 – The Data Warehousing Institute, a for-profit organization that promotes data warehousing, is founded.</a:t>
            </a:r>
          </a:p>
          <a:p>
            <a:endParaRPr lang="en-US" dirty="0"/>
          </a:p>
          <a:p>
            <a:endParaRPr lang="en-US" dirty="0"/>
          </a:p>
        </p:txBody>
      </p:sp>
    </p:spTree>
    <p:extLst>
      <p:ext uri="{BB962C8B-B14F-4D97-AF65-F5344CB8AC3E}">
        <p14:creationId xmlns:p14="http://schemas.microsoft.com/office/powerpoint/2010/main" val="355480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22539"/>
            <a:ext cx="10515600" cy="1325563"/>
          </a:xfrm>
        </p:spPr>
        <p:txBody>
          <a:bodyPr>
            <a:normAutofit/>
          </a:bodyPr>
          <a:lstStyle/>
          <a:p>
            <a:pPr algn="ctr"/>
            <a:r>
              <a:rPr lang="en-US" sz="7200" dirty="0" smtClean="0">
                <a:solidFill>
                  <a:srgbClr val="FF0000"/>
                </a:solidFill>
                <a:latin typeface="Algerian" pitchFamily="82" charset="0"/>
              </a:rPr>
              <a:t>UNIT I</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1434298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874" y="214316"/>
            <a:ext cx="11077575" cy="6472234"/>
          </a:xfrm>
        </p:spPr>
        <p:txBody>
          <a:bodyPr>
            <a:normAutofit fontScale="85000" lnSpcReduction="20000"/>
          </a:bodyPr>
          <a:lstStyle/>
          <a:p>
            <a:r>
              <a:rPr lang="en-US" dirty="0"/>
              <a:t>1996 – </a:t>
            </a:r>
            <a:r>
              <a:rPr lang="en-US" dirty="0">
                <a:hlinkClick r:id="rId2" tooltip="Ralph Kimball"/>
              </a:rPr>
              <a:t>Ralph Kimball</a:t>
            </a:r>
            <a:r>
              <a:rPr lang="en-US" dirty="0"/>
              <a:t> publishes the book </a:t>
            </a:r>
            <a:r>
              <a:rPr lang="en-US" i="1" dirty="0"/>
              <a:t>The Data Warehouse Toolkit</a:t>
            </a:r>
            <a:r>
              <a:rPr lang="en-US" dirty="0"/>
              <a:t>.</a:t>
            </a:r>
            <a:r>
              <a:rPr lang="en-US" baseline="30000" dirty="0">
                <a:hlinkClick r:id="rId3"/>
              </a:rPr>
              <a:t>[15]</a:t>
            </a:r>
            <a:endParaRPr lang="en-US" dirty="0"/>
          </a:p>
          <a:p>
            <a:r>
              <a:rPr lang="en-US" dirty="0"/>
              <a:t>2000 – </a:t>
            </a:r>
            <a:r>
              <a:rPr lang="en-US" dirty="0">
                <a:hlinkClick r:id="rId4" tooltip="Dan Linstedt (page does not exist)"/>
              </a:rPr>
              <a:t>Dan </a:t>
            </a:r>
            <a:r>
              <a:rPr lang="en-US" dirty="0" err="1">
                <a:hlinkClick r:id="rId4" tooltip="Dan Linstedt (page does not exist)"/>
              </a:rPr>
              <a:t>Linstedt</a:t>
            </a:r>
            <a:r>
              <a:rPr lang="en-US" dirty="0"/>
              <a:t> releases in the public domain the </a:t>
            </a:r>
            <a:r>
              <a:rPr lang="en-US" dirty="0">
                <a:hlinkClick r:id="rId5" tooltip="Data vault modeling"/>
              </a:rPr>
              <a:t>Data vault modeling</a:t>
            </a:r>
            <a:r>
              <a:rPr lang="en-US" dirty="0"/>
              <a:t>, conceived in 1990 as an alternative to </a:t>
            </a:r>
            <a:r>
              <a:rPr lang="en-US" dirty="0" err="1"/>
              <a:t>Inmon</a:t>
            </a:r>
            <a:r>
              <a:rPr lang="en-US" dirty="0"/>
              <a:t> and Kimball to provide long-term historical storage of data coming in from multiple operational systems, with emphasis on tracing, auditing and resilience to change of the source data model.</a:t>
            </a:r>
          </a:p>
          <a:p>
            <a:r>
              <a:rPr lang="en-US" dirty="0"/>
              <a:t>2008 – </a:t>
            </a:r>
            <a:r>
              <a:rPr lang="en-US" dirty="0">
                <a:hlinkClick r:id="rId6" tooltip="Bill Inmon"/>
              </a:rPr>
              <a:t>Bill </a:t>
            </a:r>
            <a:r>
              <a:rPr lang="en-US" dirty="0" err="1">
                <a:hlinkClick r:id="rId6" tooltip="Bill Inmon"/>
              </a:rPr>
              <a:t>Inmon</a:t>
            </a:r>
            <a:r>
              <a:rPr lang="en-US" dirty="0"/>
              <a:t>, along with Derek Strauss and </a:t>
            </a:r>
            <a:r>
              <a:rPr lang="en-US" dirty="0" err="1"/>
              <a:t>Genia</a:t>
            </a:r>
            <a:r>
              <a:rPr lang="en-US" dirty="0"/>
              <a:t> </a:t>
            </a:r>
            <a:r>
              <a:rPr lang="en-US" dirty="0" err="1"/>
              <a:t>Neushloss</a:t>
            </a:r>
            <a:r>
              <a:rPr lang="en-US" dirty="0"/>
              <a:t>, publishes "DW 2.0: The Architecture for the Next Generation of Data Warehousing", explaining his top-down approach to data warehousing and coining the term, data-warehousing 2.0.</a:t>
            </a:r>
          </a:p>
          <a:p>
            <a:r>
              <a:rPr lang="en-US" dirty="0"/>
              <a:t>2012 – </a:t>
            </a:r>
            <a:r>
              <a:rPr lang="en-US" dirty="0">
                <a:hlinkClick r:id="rId6" tooltip="Bill Inmon"/>
              </a:rPr>
              <a:t>Bill </a:t>
            </a:r>
            <a:r>
              <a:rPr lang="en-US" dirty="0" err="1">
                <a:hlinkClick r:id="rId6" tooltip="Bill Inmon"/>
              </a:rPr>
              <a:t>Inmon</a:t>
            </a:r>
            <a:r>
              <a:rPr lang="en-US" dirty="0"/>
              <a:t> develops and makes public technology known as "textual disambiguation". Textual disambiguation applies context to raw text and reformats the raw text and context into a standard data base format. Once raw text is passed through textual disambiguation, it can easily and efficiently be accessed and analyzed by standard business intelligence technology. Textual disambiguation is accomplished through the execution of textual ETL. Textual disambiguation is useful wherever raw text is found, such as in documents, </a:t>
            </a:r>
            <a:r>
              <a:rPr lang="en-US" dirty="0" err="1"/>
              <a:t>Hadoop</a:t>
            </a:r>
            <a:r>
              <a:rPr lang="en-US" dirty="0"/>
              <a:t>, email, and so forth.</a:t>
            </a:r>
          </a:p>
          <a:p>
            <a:endParaRPr lang="en-US" dirty="0"/>
          </a:p>
        </p:txBody>
      </p:sp>
    </p:spTree>
    <p:extLst>
      <p:ext uri="{BB962C8B-B14F-4D97-AF65-F5344CB8AC3E}">
        <p14:creationId xmlns:p14="http://schemas.microsoft.com/office/powerpoint/2010/main" val="1472881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3" y="481036"/>
            <a:ext cx="10515600" cy="1325563"/>
          </a:xfrm>
        </p:spPr>
        <p:txBody>
          <a:bodyPr>
            <a:normAutofit fontScale="90000"/>
          </a:bodyPr>
          <a:lstStyle/>
          <a:p>
            <a:pPr algn="ctr"/>
            <a:r>
              <a:rPr lang="en-US" dirty="0">
                <a:latin typeface="Adobe Caslon Pro Bold" panose="0205070206050A020403" pitchFamily="18" charset="0"/>
              </a:rPr>
              <a:t>Differences between Operational Database Systems and Data Warehouses</a:t>
            </a:r>
          </a:p>
        </p:txBody>
      </p:sp>
      <p:sp>
        <p:nvSpPr>
          <p:cNvPr id="4" name="Rectangle 3"/>
          <p:cNvSpPr/>
          <p:nvPr/>
        </p:nvSpPr>
        <p:spPr>
          <a:xfrm>
            <a:off x="812443" y="2015434"/>
            <a:ext cx="10515600" cy="3970318"/>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major task of </a:t>
            </a:r>
            <a:r>
              <a:rPr lang="en-US" sz="2800" b="1" i="1" u="sng" dirty="0" smtClean="0">
                <a:latin typeface="Times New Roman" panose="02020603050405020304" pitchFamily="18" charset="0"/>
                <a:cs typeface="Times New Roman" panose="02020603050405020304" pitchFamily="18" charset="0"/>
              </a:rPr>
              <a:t>operational </a:t>
            </a:r>
            <a:r>
              <a:rPr lang="en-US" sz="2800" b="1" i="1" u="sng" dirty="0">
                <a:latin typeface="Times New Roman" panose="02020603050405020304" pitchFamily="18" charset="0"/>
                <a:cs typeface="Times New Roman" panose="02020603050405020304" pitchFamily="18" charset="0"/>
              </a:rPr>
              <a:t>database systems </a:t>
            </a:r>
            <a:r>
              <a:rPr lang="en-US" sz="2800" dirty="0">
                <a:latin typeface="Times New Roman" panose="02020603050405020304" pitchFamily="18" charset="0"/>
                <a:cs typeface="Times New Roman" panose="02020603050405020304" pitchFamily="18" charset="0"/>
              </a:rPr>
              <a:t>is to perform online transaction and query processing. These systems are called </a:t>
            </a:r>
            <a:r>
              <a:rPr lang="en-US" sz="2800" b="1" i="1" dirty="0" smtClean="0">
                <a:solidFill>
                  <a:srgbClr val="FF0000"/>
                </a:solidFill>
                <a:latin typeface="Times New Roman" panose="02020603050405020304" pitchFamily="18" charset="0"/>
                <a:cs typeface="Times New Roman" panose="02020603050405020304" pitchFamily="18" charset="0"/>
              </a:rPr>
              <a:t>Online Transaction Processing </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OLTP) </a:t>
            </a:r>
            <a:r>
              <a:rPr lang="en-US" sz="2800" dirty="0" smtClean="0">
                <a:latin typeface="Times New Roman" panose="02020603050405020304" pitchFamily="18" charset="0"/>
                <a:cs typeface="Times New Roman" panose="02020603050405020304" pitchFamily="18" charset="0"/>
              </a:rPr>
              <a:t>systems. It covers most </a:t>
            </a:r>
            <a:r>
              <a:rPr lang="en-US" sz="2800" dirty="0">
                <a:latin typeface="Times New Roman" panose="02020603050405020304" pitchFamily="18" charset="0"/>
                <a:cs typeface="Times New Roman" panose="02020603050405020304" pitchFamily="18" charset="0"/>
              </a:rPr>
              <a:t>of the day-to-day operations of an organization </a:t>
            </a:r>
            <a:r>
              <a:rPr lang="en-US" sz="2800" dirty="0" smtClean="0">
                <a:latin typeface="Times New Roman" panose="02020603050405020304" pitchFamily="18" charset="0"/>
                <a:cs typeface="Times New Roman" panose="02020603050405020304" pitchFamily="18" charset="0"/>
              </a:rPr>
              <a:t>such as </a:t>
            </a:r>
            <a:r>
              <a:rPr lang="en-US" sz="2800" dirty="0">
                <a:latin typeface="Times New Roman" panose="02020603050405020304" pitchFamily="18" charset="0"/>
                <a:cs typeface="Times New Roman" panose="02020603050405020304" pitchFamily="18" charset="0"/>
              </a:rPr>
              <a:t>purchasing, inventory, manufacturing, banking, payroll, registration, and accounting</a:t>
            </a:r>
            <a:r>
              <a:rPr lang="en-US" sz="2800" dirty="0" smtClean="0"/>
              <a:t>.</a:t>
            </a:r>
          </a:p>
          <a:p>
            <a:pPr algn="just"/>
            <a:endParaRPr lang="en-US" sz="2800" dirty="0"/>
          </a:p>
          <a:p>
            <a:pPr algn="just"/>
            <a:r>
              <a:rPr lang="en-US" sz="2800" b="1" i="1" u="sng" dirty="0">
                <a:latin typeface="Times New Roman" panose="02020603050405020304" pitchFamily="18" charset="0"/>
                <a:cs typeface="Times New Roman" panose="02020603050405020304" pitchFamily="18" charset="0"/>
              </a:rPr>
              <a:t>Data warehouse systems</a:t>
            </a:r>
            <a:r>
              <a:rPr lang="en-US" sz="2800" dirty="0">
                <a:latin typeface="Times New Roman" panose="02020603050405020304" pitchFamily="18" charset="0"/>
                <a:cs typeface="Times New Roman" panose="02020603050405020304" pitchFamily="18" charset="0"/>
              </a:rPr>
              <a:t>, on the other hand, serve users or knowledge workers </a:t>
            </a:r>
            <a:r>
              <a:rPr lang="en-US" sz="2800" dirty="0" smtClean="0">
                <a:latin typeface="Times New Roman" panose="02020603050405020304" pitchFamily="18" charset="0"/>
                <a:cs typeface="Times New Roman" panose="02020603050405020304" pitchFamily="18" charset="0"/>
              </a:rPr>
              <a:t>in the </a:t>
            </a:r>
            <a:r>
              <a:rPr lang="en-US" sz="2800" dirty="0">
                <a:latin typeface="Times New Roman" panose="02020603050405020304" pitchFamily="18" charset="0"/>
                <a:cs typeface="Times New Roman" panose="02020603050405020304" pitchFamily="18" charset="0"/>
              </a:rPr>
              <a:t>role of data analysis and decision making</a:t>
            </a:r>
            <a:r>
              <a:rPr lang="en-US" sz="2800" dirty="0" smtClean="0">
                <a:latin typeface="Times New Roman" panose="02020603050405020304" pitchFamily="18" charset="0"/>
                <a:cs typeface="Times New Roman" panose="02020603050405020304" pitchFamily="18" charset="0"/>
              </a:rPr>
              <a:t>. These systems are known as online analytical processing (OLAP) systems.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431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33202112"/>
              </p:ext>
            </p:extLst>
          </p:nvPr>
        </p:nvGraphicFramePr>
        <p:xfrm>
          <a:off x="0" y="0"/>
          <a:ext cx="12192002" cy="6858000"/>
        </p:xfrm>
        <a:graphic>
          <a:graphicData uri="http://schemas.openxmlformats.org/drawingml/2006/table">
            <a:tbl>
              <a:tblPr firstRow="1" bandRow="1">
                <a:tableStyleId>{073A0DAA-6AF3-43AB-8588-CEC1D06C72B9}</a:tableStyleId>
              </a:tblPr>
              <a:tblGrid>
                <a:gridCol w="1914407"/>
                <a:gridCol w="5191464"/>
                <a:gridCol w="5086131"/>
              </a:tblGrid>
              <a:tr h="907626">
                <a:tc>
                  <a:txBody>
                    <a:bodyPr/>
                    <a:lstStyle/>
                    <a:p>
                      <a:pPr algn="ct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Operational DB Systems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Data Warehouse Systems</a:t>
                      </a:r>
                      <a:endParaRPr lang="en-US" sz="2400" dirty="0">
                        <a:latin typeface="Times New Roman" panose="02020603050405020304" pitchFamily="18" charset="0"/>
                        <a:cs typeface="Times New Roman" panose="02020603050405020304" pitchFamily="18" charset="0"/>
                      </a:endParaRPr>
                    </a:p>
                  </a:txBody>
                  <a:tcPr/>
                </a:tc>
              </a:tr>
              <a:tr h="1210167">
                <a:tc>
                  <a:txBody>
                    <a:bodyPr/>
                    <a:lstStyle/>
                    <a:p>
                      <a:pPr algn="ctr"/>
                      <a:endParaRPr lang="en-US" b="1" dirty="0" smtClean="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Users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 OLTP system is customer-oriented and used by clerks, clients, and IT professionals.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 OLAP system is market-oriented and is used for data analysis by knowledge workers, including managers, executives, and analysts.</a:t>
                      </a:r>
                      <a:endParaRPr lang="en-US" dirty="0">
                        <a:latin typeface="Times New Roman" panose="02020603050405020304" pitchFamily="18" charset="0"/>
                        <a:cs typeface="Times New Roman" panose="02020603050405020304" pitchFamily="18" charset="0"/>
                      </a:endParaRPr>
                    </a:p>
                  </a:txBody>
                  <a:tcPr/>
                </a:tc>
              </a:tr>
              <a:tr h="795131">
                <a:tc>
                  <a:txBody>
                    <a:bodyPr/>
                    <a:lstStyle/>
                    <a:p>
                      <a:pPr algn="ctr"/>
                      <a:r>
                        <a:rPr lang="en-US" b="1" dirty="0" smtClean="0">
                          <a:latin typeface="Times New Roman" panose="02020603050405020304" pitchFamily="18" charset="0"/>
                          <a:cs typeface="Times New Roman" panose="02020603050405020304" pitchFamily="18" charset="0"/>
                        </a:rPr>
                        <a:t>Data Contents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Current and detailed data and is subject to modifications.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Historical data</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generally not modified.</a:t>
                      </a:r>
                      <a:endParaRPr lang="en-US" dirty="0">
                        <a:latin typeface="Times New Roman" panose="02020603050405020304" pitchFamily="18" charset="0"/>
                        <a:cs typeface="Times New Roman" panose="02020603050405020304" pitchFamily="18" charset="0"/>
                      </a:endParaRPr>
                    </a:p>
                  </a:txBody>
                  <a:tcPr/>
                </a:tc>
              </a:tr>
              <a:tr h="1135901">
                <a:tc>
                  <a:txBody>
                    <a:bodyPr/>
                    <a:lstStyle/>
                    <a:p>
                      <a:pPr algn="ctr"/>
                      <a:r>
                        <a:rPr lang="en-US" b="1" dirty="0" smtClean="0">
                          <a:latin typeface="Times New Roman" panose="02020603050405020304" pitchFamily="18" charset="0"/>
                          <a:cs typeface="Times New Roman" panose="02020603050405020304" pitchFamily="18" charset="0"/>
                        </a:rPr>
                        <a:t>Database Design</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Usually E-R model.</a:t>
                      </a:r>
                    </a:p>
                    <a:p>
                      <a:pPr algn="just"/>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Application oriented Database Design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Usually Multidimensional model (Star, Snowflake…).</a:t>
                      </a:r>
                    </a:p>
                    <a:p>
                      <a:pPr algn="just"/>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Subject Oriented Database Design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1410681">
                <a:tc>
                  <a:txBody>
                    <a:bodyPr/>
                    <a:lstStyle/>
                    <a:p>
                      <a:pPr algn="ctr"/>
                      <a:r>
                        <a:rPr lang="en-US" b="1" dirty="0" smtClean="0">
                          <a:latin typeface="Times New Roman" panose="02020603050405020304" pitchFamily="18" charset="0"/>
                          <a:cs typeface="Times New Roman" panose="02020603050405020304" pitchFamily="18" charset="0"/>
                        </a:rPr>
                        <a:t>Access Pattern</a:t>
                      </a:r>
                    </a:p>
                    <a:p>
                      <a:pPr algn="ctr"/>
                      <a:r>
                        <a:rPr lang="en-US" b="1" dirty="0" smtClean="0">
                          <a:latin typeface="Times New Roman" panose="02020603050405020304" pitchFamily="18" charset="0"/>
                          <a:cs typeface="Times New Roman" panose="02020603050405020304" pitchFamily="18" charset="0"/>
                        </a:rPr>
                        <a:t>(Nature of Query)</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OLTP systems mainly consist for Short and  atomic</a:t>
                      </a:r>
                      <a:r>
                        <a:rPr lang="en-US" baseline="0" dirty="0" smtClean="0">
                          <a:latin typeface="Times New Roman" panose="02020603050405020304" pitchFamily="18" charset="0"/>
                          <a:cs typeface="Times New Roman" panose="02020603050405020304" pitchFamily="18" charset="0"/>
                        </a:rPr>
                        <a:t> transaction</a:t>
                      </a:r>
                      <a:r>
                        <a:rPr lang="en-US" dirty="0" smtClean="0">
                          <a:latin typeface="Times New Roman" panose="02020603050405020304" pitchFamily="18" charset="0"/>
                          <a:cs typeface="Times New Roman" panose="02020603050405020304" pitchFamily="18" charset="0"/>
                        </a:rPr>
                        <a:t> desiring high performance (less latency) and accuracy. It requires Concurrence Control</a:t>
                      </a:r>
                      <a:r>
                        <a:rPr lang="en-US" baseline="0" dirty="0" smtClean="0">
                          <a:latin typeface="Times New Roman" panose="02020603050405020304" pitchFamily="18" charset="0"/>
                          <a:cs typeface="Times New Roman" panose="02020603050405020304" pitchFamily="18" charset="0"/>
                        </a:rPr>
                        <a:t> and Recovery mechanisms.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Mostly read only queries, operate on HUGE volumes of data, queries are quite complex.</a:t>
                      </a:r>
                      <a:endParaRPr lang="en-US" dirty="0">
                        <a:latin typeface="Times New Roman" panose="02020603050405020304" pitchFamily="18" charset="0"/>
                        <a:cs typeface="Times New Roman" panose="02020603050405020304" pitchFamily="18" charset="0"/>
                      </a:endParaRPr>
                    </a:p>
                  </a:txBody>
                  <a:tcPr/>
                </a:tc>
              </a:tr>
              <a:tr h="699247">
                <a:tc>
                  <a:txBody>
                    <a:bodyPr/>
                    <a:lstStyle/>
                    <a:p>
                      <a:pPr algn="ctr"/>
                      <a:r>
                        <a:rPr lang="en-US" b="1" dirty="0" smtClean="0">
                          <a:latin typeface="Times New Roman" panose="02020603050405020304" pitchFamily="18" charset="0"/>
                          <a:cs typeface="Times New Roman" panose="02020603050405020304" pitchFamily="18" charset="0"/>
                        </a:rPr>
                        <a:t>Database Size</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 Gigabytes to higher order Gigabytes.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 &gt; = Terabytes or Petabytes.</a:t>
                      </a:r>
                      <a:endParaRPr lang="en-US" dirty="0">
                        <a:latin typeface="Times New Roman" panose="02020603050405020304" pitchFamily="18" charset="0"/>
                        <a:cs typeface="Times New Roman" panose="02020603050405020304" pitchFamily="18" charset="0"/>
                      </a:endParaRPr>
                    </a:p>
                  </a:txBody>
                  <a:tcPr/>
                </a:tc>
              </a:tr>
              <a:tr h="699247">
                <a:tc>
                  <a:txBody>
                    <a:bodyPr/>
                    <a:lstStyle/>
                    <a:p>
                      <a:pPr algn="ctr"/>
                      <a:r>
                        <a:rPr lang="en-US" b="1" dirty="0" smtClean="0">
                          <a:latin typeface="Times New Roman" panose="02020603050405020304" pitchFamily="18" charset="0"/>
                          <a:cs typeface="Times New Roman" panose="02020603050405020304" pitchFamily="18" charset="0"/>
                        </a:rPr>
                        <a:t>View</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Detailed</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Summarized.</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49920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6109012"/>
              </p:ext>
            </p:extLst>
          </p:nvPr>
        </p:nvGraphicFramePr>
        <p:xfrm>
          <a:off x="328612" y="185736"/>
          <a:ext cx="11672890" cy="6629936"/>
        </p:xfrm>
        <a:graphic>
          <a:graphicData uri="http://schemas.openxmlformats.org/drawingml/2006/table">
            <a:tbl>
              <a:tblPr/>
              <a:tblGrid>
                <a:gridCol w="2228851"/>
                <a:gridCol w="4557712"/>
                <a:gridCol w="4886327"/>
              </a:tblGrid>
              <a:tr h="297371">
                <a:tc>
                  <a:txBody>
                    <a:bodyPr/>
                    <a:lstStyle/>
                    <a:p>
                      <a:pPr algn="ctr"/>
                      <a:r>
                        <a:rPr lang="en-US" sz="1800" b="1" dirty="0">
                          <a:effectLst/>
                        </a:rPr>
                        <a:t>Parameter</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1800" b="1" dirty="0">
                          <a:solidFill>
                            <a:srgbClr val="002060"/>
                          </a:solidFill>
                          <a:effectLst/>
                        </a:rPr>
                        <a:t>Database</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1800" b="1" dirty="0">
                          <a:solidFill>
                            <a:srgbClr val="FF0000"/>
                          </a:solidFill>
                          <a:effectLst/>
                        </a:rPr>
                        <a:t>Data Warehouse</a:t>
                      </a:r>
                    </a:p>
                  </a:txBody>
                  <a:tcPr marL="36208" marR="36208" marT="18104" marB="18104"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297371">
                <a:tc>
                  <a:txBody>
                    <a:bodyPr/>
                    <a:lstStyle/>
                    <a:p>
                      <a:r>
                        <a:rPr lang="en-US" sz="1600" dirty="0">
                          <a:effectLst/>
                        </a:rPr>
                        <a:t>Purpose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Is designed to record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Is designed to analyze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56294">
                <a:tc>
                  <a:txBody>
                    <a:bodyPr/>
                    <a:lstStyle/>
                    <a:p>
                      <a:r>
                        <a:rPr lang="en-US" sz="1600">
                          <a:effectLst/>
                        </a:rPr>
                        <a:t>Processing Method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The database uses the Online Transactional Processing (OLTP)</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Data warehouse uses Online Analytical Processing (OLAP).</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618503">
                <a:tc>
                  <a:txBody>
                    <a:bodyPr/>
                    <a:lstStyle/>
                    <a:p>
                      <a:r>
                        <a:rPr lang="en-US" sz="1600">
                          <a:effectLst/>
                        </a:rPr>
                        <a:t>Usage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The database helps to perform fundamental operations for your business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warehouse allows you to analyze your business.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74756">
                <a:tc>
                  <a:txBody>
                    <a:bodyPr/>
                    <a:lstStyle/>
                    <a:p>
                      <a:r>
                        <a:rPr lang="en-US" sz="1600">
                          <a:effectLst/>
                        </a:rPr>
                        <a:t>Tables and Joins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Tables and joins of a database are complex as they are normalized.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Table and joins are simple in a data warehouse because they are denormalized.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333040">
                <a:tc>
                  <a:txBody>
                    <a:bodyPr/>
                    <a:lstStyle/>
                    <a:p>
                      <a:r>
                        <a:rPr lang="en-US" sz="1600">
                          <a:effectLst/>
                        </a:rPr>
                        <a:t>Orientation</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Is an application-oriented collection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It is a subject-oriented collection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33040">
                <a:tc>
                  <a:txBody>
                    <a:bodyPr/>
                    <a:lstStyle/>
                    <a:p>
                      <a:r>
                        <a:rPr lang="en-US" sz="1600">
                          <a:effectLst/>
                        </a:rPr>
                        <a:t>Storage limit</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Generally limited to a single application</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Stores data from any number of applications</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556294">
                <a:tc>
                  <a:txBody>
                    <a:bodyPr/>
                    <a:lstStyle/>
                    <a:p>
                      <a:r>
                        <a:rPr lang="en-US" sz="1600">
                          <a:effectLst/>
                        </a:rPr>
                        <a:t>Availability</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Data is available real-time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is refreshed from source systems as and when needed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33040">
                <a:tc>
                  <a:txBody>
                    <a:bodyPr/>
                    <a:lstStyle/>
                    <a:p>
                      <a:r>
                        <a:rPr lang="en-US" sz="1600">
                          <a:effectLst/>
                        </a:rPr>
                        <a:t>Usage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ER modeling techniques are used for designing.</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Data modeling techniques are used for designing.</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428521">
                <a:tc>
                  <a:txBody>
                    <a:bodyPr/>
                    <a:lstStyle/>
                    <a:p>
                      <a:r>
                        <a:rPr lang="en-US" sz="1600">
                          <a:effectLst/>
                        </a:rPr>
                        <a:t>Technique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Capture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Analyze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18503">
                <a:tc>
                  <a:txBody>
                    <a:bodyPr/>
                    <a:lstStyle/>
                    <a:p>
                      <a:r>
                        <a:rPr lang="en-US" sz="1600">
                          <a:effectLst/>
                        </a:rPr>
                        <a:t>Data Type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Data stored in the Database is up to date.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Current and Historical Data is stored in Data Warehouse. May not be up to date.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903966">
                <a:tc>
                  <a:txBody>
                    <a:bodyPr/>
                    <a:lstStyle/>
                    <a:p>
                      <a:r>
                        <a:rPr lang="en-US" sz="1600">
                          <a:effectLst/>
                        </a:rPr>
                        <a:t>Storage of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002060"/>
                          </a:solidFill>
                          <a:effectLst/>
                        </a:rPr>
                        <a:t>Flat Relational Approach method is used for data storage.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600">
                          <a:solidFill>
                            <a:srgbClr val="FF0000"/>
                          </a:solidFill>
                          <a:effectLst/>
                        </a:rPr>
                        <a:t>Data Ware House uses dimensional and normalized approach for the data structure. Example: Star and snowflake schema.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33040">
                <a:tc>
                  <a:txBody>
                    <a:bodyPr/>
                    <a:lstStyle/>
                    <a:p>
                      <a:r>
                        <a:rPr lang="en-US" sz="1600">
                          <a:effectLst/>
                        </a:rPr>
                        <a:t>Query Type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002060"/>
                          </a:solidFill>
                          <a:effectLst/>
                        </a:rPr>
                        <a:t>Simple transaction queries are used.</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600">
                          <a:solidFill>
                            <a:srgbClr val="FF0000"/>
                          </a:solidFill>
                          <a:effectLst/>
                        </a:rPr>
                        <a:t>Complex queries are used for analysis purpose.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333040">
                <a:tc>
                  <a:txBody>
                    <a:bodyPr/>
                    <a:lstStyle/>
                    <a:p>
                      <a:r>
                        <a:rPr lang="en-US" sz="1600" dirty="0">
                          <a:effectLst/>
                        </a:rPr>
                        <a:t>Data Summary</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solidFill>
                            <a:srgbClr val="002060"/>
                          </a:solidFill>
                          <a:effectLst/>
                        </a:rPr>
                        <a:t>Detailed Data is stored in a database.</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solidFill>
                            <a:srgbClr val="FF0000"/>
                          </a:solidFill>
                          <a:effectLst/>
                        </a:rPr>
                        <a:t>It stores highly summarized data.</a:t>
                      </a:r>
                    </a:p>
                  </a:txBody>
                  <a:tcPr marL="36208" marR="36208" marT="18104" marB="18104"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808208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65637469"/>
              </p:ext>
            </p:extLst>
          </p:nvPr>
        </p:nvGraphicFramePr>
        <p:xfrm>
          <a:off x="475392" y="206114"/>
          <a:ext cx="11426798" cy="6526376"/>
        </p:xfrm>
        <a:graphic>
          <a:graphicData uri="http://schemas.openxmlformats.org/drawingml/2006/table">
            <a:tbl>
              <a:tblPr/>
              <a:tblGrid>
                <a:gridCol w="3296508"/>
                <a:gridCol w="8130290"/>
              </a:tblGrid>
              <a:tr h="251442">
                <a:tc gridSpan="2">
                  <a:txBody>
                    <a:bodyPr/>
                    <a:lstStyle/>
                    <a:p>
                      <a:pPr algn="ctr"/>
                      <a:r>
                        <a:rPr lang="en-US" sz="2400" b="1" dirty="0" smtClean="0">
                          <a:effectLst/>
                        </a:rPr>
                        <a:t>Applications of Database</a:t>
                      </a:r>
                      <a:endParaRPr lang="en-US" sz="2400" b="1" dirty="0">
                        <a:effectLst/>
                      </a:endParaRP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hMerge="1">
                  <a:txBody>
                    <a:bodyPr/>
                    <a:lstStyle/>
                    <a:p>
                      <a:pPr algn="l"/>
                      <a:endParaRPr lang="en-US" sz="2000" dirty="0">
                        <a:effectLst/>
                      </a:endParaRPr>
                    </a:p>
                  </a:txBody>
                  <a:tcPr marL="62861" marR="62861" marT="31430" marB="31430"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251442">
                <a:tc>
                  <a:txBody>
                    <a:bodyPr/>
                    <a:lstStyle/>
                    <a:p>
                      <a:pPr algn="ctr"/>
                      <a:r>
                        <a:rPr lang="en-US" sz="2400" b="1" dirty="0">
                          <a:effectLst/>
                        </a:rPr>
                        <a:t>Sector</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2400" b="1" dirty="0">
                          <a:effectLst/>
                        </a:rPr>
                        <a:t>Usage</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817188">
                <a:tc>
                  <a:txBody>
                    <a:bodyPr/>
                    <a:lstStyle/>
                    <a:p>
                      <a:r>
                        <a:rPr lang="en-US" sz="2400" dirty="0">
                          <a:effectLst/>
                        </a:rPr>
                        <a:t>Banking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Use in the banking sector for customer information, account-related activities, payments, deposits, loans, credit cards,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40024">
                <a:tc>
                  <a:txBody>
                    <a:bodyPr/>
                    <a:lstStyle/>
                    <a:p>
                      <a:r>
                        <a:rPr lang="en-US" sz="2400">
                          <a:effectLst/>
                        </a:rPr>
                        <a:t>Airlines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Use for reservations and schedule information.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440024">
                <a:tc>
                  <a:txBody>
                    <a:bodyPr/>
                    <a:lstStyle/>
                    <a:p>
                      <a:r>
                        <a:rPr lang="en-US" sz="2400">
                          <a:effectLst/>
                        </a:rPr>
                        <a:t>Universities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To store student information, course registrations, colleges, and results.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40024">
                <a:tc>
                  <a:txBody>
                    <a:bodyPr/>
                    <a:lstStyle/>
                    <a:p>
                      <a:r>
                        <a:rPr lang="en-US" sz="2400">
                          <a:effectLst/>
                        </a:rPr>
                        <a:t>Telecommunication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It helps to store call records, monthly bills, balance maintenance,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628606">
                <a:tc>
                  <a:txBody>
                    <a:bodyPr/>
                    <a:lstStyle/>
                    <a:p>
                      <a:r>
                        <a:rPr lang="en-US" sz="2400">
                          <a:effectLst/>
                        </a:rPr>
                        <a:t>Finance</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Helps you to store information related stock, sales, and purchases of stocks and bonds.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40024">
                <a:tc>
                  <a:txBody>
                    <a:bodyPr/>
                    <a:lstStyle/>
                    <a:p>
                      <a:r>
                        <a:rPr lang="en-US" sz="2400">
                          <a:effectLst/>
                        </a:rPr>
                        <a:t>Sales &amp; Production</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400">
                          <a:effectLst/>
                        </a:rPr>
                        <a:t>Use for storing customer, product and sales details.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628606">
                <a:tc>
                  <a:txBody>
                    <a:bodyPr/>
                    <a:lstStyle/>
                    <a:p>
                      <a:r>
                        <a:rPr lang="en-US" sz="2400">
                          <a:effectLst/>
                        </a:rPr>
                        <a:t>Manufacturing</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400">
                          <a:effectLst/>
                        </a:rPr>
                        <a:t>It is used for the data management of the supply chain and for tracking production of items, inventories status.</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40024">
                <a:tc>
                  <a:txBody>
                    <a:bodyPr/>
                    <a:lstStyle/>
                    <a:p>
                      <a:r>
                        <a:rPr lang="en-US" sz="2400" dirty="0">
                          <a:effectLst/>
                        </a:rPr>
                        <a:t>HR Management</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2400" dirty="0">
                          <a:effectLst/>
                        </a:rPr>
                        <a:t>Detail about employee’s salaries, deduction, generation of paychecks, etc.</a:t>
                      </a:r>
                    </a:p>
                  </a:txBody>
                  <a:tcPr marL="62861" marR="62861" marT="31430" marB="31430"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1261591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6793724"/>
              </p:ext>
            </p:extLst>
          </p:nvPr>
        </p:nvGraphicFramePr>
        <p:xfrm>
          <a:off x="228599" y="183592"/>
          <a:ext cx="11858626" cy="6164294"/>
        </p:xfrm>
        <a:graphic>
          <a:graphicData uri="http://schemas.openxmlformats.org/drawingml/2006/table">
            <a:tbl>
              <a:tblPr/>
              <a:tblGrid>
                <a:gridCol w="2143126"/>
                <a:gridCol w="9715500"/>
              </a:tblGrid>
              <a:tr h="329279">
                <a:tc gridSpan="2">
                  <a:txBody>
                    <a:bodyPr/>
                    <a:lstStyle/>
                    <a:p>
                      <a:pPr algn="ctr"/>
                      <a:r>
                        <a:rPr lang="en-US" sz="2000" b="1" dirty="0" smtClean="0">
                          <a:effectLst/>
                        </a:rPr>
                        <a:t>Applications of Data Warehouses</a:t>
                      </a:r>
                      <a:endParaRPr lang="en-US" sz="2000" b="1" dirty="0">
                        <a:effectLst/>
                      </a:endParaRPr>
                    </a:p>
                  </a:txBody>
                  <a:tcPr marL="57291" marR="57291" marT="28645" marB="2864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hMerge="1">
                  <a:txBody>
                    <a:bodyPr/>
                    <a:lstStyle/>
                    <a:p>
                      <a:pPr algn="l"/>
                      <a:endParaRPr lang="en-US" sz="2400" dirty="0">
                        <a:effectLst/>
                      </a:endParaRPr>
                    </a:p>
                  </a:txBody>
                  <a:tcPr marL="57291" marR="57291" marT="28645" marB="2864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439770">
                <a:tc>
                  <a:txBody>
                    <a:bodyPr/>
                    <a:lstStyle/>
                    <a:p>
                      <a:pPr algn="ctr"/>
                      <a:r>
                        <a:rPr lang="en-US" sz="2000" b="1" dirty="0">
                          <a:effectLst/>
                        </a:rPr>
                        <a:t>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ctr"/>
                      <a:r>
                        <a:rPr lang="en-US" sz="2000" b="1" dirty="0">
                          <a:effectLst/>
                        </a:rPr>
                        <a:t>Usage</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1075844">
                <a:tc>
                  <a:txBody>
                    <a:bodyPr/>
                    <a:lstStyle/>
                    <a:p>
                      <a:r>
                        <a:rPr lang="en-US" sz="2000">
                          <a:effectLst/>
                        </a:rPr>
                        <a:t>Airline</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It is used for airline system management operations like crew assignment, analyzes of route, frequent flyer program discount schemes for passenger, etc.</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682196">
                <a:tc>
                  <a:txBody>
                    <a:bodyPr/>
                    <a:lstStyle/>
                    <a:p>
                      <a:r>
                        <a:rPr lang="en-US" sz="2000">
                          <a:effectLst/>
                        </a:rPr>
                        <a:t>Banking</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000">
                          <a:effectLst/>
                        </a:rPr>
                        <a:t>It is used in the banking sector to manage the resources available on the desk effectively.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1250590">
                <a:tc>
                  <a:txBody>
                    <a:bodyPr/>
                    <a:lstStyle/>
                    <a:p>
                      <a:r>
                        <a:rPr lang="en-US" sz="2000">
                          <a:effectLst/>
                        </a:rPr>
                        <a:t>Healthcare 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dirty="0">
                          <a:effectLst/>
                        </a:rPr>
                        <a:t>Data warehouse used to strategize and predict outcomes, create patient’s treatment reports, etc. Advanced machine learning, big data enable </a:t>
                      </a:r>
                      <a:r>
                        <a:rPr lang="en-US" sz="2000" dirty="0" err="1">
                          <a:effectLst/>
                        </a:rPr>
                        <a:t>datawarehouse</a:t>
                      </a:r>
                      <a:r>
                        <a:rPr lang="en-US" sz="2000" dirty="0">
                          <a:effectLst/>
                        </a:rPr>
                        <a:t> systems can predict ailments.</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26353">
                <a:tc>
                  <a:txBody>
                    <a:bodyPr/>
                    <a:lstStyle/>
                    <a:p>
                      <a:r>
                        <a:rPr lang="en-US" sz="2000">
                          <a:effectLst/>
                        </a:rPr>
                        <a:t>Insurance sector</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000">
                          <a:effectLst/>
                        </a:rPr>
                        <a:t>Data warehouses are widely used to analyze data patterns, customer trends, and to track market movements quickly.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901098">
                <a:tc>
                  <a:txBody>
                    <a:bodyPr/>
                    <a:lstStyle/>
                    <a:p>
                      <a:r>
                        <a:rPr lang="en-US" sz="2000">
                          <a:effectLst/>
                        </a:rPr>
                        <a:t>Retain chain</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It helps you to track items, identify the buying pattern of the customer, promotions and also used for determining pricing policy.</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26353">
                <a:tc>
                  <a:txBody>
                    <a:bodyPr/>
                    <a:lstStyle/>
                    <a:p>
                      <a:r>
                        <a:rPr lang="en-US" sz="2000">
                          <a:effectLst/>
                        </a:rPr>
                        <a:t>Telecommunication</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2000" dirty="0">
                          <a:effectLst/>
                        </a:rPr>
                        <a:t>In this sector, data warehouse used for product promotions, sales decisions and to make distribution decisions.</a:t>
                      </a:r>
                    </a:p>
                  </a:txBody>
                  <a:tcPr marL="57291" marR="57291" marT="28645" marB="2864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137017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Data Warehouse (DWH</a:t>
            </a:r>
            <a:r>
              <a:rPr lang="en-US" b="1" dirty="0" smtClean="0"/>
              <a:t>)</a:t>
            </a:r>
            <a:endParaRPr lang="en-US" dirty="0"/>
          </a:p>
        </p:txBody>
      </p:sp>
      <p:sp>
        <p:nvSpPr>
          <p:cNvPr id="3" name="Content Placeholder 2"/>
          <p:cNvSpPr>
            <a:spLocks noGrp="1"/>
          </p:cNvSpPr>
          <p:nvPr>
            <p:ph idx="1"/>
          </p:nvPr>
        </p:nvSpPr>
        <p:spPr>
          <a:xfrm>
            <a:off x="609600" y="1600203"/>
            <a:ext cx="11120438" cy="5257797"/>
          </a:xfrm>
        </p:spPr>
        <p:txBody>
          <a:bodyPr>
            <a:noAutofit/>
          </a:bodyPr>
          <a:lstStyle/>
          <a:p>
            <a:pPr lvl="0"/>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warehouse allows business users to quickly access critical data from some sources all in one place.</a:t>
            </a:r>
          </a:p>
          <a:p>
            <a:pPr lvl="0"/>
            <a:r>
              <a:rPr lang="en-US" sz="2400" dirty="0">
                <a:latin typeface="Times New Roman" pitchFamily="18" charset="0"/>
                <a:cs typeface="Times New Roman" pitchFamily="18" charset="0"/>
              </a:rPr>
              <a:t>Data warehouse provides consistent information on various cross-functional activities. It is also supporting ad-hoc reporting and query.</a:t>
            </a:r>
          </a:p>
          <a:p>
            <a:pPr lvl="0"/>
            <a:r>
              <a:rPr lang="en-US" sz="2400" dirty="0">
                <a:latin typeface="Times New Roman" pitchFamily="18" charset="0"/>
                <a:cs typeface="Times New Roman" pitchFamily="18" charset="0"/>
              </a:rPr>
              <a:t>Data Warehouse helps to integrate many sources of data to reduce stress on the production system.</a:t>
            </a:r>
          </a:p>
          <a:p>
            <a:pPr lvl="0"/>
            <a:r>
              <a:rPr lang="en-US" sz="2400" dirty="0">
                <a:latin typeface="Times New Roman" pitchFamily="18" charset="0"/>
                <a:cs typeface="Times New Roman" pitchFamily="18" charset="0"/>
              </a:rPr>
              <a:t>Data warehouse helps to reduce total turnaround time for analysis and reporting.</a:t>
            </a:r>
          </a:p>
          <a:p>
            <a:pPr lvl="0"/>
            <a:r>
              <a:rPr lang="en-US" sz="2400" dirty="0">
                <a:latin typeface="Times New Roman" pitchFamily="18" charset="0"/>
                <a:cs typeface="Times New Roman" pitchFamily="18" charset="0"/>
              </a:rPr>
              <a:t>Restructuring and Integration make it easier for the user to use for reporting and analysis.</a:t>
            </a:r>
          </a:p>
          <a:p>
            <a:pPr lvl="0"/>
            <a:r>
              <a:rPr lang="en-US" sz="2400" dirty="0">
                <a:latin typeface="Times New Roman" pitchFamily="18" charset="0"/>
                <a:cs typeface="Times New Roman" pitchFamily="18" charset="0"/>
              </a:rPr>
              <a:t>Data warehouse allows users to access critical data from the number of sources in a single place. Therefore, it saves user’s time of retrieving data from multiple sources.</a:t>
            </a:r>
          </a:p>
          <a:p>
            <a:pPr lvl="0"/>
            <a:r>
              <a:rPr lang="en-US" sz="2400" dirty="0">
                <a:latin typeface="Times New Roman" pitchFamily="18" charset="0"/>
                <a:cs typeface="Times New Roman" pitchFamily="18" charset="0"/>
              </a:rPr>
              <a:t>Data warehouse stores a large amount of historical data. This helps users to analyze different time periods and trends to make future predictions.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91748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Data Warehouse:</a:t>
            </a:r>
            <a:r>
              <a:rPr lang="en-US" dirty="0"/>
              <a:t/>
            </a:r>
            <a:br>
              <a:rPr lang="en-US" dirty="0"/>
            </a:br>
            <a:endParaRPr lang="en-US" dirty="0"/>
          </a:p>
        </p:txBody>
      </p:sp>
      <p:sp>
        <p:nvSpPr>
          <p:cNvPr id="3" name="Content Placeholder 2"/>
          <p:cNvSpPr>
            <a:spLocks noGrp="1"/>
          </p:cNvSpPr>
          <p:nvPr>
            <p:ph idx="1"/>
          </p:nvPr>
        </p:nvSpPr>
        <p:spPr>
          <a:xfrm>
            <a:off x="609600" y="1014413"/>
            <a:ext cx="10972800" cy="5111753"/>
          </a:xfrm>
        </p:spPr>
        <p:txBody>
          <a:bodyPr>
            <a:noAutofit/>
          </a:bodyPr>
          <a:lstStyle/>
          <a:p>
            <a:pPr lvl="0"/>
            <a:r>
              <a:rPr lang="en-US" sz="2400" dirty="0" smtClean="0">
                <a:latin typeface="Times New Roman" pitchFamily="18" charset="0"/>
                <a:cs typeface="Times New Roman" pitchFamily="18" charset="0"/>
              </a:rPr>
              <a:t>Not </a:t>
            </a:r>
            <a:r>
              <a:rPr lang="en-US" sz="2400" dirty="0">
                <a:latin typeface="Times New Roman" pitchFamily="18" charset="0"/>
                <a:cs typeface="Times New Roman" pitchFamily="18" charset="0"/>
              </a:rPr>
              <a:t>an ideal option for unstructured data.</a:t>
            </a:r>
          </a:p>
          <a:p>
            <a:pPr lvl="0"/>
            <a:r>
              <a:rPr lang="en-US" sz="2400" dirty="0">
                <a:latin typeface="Times New Roman" pitchFamily="18" charset="0"/>
                <a:cs typeface="Times New Roman" pitchFamily="18" charset="0"/>
              </a:rPr>
              <a:t>Creation and Implementation of Data Warehouse is surely time confusing affair.</a:t>
            </a:r>
          </a:p>
          <a:p>
            <a:pPr lvl="0"/>
            <a:r>
              <a:rPr lang="en-US" sz="2400" dirty="0">
                <a:latin typeface="Times New Roman" pitchFamily="18" charset="0"/>
                <a:cs typeface="Times New Roman" pitchFamily="18" charset="0"/>
              </a:rPr>
              <a:t>Data Warehouse can be outdated relatively quickly</a:t>
            </a:r>
          </a:p>
          <a:p>
            <a:pPr lvl="0"/>
            <a:r>
              <a:rPr lang="en-US" sz="2400" dirty="0">
                <a:latin typeface="Times New Roman" pitchFamily="18" charset="0"/>
                <a:cs typeface="Times New Roman" pitchFamily="18" charset="0"/>
              </a:rPr>
              <a:t>Difficult to make changes in data types and ranges, data source schema, indexes, and queries.</a:t>
            </a:r>
          </a:p>
          <a:p>
            <a:pPr lvl="0"/>
            <a:r>
              <a:rPr lang="en-US" sz="2400" dirty="0">
                <a:latin typeface="Times New Roman" pitchFamily="18" charset="0"/>
                <a:cs typeface="Times New Roman" pitchFamily="18" charset="0"/>
              </a:rPr>
              <a:t>The data warehouse may seem easy, but actually, it is too complex for the average users.</a:t>
            </a:r>
          </a:p>
          <a:p>
            <a:pPr lvl="0"/>
            <a:r>
              <a:rPr lang="en-US" sz="2400" dirty="0">
                <a:latin typeface="Times New Roman" pitchFamily="18" charset="0"/>
                <a:cs typeface="Times New Roman" pitchFamily="18" charset="0"/>
              </a:rPr>
              <a:t>Despite best efforts at project management, data warehousing project scope will always increase.</a:t>
            </a:r>
          </a:p>
          <a:p>
            <a:pPr lvl="0"/>
            <a:r>
              <a:rPr lang="en-US" sz="2400" dirty="0">
                <a:latin typeface="Times New Roman" pitchFamily="18" charset="0"/>
                <a:cs typeface="Times New Roman" pitchFamily="18" charset="0"/>
              </a:rPr>
              <a:t>Sometime warehouse users will develop different business rules.</a:t>
            </a:r>
          </a:p>
          <a:p>
            <a:pPr lvl="0"/>
            <a:r>
              <a:rPr lang="en-US" sz="2400" dirty="0" smtClean="0">
                <a:latin typeface="Times New Roman" pitchFamily="18" charset="0"/>
                <a:cs typeface="Times New Roman" pitchFamily="18" charset="0"/>
              </a:rPr>
              <a:t>Organizations </a:t>
            </a:r>
            <a:r>
              <a:rPr lang="en-US" sz="2400" dirty="0">
                <a:latin typeface="Times New Roman" pitchFamily="18" charset="0"/>
                <a:cs typeface="Times New Roman" pitchFamily="18" charset="0"/>
              </a:rPr>
              <a:t>need to spend lots of their resources for training and Implementation purpose.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01655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ta Warehouse Architectur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6" y="0"/>
            <a:ext cx="11358562" cy="6229350"/>
          </a:xfrm>
          <a:prstGeom prst="rect">
            <a:avLst/>
          </a:prstGeom>
          <a:noFill/>
          <a:ln>
            <a:noFill/>
          </a:ln>
        </p:spPr>
      </p:pic>
    </p:spTree>
    <p:extLst>
      <p:ext uri="{BB962C8B-B14F-4D97-AF65-F5344CB8AC3E}">
        <p14:creationId xmlns:p14="http://schemas.microsoft.com/office/powerpoint/2010/main" val="820896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Warehouse Tools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There </a:t>
            </a:r>
            <a:r>
              <a:rPr lang="en-US" dirty="0"/>
              <a:t>are many Data Warehousing tools are available in the </a:t>
            </a:r>
            <a:r>
              <a:rPr lang="en-US" dirty="0" smtClean="0"/>
              <a:t>market</a:t>
            </a:r>
          </a:p>
          <a:p>
            <a:pPr marL="0" indent="0">
              <a:buNone/>
            </a:pPr>
            <a:r>
              <a:rPr lang="en-US" b="1" dirty="0" smtClean="0"/>
              <a:t>1</a:t>
            </a:r>
            <a:r>
              <a:rPr lang="en-US" b="1" dirty="0"/>
              <a:t>. </a:t>
            </a:r>
            <a:r>
              <a:rPr lang="en-US" b="1" dirty="0" err="1"/>
              <a:t>MarkLogic</a:t>
            </a:r>
            <a:r>
              <a:rPr lang="en-US" b="1" dirty="0"/>
              <a:t>:</a:t>
            </a:r>
            <a:endParaRPr lang="en-US" dirty="0"/>
          </a:p>
          <a:p>
            <a:pPr marL="0" indent="0">
              <a:buNone/>
            </a:pPr>
            <a:r>
              <a:rPr lang="en-US" dirty="0" err="1"/>
              <a:t>MarkLogic</a:t>
            </a:r>
            <a:r>
              <a:rPr lang="en-US" dirty="0"/>
              <a:t> is useful data warehousing solution that makes data integration easier and faster using an array of enterprise features. This tool helps to perform very complex search operations. It can query different types of data like documents, relationships, and metadata.</a:t>
            </a:r>
          </a:p>
          <a:p>
            <a:pPr marL="0" indent="0">
              <a:buNone/>
            </a:pPr>
            <a:r>
              <a:rPr lang="en-US" u="sng" dirty="0">
                <a:hlinkClick r:id="rId2"/>
              </a:rPr>
              <a:t>https://www.marklogic.com/product/getting-started/</a:t>
            </a:r>
            <a:endParaRPr lang="en-US" dirty="0"/>
          </a:p>
          <a:p>
            <a:endParaRPr lang="en-US" dirty="0"/>
          </a:p>
        </p:txBody>
      </p:sp>
    </p:spTree>
    <p:extLst>
      <p:ext uri="{BB962C8B-B14F-4D97-AF65-F5344CB8AC3E}">
        <p14:creationId xmlns:p14="http://schemas.microsoft.com/office/powerpoint/2010/main" val="234458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Basic Concepts</a:t>
            </a:r>
          </a:p>
          <a:p>
            <a:pPr marL="514350" indent="-514350">
              <a:buFont typeface="+mj-lt"/>
              <a:buAutoNum type="arabicPeriod"/>
            </a:pPr>
            <a:r>
              <a:rPr lang="en-US" sz="3200" dirty="0" smtClean="0"/>
              <a:t>Data Ware House Modeling: Cube and OLAP</a:t>
            </a:r>
          </a:p>
          <a:p>
            <a:pPr marL="514350" indent="-514350">
              <a:buFont typeface="+mj-lt"/>
              <a:buAutoNum type="arabicPeriod"/>
            </a:pPr>
            <a:r>
              <a:rPr lang="en-US" sz="3200" dirty="0" smtClean="0"/>
              <a:t>Data Ware House Design and Usage</a:t>
            </a:r>
          </a:p>
          <a:p>
            <a:pPr marL="514350" indent="-514350">
              <a:buFont typeface="+mj-lt"/>
              <a:buAutoNum type="arabicPeriod"/>
            </a:pPr>
            <a:r>
              <a:rPr lang="en-US" sz="3200" dirty="0" smtClean="0"/>
              <a:t>Data Ware House Implementation </a:t>
            </a:r>
          </a:p>
          <a:p>
            <a:pPr marL="0" indent="0">
              <a:buNone/>
            </a:pPr>
            <a:endParaRPr lang="en-US" sz="3200" dirty="0"/>
          </a:p>
        </p:txBody>
      </p:sp>
    </p:spTree>
    <p:extLst>
      <p:ext uri="{BB962C8B-B14F-4D97-AF65-F5344CB8AC3E}">
        <p14:creationId xmlns:p14="http://schemas.microsoft.com/office/powerpoint/2010/main" val="3171531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2. Oracle:</a:t>
            </a:r>
            <a:endParaRPr lang="en-US" dirty="0"/>
          </a:p>
          <a:p>
            <a:pPr marL="0" indent="0">
              <a:buNone/>
            </a:pPr>
            <a:r>
              <a:rPr lang="en-US" dirty="0"/>
              <a:t>Oracle is the industry-leading database. It offers a wide range of choice of data warehouse solutions for both on-premises and in the cloud. It helps to optimize customer experiences by increasing operational efficiency.</a:t>
            </a:r>
          </a:p>
          <a:p>
            <a:pPr marL="0" indent="0">
              <a:buNone/>
            </a:pPr>
            <a:r>
              <a:rPr lang="en-US" u="sng" dirty="0">
                <a:hlinkClick r:id="rId2"/>
              </a:rPr>
              <a:t>https://www.oracle.com/index.html</a:t>
            </a:r>
            <a:endParaRPr lang="en-US" dirty="0"/>
          </a:p>
          <a:p>
            <a:endParaRPr lang="en-US" dirty="0"/>
          </a:p>
        </p:txBody>
      </p:sp>
    </p:spTree>
    <p:extLst>
      <p:ext uri="{BB962C8B-B14F-4D97-AF65-F5344CB8AC3E}">
        <p14:creationId xmlns:p14="http://schemas.microsoft.com/office/powerpoint/2010/main" val="4100219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42889" y="1600203"/>
            <a:ext cx="11687174" cy="4525963"/>
          </a:xfrm>
        </p:spPr>
        <p:txBody>
          <a:bodyPr>
            <a:normAutofit lnSpcReduction="10000"/>
          </a:bodyPr>
          <a:lstStyle/>
          <a:p>
            <a:pPr marL="0" indent="0">
              <a:buNone/>
            </a:pPr>
            <a:r>
              <a:rPr lang="en-US" b="1" dirty="0"/>
              <a:t>3. Amazon </a:t>
            </a:r>
            <a:r>
              <a:rPr lang="en-US" b="1" dirty="0" err="1"/>
              <a:t>RedShift</a:t>
            </a:r>
            <a:r>
              <a:rPr lang="en-US" b="1" dirty="0"/>
              <a:t>:</a:t>
            </a:r>
            <a:endParaRPr lang="en-US" dirty="0"/>
          </a:p>
          <a:p>
            <a:pPr marL="0" indent="0">
              <a:buNone/>
            </a:pPr>
            <a:r>
              <a:rPr lang="en-US" dirty="0"/>
              <a:t>Amazon Redshift is Data warehouse tool. It is a simple and cost-effective tool to analyze all types of data using standard SQL and existing BI tools. It also allows running complex queries against petabytes of structured data, using the technique of query optimization.</a:t>
            </a:r>
          </a:p>
          <a:p>
            <a:pPr marL="0" indent="0">
              <a:buNone/>
            </a:pPr>
            <a:r>
              <a:rPr lang="en-US" u="sng" dirty="0">
                <a:hlinkClick r:id="rId2"/>
              </a:rPr>
              <a:t>https://aws.amazon.com/redshift/?</a:t>
            </a:r>
            <a:r>
              <a:rPr lang="en-US" u="sng" dirty="0" smtClean="0">
                <a:hlinkClick r:id="rId2"/>
              </a:rPr>
              <a:t>nc2=h_m1</a:t>
            </a:r>
            <a:endParaRPr lang="en-US" u="sng" dirty="0" smtClean="0"/>
          </a:p>
          <a:p>
            <a:pPr marL="0" indent="0">
              <a:buNone/>
            </a:pPr>
            <a:r>
              <a:rPr lang="en-US" u="sng" dirty="0" smtClean="0"/>
              <a:t>Many other tools are </a:t>
            </a:r>
            <a:r>
              <a:rPr lang="en-US" u="sng" dirty="0"/>
              <a:t>also available at </a:t>
            </a:r>
            <a:r>
              <a:rPr lang="en-US" u="sng" dirty="0">
                <a:hlinkClick r:id="rId3"/>
              </a:rPr>
              <a:t>https://</a:t>
            </a:r>
            <a:r>
              <a:rPr lang="en-US" u="sng" dirty="0" smtClean="0">
                <a:hlinkClick r:id="rId3"/>
              </a:rPr>
              <a:t>www.guru99.com/top-20-etl-database-warehousing-tools.html</a:t>
            </a:r>
            <a:endParaRPr lang="en-US" u="sng" dirty="0" smtClean="0"/>
          </a:p>
          <a:p>
            <a:endParaRPr lang="en-US" u="sng" dirty="0"/>
          </a:p>
          <a:p>
            <a:endParaRPr lang="en-US" dirty="0"/>
          </a:p>
        </p:txBody>
      </p:sp>
    </p:spTree>
    <p:extLst>
      <p:ext uri="{BB962C8B-B14F-4D97-AF65-F5344CB8AC3E}">
        <p14:creationId xmlns:p14="http://schemas.microsoft.com/office/powerpoint/2010/main" val="1544119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fontScale="90000"/>
          </a:bodyPr>
          <a:lstStyle/>
          <a:p>
            <a:pPr algn="ctr"/>
            <a:r>
              <a:rPr lang="en-US" dirty="0" smtClean="0">
                <a:solidFill>
                  <a:schemeClr val="tx1"/>
                </a:solidFill>
                <a:latin typeface="Algerian" pitchFamily="82" charset="0"/>
              </a:rPr>
              <a:t>Data warehouse modeling: cube and OLAP </a:t>
            </a:r>
            <a:endParaRPr lang="en-US" dirty="0">
              <a:solidFill>
                <a:schemeClr val="tx1"/>
              </a:solidFill>
              <a:latin typeface="Algerian" pitchFamily="82" charset="0"/>
            </a:endParaRPr>
          </a:p>
        </p:txBody>
      </p:sp>
    </p:spTree>
    <p:extLst>
      <p:ext uri="{BB962C8B-B14F-4D97-AF65-F5344CB8AC3E}">
        <p14:creationId xmlns:p14="http://schemas.microsoft.com/office/powerpoint/2010/main" val="4015987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11200" y="381000"/>
            <a:ext cx="10769600" cy="685800"/>
          </a:xfrm>
        </p:spPr>
        <p:txBody>
          <a:bodyPr>
            <a:normAutofit fontScale="90000"/>
          </a:bodyPr>
          <a:lstStyle/>
          <a:p>
            <a:pPr eaLnBrk="1" fontAlgn="auto" hangingPunct="1">
              <a:spcAft>
                <a:spcPts val="0"/>
              </a:spcAft>
              <a:defRPr/>
            </a:pPr>
            <a:r>
              <a:rPr lang="en-US" altLang="zh-TW" sz="4000" smtClean="0">
                <a:ea typeface="新細明體" pitchFamily="18" charset="-120"/>
              </a:rPr>
              <a:t>OLAP (Online Analytical Processing)</a:t>
            </a:r>
          </a:p>
        </p:txBody>
      </p:sp>
      <p:graphicFrame>
        <p:nvGraphicFramePr>
          <p:cNvPr id="13315" name="Object 4"/>
          <p:cNvGraphicFramePr>
            <a:graphicFrameLocks noGrp="1" noChangeAspect="1"/>
          </p:cNvGraphicFramePr>
          <p:nvPr>
            <p:ph idx="1"/>
            <p:extLst>
              <p:ext uri="{D42A27DB-BD31-4B8C-83A1-F6EECF244321}">
                <p14:modId xmlns:p14="http://schemas.microsoft.com/office/powerpoint/2010/main" val="1483389402"/>
              </p:ext>
            </p:extLst>
          </p:nvPr>
        </p:nvGraphicFramePr>
        <p:xfrm>
          <a:off x="1185863" y="1185862"/>
          <a:ext cx="9944100" cy="4524375"/>
        </p:xfrm>
        <a:graphic>
          <a:graphicData uri="http://schemas.openxmlformats.org/presentationml/2006/ole">
            <mc:AlternateContent xmlns:mc="http://schemas.openxmlformats.org/markup-compatibility/2006">
              <mc:Choice xmlns:v="urn:schemas-microsoft-com:vml" Requires="v">
                <p:oleObj spid="_x0000_s2084" name="Visio" r:id="rId3" imgW="7587615" imgH="10717987" progId="Visio.Drawing.11">
                  <p:embed/>
                </p:oleObj>
              </mc:Choice>
              <mc:Fallback>
                <p:oleObj name="Visio" r:id="rId3" imgW="7587615" imgH="1071798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1185862"/>
                        <a:ext cx="9944100" cy="45243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09759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solidFill>
                  <a:srgbClr val="CF5716"/>
                </a:solidFill>
                <a:ea typeface="新細明體" pitchFamily="18" charset="-120"/>
              </a:rPr>
              <a:t>Online Analytical Processing</a:t>
            </a:r>
          </a:p>
        </p:txBody>
      </p:sp>
      <p:sp>
        <p:nvSpPr>
          <p:cNvPr id="15363" name="Rectangle 3"/>
          <p:cNvSpPr>
            <a:spLocks noGrp="1" noChangeArrowheads="1"/>
          </p:cNvSpPr>
          <p:nvPr>
            <p:ph idx="1"/>
          </p:nvPr>
        </p:nvSpPr>
        <p:spPr>
          <a:xfrm>
            <a:off x="402167" y="1527175"/>
            <a:ext cx="11338984" cy="4572000"/>
          </a:xfrm>
        </p:spPr>
        <p:txBody>
          <a:bodyPr>
            <a:normAutofit/>
          </a:bodyPr>
          <a:lstStyle/>
          <a:p>
            <a:pPr algn="just" eaLnBrk="1" hangingPunct="1">
              <a:buFontTx/>
              <a:buNone/>
            </a:pPr>
            <a:r>
              <a:rPr lang="en-US" altLang="zh-TW" sz="4000" dirty="0" smtClean="0"/>
              <a:t>An OLAP system manages large amount of historical data, provides facilities for summarization and aggregation, and stores and manages information at different levels of granularity.</a:t>
            </a:r>
          </a:p>
        </p:txBody>
      </p:sp>
    </p:spTree>
    <p:extLst>
      <p:ext uri="{BB962C8B-B14F-4D97-AF65-F5344CB8AC3E}">
        <p14:creationId xmlns:p14="http://schemas.microsoft.com/office/powerpoint/2010/main" val="3159189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914400" y="0"/>
            <a:ext cx="10390717" cy="554038"/>
          </a:xfrm>
        </p:spPr>
        <p:txBody>
          <a:bodyPr lIns="92075" tIns="46038" rIns="92075" bIns="46038">
            <a:normAutofit fontScale="90000"/>
          </a:bodyPr>
          <a:lstStyle/>
          <a:p>
            <a:pPr eaLnBrk="1" fontAlgn="auto" hangingPunct="1">
              <a:spcAft>
                <a:spcPts val="0"/>
              </a:spcAft>
              <a:defRPr/>
            </a:pPr>
            <a:r>
              <a:rPr lang="en-US" altLang="zh-TW" sz="3200" b="1" smtClean="0">
                <a:ea typeface="新細明體" pitchFamily="18" charset="-120"/>
              </a:rPr>
              <a:t>Why Separate Data Warehouse?</a:t>
            </a:r>
          </a:p>
        </p:txBody>
      </p:sp>
      <p:sp>
        <p:nvSpPr>
          <p:cNvPr id="16387" name="Rectangle 5"/>
          <p:cNvSpPr>
            <a:spLocks noGrp="1" noChangeArrowheads="1"/>
          </p:cNvSpPr>
          <p:nvPr>
            <p:ph idx="1"/>
          </p:nvPr>
        </p:nvSpPr>
        <p:spPr>
          <a:xfrm>
            <a:off x="406400" y="609600"/>
            <a:ext cx="11176000" cy="5715000"/>
          </a:xfrm>
        </p:spPr>
        <p:txBody>
          <a:bodyPr lIns="92075" tIns="46038" rIns="92075" bIns="46038">
            <a:normAutofit lnSpcReduction="10000"/>
          </a:bodyPr>
          <a:lstStyle/>
          <a:p>
            <a:pPr algn="just" eaLnBrk="1" hangingPunct="1"/>
            <a:r>
              <a:rPr lang="en-US" altLang="zh-TW" sz="2800" dirty="0" smtClean="0"/>
              <a:t>High performance for both systems</a:t>
            </a:r>
          </a:p>
          <a:p>
            <a:pPr lvl="1" algn="just" eaLnBrk="1" hangingPunct="1"/>
            <a:r>
              <a:rPr lang="en-US" altLang="zh-TW" sz="2800" dirty="0" smtClean="0"/>
              <a:t>DBMS— tuned for OLTP: access methods, indexing, concurrency control, recovery</a:t>
            </a:r>
          </a:p>
          <a:p>
            <a:pPr lvl="1" algn="just" eaLnBrk="1" hangingPunct="1"/>
            <a:r>
              <a:rPr lang="en-US" altLang="zh-TW" sz="2800" dirty="0" smtClean="0"/>
              <a:t>Warehouse—tuned for OLAP: complex OLAP queries, multidimensional view, consolidation.</a:t>
            </a:r>
          </a:p>
          <a:p>
            <a:pPr algn="just" eaLnBrk="1" hangingPunct="1"/>
            <a:r>
              <a:rPr lang="en-US" altLang="zh-TW" sz="2800" dirty="0" smtClean="0"/>
              <a:t>Different functions and different data:</a:t>
            </a:r>
          </a:p>
          <a:p>
            <a:pPr lvl="1" algn="just" eaLnBrk="1" hangingPunct="1"/>
            <a:r>
              <a:rPr lang="en-US" altLang="zh-TW" sz="2800" u="sng" dirty="0" smtClean="0"/>
              <a:t>missing data</a:t>
            </a:r>
            <a:r>
              <a:rPr lang="en-US" altLang="zh-TW" sz="2800" dirty="0" smtClean="0"/>
              <a:t>: Decision support requires historical data which operational DBs do not typically maintain</a:t>
            </a:r>
          </a:p>
          <a:p>
            <a:pPr lvl="1" algn="just" eaLnBrk="1" hangingPunct="1"/>
            <a:r>
              <a:rPr lang="en-US" altLang="zh-TW" sz="2800" u="sng" dirty="0" smtClean="0"/>
              <a:t>data consolidation</a:t>
            </a:r>
            <a:r>
              <a:rPr lang="en-US" altLang="zh-TW" sz="2800" dirty="0" smtClean="0"/>
              <a:t>:  DS requires consolidation (aggregation, summarization) of data from heterogeneous sources</a:t>
            </a:r>
          </a:p>
          <a:p>
            <a:pPr lvl="1" algn="just" eaLnBrk="1" hangingPunct="1"/>
            <a:r>
              <a:rPr lang="en-US" altLang="zh-TW" sz="2800" u="sng" dirty="0" smtClean="0"/>
              <a:t>data quality</a:t>
            </a:r>
            <a:r>
              <a:rPr lang="en-US" altLang="zh-TW" sz="2800" dirty="0" smtClean="0"/>
              <a:t>: different sources typically use inconsistent data representations, codes and formats which have to be reconciled</a:t>
            </a:r>
          </a:p>
        </p:txBody>
      </p:sp>
    </p:spTree>
    <p:extLst>
      <p:ext uri="{BB962C8B-B14F-4D97-AF65-F5344CB8AC3E}">
        <p14:creationId xmlns:p14="http://schemas.microsoft.com/office/powerpoint/2010/main" val="2650376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471613" y="142875"/>
            <a:ext cx="9615488" cy="838200"/>
          </a:xfrm>
          <a:noFill/>
        </p:spPr>
        <p:txBody>
          <a:bodyPr lIns="92075" tIns="46038" rIns="92075" bIns="46038"/>
          <a:lstStyle/>
          <a:p>
            <a:pPr eaLnBrk="1" hangingPunct="1"/>
            <a:r>
              <a:rPr lang="en-US" altLang="zh-TW" sz="2800" b="1" dirty="0" smtClean="0">
                <a:solidFill>
                  <a:schemeClr val="tx1"/>
                </a:solidFill>
                <a:ea typeface="新細明體" pitchFamily="18" charset="-120"/>
              </a:rPr>
              <a:t>From Tables and Spreadsheets to Data Cubes</a:t>
            </a:r>
          </a:p>
        </p:txBody>
      </p:sp>
      <p:sp>
        <p:nvSpPr>
          <p:cNvPr id="17411" name="Rectangle 5"/>
          <p:cNvSpPr>
            <a:spLocks noGrp="1" noChangeArrowheads="1"/>
          </p:cNvSpPr>
          <p:nvPr>
            <p:ph idx="1"/>
          </p:nvPr>
        </p:nvSpPr>
        <p:spPr>
          <a:xfrm>
            <a:off x="711200" y="1143000"/>
            <a:ext cx="10871200" cy="6019800"/>
          </a:xfrm>
        </p:spPr>
        <p:txBody>
          <a:bodyPr lIns="92075" tIns="46038" rIns="92075" bIns="46038">
            <a:normAutofit/>
          </a:bodyPr>
          <a:lstStyle/>
          <a:p>
            <a:pPr algn="just" eaLnBrk="1" hangingPunct="1">
              <a:lnSpc>
                <a:spcPct val="90000"/>
              </a:lnSpc>
            </a:pPr>
            <a:r>
              <a:rPr lang="en-US" altLang="zh-TW" sz="3200" b="0" dirty="0" smtClean="0"/>
              <a:t>A data warehouse is based on a multidimensional data model which views data in the form of a data cube.</a:t>
            </a:r>
          </a:p>
          <a:p>
            <a:pPr algn="just" eaLnBrk="1" hangingPunct="1">
              <a:lnSpc>
                <a:spcPct val="90000"/>
              </a:lnSpc>
              <a:buFontTx/>
              <a:buNone/>
            </a:pPr>
            <a:endParaRPr lang="en-US" altLang="zh-TW" sz="3200" b="0" dirty="0" smtClean="0"/>
          </a:p>
          <a:p>
            <a:pPr algn="just" eaLnBrk="1" hangingPunct="1">
              <a:lnSpc>
                <a:spcPct val="90000"/>
              </a:lnSpc>
            </a:pPr>
            <a:r>
              <a:rPr lang="en-US" altLang="zh-TW" sz="3200" b="0" dirty="0" smtClean="0"/>
              <a:t>A data cube, such as sales, allows data to be modeled and viewed in multiple dimensions</a:t>
            </a:r>
          </a:p>
          <a:p>
            <a:pPr lvl="1" algn="just" eaLnBrk="1" hangingPunct="1">
              <a:lnSpc>
                <a:spcPct val="90000"/>
              </a:lnSpc>
              <a:buFontTx/>
              <a:buNone/>
            </a:pPr>
            <a:endParaRPr lang="en-US" altLang="zh-TW" sz="3200" dirty="0" smtClean="0"/>
          </a:p>
          <a:p>
            <a:pPr algn="just" eaLnBrk="1" hangingPunct="1">
              <a:lnSpc>
                <a:spcPct val="90000"/>
              </a:lnSpc>
            </a:pPr>
            <a:r>
              <a:rPr lang="en-US" altLang="zh-TW" sz="3200" b="0" dirty="0" smtClean="0"/>
              <a:t>In data warehousing literature, an n-D base cube is called a base cuboid. The top most 0-D cuboid, which holds the highest-level of summarization, is called the apex cuboid.  The lattice of cuboids forms a data cube.</a:t>
            </a:r>
          </a:p>
        </p:txBody>
      </p:sp>
    </p:spTree>
    <p:extLst>
      <p:ext uri="{BB962C8B-B14F-4D97-AF65-F5344CB8AC3E}">
        <p14:creationId xmlns:p14="http://schemas.microsoft.com/office/powerpoint/2010/main" val="10145286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3109913" y="2043113"/>
            <a:ext cx="5076826" cy="609600"/>
          </a:xfrm>
        </p:spPr>
        <p:txBody>
          <a:bodyPr lIns="92075" tIns="46038" rIns="92075" bIns="46038">
            <a:noAutofit/>
          </a:bodyPr>
          <a:lstStyle/>
          <a:p>
            <a:pPr eaLnBrk="1" hangingPunct="1"/>
            <a:r>
              <a:rPr lang="en-US" altLang="zh-TW" sz="4000" dirty="0" smtClean="0">
                <a:solidFill>
                  <a:schemeClr val="tx1"/>
                </a:solidFill>
                <a:ea typeface="新細明體" pitchFamily="18" charset="-120"/>
              </a:rPr>
              <a:t>OLTP vs. OLAP</a:t>
            </a:r>
          </a:p>
        </p:txBody>
      </p:sp>
    </p:spTree>
    <p:extLst>
      <p:ext uri="{BB962C8B-B14F-4D97-AF65-F5344CB8AC3E}">
        <p14:creationId xmlns:p14="http://schemas.microsoft.com/office/powerpoint/2010/main" val="269352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2625" y="0"/>
            <a:ext cx="10972800" cy="685800"/>
          </a:xfrm>
          <a:noFill/>
        </p:spPr>
        <p:txBody>
          <a:bodyPr lIns="92075" tIns="46038" rIns="92075" bIns="46038"/>
          <a:lstStyle/>
          <a:p>
            <a:pPr eaLnBrk="1" hangingPunct="1"/>
            <a:r>
              <a:rPr lang="en-US" altLang="zh-TW" sz="2800" b="1" dirty="0" smtClean="0">
                <a:solidFill>
                  <a:schemeClr val="tx1"/>
                </a:solidFill>
                <a:ea typeface="新細明體" pitchFamily="18" charset="-120"/>
              </a:rPr>
              <a:t>OLAP Server Architectures</a:t>
            </a:r>
          </a:p>
        </p:txBody>
      </p:sp>
      <p:sp>
        <p:nvSpPr>
          <p:cNvPr id="21509" name="Rectangle 5"/>
          <p:cNvSpPr>
            <a:spLocks noGrp="1" noChangeArrowheads="1"/>
          </p:cNvSpPr>
          <p:nvPr>
            <p:ph idx="1"/>
          </p:nvPr>
        </p:nvSpPr>
        <p:spPr>
          <a:xfrm>
            <a:off x="1071562" y="685800"/>
            <a:ext cx="9886951" cy="5957888"/>
          </a:xfrm>
        </p:spPr>
        <p:txBody>
          <a:bodyPr lIns="92075" tIns="46038" rIns="92075" bIns="46038">
            <a:noAutofit/>
          </a:bodyPr>
          <a:lstStyle/>
          <a:p>
            <a:pPr marL="274320" indent="-274320" eaLnBrk="1" fontAlgn="auto" hangingPunct="1">
              <a:spcAft>
                <a:spcPts val="0"/>
              </a:spcAft>
              <a:buClr>
                <a:schemeClr val="accent3"/>
              </a:buClr>
              <a:buFont typeface="Wingdings 2"/>
              <a:buChar char=""/>
              <a:defRPr/>
            </a:pPr>
            <a:r>
              <a:rPr lang="en-US" altLang="zh-TW" sz="2400" u="sng" dirty="0" smtClean="0"/>
              <a:t>Relational OLAP (ROLAP):</a:t>
            </a:r>
            <a:r>
              <a:rPr lang="en-US" altLang="zh-TW" sz="2400" dirty="0" smtClean="0"/>
              <a:t> </a:t>
            </a:r>
          </a:p>
          <a:p>
            <a:pPr marL="640080" lvl="1" indent="-246888" eaLnBrk="1" fontAlgn="auto" hangingPunct="1">
              <a:spcAft>
                <a:spcPts val="0"/>
              </a:spcAft>
              <a:buFont typeface="Wingdings 2"/>
              <a:buChar char=""/>
              <a:defRPr/>
            </a:pPr>
            <a:r>
              <a:rPr lang="en-US" altLang="zh-TW" sz="2400" dirty="0" smtClean="0"/>
              <a:t>Use relational or extended-relational DBMS to store and manage warehouse data and OLAP middle ware to support missing pieces.</a:t>
            </a:r>
          </a:p>
          <a:p>
            <a:pPr marL="640080" lvl="1" indent="-246888" eaLnBrk="1" fontAlgn="auto" hangingPunct="1">
              <a:spcAft>
                <a:spcPts val="0"/>
              </a:spcAft>
              <a:buFont typeface="Wingdings 2"/>
              <a:buChar char=""/>
              <a:defRPr/>
            </a:pPr>
            <a:r>
              <a:rPr lang="en-US" altLang="zh-TW" sz="2400" dirty="0" smtClean="0"/>
              <a:t> Include optimization of DBMS backend, implementation of aggregation navigation logic, and additional tools and services</a:t>
            </a:r>
          </a:p>
          <a:p>
            <a:pPr marL="640080" lvl="1" indent="-246888" eaLnBrk="1" fontAlgn="auto" hangingPunct="1">
              <a:spcAft>
                <a:spcPts val="0"/>
              </a:spcAft>
              <a:buFont typeface="Wingdings 2"/>
              <a:buChar char=""/>
              <a:defRPr/>
            </a:pPr>
            <a:r>
              <a:rPr lang="en-US" altLang="zh-TW" sz="2400" dirty="0" smtClean="0"/>
              <a:t>greater scalability</a:t>
            </a:r>
          </a:p>
          <a:p>
            <a:pPr marL="274320" indent="-274320" eaLnBrk="1" fontAlgn="auto" hangingPunct="1">
              <a:spcAft>
                <a:spcPts val="0"/>
              </a:spcAft>
              <a:buClr>
                <a:schemeClr val="accent3"/>
              </a:buClr>
              <a:buFont typeface="Wingdings 2"/>
              <a:buChar char=""/>
              <a:defRPr/>
            </a:pPr>
            <a:r>
              <a:rPr lang="en-US" altLang="zh-TW" sz="2400" u="sng" dirty="0" smtClean="0"/>
              <a:t>Multidimensional OLAP (MOLAP):</a:t>
            </a:r>
            <a:r>
              <a:rPr lang="en-US" altLang="zh-TW" sz="2400" dirty="0" smtClean="0"/>
              <a:t> </a:t>
            </a:r>
          </a:p>
          <a:p>
            <a:pPr marL="640080" lvl="1" indent="-246888" eaLnBrk="1" fontAlgn="auto" hangingPunct="1">
              <a:spcAft>
                <a:spcPts val="0"/>
              </a:spcAft>
              <a:buFont typeface="Wingdings 2"/>
              <a:buChar char=""/>
              <a:defRPr/>
            </a:pPr>
            <a:r>
              <a:rPr lang="en-US" altLang="zh-TW" sz="2400" dirty="0" smtClean="0"/>
              <a:t>Array-based multidimensional storage engine (sparse matrix techniques)</a:t>
            </a:r>
          </a:p>
          <a:p>
            <a:pPr marL="640080" lvl="1" indent="-246888" eaLnBrk="1" fontAlgn="auto" hangingPunct="1">
              <a:spcAft>
                <a:spcPts val="0"/>
              </a:spcAft>
              <a:buFont typeface="Wingdings 2"/>
              <a:buChar char=""/>
              <a:defRPr/>
            </a:pPr>
            <a:r>
              <a:rPr lang="en-US" altLang="zh-TW" sz="2400" dirty="0" smtClean="0"/>
              <a:t>fast indexing to pre-computed summarized data</a:t>
            </a:r>
          </a:p>
          <a:p>
            <a:pPr marL="274320" indent="-274320" eaLnBrk="1" fontAlgn="auto" hangingPunct="1">
              <a:spcAft>
                <a:spcPts val="0"/>
              </a:spcAft>
              <a:buClr>
                <a:schemeClr val="accent3"/>
              </a:buClr>
              <a:buFont typeface="Wingdings 2"/>
              <a:buChar char=""/>
              <a:defRPr/>
            </a:pPr>
            <a:r>
              <a:rPr lang="en-US" altLang="zh-TW" sz="2400" u="sng" dirty="0" smtClean="0"/>
              <a:t>Hybrid OLAP (HOLAP):</a:t>
            </a:r>
          </a:p>
          <a:p>
            <a:pPr marL="640080" lvl="1" indent="-246888" eaLnBrk="1" fontAlgn="auto" hangingPunct="1">
              <a:spcAft>
                <a:spcPts val="0"/>
              </a:spcAft>
              <a:buFont typeface="Wingdings 2"/>
              <a:buChar char=""/>
              <a:defRPr/>
            </a:pPr>
            <a:r>
              <a:rPr lang="en-US" altLang="zh-TW" sz="2400" dirty="0" smtClean="0"/>
              <a:t>User flexibility, e.g.,  low level: relational, high-level: array.</a:t>
            </a:r>
          </a:p>
          <a:p>
            <a:pPr marL="274320" indent="-274320" eaLnBrk="1" fontAlgn="auto" hangingPunct="1">
              <a:spcAft>
                <a:spcPts val="0"/>
              </a:spcAft>
              <a:buClr>
                <a:schemeClr val="accent3"/>
              </a:buClr>
              <a:buFont typeface="Wingdings 2"/>
              <a:buChar char=""/>
              <a:defRPr/>
            </a:pPr>
            <a:r>
              <a:rPr lang="en-US" altLang="zh-TW" sz="2400" dirty="0" smtClean="0"/>
              <a:t>Specialized SQL servers:</a:t>
            </a:r>
          </a:p>
          <a:p>
            <a:pPr marL="640080" lvl="1" indent="-246888" eaLnBrk="1" fontAlgn="auto" hangingPunct="1">
              <a:spcAft>
                <a:spcPts val="0"/>
              </a:spcAft>
              <a:buFont typeface="Wingdings 2"/>
              <a:buChar char=""/>
              <a:defRPr/>
            </a:pPr>
            <a:r>
              <a:rPr lang="en-US" altLang="zh-TW" sz="2400" dirty="0" smtClean="0"/>
              <a:t>specialized support for SQL queries over </a:t>
            </a:r>
            <a:r>
              <a:rPr lang="en-US" altLang="zh-TW" sz="2400" dirty="0" err="1" smtClean="0"/>
              <a:t>star.snowflake</a:t>
            </a:r>
            <a:r>
              <a:rPr lang="en-US" altLang="zh-TW" sz="2400" dirty="0" smtClean="0"/>
              <a:t> schemas</a:t>
            </a:r>
          </a:p>
          <a:p>
            <a:pPr marL="640080" lvl="1" indent="-246888" eaLnBrk="1" fontAlgn="auto" hangingPunct="1">
              <a:spcAft>
                <a:spcPts val="0"/>
              </a:spcAft>
              <a:buFontTx/>
              <a:buNone/>
              <a:defRPr/>
            </a:pPr>
            <a:endParaRPr lang="en-US" altLang="zh-TW" sz="2400" dirty="0" smtClean="0"/>
          </a:p>
        </p:txBody>
      </p:sp>
    </p:spTree>
    <p:extLst>
      <p:ext uri="{BB962C8B-B14F-4D97-AF65-F5344CB8AC3E}">
        <p14:creationId xmlns:p14="http://schemas.microsoft.com/office/powerpoint/2010/main" val="1430061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524000" y="685800"/>
            <a:ext cx="10390717" cy="609600"/>
          </a:xfrm>
        </p:spPr>
        <p:txBody>
          <a:bodyPr lIns="92075" tIns="46038" rIns="92075" bIns="46038">
            <a:normAutofit fontScale="90000"/>
          </a:bodyPr>
          <a:lstStyle/>
          <a:p>
            <a:pPr eaLnBrk="1" hangingPunct="1"/>
            <a:r>
              <a:rPr lang="en-US" altLang="zh-TW" smtClean="0">
                <a:solidFill>
                  <a:srgbClr val="CF5716"/>
                </a:solidFill>
                <a:ea typeface="新細明體" pitchFamily="18" charset="-120"/>
              </a:rPr>
              <a:t>Multidimensional Data</a:t>
            </a:r>
          </a:p>
        </p:txBody>
      </p:sp>
      <p:sp>
        <p:nvSpPr>
          <p:cNvPr id="20483" name="Rectangle 5"/>
          <p:cNvSpPr>
            <a:spLocks noGrp="1" noChangeArrowheads="1"/>
          </p:cNvSpPr>
          <p:nvPr>
            <p:ph idx="1"/>
          </p:nvPr>
        </p:nvSpPr>
        <p:spPr>
          <a:xfrm>
            <a:off x="914400" y="1562100"/>
            <a:ext cx="10668000" cy="4572000"/>
          </a:xfrm>
        </p:spPr>
        <p:txBody>
          <a:bodyPr lIns="92075" tIns="46038" rIns="92075" bIns="46038"/>
          <a:lstStyle/>
          <a:p>
            <a:pPr eaLnBrk="1" hangingPunct="1"/>
            <a:r>
              <a:rPr lang="en-US" altLang="zh-TW" dirty="0" smtClean="0"/>
              <a:t>Sales volume as a function of product, month, and region</a:t>
            </a:r>
          </a:p>
        </p:txBody>
      </p:sp>
      <p:sp>
        <p:nvSpPr>
          <p:cNvPr id="20484" name="AutoShape 6"/>
          <p:cNvSpPr>
            <a:spLocks noChangeArrowheads="1"/>
          </p:cNvSpPr>
          <p:nvPr/>
        </p:nvSpPr>
        <p:spPr bwMode="auto">
          <a:xfrm>
            <a:off x="1837268" y="3130550"/>
            <a:ext cx="4351867"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5" name="Line 7"/>
          <p:cNvSpPr>
            <a:spLocks noChangeShapeType="1"/>
          </p:cNvSpPr>
          <p:nvPr/>
        </p:nvSpPr>
        <p:spPr bwMode="auto">
          <a:xfrm>
            <a:off x="1828800" y="41910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8"/>
          <p:cNvSpPr>
            <a:spLocks noChangeShapeType="1"/>
          </p:cNvSpPr>
          <p:nvPr/>
        </p:nvSpPr>
        <p:spPr bwMode="auto">
          <a:xfrm>
            <a:off x="1828800" y="4495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9"/>
          <p:cNvSpPr>
            <a:spLocks noChangeShapeType="1"/>
          </p:cNvSpPr>
          <p:nvPr/>
        </p:nvSpPr>
        <p:spPr bwMode="auto">
          <a:xfrm>
            <a:off x="1828800" y="4876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0"/>
          <p:cNvSpPr>
            <a:spLocks noChangeShapeType="1"/>
          </p:cNvSpPr>
          <p:nvPr/>
        </p:nvSpPr>
        <p:spPr bwMode="auto">
          <a:xfrm>
            <a:off x="1828800" y="51816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1"/>
          <p:cNvSpPr>
            <a:spLocks noChangeShapeType="1"/>
          </p:cNvSpPr>
          <p:nvPr/>
        </p:nvSpPr>
        <p:spPr bwMode="auto">
          <a:xfrm>
            <a:off x="1828800" y="5486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2"/>
          <p:cNvSpPr>
            <a:spLocks noChangeShapeType="1"/>
          </p:cNvSpPr>
          <p:nvPr/>
        </p:nvSpPr>
        <p:spPr bwMode="auto">
          <a:xfrm>
            <a:off x="1828800" y="57912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3"/>
          <p:cNvSpPr>
            <a:spLocks noChangeShapeType="1"/>
          </p:cNvSpPr>
          <p:nvPr/>
        </p:nvSpPr>
        <p:spPr bwMode="auto">
          <a:xfrm>
            <a:off x="2235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4"/>
          <p:cNvSpPr>
            <a:spLocks noChangeShapeType="1"/>
          </p:cNvSpPr>
          <p:nvPr/>
        </p:nvSpPr>
        <p:spPr bwMode="auto">
          <a:xfrm>
            <a:off x="3149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6"/>
          <p:cNvSpPr>
            <a:spLocks noChangeShapeType="1"/>
          </p:cNvSpPr>
          <p:nvPr/>
        </p:nvSpPr>
        <p:spPr bwMode="auto">
          <a:xfrm>
            <a:off x="4064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7"/>
          <p:cNvSpPr>
            <a:spLocks noChangeShapeType="1"/>
          </p:cNvSpPr>
          <p:nvPr/>
        </p:nvSpPr>
        <p:spPr bwMode="auto">
          <a:xfrm>
            <a:off x="4470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8"/>
          <p:cNvSpPr>
            <a:spLocks noChangeShapeType="1"/>
          </p:cNvSpPr>
          <p:nvPr/>
        </p:nvSpPr>
        <p:spPr bwMode="auto">
          <a:xfrm>
            <a:off x="2641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9"/>
          <p:cNvSpPr>
            <a:spLocks noChangeShapeType="1"/>
          </p:cNvSpPr>
          <p:nvPr/>
        </p:nvSpPr>
        <p:spPr bwMode="auto">
          <a:xfrm flipV="1">
            <a:off x="2235200" y="3124200"/>
            <a:ext cx="1016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20"/>
          <p:cNvSpPr>
            <a:spLocks noChangeShapeType="1"/>
          </p:cNvSpPr>
          <p:nvPr/>
        </p:nvSpPr>
        <p:spPr bwMode="auto">
          <a:xfrm flipV="1">
            <a:off x="2641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1"/>
          <p:cNvSpPr>
            <a:spLocks noChangeShapeType="1"/>
          </p:cNvSpPr>
          <p:nvPr/>
        </p:nvSpPr>
        <p:spPr bwMode="auto">
          <a:xfrm flipV="1">
            <a:off x="3149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22"/>
          <p:cNvSpPr>
            <a:spLocks noChangeShapeType="1"/>
          </p:cNvSpPr>
          <p:nvPr/>
        </p:nvSpPr>
        <p:spPr bwMode="auto">
          <a:xfrm flipV="1">
            <a:off x="40640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23"/>
          <p:cNvSpPr>
            <a:spLocks noChangeShapeType="1"/>
          </p:cNvSpPr>
          <p:nvPr/>
        </p:nvSpPr>
        <p:spPr bwMode="auto">
          <a:xfrm flipV="1">
            <a:off x="44704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24"/>
          <p:cNvSpPr>
            <a:spLocks noChangeShapeType="1"/>
          </p:cNvSpPr>
          <p:nvPr/>
        </p:nvSpPr>
        <p:spPr bwMode="auto">
          <a:xfrm flipV="1">
            <a:off x="48768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25"/>
          <p:cNvSpPr>
            <a:spLocks noChangeShapeType="1"/>
          </p:cNvSpPr>
          <p:nvPr/>
        </p:nvSpPr>
        <p:spPr bwMode="auto">
          <a:xfrm>
            <a:off x="2540000" y="3352800"/>
            <a:ext cx="3352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4" name="Line 26"/>
          <p:cNvSpPr>
            <a:spLocks noChangeShapeType="1"/>
          </p:cNvSpPr>
          <p:nvPr/>
        </p:nvSpPr>
        <p:spPr bwMode="auto">
          <a:xfrm>
            <a:off x="2235200" y="3581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27"/>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28"/>
          <p:cNvSpPr>
            <a:spLocks noChangeShapeType="1"/>
          </p:cNvSpPr>
          <p:nvPr/>
        </p:nvSpPr>
        <p:spPr bwMode="auto">
          <a:xfrm>
            <a:off x="58928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29"/>
          <p:cNvSpPr>
            <a:spLocks noChangeShapeType="1"/>
          </p:cNvSpPr>
          <p:nvPr/>
        </p:nvSpPr>
        <p:spPr bwMode="auto">
          <a:xfrm flipV="1">
            <a:off x="5283200" y="35052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30"/>
          <p:cNvSpPr>
            <a:spLocks noChangeShapeType="1"/>
          </p:cNvSpPr>
          <p:nvPr/>
        </p:nvSpPr>
        <p:spPr bwMode="auto">
          <a:xfrm flipV="1">
            <a:off x="5283200" y="3886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1"/>
          <p:cNvSpPr>
            <a:spLocks noChangeShapeType="1"/>
          </p:cNvSpPr>
          <p:nvPr/>
        </p:nvSpPr>
        <p:spPr bwMode="auto">
          <a:xfrm flipV="1">
            <a:off x="5283200" y="4267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32"/>
          <p:cNvSpPr>
            <a:spLocks noChangeShapeType="1"/>
          </p:cNvSpPr>
          <p:nvPr/>
        </p:nvSpPr>
        <p:spPr bwMode="auto">
          <a:xfrm flipV="1">
            <a:off x="5283200" y="45720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33"/>
          <p:cNvSpPr>
            <a:spLocks noChangeShapeType="1"/>
          </p:cNvSpPr>
          <p:nvPr/>
        </p:nvSpPr>
        <p:spPr bwMode="auto">
          <a:xfrm flipV="1">
            <a:off x="5283200" y="48768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2" name="Line 34"/>
          <p:cNvSpPr>
            <a:spLocks noChangeShapeType="1"/>
          </p:cNvSpPr>
          <p:nvPr/>
        </p:nvSpPr>
        <p:spPr bwMode="auto">
          <a:xfrm flipV="1">
            <a:off x="5283200" y="5105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Rectangle 35"/>
          <p:cNvSpPr>
            <a:spLocks noChangeArrowheads="1"/>
          </p:cNvSpPr>
          <p:nvPr/>
        </p:nvSpPr>
        <p:spPr bwMode="auto">
          <a:xfrm rot="16200000" flipH="1">
            <a:off x="582809" y="4525792"/>
            <a:ext cx="127278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dirty="0"/>
              <a:t>Product</a:t>
            </a:r>
          </a:p>
        </p:txBody>
      </p:sp>
      <p:sp>
        <p:nvSpPr>
          <p:cNvPr id="20514" name="Rectangle 36"/>
          <p:cNvSpPr>
            <a:spLocks noChangeArrowheads="1"/>
          </p:cNvSpPr>
          <p:nvPr/>
        </p:nvSpPr>
        <p:spPr bwMode="auto">
          <a:xfrm rot="-2880000">
            <a:off x="1030758" y="2828666"/>
            <a:ext cx="144141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r>
              <a:rPr lang="en-US" altLang="zh-TW" sz="2400" dirty="0"/>
              <a:t>Region</a:t>
            </a:r>
          </a:p>
        </p:txBody>
      </p:sp>
      <p:sp>
        <p:nvSpPr>
          <p:cNvPr id="20515" name="Rectangle 37"/>
          <p:cNvSpPr>
            <a:spLocks noChangeArrowheads="1"/>
          </p:cNvSpPr>
          <p:nvPr/>
        </p:nvSpPr>
        <p:spPr bwMode="auto">
          <a:xfrm>
            <a:off x="2823633" y="6003927"/>
            <a:ext cx="110607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a:t>Month</a:t>
            </a:r>
          </a:p>
        </p:txBody>
      </p:sp>
      <p:sp>
        <p:nvSpPr>
          <p:cNvPr id="20516" name="Line 38"/>
          <p:cNvSpPr>
            <a:spLocks noChangeShapeType="1"/>
          </p:cNvSpPr>
          <p:nvPr/>
        </p:nvSpPr>
        <p:spPr bwMode="auto">
          <a:xfrm>
            <a:off x="56896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39"/>
          <p:cNvSpPr>
            <a:spLocks noChangeShapeType="1"/>
          </p:cNvSpPr>
          <p:nvPr/>
        </p:nvSpPr>
        <p:spPr bwMode="auto">
          <a:xfrm flipV="1">
            <a:off x="3657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Rectangle 40"/>
          <p:cNvSpPr>
            <a:spLocks noChangeArrowheads="1"/>
          </p:cNvSpPr>
          <p:nvPr/>
        </p:nvSpPr>
        <p:spPr bwMode="auto">
          <a:xfrm>
            <a:off x="6096001" y="2362201"/>
            <a:ext cx="4530086"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a:t>Dimensions: Product, Location, Time</a:t>
            </a:r>
          </a:p>
          <a:p>
            <a:pPr eaLnBrk="0" hangingPunct="0"/>
            <a:r>
              <a:rPr lang="en-US" altLang="zh-TW" sz="2000" b="1"/>
              <a:t>Hierarchical summarization paths</a:t>
            </a:r>
          </a:p>
        </p:txBody>
      </p:sp>
      <p:sp>
        <p:nvSpPr>
          <p:cNvPr id="20519" name="Rectangle 41"/>
          <p:cNvSpPr>
            <a:spLocks noChangeArrowheads="1"/>
          </p:cNvSpPr>
          <p:nvPr/>
        </p:nvSpPr>
        <p:spPr bwMode="auto">
          <a:xfrm>
            <a:off x="6807201" y="3276603"/>
            <a:ext cx="4026743"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dirty="0" smtClean="0"/>
              <a:t>Industry   </a:t>
            </a:r>
            <a:r>
              <a:rPr lang="en-US" altLang="zh-TW" sz="2000" b="1" dirty="0"/>
              <a:t>Region         Year</a:t>
            </a:r>
          </a:p>
          <a:p>
            <a:pPr eaLnBrk="0" hangingPunct="0"/>
            <a:endParaRPr lang="en-US" altLang="zh-TW" sz="2000" b="1" dirty="0"/>
          </a:p>
          <a:p>
            <a:pPr eaLnBrk="0" hangingPunct="0"/>
            <a:r>
              <a:rPr lang="en-US" altLang="zh-TW" sz="2000" b="1" dirty="0" smtClean="0"/>
              <a:t>Category   </a:t>
            </a:r>
            <a:r>
              <a:rPr lang="en-US" altLang="zh-TW" sz="2000" b="1" dirty="0"/>
              <a:t>Country  Quarter</a:t>
            </a:r>
          </a:p>
          <a:p>
            <a:pPr eaLnBrk="0" hangingPunct="0"/>
            <a:endParaRPr lang="en-US" altLang="zh-TW" sz="2000" b="1" dirty="0"/>
          </a:p>
          <a:p>
            <a:pPr eaLnBrk="0" hangingPunct="0"/>
            <a:r>
              <a:rPr lang="en-US" altLang="zh-TW" sz="2000" b="1" dirty="0"/>
              <a:t>Product      City     Month    Week</a:t>
            </a:r>
          </a:p>
          <a:p>
            <a:pPr eaLnBrk="0" hangingPunct="0"/>
            <a:endParaRPr lang="en-US" altLang="zh-TW" sz="2000" b="1" dirty="0"/>
          </a:p>
          <a:p>
            <a:pPr eaLnBrk="0" hangingPunct="0"/>
            <a:r>
              <a:rPr lang="en-US" altLang="zh-TW" sz="2000" b="1" dirty="0"/>
              <a:t>                   Office         Day</a:t>
            </a:r>
          </a:p>
        </p:txBody>
      </p:sp>
      <p:sp>
        <p:nvSpPr>
          <p:cNvPr id="20520" name="Line 42"/>
          <p:cNvSpPr>
            <a:spLocks noChangeShapeType="1"/>
          </p:cNvSpPr>
          <p:nvPr/>
        </p:nvSpPr>
        <p:spPr bwMode="auto">
          <a:xfrm>
            <a:off x="7518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43"/>
          <p:cNvSpPr>
            <a:spLocks noChangeShapeType="1"/>
          </p:cNvSpPr>
          <p:nvPr/>
        </p:nvSpPr>
        <p:spPr bwMode="auto">
          <a:xfrm>
            <a:off x="8940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44"/>
          <p:cNvSpPr>
            <a:spLocks noChangeShapeType="1"/>
          </p:cNvSpPr>
          <p:nvPr/>
        </p:nvSpPr>
        <p:spPr bwMode="auto">
          <a:xfrm>
            <a:off x="10566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45"/>
          <p:cNvSpPr>
            <a:spLocks noChangeShapeType="1"/>
          </p:cNvSpPr>
          <p:nvPr/>
        </p:nvSpPr>
        <p:spPr bwMode="auto">
          <a:xfrm>
            <a:off x="75184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46"/>
          <p:cNvSpPr>
            <a:spLocks noChangeShapeType="1"/>
          </p:cNvSpPr>
          <p:nvPr/>
        </p:nvSpPr>
        <p:spPr bwMode="auto">
          <a:xfrm>
            <a:off x="89408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47"/>
          <p:cNvSpPr>
            <a:spLocks noChangeShapeType="1"/>
          </p:cNvSpPr>
          <p:nvPr/>
        </p:nvSpPr>
        <p:spPr bwMode="auto">
          <a:xfrm>
            <a:off x="89408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48"/>
          <p:cNvSpPr>
            <a:spLocks noChangeShapeType="1"/>
          </p:cNvSpPr>
          <p:nvPr/>
        </p:nvSpPr>
        <p:spPr bwMode="auto">
          <a:xfrm flipH="1">
            <a:off x="10160000" y="4267200"/>
            <a:ext cx="406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49"/>
          <p:cNvSpPr>
            <a:spLocks noChangeShapeType="1"/>
          </p:cNvSpPr>
          <p:nvPr/>
        </p:nvSpPr>
        <p:spPr bwMode="auto">
          <a:xfrm>
            <a:off x="10769600" y="3657600"/>
            <a:ext cx="7112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50"/>
          <p:cNvSpPr>
            <a:spLocks noChangeShapeType="1"/>
          </p:cNvSpPr>
          <p:nvPr/>
        </p:nvSpPr>
        <p:spPr bwMode="auto">
          <a:xfrm>
            <a:off x="10160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51"/>
          <p:cNvSpPr>
            <a:spLocks noChangeShapeType="1"/>
          </p:cNvSpPr>
          <p:nvPr/>
        </p:nvSpPr>
        <p:spPr bwMode="auto">
          <a:xfrm flipH="1">
            <a:off x="10668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501196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lstStyle/>
          <a:p>
            <a:pPr algn="ctr"/>
            <a:r>
              <a:rPr lang="en-US" sz="4800" dirty="0">
                <a:solidFill>
                  <a:schemeClr val="tx1"/>
                </a:solidFill>
                <a:latin typeface="Algerian" pitchFamily="82" charset="0"/>
              </a:rPr>
              <a:t>Basic Concepts </a:t>
            </a:r>
          </a:p>
        </p:txBody>
      </p:sp>
    </p:spTree>
    <p:extLst>
      <p:ext uri="{BB962C8B-B14F-4D97-AF65-F5344CB8AC3E}">
        <p14:creationId xmlns:p14="http://schemas.microsoft.com/office/powerpoint/2010/main" val="42942210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74"/>
          <p:cNvGraphicFramePr>
            <a:graphicFrameLocks noChangeAspect="1"/>
          </p:cNvGraphicFramePr>
          <p:nvPr/>
        </p:nvGraphicFramePr>
        <p:xfrm>
          <a:off x="241300" y="276225"/>
          <a:ext cx="11709400" cy="6305550"/>
        </p:xfrm>
        <a:graphic>
          <a:graphicData uri="http://schemas.openxmlformats.org/presentationml/2006/ole">
            <mc:AlternateContent xmlns:mc="http://schemas.openxmlformats.org/markup-compatibility/2006">
              <mc:Choice xmlns:v="urn:schemas-microsoft-com:vml" Requires="v">
                <p:oleObj spid="_x0000_s4132" name="Visio" r:id="rId3" imgW="8795159" imgH="6300045" progId="Visio.Drawing.6">
                  <p:embed/>
                </p:oleObj>
              </mc:Choice>
              <mc:Fallback>
                <p:oleObj name="Visio" r:id="rId3" imgW="8795159" imgH="6300045"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276225"/>
                        <a:ext cx="11709400" cy="630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83249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032000" y="304800"/>
            <a:ext cx="9652000" cy="838200"/>
          </a:xfrm>
        </p:spPr>
        <p:txBody>
          <a:bodyPr lIns="92075" tIns="46038" rIns="92075" bIns="46038"/>
          <a:lstStyle/>
          <a:p>
            <a:pPr eaLnBrk="1" hangingPunct="1"/>
            <a:r>
              <a:rPr lang="en-US" altLang="zh-TW" dirty="0" smtClean="0">
                <a:solidFill>
                  <a:schemeClr val="tx1"/>
                </a:solidFill>
                <a:ea typeface="新細明體" pitchFamily="18" charset="-120"/>
              </a:rPr>
              <a:t>Typical OLAP Operations</a:t>
            </a:r>
          </a:p>
        </p:txBody>
      </p:sp>
      <p:sp>
        <p:nvSpPr>
          <p:cNvPr id="22531" name="Rectangle 5"/>
          <p:cNvSpPr>
            <a:spLocks noGrp="1" noChangeArrowheads="1"/>
          </p:cNvSpPr>
          <p:nvPr>
            <p:ph idx="1"/>
          </p:nvPr>
        </p:nvSpPr>
        <p:spPr>
          <a:xfrm>
            <a:off x="914400" y="1676400"/>
            <a:ext cx="10769600" cy="4800600"/>
          </a:xfrm>
        </p:spPr>
        <p:txBody>
          <a:bodyPr lIns="92075" tIns="46038" rIns="92075" bIns="46038">
            <a:normAutofit/>
          </a:bodyPr>
          <a:lstStyle/>
          <a:p>
            <a:pPr eaLnBrk="1" hangingPunct="1">
              <a:lnSpc>
                <a:spcPct val="110000"/>
              </a:lnSpc>
            </a:pPr>
            <a:r>
              <a:rPr lang="en-US" altLang="zh-TW" sz="2000" b="1" dirty="0" smtClean="0"/>
              <a:t>Roll up (drill-up):</a:t>
            </a:r>
            <a:r>
              <a:rPr lang="en-US" altLang="zh-TW" sz="2000" dirty="0" smtClean="0"/>
              <a:t> summarize data</a:t>
            </a:r>
          </a:p>
          <a:p>
            <a:pPr lvl="1" eaLnBrk="1" hangingPunct="1">
              <a:lnSpc>
                <a:spcPct val="110000"/>
              </a:lnSpc>
            </a:pPr>
            <a:r>
              <a:rPr lang="en-US" altLang="zh-TW" sz="2000" i="1" dirty="0" smtClean="0"/>
              <a:t>by climbing up hierarchy or by dimension reduction</a:t>
            </a:r>
            <a:endParaRPr lang="en-US" altLang="zh-TW" sz="2000" dirty="0" smtClean="0"/>
          </a:p>
          <a:p>
            <a:pPr eaLnBrk="1" hangingPunct="1">
              <a:lnSpc>
                <a:spcPct val="110000"/>
              </a:lnSpc>
            </a:pPr>
            <a:r>
              <a:rPr lang="en-US" altLang="zh-TW" sz="2000" b="1" dirty="0" smtClean="0"/>
              <a:t>Drill down (roll down):</a:t>
            </a:r>
            <a:r>
              <a:rPr lang="en-US" altLang="zh-TW" sz="2000" dirty="0" smtClean="0"/>
              <a:t> reverse of roll-up</a:t>
            </a:r>
          </a:p>
          <a:p>
            <a:pPr lvl="1" eaLnBrk="1" hangingPunct="1">
              <a:lnSpc>
                <a:spcPct val="110000"/>
              </a:lnSpc>
            </a:pPr>
            <a:r>
              <a:rPr lang="en-US" altLang="zh-TW" sz="2000" i="1" dirty="0" smtClean="0"/>
              <a:t>from higher level summary to lower level summary or detailed data, or introducing new dimensions</a:t>
            </a:r>
          </a:p>
          <a:p>
            <a:pPr eaLnBrk="1" hangingPunct="1">
              <a:lnSpc>
                <a:spcPct val="110000"/>
              </a:lnSpc>
            </a:pPr>
            <a:r>
              <a:rPr lang="en-US" altLang="zh-TW" sz="2000" b="1" dirty="0" smtClean="0"/>
              <a:t>Slice and dice:</a:t>
            </a:r>
            <a:r>
              <a:rPr lang="en-US" altLang="zh-TW" sz="2000" dirty="0" smtClean="0"/>
              <a:t> </a:t>
            </a:r>
          </a:p>
          <a:p>
            <a:pPr lvl="1" eaLnBrk="1" hangingPunct="1">
              <a:lnSpc>
                <a:spcPct val="110000"/>
              </a:lnSpc>
            </a:pPr>
            <a:r>
              <a:rPr lang="en-US" altLang="zh-TW" sz="2000" i="1" dirty="0" smtClean="0"/>
              <a:t>project and select</a:t>
            </a:r>
            <a:r>
              <a:rPr lang="en-US" altLang="zh-TW" sz="2000" dirty="0" smtClean="0"/>
              <a:t> </a:t>
            </a:r>
          </a:p>
          <a:p>
            <a:pPr eaLnBrk="1" hangingPunct="1">
              <a:lnSpc>
                <a:spcPct val="110000"/>
              </a:lnSpc>
            </a:pPr>
            <a:r>
              <a:rPr lang="en-US" altLang="zh-TW" sz="2000" b="1" dirty="0" smtClean="0"/>
              <a:t>Pivot (rotate):</a:t>
            </a:r>
            <a:r>
              <a:rPr lang="en-US" altLang="zh-TW" sz="2000" dirty="0" smtClean="0"/>
              <a:t> </a:t>
            </a:r>
          </a:p>
          <a:p>
            <a:pPr lvl="1" eaLnBrk="1" hangingPunct="1">
              <a:lnSpc>
                <a:spcPct val="110000"/>
              </a:lnSpc>
            </a:pPr>
            <a:r>
              <a:rPr lang="en-US" altLang="zh-TW" sz="2000" i="1" dirty="0" smtClean="0"/>
              <a:t>reorient the cube, visualization, 3D to series of 2D planes.</a:t>
            </a:r>
          </a:p>
          <a:p>
            <a:pPr eaLnBrk="1" hangingPunct="1">
              <a:lnSpc>
                <a:spcPct val="110000"/>
              </a:lnSpc>
            </a:pPr>
            <a:r>
              <a:rPr lang="en-US" altLang="zh-TW" sz="2000" dirty="0" smtClean="0"/>
              <a:t>Other operations</a:t>
            </a:r>
            <a:endParaRPr lang="en-US" altLang="zh-TW" sz="2400" dirty="0" smtClean="0"/>
          </a:p>
          <a:p>
            <a:pPr lvl="1" eaLnBrk="1" hangingPunct="1">
              <a:lnSpc>
                <a:spcPct val="110000"/>
              </a:lnSpc>
            </a:pPr>
            <a:r>
              <a:rPr lang="en-US" altLang="zh-TW" sz="2000" b="1" i="1" dirty="0" smtClean="0"/>
              <a:t>drill through</a:t>
            </a:r>
            <a:r>
              <a:rPr lang="en-US" altLang="zh-TW" sz="2000" i="1" dirty="0" smtClean="0"/>
              <a:t>: through the bottom level of the cube to its back-end relational tables (using SQL)</a:t>
            </a:r>
            <a:endParaRPr lang="en-US" altLang="zh-TW" sz="1800" dirty="0" smtClean="0"/>
          </a:p>
        </p:txBody>
      </p:sp>
    </p:spTree>
    <p:extLst>
      <p:ext uri="{BB962C8B-B14F-4D97-AF65-F5344CB8AC3E}">
        <p14:creationId xmlns:p14="http://schemas.microsoft.com/office/powerpoint/2010/main" val="16952989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0"/>
            <a:ext cx="12496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111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0" y="1524000"/>
            <a:ext cx="1828800" cy="685800"/>
          </a:xfrm>
        </p:spPr>
        <p:txBody>
          <a:bodyPr>
            <a:normAutofit fontScale="90000"/>
          </a:bodyPr>
          <a:lstStyle/>
          <a:p>
            <a:pPr eaLnBrk="1" fontAlgn="auto" hangingPunct="1">
              <a:spcAft>
                <a:spcPts val="0"/>
              </a:spcAft>
              <a:defRPr/>
            </a:pPr>
            <a:r>
              <a:rPr lang="en-US" altLang="zh-TW" sz="2800" b="1" smtClean="0">
                <a:ea typeface="新細明體" pitchFamily="18" charset="-120"/>
              </a:rPr>
              <a:t>Sample</a:t>
            </a:r>
            <a:br>
              <a:rPr lang="en-US" altLang="zh-TW" sz="2800" b="1" smtClean="0">
                <a:ea typeface="新細明體" pitchFamily="18" charset="-120"/>
              </a:rPr>
            </a:br>
            <a:r>
              <a:rPr lang="en-US" altLang="zh-TW" sz="2800" b="1" smtClean="0">
                <a:ea typeface="新細明體" pitchFamily="18" charset="-120"/>
              </a:rPr>
              <a:t>OLAP Drill down </a:t>
            </a:r>
            <a:br>
              <a:rPr lang="en-US" altLang="zh-TW" sz="2800" b="1" smtClean="0">
                <a:ea typeface="新細明體" pitchFamily="18" charset="-120"/>
              </a:rPr>
            </a:br>
            <a:r>
              <a:rPr lang="en-US" altLang="zh-TW" sz="2800" b="1" smtClean="0">
                <a:ea typeface="新細明體" pitchFamily="18" charset="-120"/>
              </a:rPr>
              <a:t>online</a:t>
            </a:r>
            <a:br>
              <a:rPr lang="en-US" altLang="zh-TW" sz="2800" b="1" smtClean="0">
                <a:ea typeface="新細明體" pitchFamily="18" charset="-120"/>
              </a:rPr>
            </a:br>
            <a:r>
              <a:rPr lang="en-US" altLang="zh-TW" sz="2800" b="1" smtClean="0">
                <a:ea typeface="新細明體" pitchFamily="18" charset="-120"/>
              </a:rPr>
              <a:t>report</a:t>
            </a:r>
          </a:p>
        </p:txBody>
      </p:sp>
      <p:pic>
        <p:nvPicPr>
          <p:cNvPr id="24579" name="Picture 4" descr="58.g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815316" y="1600200"/>
            <a:ext cx="4561368" cy="4525963"/>
          </a:xfrm>
          <a:noFill/>
        </p:spPr>
      </p:pic>
    </p:spTree>
    <p:extLst>
      <p:ext uri="{BB962C8B-B14F-4D97-AF65-F5344CB8AC3E}">
        <p14:creationId xmlns:p14="http://schemas.microsoft.com/office/powerpoint/2010/main" val="1022588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0"/>
          <p:cNvSpPr>
            <a:spLocks noGrp="1" noChangeArrowheads="1"/>
          </p:cNvSpPr>
          <p:nvPr>
            <p:ph type="title"/>
          </p:nvPr>
        </p:nvSpPr>
        <p:spPr>
          <a:xfrm>
            <a:off x="1524000" y="228600"/>
            <a:ext cx="10390717" cy="444500"/>
          </a:xfrm>
        </p:spPr>
        <p:txBody>
          <a:bodyPr>
            <a:normAutofit fontScale="90000"/>
          </a:bodyPr>
          <a:lstStyle/>
          <a:p>
            <a:pPr eaLnBrk="1" fontAlgn="auto" hangingPunct="1">
              <a:spcAft>
                <a:spcPts val="0"/>
              </a:spcAft>
              <a:defRPr/>
            </a:pPr>
            <a:r>
              <a:rPr lang="en-US" altLang="zh-TW" smtClean="0">
                <a:ea typeface="新細明體" pitchFamily="18" charset="-120"/>
              </a:rPr>
              <a:t>Cube Operation</a:t>
            </a:r>
          </a:p>
        </p:txBody>
      </p:sp>
      <p:sp>
        <p:nvSpPr>
          <p:cNvPr id="25603" name="Rectangle 51"/>
          <p:cNvSpPr>
            <a:spLocks noGrp="1" noChangeArrowheads="1"/>
          </p:cNvSpPr>
          <p:nvPr>
            <p:ph idx="1"/>
          </p:nvPr>
        </p:nvSpPr>
        <p:spPr>
          <a:xfrm>
            <a:off x="406400" y="762000"/>
            <a:ext cx="7780338" cy="3687766"/>
          </a:xfrm>
        </p:spPr>
        <p:txBody>
          <a:bodyPr>
            <a:normAutofit fontScale="85000" lnSpcReduction="20000"/>
          </a:bodyPr>
          <a:lstStyle/>
          <a:p>
            <a:pPr marL="609600" indent="-609600" eaLnBrk="1" hangingPunct="1"/>
            <a:r>
              <a:rPr lang="en-US" altLang="zh-TW" sz="2000" dirty="0" smtClean="0"/>
              <a:t>Cube definition and computation in OLAP</a:t>
            </a:r>
          </a:p>
          <a:p>
            <a:pPr marL="1371600" lvl="2" indent="-457200" eaLnBrk="1" hangingPunct="1">
              <a:buFontTx/>
              <a:buAutoNum type="arabicPeriod"/>
            </a:pPr>
            <a:r>
              <a:rPr lang="en-US" altLang="zh-TW" dirty="0" smtClean="0"/>
              <a:t>define cube sales[item, city, year]: sum(</a:t>
            </a:r>
            <a:r>
              <a:rPr lang="en-US" altLang="zh-TW" dirty="0" err="1" smtClean="0"/>
              <a:t>sales_in_dollars</a:t>
            </a:r>
            <a:r>
              <a:rPr lang="en-US" altLang="zh-TW" dirty="0" smtClean="0"/>
              <a:t>)</a:t>
            </a:r>
          </a:p>
          <a:p>
            <a:pPr marL="1371600" lvl="2" indent="-457200" eaLnBrk="1" hangingPunct="1">
              <a:buFontTx/>
              <a:buAutoNum type="arabicPeriod"/>
            </a:pPr>
            <a:r>
              <a:rPr lang="en-US" altLang="zh-TW" dirty="0" smtClean="0"/>
              <a:t>compute cube sales</a:t>
            </a:r>
          </a:p>
          <a:p>
            <a:pPr marL="609600" indent="-609600" eaLnBrk="1" hangingPunct="1"/>
            <a:r>
              <a:rPr lang="en-US" altLang="zh-TW" sz="2000" dirty="0" smtClean="0"/>
              <a:t>Transform it into a SQL-like language (with a new operator cube by)</a:t>
            </a:r>
          </a:p>
          <a:p>
            <a:pPr marL="1371600" lvl="2" indent="-457200" eaLnBrk="1" hangingPunct="1">
              <a:buFontTx/>
              <a:buNone/>
            </a:pPr>
            <a:r>
              <a:rPr lang="en-US" altLang="zh-TW" dirty="0" smtClean="0"/>
              <a:t>SELECT item, city, year, SUM (amount)</a:t>
            </a:r>
          </a:p>
          <a:p>
            <a:pPr marL="1371600" lvl="2" indent="-457200" eaLnBrk="1" hangingPunct="1">
              <a:buFontTx/>
              <a:buNone/>
            </a:pPr>
            <a:r>
              <a:rPr lang="en-US" altLang="zh-TW" dirty="0" smtClean="0"/>
              <a:t>FROM SALES</a:t>
            </a:r>
          </a:p>
          <a:p>
            <a:pPr marL="1371600" lvl="2" indent="-457200" eaLnBrk="1" hangingPunct="1">
              <a:buFontTx/>
              <a:buNone/>
            </a:pPr>
            <a:r>
              <a:rPr lang="en-US" altLang="zh-TW" dirty="0" smtClean="0"/>
              <a:t>CUBE BY item, city, year</a:t>
            </a:r>
            <a:endParaRPr lang="en-US" altLang="zh-TW" i="1" dirty="0" smtClean="0"/>
          </a:p>
          <a:p>
            <a:pPr marL="609600" indent="-609600" eaLnBrk="1" hangingPunct="1"/>
            <a:r>
              <a:rPr lang="en-US" altLang="zh-TW" sz="2000" dirty="0" smtClean="0"/>
              <a:t>Need compute the following Group-</a:t>
            </a:r>
            <a:r>
              <a:rPr lang="en-US" altLang="zh-TW" sz="2000" dirty="0" err="1" smtClean="0"/>
              <a:t>Bys</a:t>
            </a:r>
            <a:r>
              <a:rPr lang="en-US" altLang="zh-TW" sz="2000" i="1" dirty="0" smtClean="0"/>
              <a:t> </a:t>
            </a:r>
          </a:p>
          <a:p>
            <a:pPr marL="1371600" lvl="2" indent="-457200" eaLnBrk="1" hangingPunct="1">
              <a:buFontTx/>
              <a:buNone/>
            </a:pPr>
            <a:r>
              <a:rPr lang="en-US" altLang="zh-TW" i="1" dirty="0" smtClean="0"/>
              <a:t>(date, product, customer),</a:t>
            </a:r>
          </a:p>
          <a:p>
            <a:pPr marL="1371600" lvl="2" indent="-457200" eaLnBrk="1" hangingPunct="1">
              <a:buFontTx/>
              <a:buNone/>
            </a:pPr>
            <a:r>
              <a:rPr lang="en-US" altLang="zh-TW" i="1" dirty="0" smtClean="0"/>
              <a:t>(</a:t>
            </a:r>
            <a:r>
              <a:rPr lang="en-US" altLang="zh-TW" i="1" dirty="0" err="1" smtClean="0"/>
              <a:t>date,product</a:t>
            </a:r>
            <a:r>
              <a:rPr lang="en-US" altLang="zh-TW" i="1" dirty="0" smtClean="0"/>
              <a:t>),(date, customer), (product, customer),</a:t>
            </a:r>
          </a:p>
          <a:p>
            <a:pPr marL="1371600" lvl="2" indent="-457200" eaLnBrk="1" hangingPunct="1">
              <a:buFontTx/>
              <a:buNone/>
            </a:pPr>
            <a:r>
              <a:rPr lang="en-US" altLang="zh-TW" i="1" dirty="0" smtClean="0"/>
              <a:t>(date), (product), (customer)</a:t>
            </a:r>
          </a:p>
          <a:p>
            <a:pPr marL="1371600" lvl="2" indent="-457200" eaLnBrk="1" hangingPunct="1">
              <a:buFontTx/>
              <a:buNone/>
            </a:pPr>
            <a:r>
              <a:rPr lang="en-US" altLang="zh-TW" i="1" dirty="0" smtClean="0"/>
              <a:t>()</a:t>
            </a:r>
            <a:r>
              <a:rPr lang="en-US" altLang="zh-TW" dirty="0" smtClean="0"/>
              <a:t> </a:t>
            </a:r>
          </a:p>
        </p:txBody>
      </p:sp>
      <p:sp>
        <p:nvSpPr>
          <p:cNvPr id="25604" name="Line 52"/>
          <p:cNvSpPr>
            <a:spLocks noChangeShapeType="1"/>
          </p:cNvSpPr>
          <p:nvPr/>
        </p:nvSpPr>
        <p:spPr bwMode="auto">
          <a:xfrm flipV="1">
            <a:off x="9220200" y="5592763"/>
            <a:ext cx="14224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5" name="Line 53"/>
          <p:cNvSpPr>
            <a:spLocks noChangeShapeType="1"/>
          </p:cNvSpPr>
          <p:nvPr/>
        </p:nvSpPr>
        <p:spPr bwMode="auto">
          <a:xfrm flipH="1" flipV="1">
            <a:off x="9262535" y="5554663"/>
            <a:ext cx="2117"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6" name="Freeform 54"/>
          <p:cNvSpPr>
            <a:spLocks/>
          </p:cNvSpPr>
          <p:nvPr/>
        </p:nvSpPr>
        <p:spPr bwMode="auto">
          <a:xfrm>
            <a:off x="7857068" y="5630863"/>
            <a:ext cx="1405467" cy="762000"/>
          </a:xfrm>
          <a:custGeom>
            <a:avLst/>
            <a:gdLst>
              <a:gd name="T0" fmla="*/ 2147483647 w 664"/>
              <a:gd name="T1" fmla="*/ 2147483647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7" name="Text Box 55"/>
          <p:cNvSpPr txBox="1">
            <a:spLocks noChangeArrowheads="1"/>
          </p:cNvSpPr>
          <p:nvPr/>
        </p:nvSpPr>
        <p:spPr bwMode="auto">
          <a:xfrm>
            <a:off x="8534400" y="4449766"/>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spcBef>
                <a:spcPct val="50000"/>
              </a:spcBef>
            </a:pPr>
            <a:r>
              <a:rPr lang="en-US" altLang="zh-TW" sz="1800" dirty="0">
                <a:solidFill>
                  <a:srgbClr val="008484"/>
                </a:solidFill>
              </a:rPr>
              <a:t>(item)</a:t>
            </a:r>
            <a:endParaRPr lang="en-US" altLang="zh-TW" sz="1800" u="sng" dirty="0">
              <a:solidFill>
                <a:srgbClr val="008484"/>
              </a:solidFill>
            </a:endParaRPr>
          </a:p>
        </p:txBody>
      </p:sp>
      <p:sp>
        <p:nvSpPr>
          <p:cNvPr id="25608" name="Line 56"/>
          <p:cNvSpPr>
            <a:spLocks noChangeShapeType="1"/>
          </p:cNvSpPr>
          <p:nvPr/>
        </p:nvSpPr>
        <p:spPr bwMode="auto">
          <a:xfrm>
            <a:off x="7840135" y="4640263"/>
            <a:ext cx="2117"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57"/>
          <p:cNvSpPr>
            <a:spLocks noChangeShapeType="1"/>
          </p:cNvSpPr>
          <p:nvPr/>
        </p:nvSpPr>
        <p:spPr bwMode="auto">
          <a:xfrm>
            <a:off x="7840133" y="4640263"/>
            <a:ext cx="1422400"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0" name="Line 58"/>
          <p:cNvSpPr>
            <a:spLocks noChangeShapeType="1"/>
          </p:cNvSpPr>
          <p:nvPr/>
        </p:nvSpPr>
        <p:spPr bwMode="auto">
          <a:xfrm>
            <a:off x="10684935" y="4716463"/>
            <a:ext cx="2117"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1" name="Line 59"/>
          <p:cNvSpPr>
            <a:spLocks noChangeShapeType="1"/>
          </p:cNvSpPr>
          <p:nvPr/>
        </p:nvSpPr>
        <p:spPr bwMode="auto">
          <a:xfrm>
            <a:off x="92625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60"/>
          <p:cNvSpPr>
            <a:spLocks noChangeShapeType="1"/>
          </p:cNvSpPr>
          <p:nvPr/>
        </p:nvSpPr>
        <p:spPr bwMode="auto">
          <a:xfrm flipH="1" flipV="1">
            <a:off x="9364133" y="3954463"/>
            <a:ext cx="13208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61"/>
          <p:cNvSpPr>
            <a:spLocks noChangeShapeType="1"/>
          </p:cNvSpPr>
          <p:nvPr/>
        </p:nvSpPr>
        <p:spPr bwMode="auto">
          <a:xfrm flipV="1">
            <a:off x="7840133" y="3954463"/>
            <a:ext cx="15240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62"/>
          <p:cNvSpPr>
            <a:spLocks noChangeShapeType="1"/>
          </p:cNvSpPr>
          <p:nvPr/>
        </p:nvSpPr>
        <p:spPr bwMode="auto">
          <a:xfrm flipH="1">
            <a:off x="9262533" y="3954463"/>
            <a:ext cx="1016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5" name="Text Box 63"/>
          <p:cNvSpPr txBox="1">
            <a:spLocks noChangeArrowheads="1"/>
          </p:cNvSpPr>
          <p:nvPr/>
        </p:nvSpPr>
        <p:spPr bwMode="auto">
          <a:xfrm>
            <a:off x="7259564" y="4449766"/>
            <a:ext cx="500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a:t>
            </a:r>
            <a:endParaRPr lang="en-US" altLang="zh-TW" sz="1800" u="sng">
              <a:solidFill>
                <a:srgbClr val="008484"/>
              </a:solidFill>
            </a:endParaRPr>
          </a:p>
        </p:txBody>
      </p:sp>
      <p:sp>
        <p:nvSpPr>
          <p:cNvPr id="25616" name="Text Box 64"/>
          <p:cNvSpPr txBox="1">
            <a:spLocks noChangeArrowheads="1"/>
          </p:cNvSpPr>
          <p:nvPr/>
        </p:nvSpPr>
        <p:spPr bwMode="auto">
          <a:xfrm>
            <a:off x="9271114" y="3611563"/>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a:t>
            </a:r>
            <a:endParaRPr lang="en-US" altLang="zh-TW" sz="1800" u="sng">
              <a:solidFill>
                <a:srgbClr val="008484"/>
              </a:solidFill>
            </a:endParaRPr>
          </a:p>
        </p:txBody>
      </p:sp>
      <p:sp>
        <p:nvSpPr>
          <p:cNvPr id="25617" name="Line 65"/>
          <p:cNvSpPr>
            <a:spLocks noChangeShapeType="1"/>
          </p:cNvSpPr>
          <p:nvPr/>
        </p:nvSpPr>
        <p:spPr bwMode="auto">
          <a:xfrm flipV="1">
            <a:off x="78401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66"/>
          <p:cNvSpPr>
            <a:spLocks noChangeShapeType="1"/>
          </p:cNvSpPr>
          <p:nvPr/>
        </p:nvSpPr>
        <p:spPr bwMode="auto">
          <a:xfrm flipV="1">
            <a:off x="9262533" y="4716463"/>
            <a:ext cx="1422400"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9" name="Text Box 67"/>
          <p:cNvSpPr txBox="1">
            <a:spLocks noChangeArrowheads="1"/>
          </p:cNvSpPr>
          <p:nvPr/>
        </p:nvSpPr>
        <p:spPr bwMode="auto">
          <a:xfrm>
            <a:off x="10827769" y="4449766"/>
            <a:ext cx="5514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(year)</a:t>
            </a:r>
            <a:endParaRPr lang="en-US" altLang="zh-TW" sz="1800" u="sng">
              <a:solidFill>
                <a:srgbClr val="008484"/>
              </a:solidFill>
            </a:endParaRPr>
          </a:p>
        </p:txBody>
      </p:sp>
      <p:sp>
        <p:nvSpPr>
          <p:cNvPr id="25620" name="Text Box 68"/>
          <p:cNvSpPr txBox="1">
            <a:spLocks noChangeArrowheads="1"/>
          </p:cNvSpPr>
          <p:nvPr/>
        </p:nvSpPr>
        <p:spPr bwMode="auto">
          <a:xfrm>
            <a:off x="6812282" y="5516566"/>
            <a:ext cx="1010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a:t>
            </a:r>
            <a:endParaRPr lang="en-US" altLang="zh-TW" sz="1800" u="sng">
              <a:solidFill>
                <a:srgbClr val="008484"/>
              </a:solidFill>
            </a:endParaRPr>
          </a:p>
        </p:txBody>
      </p:sp>
      <p:sp>
        <p:nvSpPr>
          <p:cNvPr id="25621" name="Text Box 69"/>
          <p:cNvSpPr txBox="1">
            <a:spLocks noChangeArrowheads="1"/>
          </p:cNvSpPr>
          <p:nvPr/>
        </p:nvSpPr>
        <p:spPr bwMode="auto">
          <a:xfrm>
            <a:off x="8874039" y="5516566"/>
            <a:ext cx="998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dirty="0">
                <a:solidFill>
                  <a:srgbClr val="008484"/>
                </a:solidFill>
              </a:rPr>
              <a:t>(city, year)</a:t>
            </a:r>
            <a:endParaRPr lang="en-US" altLang="zh-TW" sz="1800" u="sng" dirty="0">
              <a:solidFill>
                <a:srgbClr val="008484"/>
              </a:solidFill>
            </a:endParaRPr>
          </a:p>
        </p:txBody>
      </p:sp>
      <p:sp>
        <p:nvSpPr>
          <p:cNvPr id="25622" name="Text Box 70"/>
          <p:cNvSpPr txBox="1">
            <a:spLocks noChangeArrowheads="1"/>
          </p:cNvSpPr>
          <p:nvPr/>
        </p:nvSpPr>
        <p:spPr bwMode="auto">
          <a:xfrm>
            <a:off x="10708382" y="5516566"/>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(item, year)</a:t>
            </a:r>
            <a:endParaRPr lang="en-US" altLang="zh-TW" sz="1800" u="sng">
              <a:solidFill>
                <a:srgbClr val="008484"/>
              </a:solidFill>
            </a:endParaRPr>
          </a:p>
        </p:txBody>
      </p:sp>
      <p:sp>
        <p:nvSpPr>
          <p:cNvPr id="25623" name="Text Box 71"/>
          <p:cNvSpPr txBox="1">
            <a:spLocks noChangeArrowheads="1"/>
          </p:cNvSpPr>
          <p:nvPr/>
        </p:nvSpPr>
        <p:spPr bwMode="auto">
          <a:xfrm>
            <a:off x="8737722" y="6430966"/>
            <a:ext cx="1523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 year)</a:t>
            </a:r>
            <a:endParaRPr lang="en-US" altLang="zh-TW" sz="1800" u="sng">
              <a:solidFill>
                <a:srgbClr val="008484"/>
              </a:solidFill>
            </a:endParaRPr>
          </a:p>
        </p:txBody>
      </p:sp>
    </p:spTree>
    <p:extLst>
      <p:ext uri="{BB962C8B-B14F-4D97-AF65-F5344CB8AC3E}">
        <p14:creationId xmlns:p14="http://schemas.microsoft.com/office/powerpoint/2010/main" val="37266942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0"/>
            <a:ext cx="10363200" cy="1143000"/>
          </a:xfrm>
        </p:spPr>
        <p:txBody>
          <a:bodyPr/>
          <a:lstStyle/>
          <a:p>
            <a:pPr eaLnBrk="1" hangingPunct="1"/>
            <a:r>
              <a:rPr lang="en-US" altLang="zh-TW" dirty="0" smtClean="0">
                <a:solidFill>
                  <a:schemeClr val="tx1"/>
                </a:solidFill>
                <a:ea typeface="新細明體" pitchFamily="18" charset="-120"/>
              </a:rPr>
              <a:t>Roll-up and Drill-down</a:t>
            </a:r>
          </a:p>
        </p:txBody>
      </p:sp>
      <p:sp>
        <p:nvSpPr>
          <p:cNvPr id="31747" name="Rectangle 3"/>
          <p:cNvSpPr>
            <a:spLocks noGrp="1" noChangeArrowheads="1"/>
          </p:cNvSpPr>
          <p:nvPr>
            <p:ph idx="1"/>
          </p:nvPr>
        </p:nvSpPr>
        <p:spPr>
          <a:xfrm>
            <a:off x="0" y="1371600"/>
            <a:ext cx="12192000" cy="4114800"/>
          </a:xfrm>
        </p:spPr>
        <p:txBody>
          <a:bodyPr>
            <a:normAutofit/>
          </a:bodyPr>
          <a:lstStyle/>
          <a:p>
            <a:pPr marL="274320" indent="-274320" algn="just" eaLnBrk="1" fontAlgn="auto" hangingPunct="1">
              <a:spcAft>
                <a:spcPts val="0"/>
              </a:spcAft>
              <a:buFontTx/>
              <a:buNone/>
              <a:defRPr/>
            </a:pPr>
            <a:r>
              <a:rPr lang="en-US" altLang="zh-TW" sz="2800" smtClean="0"/>
              <a:t>The roll-up operation performs aggregation on a data cube, either by climbing up a concept hierarchy for a dimension or by dimension reduction such that one or more dimensions are removed from the given cube. </a:t>
            </a:r>
          </a:p>
          <a:p>
            <a:pPr marL="274320" indent="-274320" algn="just" eaLnBrk="1" fontAlgn="auto" hangingPunct="1">
              <a:spcAft>
                <a:spcPts val="0"/>
              </a:spcAft>
              <a:buFontTx/>
              <a:buNone/>
              <a:defRPr/>
            </a:pPr>
            <a:endParaRPr lang="en-US" altLang="zh-TW" sz="2800" smtClean="0"/>
          </a:p>
          <a:p>
            <a:pPr marL="274320" indent="-274320" algn="just" eaLnBrk="1" fontAlgn="auto" hangingPunct="1">
              <a:spcAft>
                <a:spcPts val="0"/>
              </a:spcAft>
              <a:buFontTx/>
              <a:buNone/>
              <a:defRPr/>
            </a:pPr>
            <a:r>
              <a:rPr lang="en-US" altLang="zh-TW" sz="2800" smtClean="0"/>
              <a:t>Drill-down is the reverse of roll-up. It navigates from less detailed data to more detailed data. Drill-down can be realized by either stepping down a concept hierarchy for a dimension or introducing additional dimensions.</a:t>
            </a:r>
          </a:p>
          <a:p>
            <a:pPr marL="274320" indent="-274320" algn="just" eaLnBrk="1" fontAlgn="auto" hangingPunct="1">
              <a:spcAft>
                <a:spcPts val="0"/>
              </a:spcAft>
              <a:buFontTx/>
              <a:buNone/>
              <a:defRPr/>
            </a:pPr>
            <a:endParaRPr lang="en-US" altLang="zh-TW" sz="2800" smtClean="0"/>
          </a:p>
        </p:txBody>
      </p:sp>
    </p:spTree>
    <p:extLst>
      <p:ext uri="{BB962C8B-B14F-4D97-AF65-F5344CB8AC3E}">
        <p14:creationId xmlns:p14="http://schemas.microsoft.com/office/powerpoint/2010/main" val="2170523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solidFill>
                  <a:srgbClr val="CF5716"/>
                </a:solidFill>
                <a:ea typeface="新細明體" pitchFamily="18" charset="-120"/>
              </a:rPr>
              <a:t>Slice and dice</a:t>
            </a:r>
          </a:p>
        </p:txBody>
      </p:sp>
      <p:sp>
        <p:nvSpPr>
          <p:cNvPr id="27651" name="Rectangle 3"/>
          <p:cNvSpPr>
            <a:spLocks noGrp="1" noChangeArrowheads="1"/>
          </p:cNvSpPr>
          <p:nvPr>
            <p:ph idx="1"/>
          </p:nvPr>
        </p:nvSpPr>
        <p:spPr>
          <a:xfrm>
            <a:off x="402167" y="1527175"/>
            <a:ext cx="11356446" cy="2587625"/>
          </a:xfrm>
        </p:spPr>
        <p:txBody>
          <a:bodyPr>
            <a:noAutofit/>
          </a:bodyPr>
          <a:lstStyle/>
          <a:p>
            <a:pPr algn="just" eaLnBrk="1" hangingPunct="1">
              <a:buFontTx/>
              <a:buNone/>
            </a:pPr>
            <a:r>
              <a:rPr lang="en-US" altLang="zh-TW" sz="3200" b="0" dirty="0" smtClean="0"/>
              <a:t>The slice operation performs a selection on one dimension of the given cube, resulting in a </a:t>
            </a:r>
            <a:r>
              <a:rPr lang="en-US" altLang="zh-TW" sz="3200" b="0" dirty="0" err="1" smtClean="0"/>
              <a:t>sub_cube</a:t>
            </a:r>
            <a:r>
              <a:rPr lang="en-US" altLang="zh-TW" sz="3200" b="0" dirty="0" smtClean="0"/>
              <a:t>. </a:t>
            </a:r>
          </a:p>
          <a:p>
            <a:pPr algn="just" eaLnBrk="1" hangingPunct="1">
              <a:buFontTx/>
              <a:buNone/>
            </a:pPr>
            <a:endParaRPr lang="en-US" altLang="zh-TW" sz="3200" b="0" dirty="0" smtClean="0"/>
          </a:p>
          <a:p>
            <a:pPr algn="just" eaLnBrk="1" hangingPunct="1">
              <a:buFontTx/>
              <a:buNone/>
            </a:pPr>
            <a:r>
              <a:rPr lang="en-US" altLang="zh-TW" sz="3200" b="0" dirty="0" smtClean="0"/>
              <a:t>The dice operation defines a </a:t>
            </a:r>
            <a:r>
              <a:rPr lang="en-US" altLang="zh-TW" sz="3200" b="0" dirty="0" err="1" smtClean="0"/>
              <a:t>sub_cube</a:t>
            </a:r>
            <a:r>
              <a:rPr lang="en-US" altLang="zh-TW" sz="3200" b="0" dirty="0" smtClean="0"/>
              <a:t> by performing a selection on two or more dimensions.  </a:t>
            </a:r>
          </a:p>
        </p:txBody>
      </p:sp>
    </p:spTree>
    <p:extLst>
      <p:ext uri="{BB962C8B-B14F-4D97-AF65-F5344CB8AC3E}">
        <p14:creationId xmlns:p14="http://schemas.microsoft.com/office/powerpoint/2010/main" val="2552455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4"/>
          <p:cNvGraphicFramePr>
            <a:graphicFrameLocks noChangeAspect="1"/>
          </p:cNvGraphicFramePr>
          <p:nvPr>
            <p:extLst>
              <p:ext uri="{D42A27DB-BD31-4B8C-83A1-F6EECF244321}">
                <p14:modId xmlns:p14="http://schemas.microsoft.com/office/powerpoint/2010/main" val="3636593641"/>
              </p:ext>
            </p:extLst>
          </p:nvPr>
        </p:nvGraphicFramePr>
        <p:xfrm>
          <a:off x="2957513" y="561977"/>
          <a:ext cx="7658100" cy="5567363"/>
        </p:xfrm>
        <a:graphic>
          <a:graphicData uri="http://schemas.openxmlformats.org/presentationml/2006/ole">
            <mc:AlternateContent xmlns:mc="http://schemas.openxmlformats.org/markup-compatibility/2006">
              <mc:Choice xmlns:v="urn:schemas-microsoft-com:vml" Requires="v">
                <p:oleObj spid="_x0000_s5156" name="Visio" r:id="rId3" imgW="5347768" imgH="3375589" progId="Visio.Drawing.6">
                  <p:embed/>
                </p:oleObj>
              </mc:Choice>
              <mc:Fallback>
                <p:oleObj name="Visio" r:id="rId3" imgW="5347768" imgH="337558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513" y="561977"/>
                        <a:ext cx="7658100" cy="5567363"/>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3617999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ChangeAspect="1"/>
          </p:cNvGraphicFramePr>
          <p:nvPr>
            <p:extLst>
              <p:ext uri="{D42A27DB-BD31-4B8C-83A1-F6EECF244321}">
                <p14:modId xmlns:p14="http://schemas.microsoft.com/office/powerpoint/2010/main" val="769707169"/>
              </p:ext>
            </p:extLst>
          </p:nvPr>
        </p:nvGraphicFramePr>
        <p:xfrm>
          <a:off x="1143001" y="990601"/>
          <a:ext cx="10215563" cy="5395913"/>
        </p:xfrm>
        <a:graphic>
          <a:graphicData uri="http://schemas.openxmlformats.org/presentationml/2006/ole">
            <mc:AlternateContent xmlns:mc="http://schemas.openxmlformats.org/markup-compatibility/2006">
              <mc:Choice xmlns:v="urn:schemas-microsoft-com:vml" Requires="v">
                <p:oleObj spid="_x0000_s6180" name="Visio" r:id="rId3" imgW="5347768" imgH="2723260" progId="Visio.Drawing.6">
                  <p:embed/>
                </p:oleObj>
              </mc:Choice>
              <mc:Fallback>
                <p:oleObj name="Visio" r:id="rId3" imgW="5347768" imgH="2723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1" y="990601"/>
                        <a:ext cx="10215563" cy="5395913"/>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32469787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50"/>
          <p:cNvGraphicFramePr>
            <a:graphicFrameLocks noGrp="1" noChangeAspect="1"/>
          </p:cNvGraphicFramePr>
          <p:nvPr>
            <p:ph sz="half" idx="1"/>
          </p:nvPr>
        </p:nvGraphicFramePr>
        <p:xfrm>
          <a:off x="1073150" y="3244850"/>
          <a:ext cx="4040188" cy="935038"/>
        </p:xfrm>
        <a:graphic>
          <a:graphicData uri="http://schemas.openxmlformats.org/presentationml/2006/ole">
            <mc:AlternateContent xmlns:mc="http://schemas.openxmlformats.org/markup-compatibility/2006">
              <mc:Choice xmlns:v="urn:schemas-microsoft-com:vml" Requires="v">
                <p:oleObj spid="_x0000_s7238" name="Visio" r:id="rId3" imgW="5479587" imgH="1269052" progId="Visio.Drawing.6">
                  <p:embed/>
                </p:oleObj>
              </mc:Choice>
              <mc:Fallback>
                <p:oleObj name="Visio" r:id="rId3" imgW="5479587" imgH="126905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3244850"/>
                        <a:ext cx="40401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Object 451"/>
          <p:cNvGraphicFramePr>
            <a:graphicFrameLocks noGrp="1" noChangeAspect="1"/>
          </p:cNvGraphicFramePr>
          <p:nvPr>
            <p:ph sz="half" idx="2"/>
            <p:extLst>
              <p:ext uri="{D42A27DB-BD31-4B8C-83A1-F6EECF244321}">
                <p14:modId xmlns:p14="http://schemas.microsoft.com/office/powerpoint/2010/main" val="3188264772"/>
              </p:ext>
            </p:extLst>
          </p:nvPr>
        </p:nvGraphicFramePr>
        <p:xfrm>
          <a:off x="508000" y="746125"/>
          <a:ext cx="10663238" cy="5289550"/>
        </p:xfrm>
        <a:graphic>
          <a:graphicData uri="http://schemas.openxmlformats.org/presentationml/2006/ole">
            <mc:AlternateContent xmlns:mc="http://schemas.openxmlformats.org/markup-compatibility/2006">
              <mc:Choice xmlns:v="urn:schemas-microsoft-com:vml" Requires="v">
                <p:oleObj spid="_x0000_s7239" name="Visio" r:id="rId5" imgW="7779572" imgH="3858452" progId="Visio.Drawing.6">
                  <p:embed/>
                </p:oleObj>
              </mc:Choice>
              <mc:Fallback>
                <p:oleObj name="Visio" r:id="rId5" imgW="7779572" imgH="385845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0" y="746125"/>
                        <a:ext cx="10663238" cy="5289550"/>
                      </a:xfrm>
                      <a:prstGeom prst="rect">
                        <a:avLst/>
                      </a:prstGeom>
                      <a:solidFill>
                        <a:schemeClr val="bg1"/>
                      </a:solidFill>
                      <a:ln>
                        <a:noFill/>
                      </a:ln>
                      <a:extLst/>
                    </p:spPr>
                  </p:pic>
                </p:oleObj>
              </mc:Fallback>
            </mc:AlternateContent>
          </a:graphicData>
        </a:graphic>
      </p:graphicFrame>
    </p:spTree>
    <p:extLst>
      <p:ext uri="{BB962C8B-B14F-4D97-AF65-F5344CB8AC3E}">
        <p14:creationId xmlns:p14="http://schemas.microsoft.com/office/powerpoint/2010/main" val="123133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163" y="142876"/>
            <a:ext cx="11830049" cy="651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416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2520951" y="1876425"/>
            <a:ext cx="1219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31747" name="Object 6"/>
          <p:cNvGraphicFramePr>
            <a:graphicFrameLocks noChangeAspect="1"/>
          </p:cNvGraphicFramePr>
          <p:nvPr>
            <p:extLst>
              <p:ext uri="{D42A27DB-BD31-4B8C-83A1-F6EECF244321}">
                <p14:modId xmlns:p14="http://schemas.microsoft.com/office/powerpoint/2010/main" val="1207887344"/>
              </p:ext>
            </p:extLst>
          </p:nvPr>
        </p:nvGraphicFramePr>
        <p:xfrm>
          <a:off x="0" y="228600"/>
          <a:ext cx="12192000" cy="6858000"/>
        </p:xfrm>
        <a:graphic>
          <a:graphicData uri="http://schemas.openxmlformats.org/presentationml/2006/ole">
            <mc:AlternateContent xmlns:mc="http://schemas.openxmlformats.org/markup-compatibility/2006">
              <mc:Choice xmlns:v="urn:schemas-microsoft-com:vml" Requires="v">
                <p:oleObj spid="_x0000_s8228" name="Visio" r:id="rId3" imgW="5381820" imgH="2749867" progId="Visio.Drawing.6">
                  <p:embed/>
                </p:oleObj>
              </mc:Choice>
              <mc:Fallback>
                <p:oleObj name="Visio" r:id="rId3" imgW="5381820" imgH="274986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600"/>
                        <a:ext cx="12192000" cy="6858000"/>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29973715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320800" y="0"/>
            <a:ext cx="9652000" cy="1219200"/>
          </a:xfrm>
        </p:spPr>
        <p:txBody>
          <a:bodyPr>
            <a:normAutofit fontScale="90000"/>
          </a:bodyPr>
          <a:lstStyle/>
          <a:p>
            <a:pPr algn="just" eaLnBrk="1" fontAlgn="auto" hangingPunct="1">
              <a:spcAft>
                <a:spcPts val="0"/>
              </a:spcAft>
              <a:defRPr/>
            </a:pPr>
            <a:r>
              <a:rPr lang="en-US" altLang="zh-TW" sz="4000" b="1" dirty="0" smtClean="0">
                <a:solidFill>
                  <a:schemeClr val="tx1"/>
                </a:solidFill>
                <a:ea typeface="新細明體" pitchFamily="18" charset="-120"/>
              </a:rPr>
              <a:t>Querying with </a:t>
            </a:r>
            <a:r>
              <a:rPr lang="en-US" altLang="zh-TW" sz="4000" b="1" dirty="0" err="1" smtClean="0">
                <a:solidFill>
                  <a:schemeClr val="tx1"/>
                </a:solidFill>
                <a:ea typeface="新細明體" pitchFamily="18" charset="-120"/>
              </a:rPr>
              <a:t>MDX</a:t>
            </a:r>
            <a:r>
              <a:rPr lang="en-US" altLang="zh-TW" sz="4000" b="1" dirty="0" smtClean="0">
                <a:solidFill>
                  <a:schemeClr val="tx1"/>
                </a:solidFill>
                <a:ea typeface="新細明體" pitchFamily="18" charset="-120"/>
              </a:rPr>
              <a:t> </a:t>
            </a:r>
            <a:br>
              <a:rPr lang="en-US" altLang="zh-TW" sz="4000" b="1" dirty="0" smtClean="0">
                <a:solidFill>
                  <a:schemeClr val="tx1"/>
                </a:solidFill>
                <a:ea typeface="新細明體" pitchFamily="18" charset="-120"/>
              </a:rPr>
            </a:br>
            <a:r>
              <a:rPr lang="en-US" altLang="zh-TW" sz="4000" b="1" dirty="0" smtClean="0">
                <a:solidFill>
                  <a:schemeClr val="tx1"/>
                </a:solidFill>
                <a:ea typeface="新細明體" pitchFamily="18" charset="-120"/>
              </a:rPr>
              <a:t>(Multidimensional Expressions)</a:t>
            </a:r>
          </a:p>
        </p:txBody>
      </p:sp>
      <p:sp>
        <p:nvSpPr>
          <p:cNvPr id="32771" name="Rectangle 3"/>
          <p:cNvSpPr>
            <a:spLocks noGrp="1" noChangeArrowheads="1"/>
          </p:cNvSpPr>
          <p:nvPr>
            <p:ph idx="1"/>
          </p:nvPr>
        </p:nvSpPr>
        <p:spPr>
          <a:xfrm>
            <a:off x="1585913" y="1600200"/>
            <a:ext cx="9286876" cy="4114800"/>
          </a:xfrm>
        </p:spPr>
        <p:txBody>
          <a:bodyPr/>
          <a:lstStyle/>
          <a:p>
            <a:pPr algn="just" eaLnBrk="1" hangingPunct="1">
              <a:lnSpc>
                <a:spcPct val="90000"/>
              </a:lnSpc>
              <a:buFontTx/>
              <a:buNone/>
            </a:pPr>
            <a:r>
              <a:rPr lang="en-US" altLang="zh-TW" dirty="0" smtClean="0"/>
              <a:t>The select clause defines axis dimensions on COLUMNS and on ROWS, where clause supplies slicer dimensions, and Cube is the name of the data cube.</a:t>
            </a:r>
          </a:p>
          <a:p>
            <a:pPr algn="just" eaLnBrk="1" hangingPunct="1">
              <a:lnSpc>
                <a:spcPct val="90000"/>
              </a:lnSpc>
              <a:buFontTx/>
              <a:buNone/>
            </a:pPr>
            <a:r>
              <a:rPr lang="en-US" altLang="zh-TW" i="1" dirty="0" smtClean="0"/>
              <a:t>Select axis [, axis]</a:t>
            </a:r>
          </a:p>
          <a:p>
            <a:pPr algn="just" eaLnBrk="1" hangingPunct="1">
              <a:lnSpc>
                <a:spcPct val="90000"/>
              </a:lnSpc>
              <a:buFontTx/>
              <a:buNone/>
            </a:pPr>
            <a:r>
              <a:rPr lang="en-US" altLang="zh-TW" i="1" dirty="0" smtClean="0"/>
              <a:t>From Cube</a:t>
            </a:r>
          </a:p>
          <a:p>
            <a:pPr algn="just" eaLnBrk="1" hangingPunct="1">
              <a:lnSpc>
                <a:spcPct val="90000"/>
              </a:lnSpc>
              <a:buFontTx/>
              <a:buNone/>
            </a:pPr>
            <a:r>
              <a:rPr lang="en-US" altLang="zh-TW" i="1" dirty="0" smtClean="0"/>
              <a:t>Where slicer [, slicer]</a:t>
            </a:r>
          </a:p>
          <a:p>
            <a:pPr algn="just" eaLnBrk="1" hangingPunct="1">
              <a:lnSpc>
                <a:spcPct val="90000"/>
              </a:lnSpc>
              <a:buFontTx/>
              <a:buNone/>
            </a:pPr>
            <a:endParaRPr lang="en-US" altLang="zh-TW" i="1" dirty="0" smtClean="0"/>
          </a:p>
          <a:p>
            <a:pPr algn="just" eaLnBrk="1" hangingPunct="1">
              <a:lnSpc>
                <a:spcPct val="90000"/>
              </a:lnSpc>
              <a:buFontTx/>
              <a:buNone/>
            </a:pPr>
            <a:endParaRPr lang="en-US" altLang="zh-TW" dirty="0" smtClean="0"/>
          </a:p>
        </p:txBody>
      </p:sp>
    </p:spTree>
    <p:extLst>
      <p:ext uri="{BB962C8B-B14F-4D97-AF65-F5344CB8AC3E}">
        <p14:creationId xmlns:p14="http://schemas.microsoft.com/office/powerpoint/2010/main" val="42723465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1117600" y="0"/>
            <a:ext cx="10363200" cy="1143000"/>
          </a:xfrm>
          <a:noFill/>
        </p:spPr>
        <p:txBody>
          <a:bodyPr/>
          <a:lstStyle/>
          <a:p>
            <a:pPr eaLnBrk="1" hangingPunct="1"/>
            <a:r>
              <a:rPr lang="en-US" altLang="zh-TW" dirty="0" smtClean="0">
                <a:solidFill>
                  <a:schemeClr val="tx1"/>
                </a:solidFill>
                <a:ea typeface="新細明體" pitchFamily="18" charset="-120"/>
              </a:rPr>
              <a:t>The Data Hierarchy</a:t>
            </a:r>
          </a:p>
        </p:txBody>
      </p:sp>
      <p:sp>
        <p:nvSpPr>
          <p:cNvPr id="34819" name="Rectangle 5"/>
          <p:cNvSpPr>
            <a:spLocks noGrp="1" noChangeArrowheads="1"/>
          </p:cNvSpPr>
          <p:nvPr>
            <p:ph idx="1"/>
          </p:nvPr>
        </p:nvSpPr>
        <p:spPr>
          <a:xfrm>
            <a:off x="1117600" y="1371600"/>
            <a:ext cx="10363200" cy="4114800"/>
          </a:xfrm>
        </p:spPr>
        <p:txBody>
          <a:bodyPr>
            <a:normAutofit fontScale="92500" lnSpcReduction="10000"/>
          </a:bodyPr>
          <a:lstStyle/>
          <a:p>
            <a:pPr marL="274320" indent="-274320" eaLnBrk="1" fontAlgn="auto" hangingPunct="1">
              <a:spcAft>
                <a:spcPts val="0"/>
              </a:spcAft>
              <a:buFont typeface="Wingdings 2"/>
              <a:buChar char=""/>
              <a:defRPr/>
            </a:pPr>
            <a:r>
              <a:rPr lang="en-US" altLang="zh-TW" dirty="0" smtClean="0"/>
              <a:t>For the majority of MDX statements, the context of the query will be limited to a single cube. It is important to know how all data within a cube is divided into the following relationship:</a:t>
            </a:r>
          </a:p>
          <a:p>
            <a:pPr marL="274320" indent="-274320" eaLnBrk="1" fontAlgn="auto" hangingPunct="1">
              <a:spcAft>
                <a:spcPts val="0"/>
              </a:spcAft>
              <a:buFont typeface="Wingdings 2"/>
              <a:buChar char=""/>
              <a:defRPr/>
            </a:pPr>
            <a:endParaRPr lang="en-US" altLang="zh-TW" dirty="0" smtClean="0"/>
          </a:p>
          <a:p>
            <a:pPr marL="274320" indent="-274320" eaLnBrk="1" fontAlgn="auto" hangingPunct="1">
              <a:spcAft>
                <a:spcPts val="0"/>
              </a:spcAft>
              <a:buFontTx/>
              <a:buNone/>
              <a:defRPr/>
            </a:pPr>
            <a:r>
              <a:rPr lang="en-US" altLang="zh-TW" dirty="0" smtClean="0"/>
              <a:t>Dimensions</a:t>
            </a:r>
          </a:p>
          <a:p>
            <a:pPr marL="274320" indent="-274320" eaLnBrk="1" fontAlgn="auto" hangingPunct="1">
              <a:spcAft>
                <a:spcPts val="0"/>
              </a:spcAft>
              <a:buFontTx/>
              <a:buNone/>
              <a:defRPr/>
            </a:pPr>
            <a:r>
              <a:rPr lang="en-US" altLang="zh-TW" dirty="0" smtClean="0"/>
              <a:t>            Hierarchies</a:t>
            </a:r>
          </a:p>
          <a:p>
            <a:pPr marL="274320" indent="-274320" eaLnBrk="1" fontAlgn="auto" hangingPunct="1">
              <a:spcAft>
                <a:spcPts val="0"/>
              </a:spcAft>
              <a:buFontTx/>
              <a:buNone/>
              <a:defRPr/>
            </a:pPr>
            <a:r>
              <a:rPr lang="en-US" altLang="zh-TW" dirty="0" smtClean="0"/>
              <a:t>                   Levels</a:t>
            </a:r>
          </a:p>
          <a:p>
            <a:pPr marL="274320" indent="-274320" eaLnBrk="1" fontAlgn="auto" hangingPunct="1">
              <a:spcAft>
                <a:spcPts val="0"/>
              </a:spcAft>
              <a:buFontTx/>
              <a:buNone/>
              <a:defRPr/>
            </a:pPr>
            <a:r>
              <a:rPr lang="en-US" altLang="zh-TW" dirty="0" smtClean="0"/>
              <a:t>                           Members</a:t>
            </a:r>
          </a:p>
        </p:txBody>
      </p:sp>
    </p:spTree>
    <p:extLst>
      <p:ext uri="{BB962C8B-B14F-4D97-AF65-F5344CB8AC3E}">
        <p14:creationId xmlns:p14="http://schemas.microsoft.com/office/powerpoint/2010/main" val="648553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2462214" y="214313"/>
            <a:ext cx="7953375" cy="385762"/>
          </a:xfrm>
          <a:noFill/>
        </p:spPr>
        <p:txBody>
          <a:bodyPr>
            <a:normAutofit fontScale="90000"/>
          </a:bodyPr>
          <a:lstStyle/>
          <a:p>
            <a:pPr eaLnBrk="1" hangingPunct="1"/>
            <a:r>
              <a:rPr lang="en-US" altLang="zh-TW" sz="2000" b="1" dirty="0" smtClean="0">
                <a:solidFill>
                  <a:schemeClr val="tx1"/>
                </a:solidFill>
                <a:ea typeface="新細明體" pitchFamily="18" charset="-120"/>
              </a:rPr>
              <a:t>Sample MDX where italic are default</a:t>
            </a:r>
          </a:p>
        </p:txBody>
      </p:sp>
      <p:sp>
        <p:nvSpPr>
          <p:cNvPr id="34819" name="Rectangle 5"/>
          <p:cNvSpPr>
            <a:spLocks noGrp="1" noChangeArrowheads="1"/>
          </p:cNvSpPr>
          <p:nvPr>
            <p:ph idx="1"/>
          </p:nvPr>
        </p:nvSpPr>
        <p:spPr>
          <a:xfrm>
            <a:off x="2800349" y="828677"/>
            <a:ext cx="7043739" cy="4752975"/>
          </a:xfrm>
        </p:spPr>
        <p:txBody>
          <a:bodyPr>
            <a:normAutofit fontScale="92500" lnSpcReduction="10000"/>
          </a:bodyPr>
          <a:lstStyle/>
          <a:p>
            <a:pPr eaLnBrk="1" hangingPunct="1">
              <a:buFontTx/>
              <a:buNone/>
            </a:pPr>
            <a:r>
              <a:rPr lang="en-US" altLang="zh-TW" sz="2000" dirty="0" smtClean="0"/>
              <a:t>SELECT</a:t>
            </a:r>
          </a:p>
          <a:p>
            <a:pPr eaLnBrk="1" hangingPunct="1">
              <a:buFontTx/>
              <a:buNone/>
            </a:pPr>
            <a:r>
              <a:rPr lang="en-US" altLang="zh-TW" sz="2000" dirty="0" smtClean="0"/>
              <a:t> {[Gender].[Gender].Members} ON COLUMNS,</a:t>
            </a:r>
          </a:p>
          <a:p>
            <a:pPr eaLnBrk="1" hangingPunct="1">
              <a:buFontTx/>
              <a:buNone/>
            </a:pPr>
            <a:r>
              <a:rPr lang="en-US" altLang="zh-TW" sz="2000" dirty="0" smtClean="0"/>
              <a:t>{[Product].[Product Family].Members} ON ROWS,</a:t>
            </a:r>
          </a:p>
          <a:p>
            <a:pPr eaLnBrk="1" hangingPunct="1">
              <a:buFontTx/>
              <a:buNone/>
            </a:pPr>
            <a:r>
              <a:rPr lang="en-US" altLang="zh-TW" sz="2000" dirty="0" smtClean="0"/>
              <a:t>FROM [Sales]</a:t>
            </a:r>
          </a:p>
          <a:p>
            <a:pPr eaLnBrk="1" hangingPunct="1">
              <a:buFontTx/>
              <a:buNone/>
            </a:pPr>
            <a:r>
              <a:rPr lang="en-US" altLang="zh-TW" sz="2000" dirty="0" smtClean="0"/>
              <a:t>WHERE</a:t>
            </a:r>
          </a:p>
          <a:p>
            <a:pPr eaLnBrk="1" hangingPunct="1">
              <a:buFontTx/>
              <a:buNone/>
            </a:pPr>
            <a:r>
              <a:rPr lang="en-US" altLang="zh-TW" sz="2000" dirty="0" smtClean="0"/>
              <a:t>([Measures].[Unit Sales],</a:t>
            </a:r>
          </a:p>
          <a:p>
            <a:pPr eaLnBrk="1" hangingPunct="1">
              <a:buFontTx/>
              <a:buNone/>
            </a:pPr>
            <a:r>
              <a:rPr lang="en-US" altLang="zh-TW" sz="2000" i="1" dirty="0" smtClean="0"/>
              <a:t>[Customers].[All Customers],</a:t>
            </a:r>
          </a:p>
          <a:p>
            <a:pPr eaLnBrk="1" hangingPunct="1">
              <a:buFontTx/>
              <a:buNone/>
            </a:pPr>
            <a:r>
              <a:rPr lang="en-US" altLang="zh-TW" sz="2000" i="1" dirty="0" smtClean="0"/>
              <a:t>[Education Level].[All Education Level],</a:t>
            </a:r>
          </a:p>
          <a:p>
            <a:pPr eaLnBrk="1" hangingPunct="1">
              <a:buFontTx/>
              <a:buNone/>
            </a:pPr>
            <a:r>
              <a:rPr lang="en-US" altLang="zh-TW" sz="2000" i="1" dirty="0" smtClean="0"/>
              <a:t>[Marital Status].[All Martial status],</a:t>
            </a:r>
          </a:p>
          <a:p>
            <a:pPr eaLnBrk="1" hangingPunct="1">
              <a:buFontTx/>
              <a:buNone/>
            </a:pPr>
            <a:r>
              <a:rPr lang="en-US" altLang="zh-TW" sz="2000" i="1" dirty="0" smtClean="0"/>
              <a:t>[Promotions].[All Promotions],</a:t>
            </a:r>
          </a:p>
          <a:p>
            <a:pPr eaLnBrk="1" hangingPunct="1">
              <a:buFontTx/>
              <a:buNone/>
            </a:pPr>
            <a:r>
              <a:rPr lang="en-US" altLang="zh-TW" sz="2000" i="1" dirty="0" smtClean="0"/>
              <a:t>[Store].[All Stores],</a:t>
            </a:r>
          </a:p>
          <a:p>
            <a:pPr eaLnBrk="1" hangingPunct="1">
              <a:buFontTx/>
              <a:buNone/>
            </a:pPr>
            <a:r>
              <a:rPr lang="en-US" altLang="zh-TW" sz="2000" i="1" dirty="0" smtClean="0"/>
              <a:t>[Store Size in SQFT].[All],</a:t>
            </a:r>
          </a:p>
          <a:p>
            <a:pPr eaLnBrk="1" hangingPunct="1">
              <a:buFontTx/>
              <a:buNone/>
            </a:pPr>
            <a:r>
              <a:rPr lang="en-US" altLang="zh-TW" sz="2000" i="1" dirty="0" smtClean="0"/>
              <a:t>[Store Type].[All],</a:t>
            </a:r>
          </a:p>
          <a:p>
            <a:pPr eaLnBrk="1" hangingPunct="1">
              <a:buFontTx/>
              <a:buNone/>
            </a:pPr>
            <a:r>
              <a:rPr lang="en-US" altLang="zh-TW" sz="2000" i="1" dirty="0" smtClean="0"/>
              <a:t>[Yearly Income].[All Yearly Income]</a:t>
            </a:r>
          </a:p>
        </p:txBody>
      </p:sp>
    </p:spTree>
    <p:extLst>
      <p:ext uri="{BB962C8B-B14F-4D97-AF65-F5344CB8AC3E}">
        <p14:creationId xmlns:p14="http://schemas.microsoft.com/office/powerpoint/2010/main" val="42947202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a:xfrm>
            <a:off x="1219200" y="457200"/>
            <a:ext cx="10972800" cy="4114800"/>
          </a:xfrm>
        </p:spPr>
        <p:txBody>
          <a:bodyPr/>
          <a:lstStyle/>
          <a:p>
            <a:pPr eaLnBrk="1" hangingPunct="1">
              <a:buFontTx/>
              <a:buNone/>
            </a:pPr>
            <a:r>
              <a:rPr lang="en-US" altLang="zh-TW" smtClean="0"/>
              <a:t>Example on Star Schema</a:t>
            </a:r>
          </a:p>
        </p:txBody>
      </p:sp>
      <p:sp>
        <p:nvSpPr>
          <p:cNvPr id="35843" name="Text Box 5"/>
          <p:cNvSpPr txBox="1">
            <a:spLocks noChangeArrowheads="1"/>
          </p:cNvSpPr>
          <p:nvPr/>
        </p:nvSpPr>
        <p:spPr bwMode="auto">
          <a:xfrm>
            <a:off x="5877986" y="38115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endParaRPr kumimoji="1" lang="zh-TW" altLang="en-US" sz="1800">
              <a:latin typeface="Arial" charset="0"/>
            </a:endParaRPr>
          </a:p>
        </p:txBody>
      </p:sp>
      <p:sp>
        <p:nvSpPr>
          <p:cNvPr id="35844" name="Rectangle 6"/>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5845" name="Object 7"/>
          <p:cNvGraphicFramePr>
            <a:graphicFrameLocks noChangeAspect="1"/>
          </p:cNvGraphicFramePr>
          <p:nvPr>
            <p:extLst>
              <p:ext uri="{D42A27DB-BD31-4B8C-83A1-F6EECF244321}">
                <p14:modId xmlns:p14="http://schemas.microsoft.com/office/powerpoint/2010/main" val="611399666"/>
              </p:ext>
            </p:extLst>
          </p:nvPr>
        </p:nvGraphicFramePr>
        <p:xfrm>
          <a:off x="814917" y="2205038"/>
          <a:ext cx="10657416" cy="4470400"/>
        </p:xfrm>
        <a:graphic>
          <a:graphicData uri="http://schemas.openxmlformats.org/presentationml/2006/ole">
            <mc:AlternateContent xmlns:mc="http://schemas.openxmlformats.org/markup-compatibility/2006">
              <mc:Choice xmlns:v="urn:schemas-microsoft-com:vml" Requires="v">
                <p:oleObj spid="_x0000_s9252" name="Visio" r:id="rId3" imgW="4824603" imgH="2699309" progId="Visio.Drawing.11">
                  <p:embed/>
                </p:oleObj>
              </mc:Choice>
              <mc:Fallback>
                <p:oleObj name="Visio" r:id="rId3" imgW="4824603" imgH="26993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17" y="2205038"/>
                        <a:ext cx="10657416" cy="4470400"/>
                      </a:xfrm>
                      <a:prstGeom prst="rect">
                        <a:avLst/>
                      </a:prstGeom>
                      <a:solidFill>
                        <a:schemeClr val="bg1"/>
                      </a:solidFill>
                      <a:ln w="9525">
                        <a:solidFill>
                          <a:schemeClr val="tx1"/>
                        </a:solidFill>
                        <a:miter lim="800000"/>
                        <a:headEnd/>
                        <a:tailEnd/>
                      </a:ln>
                      <a:extLst/>
                    </p:spPr>
                  </p:pic>
                </p:oleObj>
              </mc:Fallback>
            </mc:AlternateContent>
          </a:graphicData>
        </a:graphic>
      </p:graphicFrame>
    </p:spTree>
    <p:extLst>
      <p:ext uri="{BB962C8B-B14F-4D97-AF65-F5344CB8AC3E}">
        <p14:creationId xmlns:p14="http://schemas.microsoft.com/office/powerpoint/2010/main" val="499057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Roll-up</a:t>
            </a:r>
          </a:p>
        </p:txBody>
      </p:sp>
      <p:sp>
        <p:nvSpPr>
          <p:cNvPr id="36867" name="Rectangle 5"/>
          <p:cNvSpPr>
            <a:spLocks noChangeArrowheads="1"/>
          </p:cNvSpPr>
          <p:nvPr/>
        </p:nvSpPr>
        <p:spPr bwMode="auto">
          <a:xfrm>
            <a:off x="2487086" y="2702240"/>
            <a:ext cx="18473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zh-TW" altLang="en-US" sz="1200">
                <a:cs typeface="Times New Roman" pitchFamily="18" charset="0"/>
              </a:rPr>
              <a:t/>
            </a:r>
            <a:br>
              <a:rPr kumimoji="1" lang="zh-TW" altLang="en-US" sz="1200">
                <a:cs typeface="Times New Roman" pitchFamily="18" charset="0"/>
              </a:rPr>
            </a:br>
            <a:endParaRPr kumimoji="1" lang="zh-TW" altLang="en-US" sz="1100">
              <a:latin typeface="Tahoma" pitchFamily="34" charset="0"/>
              <a:cs typeface="Times New Roman" pitchFamily="18" charset="0"/>
            </a:endParaRPr>
          </a:p>
          <a:p>
            <a:pPr eaLnBrk="0" hangingPunct="0"/>
            <a:endParaRPr kumimoji="1" lang="zh-TW" altLang="en-US" sz="1800">
              <a:latin typeface="Arial" charset="0"/>
              <a:cs typeface="Times New Roman" pitchFamily="18" charset="0"/>
            </a:endParaRPr>
          </a:p>
        </p:txBody>
      </p:sp>
      <p:sp>
        <p:nvSpPr>
          <p:cNvPr id="244742" name="Rectangle 6"/>
          <p:cNvSpPr>
            <a:spLocks noChangeArrowheads="1"/>
          </p:cNvSpPr>
          <p:nvPr/>
        </p:nvSpPr>
        <p:spPr bwMode="auto">
          <a:xfrm>
            <a:off x="3071813" y="1668111"/>
            <a:ext cx="5056192"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dirty="0">
                <a:solidFill>
                  <a:schemeClr val="folHlink"/>
                </a:solidFill>
                <a:effectLst>
                  <a:outerShdw blurRad="38100" dist="38100" dir="2700000" algn="tl">
                    <a:srgbClr val="C0C0C0"/>
                  </a:outerShdw>
                </a:effectLst>
              </a:rPr>
              <a:t>[store].[Kowloon]</a:t>
            </a:r>
            <a:r>
              <a:rPr kumimoji="1" lang="en-US" altLang="zh-TW" dirty="0">
                <a:effectLst>
                  <a:outerShdw blurRad="38100" dist="38100" dir="2700000" algn="tl">
                    <a:srgbClr val="C0C0C0"/>
                  </a:outerShdw>
                </a:effectLst>
              </a:rPr>
              <a:t> ON ROWS </a:t>
            </a:r>
          </a:p>
          <a:p>
            <a:pPr>
              <a:spcBef>
                <a:spcPct val="20000"/>
              </a:spcBef>
              <a:buClr>
                <a:schemeClr val="hlink"/>
              </a:buClr>
              <a:buSzPct val="65000"/>
              <a:buFont typeface="Wingdings" pitchFamily="2" charset="2"/>
              <a:buNone/>
              <a:defRPr/>
            </a:pPr>
            <a:r>
              <a:rPr kumimoji="1" lang="en-US" altLang="zh-TW" dirty="0">
                <a:effectLst>
                  <a:outerShdw blurRad="38100" dist="38100" dir="2700000" algn="tl">
                    <a:srgbClr val="C0C0C0"/>
                  </a:outerShdw>
                </a:effectLst>
              </a:rPr>
              <a:t>FROM SALES</a:t>
            </a:r>
            <a:r>
              <a:rPr kumimoji="1" lang="en-US" altLang="zh-TW" dirty="0"/>
              <a:t> </a:t>
            </a:r>
          </a:p>
        </p:txBody>
      </p:sp>
      <p:sp>
        <p:nvSpPr>
          <p:cNvPr id="36869" name="Rectangle 7"/>
          <p:cNvSpPr>
            <a:spLocks noChangeArrowheads="1"/>
          </p:cNvSpPr>
          <p:nvPr/>
        </p:nvSpPr>
        <p:spPr bwMode="auto">
          <a:xfrm>
            <a:off x="508000" y="9144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6870" name="Rectangle 8"/>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4745" name="Rectangle 9"/>
          <p:cNvSpPr>
            <a:spLocks noChangeArrowheads="1"/>
          </p:cNvSpPr>
          <p:nvPr/>
        </p:nvSpPr>
        <p:spPr bwMode="auto">
          <a:xfrm>
            <a:off x="3071813" y="4471988"/>
            <a:ext cx="4192173" cy="923330"/>
          </a:xfrm>
          <a:prstGeom prst="rect">
            <a:avLst/>
          </a:prstGeom>
          <a:noFill/>
          <a:ln w="9525">
            <a:noFill/>
            <a:miter lim="800000"/>
            <a:headEnd/>
            <a:tailEnd/>
          </a:ln>
          <a:effectLst/>
        </p:spPr>
        <p:txBody>
          <a:bodyPr wrap="none">
            <a:spAutoFit/>
          </a:bodyPr>
          <a:lstStyle/>
          <a:p>
            <a:pPr>
              <a:defRPr/>
            </a:pPr>
            <a:r>
              <a:rPr kumimoji="1" lang="en-US" altLang="zh-TW" dirty="0">
                <a:effectLst>
                  <a:outerShdw blurRad="38100" dist="38100" dir="2700000" algn="tl">
                    <a:srgbClr val="C0C0C0"/>
                  </a:outerShdw>
                </a:effectLst>
              </a:rPr>
              <a:t>select sum(amount), area </a:t>
            </a:r>
          </a:p>
          <a:p>
            <a:pPr>
              <a:defRPr/>
            </a:pPr>
            <a:r>
              <a:rPr kumimoji="1" lang="en-US" altLang="zh-TW" dirty="0">
                <a:effectLst>
                  <a:outerShdw blurRad="38100" dist="38100" dir="2700000" algn="tl">
                    <a:srgbClr val="C0C0C0"/>
                  </a:outerShdw>
                </a:effectLst>
              </a:rPr>
              <a:t>from SALES </a:t>
            </a:r>
          </a:p>
          <a:p>
            <a:pPr>
              <a:defRPr/>
            </a:pPr>
            <a:r>
              <a:rPr kumimoji="1" lang="en-US" altLang="zh-TW" dirty="0">
                <a:effectLst>
                  <a:outerShdw blurRad="38100" dist="38100" dir="2700000" algn="tl">
                    <a:srgbClr val="C0C0C0"/>
                  </a:outerShdw>
                </a:effectLst>
              </a:rPr>
              <a:t>where  (area='Kowloon') group by area</a:t>
            </a:r>
            <a:endParaRPr kumimoji="1" lang="zh-TW" altLang="en-US" dirty="0">
              <a:effectLst>
                <a:outerShdw blurRad="38100" dist="38100" dir="2700000" algn="tl">
                  <a:srgbClr val="C0C0C0"/>
                </a:outerShdw>
              </a:effectLst>
            </a:endParaRPr>
          </a:p>
        </p:txBody>
      </p:sp>
    </p:spTree>
    <p:extLst>
      <p:ext uri="{BB962C8B-B14F-4D97-AF65-F5344CB8AC3E}">
        <p14:creationId xmlns:p14="http://schemas.microsoft.com/office/powerpoint/2010/main" val="26940753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idx="1"/>
          </p:nvPr>
        </p:nvSpPr>
        <p:spPr>
          <a:xfrm>
            <a:off x="711200" y="381000"/>
            <a:ext cx="10972800" cy="4114800"/>
          </a:xfrm>
        </p:spPr>
        <p:txBody>
          <a:bodyPr/>
          <a:lstStyle/>
          <a:p>
            <a:pPr eaLnBrk="1" hangingPunct="1">
              <a:buFontTx/>
              <a:buNone/>
            </a:pPr>
            <a:r>
              <a:rPr lang="en-US" altLang="zh-TW" smtClean="0"/>
              <a:t>Graphical Description on Roll-up Example</a:t>
            </a:r>
          </a:p>
        </p:txBody>
      </p:sp>
      <p:grpSp>
        <p:nvGrpSpPr>
          <p:cNvPr id="37891" name="Group 6"/>
          <p:cNvGrpSpPr>
            <a:grpSpLocks/>
          </p:cNvGrpSpPr>
          <p:nvPr/>
        </p:nvGrpSpPr>
        <p:grpSpPr bwMode="auto">
          <a:xfrm>
            <a:off x="2" y="2565400"/>
            <a:ext cx="11343217" cy="3887788"/>
            <a:chOff x="204" y="1911"/>
            <a:chExt cx="5155" cy="2154"/>
          </a:xfrm>
        </p:grpSpPr>
        <p:graphicFrame>
          <p:nvGraphicFramePr>
            <p:cNvPr id="37892" name="Object 7"/>
            <p:cNvGraphicFramePr>
              <a:graphicFrameLocks noChangeAspect="1"/>
            </p:cNvGraphicFramePr>
            <p:nvPr/>
          </p:nvGraphicFramePr>
          <p:xfrm>
            <a:off x="204" y="2002"/>
            <a:ext cx="1884" cy="1974"/>
          </p:xfrm>
          <a:graphic>
            <a:graphicData uri="http://schemas.openxmlformats.org/presentationml/2006/ole">
              <mc:AlternateContent xmlns:mc="http://schemas.openxmlformats.org/markup-compatibility/2006">
                <mc:Choice xmlns:v="urn:schemas-microsoft-com:vml" Requires="v">
                  <p:oleObj spid="_x0000_s10310" r:id="rId3" imgW="3028680" imgH="3173400" progId="Visio.Drawing.6">
                    <p:embed/>
                  </p:oleObj>
                </mc:Choice>
                <mc:Fallback>
                  <p:oleObj r:id="rId3" imgW="302868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2002"/>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8"/>
            <p:cNvGraphicFramePr>
              <a:graphicFrameLocks noChangeAspect="1"/>
            </p:cNvGraphicFramePr>
            <p:nvPr/>
          </p:nvGraphicFramePr>
          <p:xfrm>
            <a:off x="3787" y="1911"/>
            <a:ext cx="1572" cy="2154"/>
          </p:xfrm>
          <a:graphic>
            <a:graphicData uri="http://schemas.openxmlformats.org/presentationml/2006/ole">
              <mc:AlternateContent xmlns:mc="http://schemas.openxmlformats.org/markup-compatibility/2006">
                <mc:Choice xmlns:v="urn:schemas-microsoft-com:vml" Requires="v">
                  <p:oleObj spid="_x0000_s10311" r:id="rId5" imgW="2308680" imgH="3173400" progId="Visio.Drawing.6">
                    <p:embed/>
                  </p:oleObj>
                </mc:Choice>
                <mc:Fallback>
                  <p:oleObj r:id="rId5" imgW="2308680" imgH="317340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911"/>
                          <a:ext cx="1572" cy="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Text Box 9"/>
            <p:cNvSpPr txBox="1">
              <a:spLocks noChangeArrowheads="1"/>
            </p:cNvSpPr>
            <p:nvPr/>
          </p:nvSpPr>
          <p:spPr bwMode="auto">
            <a:xfrm>
              <a:off x="2336" y="2728"/>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Roll-up</a:t>
              </a:r>
              <a:r>
                <a:rPr kumimoji="1" lang="en-US" altLang="zh-TW" sz="1200"/>
                <a:t> </a:t>
              </a:r>
            </a:p>
            <a:p>
              <a:pPr eaLnBrk="1" hangingPunct="1"/>
              <a:r>
                <a:rPr kumimoji="1" lang="en-US" altLang="zh-TW" sz="1200"/>
                <a:t>on Store Dimension</a:t>
              </a:r>
            </a:p>
            <a:p>
              <a:pPr eaLnBrk="1" hangingPunct="1"/>
              <a:r>
                <a:rPr kumimoji="1" lang="en-US" altLang="zh-TW" sz="1200"/>
                <a:t>(from store to area)</a:t>
              </a:r>
              <a:endParaRPr kumimoji="1" lang="en-US" altLang="zh-TW" sz="1800">
                <a:latin typeface="Arial" charset="0"/>
              </a:endParaRPr>
            </a:p>
          </p:txBody>
        </p:sp>
        <p:sp>
          <p:nvSpPr>
            <p:cNvPr id="37895" name="Line 10"/>
            <p:cNvSpPr>
              <a:spLocks noChangeShapeType="1"/>
            </p:cNvSpPr>
            <p:nvPr/>
          </p:nvSpPr>
          <p:spPr bwMode="auto">
            <a:xfrm>
              <a:off x="1746" y="3929"/>
              <a:ext cx="24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6" name="Text Box 11"/>
            <p:cNvSpPr txBox="1">
              <a:spLocks noChangeArrowheads="1"/>
            </p:cNvSpPr>
            <p:nvPr/>
          </p:nvSpPr>
          <p:spPr bwMode="auto">
            <a:xfrm>
              <a:off x="2154" y="3657"/>
              <a:ext cx="12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Store is the child of Area</a:t>
              </a:r>
            </a:p>
          </p:txBody>
        </p:sp>
      </p:grpSp>
    </p:spTree>
    <p:extLst>
      <p:ext uri="{BB962C8B-B14F-4D97-AF65-F5344CB8AC3E}">
        <p14:creationId xmlns:p14="http://schemas.microsoft.com/office/powerpoint/2010/main" val="25189293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Drill-down</a:t>
            </a:r>
          </a:p>
        </p:txBody>
      </p:sp>
      <p:sp>
        <p:nvSpPr>
          <p:cNvPr id="245764" name="Rectangle 4"/>
          <p:cNvSpPr>
            <a:spLocks noChangeArrowheads="1"/>
          </p:cNvSpPr>
          <p:nvPr/>
        </p:nvSpPr>
        <p:spPr bwMode="auto">
          <a:xfrm>
            <a:off x="0" y="1447800"/>
            <a:ext cx="12192000" cy="2234458"/>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[time].[2003].[Q4].[Dec].[31],</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[time].[2003].[Q4].[Dec].[30],… …,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[time].[2003].[Q4].[Dec].[2], </a:t>
            </a:r>
          </a:p>
          <a:p>
            <a:pPr>
              <a:spcBef>
                <a:spcPct val="20000"/>
              </a:spcBef>
              <a:buClr>
                <a:schemeClr val="hlink"/>
              </a:buClr>
              <a:buSzPct val="65000"/>
              <a:buFont typeface="Wingdings" pitchFamily="2" charset="2"/>
              <a:buNone/>
              <a:defRPr/>
            </a:pPr>
            <a:r>
              <a:rPr kumimoji="1" lang="en-US" altLang="zh-TW" sz="2400" dirty="0">
                <a:effectLst>
                  <a:outerShdw blurRad="38100" dist="38100" dir="2700000" algn="tl">
                    <a:srgbClr val="C0C0C0"/>
                  </a:outerShdw>
                </a:effectLst>
              </a:rPr>
              <a:t>[time].[2003].[Q4].[Dec].[1] ON ROWS FROM SALES</a:t>
            </a:r>
            <a:r>
              <a:rPr kumimoji="1" lang="en-US" altLang="zh-TW" sz="2400" dirty="0"/>
              <a:t> </a:t>
            </a:r>
          </a:p>
        </p:txBody>
      </p:sp>
      <p:sp>
        <p:nvSpPr>
          <p:cNvPr id="38916" name="Rectangle 6"/>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8917" name="Rectangle 7"/>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5768" name="Rectangle 8"/>
          <p:cNvSpPr>
            <a:spLocks noChangeArrowheads="1"/>
          </p:cNvSpPr>
          <p:nvPr/>
        </p:nvSpPr>
        <p:spPr bwMode="auto">
          <a:xfrm>
            <a:off x="0" y="4191001"/>
            <a:ext cx="12192000" cy="2308324"/>
          </a:xfrm>
          <a:prstGeom prst="rect">
            <a:avLst/>
          </a:prstGeom>
          <a:noFill/>
          <a:ln w="9525">
            <a:noFill/>
            <a:miter lim="800000"/>
            <a:headEnd/>
            <a:tailEnd/>
          </a:ln>
          <a:effectLst/>
        </p:spPr>
        <p:txBody>
          <a:bodyPr>
            <a:spAutoFit/>
          </a:bodyPr>
          <a:lstStyle/>
          <a:p>
            <a:pPr>
              <a:defRPr/>
            </a:pPr>
            <a:r>
              <a:rPr kumimoji="1" lang="en-US" altLang="zh-TW" sz="2400">
                <a:effectLst>
                  <a:outerShdw blurRad="38100" dist="38100" dir="2700000" algn="tl">
                    <a:srgbClr val="C0C0C0"/>
                  </a:outerShdw>
                </a:effectLst>
              </a:rPr>
              <a:t>select sum(amount), the_date </a:t>
            </a:r>
          </a:p>
          <a:p>
            <a:pPr>
              <a:defRPr/>
            </a:pPr>
            <a:r>
              <a:rPr kumimoji="1" lang="en-US" altLang="zh-TW" sz="2400">
                <a:effectLst>
                  <a:outerShdw blurRad="38100" dist="38100" dir="2700000" algn="tl">
                    <a:srgbClr val="C0C0C0"/>
                  </a:outerShdw>
                </a:effectLst>
              </a:rPr>
              <a:t>from SALES </a:t>
            </a:r>
          </a:p>
          <a:p>
            <a:pPr>
              <a:defRPr/>
            </a:pPr>
            <a:r>
              <a:rPr kumimoji="1" lang="en-US" altLang="zh-TW" sz="2400">
                <a:effectLst>
                  <a:outerShdw blurRad="38100" dist="38100" dir="2700000" algn="tl">
                    <a:srgbClr val="C0C0C0"/>
                  </a:outerShdw>
                </a:effectLst>
              </a:rPr>
              <a:t>where  (the_date='2003-Dec-31')</a:t>
            </a:r>
          </a:p>
          <a:p>
            <a:pPr>
              <a:defRPr/>
            </a:pPr>
            <a:r>
              <a:rPr kumimoji="1" lang="en-US" altLang="zh-TW" sz="2400">
                <a:effectLst>
                  <a:outerShdw blurRad="38100" dist="38100" dir="2700000" algn="tl">
                    <a:srgbClr val="C0C0C0"/>
                  </a:outerShdw>
                </a:effectLst>
              </a:rPr>
              <a:t>or (the_date='2003-Dec-30')</a:t>
            </a:r>
          </a:p>
          <a:p>
            <a:pPr>
              <a:defRPr/>
            </a:pPr>
            <a:r>
              <a:rPr kumimoji="1" lang="en-US" altLang="zh-TW" sz="2400">
                <a:effectLst>
                  <a:outerShdw blurRad="38100" dist="38100" dir="2700000" algn="tl">
                    <a:srgbClr val="C0C0C0"/>
                  </a:outerShdw>
                </a:effectLst>
              </a:rPr>
              <a:t>or… …or (the_date='2003-Dec-2') </a:t>
            </a:r>
          </a:p>
          <a:p>
            <a:pPr>
              <a:defRPr/>
            </a:pPr>
            <a:r>
              <a:rPr kumimoji="1" lang="en-US" altLang="zh-TW" sz="2400">
                <a:effectLst>
                  <a:outerShdw blurRad="38100" dist="38100" dir="2700000" algn="tl">
                    <a:srgbClr val="C0C0C0"/>
                  </a:outerShdw>
                </a:effectLst>
              </a:rPr>
              <a:t>or (the_date='2003-Dec-1') group by the_date</a:t>
            </a:r>
            <a:r>
              <a:rPr kumimoji="1" lang="en-US" altLang="zh-TW" sz="2400"/>
              <a:t> </a:t>
            </a:r>
          </a:p>
        </p:txBody>
      </p:sp>
    </p:spTree>
    <p:extLst>
      <p:ext uri="{BB962C8B-B14F-4D97-AF65-F5344CB8AC3E}">
        <p14:creationId xmlns:p14="http://schemas.microsoft.com/office/powerpoint/2010/main" val="41259135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idx="1"/>
          </p:nvPr>
        </p:nvSpPr>
        <p:spPr>
          <a:xfrm>
            <a:off x="812800" y="304800"/>
            <a:ext cx="10972800" cy="4114800"/>
          </a:xfrm>
        </p:spPr>
        <p:txBody>
          <a:bodyPr/>
          <a:lstStyle/>
          <a:p>
            <a:pPr eaLnBrk="1" hangingPunct="1">
              <a:buFontTx/>
              <a:buNone/>
            </a:pPr>
            <a:r>
              <a:rPr lang="en-US" altLang="zh-TW" smtClean="0"/>
              <a:t>Graphical Description of Drill-down Example</a:t>
            </a:r>
          </a:p>
        </p:txBody>
      </p:sp>
      <p:grpSp>
        <p:nvGrpSpPr>
          <p:cNvPr id="39939" name="Group 6"/>
          <p:cNvGrpSpPr>
            <a:grpSpLocks/>
          </p:cNvGrpSpPr>
          <p:nvPr/>
        </p:nvGrpSpPr>
        <p:grpSpPr bwMode="auto">
          <a:xfrm>
            <a:off x="472019" y="2752728"/>
            <a:ext cx="10837333" cy="4105275"/>
            <a:chOff x="223" y="1734"/>
            <a:chExt cx="5120" cy="2586"/>
          </a:xfrm>
        </p:grpSpPr>
        <p:graphicFrame>
          <p:nvGraphicFramePr>
            <p:cNvPr id="39940" name="Object 7"/>
            <p:cNvGraphicFramePr>
              <a:graphicFrameLocks noChangeAspect="1"/>
            </p:cNvGraphicFramePr>
            <p:nvPr/>
          </p:nvGraphicFramePr>
          <p:xfrm>
            <a:off x="223" y="1933"/>
            <a:ext cx="2022" cy="2232"/>
          </p:xfrm>
          <a:graphic>
            <a:graphicData uri="http://schemas.openxmlformats.org/presentationml/2006/ole">
              <mc:AlternateContent xmlns:mc="http://schemas.openxmlformats.org/markup-compatibility/2006">
                <mc:Choice xmlns:v="urn:schemas-microsoft-com:vml" Requires="v">
                  <p:oleObj spid="_x0000_s11334" r:id="rId3" imgW="2867760" imgH="3173400" progId="Visio.Drawing.6">
                    <p:embed/>
                  </p:oleObj>
                </mc:Choice>
                <mc:Fallback>
                  <p:oleObj r:id="rId3" imgW="286776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 y="1933"/>
                          <a:ext cx="2022" cy="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8"/>
            <p:cNvGraphicFramePr>
              <a:graphicFrameLocks noChangeAspect="1"/>
            </p:cNvGraphicFramePr>
            <p:nvPr/>
          </p:nvGraphicFramePr>
          <p:xfrm>
            <a:off x="3969" y="1734"/>
            <a:ext cx="1374" cy="2586"/>
          </p:xfrm>
          <a:graphic>
            <a:graphicData uri="http://schemas.openxmlformats.org/presentationml/2006/ole">
              <mc:AlternateContent xmlns:mc="http://schemas.openxmlformats.org/markup-compatibility/2006">
                <mc:Choice xmlns:v="urn:schemas-microsoft-com:vml" Requires="v">
                  <p:oleObj spid="_x0000_s11335" r:id="rId5" imgW="2452680" imgH="4630320" progId="Visio.Drawing.6">
                    <p:embed/>
                  </p:oleObj>
                </mc:Choice>
                <mc:Fallback>
                  <p:oleObj r:id="rId5" imgW="2452680" imgH="46303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1734"/>
                          <a:ext cx="1374" cy="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9"/>
            <p:cNvSpPr txBox="1">
              <a:spLocks noChangeArrowheads="1"/>
            </p:cNvSpPr>
            <p:nvPr/>
          </p:nvSpPr>
          <p:spPr bwMode="auto">
            <a:xfrm>
              <a:off x="2472"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Drill-down</a:t>
              </a:r>
              <a:r>
                <a:rPr kumimoji="1" lang="en-US" altLang="zh-TW" sz="1200"/>
                <a:t> </a:t>
              </a:r>
            </a:p>
            <a:p>
              <a:pPr eaLnBrk="1" hangingPunct="1"/>
              <a:r>
                <a:rPr kumimoji="1" lang="en-US" altLang="zh-TW" sz="1200"/>
                <a:t>on Time Dimension</a:t>
              </a:r>
            </a:p>
            <a:p>
              <a:pPr eaLnBrk="1" hangingPunct="1"/>
              <a:r>
                <a:rPr kumimoji="1" lang="en-US" altLang="zh-TW" sz="1200"/>
                <a:t>(from month to date)</a:t>
              </a:r>
              <a:endParaRPr kumimoji="1" lang="en-US" altLang="zh-TW" sz="1800">
                <a:latin typeface="Tahoma" pitchFamily="34" charset="0"/>
              </a:endParaRPr>
            </a:p>
          </p:txBody>
        </p:sp>
        <p:sp>
          <p:nvSpPr>
            <p:cNvPr id="39943" name="Line 10"/>
            <p:cNvSpPr>
              <a:spLocks noChangeShapeType="1"/>
            </p:cNvSpPr>
            <p:nvPr/>
          </p:nvSpPr>
          <p:spPr bwMode="auto">
            <a:xfrm>
              <a:off x="1746" y="4065"/>
              <a:ext cx="25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4" name="Text Box 11"/>
            <p:cNvSpPr txBox="1">
              <a:spLocks noChangeArrowheads="1"/>
            </p:cNvSpPr>
            <p:nvPr/>
          </p:nvSpPr>
          <p:spPr bwMode="auto">
            <a:xfrm>
              <a:off x="2109" y="3793"/>
              <a:ext cx="14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Month is the parent of Date</a:t>
              </a:r>
            </a:p>
          </p:txBody>
        </p:sp>
      </p:grpSp>
    </p:spTree>
    <p:extLst>
      <p:ext uri="{BB962C8B-B14F-4D97-AF65-F5344CB8AC3E}">
        <p14:creationId xmlns:p14="http://schemas.microsoft.com/office/powerpoint/2010/main" val="41404795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Slice</a:t>
            </a:r>
          </a:p>
        </p:txBody>
      </p:sp>
      <p:sp>
        <p:nvSpPr>
          <p:cNvPr id="40963" name="Rectangle 11"/>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0964" name="Rectangle 12"/>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3245" name="Rectangle 13"/>
          <p:cNvSpPr>
            <a:spLocks noChangeArrowheads="1"/>
          </p:cNvSpPr>
          <p:nvPr/>
        </p:nvSpPr>
        <p:spPr bwMode="auto">
          <a:xfrm>
            <a:off x="2" y="1752602"/>
            <a:ext cx="5288627" cy="701731"/>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[store].[Kowloon].[292]</a:t>
            </a:r>
            <a:r>
              <a:rPr kumimoji="1" lang="en-US" altLang="zh-TW">
                <a:effectLst>
                  <a:outerShdw blurRad="38100" dist="38100" dir="2700000" algn="tl">
                    <a:srgbClr val="C0C0C0"/>
                  </a:outerShdw>
                </a:effectLst>
              </a:rPr>
              <a:t> ON ROWS FROM SALES</a:t>
            </a:r>
            <a:r>
              <a:rPr kumimoji="1" lang="en-US" altLang="zh-TW"/>
              <a:t> </a:t>
            </a:r>
          </a:p>
        </p:txBody>
      </p:sp>
      <p:sp>
        <p:nvSpPr>
          <p:cNvPr id="223246" name="Rectangle 14"/>
          <p:cNvSpPr>
            <a:spLocks noChangeArrowheads="1"/>
          </p:cNvSpPr>
          <p:nvPr/>
        </p:nvSpPr>
        <p:spPr bwMode="auto">
          <a:xfrm>
            <a:off x="609601" y="4419602"/>
            <a:ext cx="4753224"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sum(amount), storecode </a:t>
            </a:r>
          </a:p>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from SALES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where  (storecode='292')</a:t>
            </a:r>
            <a:r>
              <a:rPr kumimoji="1" lang="en-US" altLang="zh-TW">
                <a:effectLst>
                  <a:outerShdw blurRad="38100" dist="38100" dir="2700000" algn="tl">
                    <a:srgbClr val="C0C0C0"/>
                  </a:outerShdw>
                </a:effectLst>
              </a:rPr>
              <a:t> group by storecode</a:t>
            </a:r>
            <a:r>
              <a:rPr kumimoji="1" lang="en-US" altLang="zh-TW"/>
              <a:t> </a:t>
            </a:r>
          </a:p>
        </p:txBody>
      </p:sp>
    </p:spTree>
    <p:extLst>
      <p:ext uri="{BB962C8B-B14F-4D97-AF65-F5344CB8AC3E}">
        <p14:creationId xmlns:p14="http://schemas.microsoft.com/office/powerpoint/2010/main" val="1159172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538" y="171450"/>
            <a:ext cx="10844212" cy="647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139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idx="1"/>
          </p:nvPr>
        </p:nvSpPr>
        <p:spPr>
          <a:xfrm>
            <a:off x="812800" y="381000"/>
            <a:ext cx="10972800" cy="4114800"/>
          </a:xfrm>
        </p:spPr>
        <p:txBody>
          <a:bodyPr/>
          <a:lstStyle/>
          <a:p>
            <a:pPr eaLnBrk="1" hangingPunct="1">
              <a:buFontTx/>
              <a:buNone/>
            </a:pPr>
            <a:r>
              <a:rPr lang="en-US" altLang="zh-TW" smtClean="0"/>
              <a:t>Graphical Description of Slice</a:t>
            </a:r>
          </a:p>
        </p:txBody>
      </p:sp>
      <p:grpSp>
        <p:nvGrpSpPr>
          <p:cNvPr id="41987" name="Group 6"/>
          <p:cNvGrpSpPr>
            <a:grpSpLocks/>
          </p:cNvGrpSpPr>
          <p:nvPr/>
        </p:nvGrpSpPr>
        <p:grpSpPr bwMode="auto">
          <a:xfrm>
            <a:off x="239186" y="3124200"/>
            <a:ext cx="11002433" cy="3733800"/>
            <a:chOff x="113" y="1968"/>
            <a:chExt cx="5198" cy="2352"/>
          </a:xfrm>
        </p:grpSpPr>
        <p:graphicFrame>
          <p:nvGraphicFramePr>
            <p:cNvPr id="41988" name="Object 7"/>
            <p:cNvGraphicFramePr>
              <a:graphicFrameLocks noChangeAspect="1"/>
            </p:cNvGraphicFramePr>
            <p:nvPr/>
          </p:nvGraphicFramePr>
          <p:xfrm>
            <a:off x="113" y="2069"/>
            <a:ext cx="1884" cy="1974"/>
          </p:xfrm>
          <a:graphic>
            <a:graphicData uri="http://schemas.openxmlformats.org/presentationml/2006/ole">
              <mc:AlternateContent xmlns:mc="http://schemas.openxmlformats.org/markup-compatibility/2006">
                <mc:Choice xmlns:v="urn:schemas-microsoft-com:vml" Requires="v">
                  <p:oleObj spid="_x0000_s12358" r:id="rId3" imgW="3028680" imgH="3173400" progId="Visio.Drawing.6">
                    <p:embed/>
                  </p:oleObj>
                </mc:Choice>
                <mc:Fallback>
                  <p:oleObj r:id="rId3" imgW="302868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 y="2069"/>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 Box 8"/>
            <p:cNvSpPr txBox="1">
              <a:spLocks noChangeArrowheads="1"/>
            </p:cNvSpPr>
            <p:nvPr/>
          </p:nvSpPr>
          <p:spPr bwMode="auto">
            <a:xfrm>
              <a:off x="2517"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Slice</a:t>
              </a:r>
              <a:r>
                <a:rPr kumimoji="1" lang="en-US" altLang="zh-TW" sz="1200"/>
                <a:t> </a:t>
              </a:r>
            </a:p>
            <a:p>
              <a:pPr eaLnBrk="1" hangingPunct="1"/>
              <a:r>
                <a:rPr kumimoji="1" lang="en-US" altLang="zh-TW" sz="1200"/>
                <a:t>WHERE store = ‘292’</a:t>
              </a:r>
              <a:endParaRPr kumimoji="1" lang="en-US" altLang="zh-TW" sz="1800">
                <a:latin typeface="Tahoma" pitchFamily="34" charset="0"/>
              </a:endParaRPr>
            </a:p>
          </p:txBody>
        </p:sp>
        <p:graphicFrame>
          <p:nvGraphicFramePr>
            <p:cNvPr id="41990" name="Object 9"/>
            <p:cNvGraphicFramePr>
              <a:graphicFrameLocks noChangeAspect="1"/>
            </p:cNvGraphicFramePr>
            <p:nvPr/>
          </p:nvGraphicFramePr>
          <p:xfrm>
            <a:off x="4105" y="1968"/>
            <a:ext cx="1206" cy="2352"/>
          </p:xfrm>
          <a:graphic>
            <a:graphicData uri="http://schemas.openxmlformats.org/presentationml/2006/ole">
              <mc:AlternateContent xmlns:mc="http://schemas.openxmlformats.org/markup-compatibility/2006">
                <mc:Choice xmlns:v="urn:schemas-microsoft-com:vml" Requires="v">
                  <p:oleObj spid="_x0000_s12359" r:id="rId5" imgW="1594800" imgH="3120120" progId="Visio.Drawing.6">
                    <p:embed/>
                  </p:oleObj>
                </mc:Choice>
                <mc:Fallback>
                  <p:oleObj r:id="rId5" imgW="1594800" imgH="31201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 y="1968"/>
                          <a:ext cx="1206"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005158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2"/>
          <p:cNvSpPr>
            <a:spLocks noGrp="1" noChangeArrowheads="1"/>
          </p:cNvSpPr>
          <p:nvPr>
            <p:ph type="title"/>
          </p:nvPr>
        </p:nvSpPr>
        <p:spPr>
          <a:xfrm>
            <a:off x="711200" y="0"/>
            <a:ext cx="10972800" cy="609600"/>
          </a:xfrm>
        </p:spPr>
        <p:txBody>
          <a:bodyPr>
            <a:normAutofit fontScale="90000"/>
          </a:bodyPr>
          <a:lstStyle/>
          <a:p>
            <a:pPr eaLnBrk="1" hangingPunct="1"/>
            <a:r>
              <a:rPr lang="en-US" altLang="zh-TW" dirty="0" smtClean="0">
                <a:solidFill>
                  <a:schemeClr val="tx1"/>
                </a:solidFill>
                <a:ea typeface="新細明體" pitchFamily="18" charset="-120"/>
              </a:rPr>
              <a:t>Example on Dice</a:t>
            </a:r>
          </a:p>
        </p:txBody>
      </p:sp>
      <p:sp>
        <p:nvSpPr>
          <p:cNvPr id="43011" name="Rectangle 13"/>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3012" name="Rectangle 14"/>
          <p:cNvSpPr>
            <a:spLocks noChangeArrowheads="1"/>
          </p:cNvSpPr>
          <p:nvPr/>
        </p:nvSpPr>
        <p:spPr bwMode="auto">
          <a:xfrm>
            <a:off x="711200" y="33528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7343" name="Rectangle 15"/>
          <p:cNvSpPr>
            <a:spLocks noChangeArrowheads="1"/>
          </p:cNvSpPr>
          <p:nvPr/>
        </p:nvSpPr>
        <p:spPr bwMode="auto">
          <a:xfrm>
            <a:off x="0" y="1676403"/>
            <a:ext cx="12192000" cy="1616075"/>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[store].[HK],[store].[NT], [store].[Kowloon] ON ROWS </a:t>
            </a:r>
          </a:p>
          <a:p>
            <a:pPr>
              <a:spcBef>
                <a:spcPct val="20000"/>
              </a:spcBef>
              <a:buClr>
                <a:schemeClr val="hlink"/>
              </a:buClr>
              <a:buSzPct val="65000"/>
              <a:buFont typeface="Wingdings" pitchFamily="2" charset="2"/>
              <a:buNone/>
              <a:defRPr/>
            </a:pPr>
            <a:r>
              <a:rPr kumimoji="1" lang="en-US" altLang="zh-TW" sz="2800" dirty="0">
                <a:effectLst>
                  <a:outerShdw blurRad="38100" dist="38100" dir="2700000" algn="tl">
                    <a:srgbClr val="C0C0C0"/>
                  </a:outerShdw>
                </a:effectLst>
              </a:rPr>
              <a:t>FROM SALES WHERE [time].[2003].[Q4].[Dec].[24</a:t>
            </a:r>
            <a:r>
              <a:rPr kumimoji="1" lang="en-US" altLang="zh-TW" dirty="0">
                <a:effectLst>
                  <a:outerShdw blurRad="38100" dist="38100" dir="2700000" algn="tl">
                    <a:srgbClr val="C0C0C0"/>
                  </a:outerShdw>
                </a:effectLst>
              </a:rPr>
              <a:t>]</a:t>
            </a:r>
          </a:p>
        </p:txBody>
      </p:sp>
      <p:sp>
        <p:nvSpPr>
          <p:cNvPr id="227344" name="Rectangle 16"/>
          <p:cNvSpPr>
            <a:spLocks noChangeArrowheads="1"/>
          </p:cNvSpPr>
          <p:nvPr/>
        </p:nvSpPr>
        <p:spPr bwMode="auto">
          <a:xfrm>
            <a:off x="2781975" y="3967162"/>
            <a:ext cx="5864106" cy="1477328"/>
          </a:xfrm>
          <a:prstGeom prst="rect">
            <a:avLst/>
          </a:prstGeom>
          <a:noFill/>
          <a:ln w="9525">
            <a:noFill/>
            <a:miter lim="800000"/>
            <a:headEnd/>
            <a:tailEnd/>
          </a:ln>
          <a:effectLst/>
        </p:spPr>
        <p:txBody>
          <a:bodyPr wrap="none">
            <a:spAutoFit/>
          </a:bodyPr>
          <a:lstStyle/>
          <a:p>
            <a:pPr>
              <a:defRPr/>
            </a:pPr>
            <a:r>
              <a:rPr kumimoji="1" lang="en-US" altLang="zh-TW">
                <a:effectLst>
                  <a:outerShdw blurRad="38100" dist="38100" dir="2700000" algn="tl">
                    <a:srgbClr val="C0C0C0"/>
                  </a:outerShdw>
                </a:effectLst>
              </a:rPr>
              <a:t>select sum(amount), area </a:t>
            </a:r>
          </a:p>
          <a:p>
            <a:pPr>
              <a:defRPr/>
            </a:pPr>
            <a:r>
              <a:rPr kumimoji="1" lang="en-US" altLang="zh-TW">
                <a:effectLst>
                  <a:outerShdw blurRad="38100" dist="38100" dir="2700000" algn="tl">
                    <a:srgbClr val="C0C0C0"/>
                  </a:outerShdw>
                </a:effectLst>
              </a:rPr>
              <a:t>from SALES </a:t>
            </a:r>
          </a:p>
          <a:p>
            <a:pPr>
              <a:defRPr/>
            </a:pPr>
            <a:r>
              <a:rPr kumimoji="1" lang="en-US" altLang="zh-TW">
                <a:effectLst>
                  <a:outerShdw blurRad="38100" dist="38100" dir="2700000" algn="tl">
                    <a:srgbClr val="C0C0C0"/>
                  </a:outerShdw>
                </a:effectLst>
              </a:rPr>
              <a:t>where ( (area='HK') or (area='NT') or (area='Kowloon'))</a:t>
            </a:r>
          </a:p>
          <a:p>
            <a:pPr>
              <a:defRPr/>
            </a:pPr>
            <a:r>
              <a:rPr kumimoji="1" lang="en-US" altLang="zh-TW">
                <a:effectLst>
                  <a:outerShdw blurRad="38100" dist="38100" dir="2700000" algn="tl">
                    <a:srgbClr val="C0C0C0"/>
                  </a:outerShdw>
                </a:effectLst>
              </a:rPr>
              <a:t>and (the_date='2003-Dec-24') </a:t>
            </a:r>
          </a:p>
          <a:p>
            <a:pPr>
              <a:defRPr/>
            </a:pPr>
            <a:r>
              <a:rPr kumimoji="1" lang="en-US" altLang="zh-TW">
                <a:effectLst>
                  <a:outerShdw blurRad="38100" dist="38100" dir="2700000" algn="tl">
                    <a:srgbClr val="C0C0C0"/>
                  </a:outerShdw>
                </a:effectLst>
              </a:rPr>
              <a:t>group by area</a:t>
            </a:r>
            <a:endParaRPr kumimoji="1" lang="zh-TW" altLang="en-US">
              <a:effectLst>
                <a:outerShdw blurRad="38100" dist="38100" dir="2700000" algn="tl">
                  <a:srgbClr val="C0C0C0"/>
                </a:outerShdw>
              </a:effectLst>
            </a:endParaRPr>
          </a:p>
        </p:txBody>
      </p:sp>
    </p:spTree>
    <p:extLst>
      <p:ext uri="{BB962C8B-B14F-4D97-AF65-F5344CB8AC3E}">
        <p14:creationId xmlns:p14="http://schemas.microsoft.com/office/powerpoint/2010/main" val="28441987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idx="1"/>
          </p:nvPr>
        </p:nvSpPr>
        <p:spPr>
          <a:xfrm>
            <a:off x="812800" y="533400"/>
            <a:ext cx="10972800" cy="4114800"/>
          </a:xfrm>
        </p:spPr>
        <p:txBody>
          <a:bodyPr/>
          <a:lstStyle/>
          <a:p>
            <a:pPr eaLnBrk="1" hangingPunct="1">
              <a:buFontTx/>
              <a:buNone/>
            </a:pPr>
            <a:r>
              <a:rPr lang="en-US" altLang="zh-TW" smtClean="0"/>
              <a:t>Graphical Description of Dice</a:t>
            </a:r>
          </a:p>
        </p:txBody>
      </p:sp>
      <p:grpSp>
        <p:nvGrpSpPr>
          <p:cNvPr id="44035" name="Group 6"/>
          <p:cNvGrpSpPr>
            <a:grpSpLocks/>
          </p:cNvGrpSpPr>
          <p:nvPr/>
        </p:nvGrpSpPr>
        <p:grpSpPr bwMode="auto">
          <a:xfrm>
            <a:off x="527052" y="3068638"/>
            <a:ext cx="11004549" cy="3314700"/>
            <a:chOff x="204" y="2232"/>
            <a:chExt cx="5199" cy="2088"/>
          </a:xfrm>
        </p:grpSpPr>
        <p:graphicFrame>
          <p:nvGraphicFramePr>
            <p:cNvPr id="44036" name="Object 7"/>
            <p:cNvGraphicFramePr>
              <a:graphicFrameLocks noChangeAspect="1"/>
            </p:cNvGraphicFramePr>
            <p:nvPr/>
          </p:nvGraphicFramePr>
          <p:xfrm>
            <a:off x="204" y="2232"/>
            <a:ext cx="1884" cy="2088"/>
          </p:xfrm>
          <a:graphic>
            <a:graphicData uri="http://schemas.openxmlformats.org/presentationml/2006/ole">
              <mc:AlternateContent xmlns:mc="http://schemas.openxmlformats.org/markup-compatibility/2006">
                <mc:Choice xmlns:v="urn:schemas-microsoft-com:vml" Requires="v">
                  <p:oleObj spid="_x0000_s13382" r:id="rId3" imgW="2867760" imgH="3173400" progId="Visio.Drawing.6">
                    <p:embed/>
                  </p:oleObj>
                </mc:Choice>
                <mc:Fallback>
                  <p:oleObj r:id="rId3" imgW="286776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2232"/>
                          <a:ext cx="1884"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8"/>
            <p:cNvGraphicFramePr>
              <a:graphicFrameLocks noChangeAspect="1"/>
            </p:cNvGraphicFramePr>
            <p:nvPr/>
          </p:nvGraphicFramePr>
          <p:xfrm>
            <a:off x="3969" y="2478"/>
            <a:ext cx="1434" cy="1608"/>
          </p:xfrm>
          <a:graphic>
            <a:graphicData uri="http://schemas.openxmlformats.org/presentationml/2006/ole">
              <mc:AlternateContent xmlns:mc="http://schemas.openxmlformats.org/markup-compatibility/2006">
                <mc:Choice xmlns:v="urn:schemas-microsoft-com:vml" Requires="v">
                  <p:oleObj spid="_x0000_s13383" r:id="rId5" imgW="1480680" imgH="1680120" progId="Visio.Drawing.6">
                    <p:embed/>
                  </p:oleObj>
                </mc:Choice>
                <mc:Fallback>
                  <p:oleObj r:id="rId5" imgW="1480680" imgH="16801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2478"/>
                          <a:ext cx="1434"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Text Box 9"/>
            <p:cNvSpPr txBox="1">
              <a:spLocks noChangeArrowheads="1"/>
            </p:cNvSpPr>
            <p:nvPr/>
          </p:nvSpPr>
          <p:spPr bwMode="auto">
            <a:xfrm>
              <a:off x="2472" y="2931"/>
              <a:ext cx="1152" cy="72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Dice</a:t>
              </a:r>
              <a:r>
                <a:rPr kumimoji="1" lang="en-US" altLang="zh-TW" sz="1200"/>
                <a:t> </a:t>
              </a:r>
            </a:p>
            <a:p>
              <a:pPr eaLnBrk="1" hangingPunct="1"/>
              <a:r>
                <a:rPr kumimoji="1" lang="en-US" altLang="zh-TW" sz="1200"/>
                <a:t>WHERE (store = ‘292’) and (time = ‘Dec’) and product = ‘ALL’</a:t>
              </a:r>
              <a:endParaRPr kumimoji="1" lang="en-US" altLang="zh-TW" sz="1800">
                <a:latin typeface="Tahoma" pitchFamily="34" charset="0"/>
              </a:endParaRPr>
            </a:p>
          </p:txBody>
        </p:sp>
      </p:grpSp>
    </p:spTree>
    <p:extLst>
      <p:ext uri="{BB962C8B-B14F-4D97-AF65-F5344CB8AC3E}">
        <p14:creationId xmlns:p14="http://schemas.microsoft.com/office/powerpoint/2010/main" val="18963762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noFill/>
        </p:spPr>
        <p:txBody>
          <a:bodyPr/>
          <a:lstStyle/>
          <a:p>
            <a:pPr eaLnBrk="1" hangingPunct="1"/>
            <a:r>
              <a:rPr lang="en-US" altLang="zh-TW" smtClean="0">
                <a:solidFill>
                  <a:schemeClr val="tx1"/>
                </a:solidFill>
                <a:ea typeface="新細明體" pitchFamily="18" charset="-120"/>
              </a:rPr>
              <a:t>The CrossJoin ( ) Function</a:t>
            </a:r>
          </a:p>
        </p:txBody>
      </p:sp>
      <p:sp>
        <p:nvSpPr>
          <p:cNvPr id="45059"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CrossJoin ( ) function is used to generate the cross-product of two input sets. If two sets exist in two independent dimensions, the CrossJoin operator creates a new set consisting of all of the combinations of the members in the two dimensions.</a:t>
            </a:r>
          </a:p>
        </p:txBody>
      </p:sp>
    </p:spTree>
    <p:extLst>
      <p:ext uri="{BB962C8B-B14F-4D97-AF65-F5344CB8AC3E}">
        <p14:creationId xmlns:p14="http://schemas.microsoft.com/office/powerpoint/2010/main" val="27347567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noFill/>
        </p:spPr>
        <p:txBody>
          <a:bodyPr/>
          <a:lstStyle/>
          <a:p>
            <a:pPr eaLnBrk="1" hangingPunct="1"/>
            <a:r>
              <a:rPr lang="en-US" altLang="zh-TW" dirty="0" smtClean="0">
                <a:solidFill>
                  <a:schemeClr val="tx1"/>
                </a:solidFill>
                <a:ea typeface="新細明體" pitchFamily="18" charset="-120"/>
              </a:rPr>
              <a:t>Filter ( ) Versus Slicer</a:t>
            </a:r>
          </a:p>
        </p:txBody>
      </p:sp>
      <p:sp>
        <p:nvSpPr>
          <p:cNvPr id="46083"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In some respects, the Filter ( ) function and the slicer axis have similar purposes. The difference between the two is that the Filter ( ) function defines the members in a set, while slicers determine a slice of the cube returned from a query.</a:t>
            </a:r>
          </a:p>
        </p:txBody>
      </p:sp>
    </p:spTree>
    <p:extLst>
      <p:ext uri="{BB962C8B-B14F-4D97-AF65-F5344CB8AC3E}">
        <p14:creationId xmlns:p14="http://schemas.microsoft.com/office/powerpoint/2010/main" val="21530600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noFill/>
        </p:spPr>
        <p:txBody>
          <a:bodyPr/>
          <a:lstStyle/>
          <a:p>
            <a:pPr eaLnBrk="1" hangingPunct="1"/>
            <a:r>
              <a:rPr lang="en-US" altLang="zh-TW" dirty="0" smtClean="0">
                <a:solidFill>
                  <a:schemeClr val="tx1"/>
                </a:solidFill>
                <a:ea typeface="新細明體" pitchFamily="18" charset="-120"/>
              </a:rPr>
              <a:t>The Order ( ) Function</a:t>
            </a:r>
          </a:p>
        </p:txBody>
      </p:sp>
      <p:sp>
        <p:nvSpPr>
          <p:cNvPr id="47107"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Order ( ) function provides sorting capabilities within the MDX language. When the Order expression is used, it can either sort within the natural hierarchy (ASC and BDESC), or it can sort without the hierarchy (BASC and BDESC). The “B” indicates “break” hierachy.</a:t>
            </a:r>
          </a:p>
          <a:p>
            <a:pPr algn="just" eaLnBrk="1" hangingPunct="1">
              <a:buFontTx/>
              <a:buNone/>
            </a:pPr>
            <a:endParaRPr lang="en-US" altLang="zh-TW" smtClean="0"/>
          </a:p>
        </p:txBody>
      </p:sp>
    </p:spTree>
    <p:extLst>
      <p:ext uri="{BB962C8B-B14F-4D97-AF65-F5344CB8AC3E}">
        <p14:creationId xmlns:p14="http://schemas.microsoft.com/office/powerpoint/2010/main" val="19846525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842963" y="300038"/>
            <a:ext cx="11145837" cy="1143000"/>
          </a:xfrm>
        </p:spPr>
        <p:txBody>
          <a:bodyPr>
            <a:normAutofit fontScale="90000"/>
          </a:bodyPr>
          <a:lstStyle/>
          <a:p>
            <a:pPr eaLnBrk="1" hangingPunct="1"/>
            <a:r>
              <a:rPr lang="zh-TW" altLang="en-US" dirty="0" smtClean="0">
                <a:solidFill>
                  <a:schemeClr val="tx1"/>
                </a:solidFill>
                <a:ea typeface="新細明體" pitchFamily="18" charset="-120"/>
              </a:rPr>
              <a:t/>
            </a:r>
            <a:br>
              <a:rPr lang="zh-TW" altLang="en-US" dirty="0" smtClean="0">
                <a:solidFill>
                  <a:schemeClr val="tx1"/>
                </a:solidFill>
                <a:ea typeface="新細明體" pitchFamily="18" charset="-120"/>
              </a:rPr>
            </a:br>
            <a:r>
              <a:rPr lang="en-US" altLang="zh-TW" dirty="0" err="1" smtClean="0">
                <a:solidFill>
                  <a:schemeClr val="tx1"/>
                </a:solidFill>
                <a:ea typeface="新細明體" pitchFamily="18" charset="-120"/>
              </a:rPr>
              <a:t>TopCount</a:t>
            </a:r>
            <a:r>
              <a:rPr lang="en-US" altLang="zh-TW" dirty="0" smtClean="0">
                <a:solidFill>
                  <a:schemeClr val="tx1"/>
                </a:solidFill>
                <a:ea typeface="新細明體" pitchFamily="18" charset="-120"/>
              </a:rPr>
              <a:t> ( ) and </a:t>
            </a:r>
            <a:r>
              <a:rPr lang="en-US" altLang="zh-TW" dirty="0" err="1" smtClean="0">
                <a:solidFill>
                  <a:schemeClr val="tx1"/>
                </a:solidFill>
                <a:ea typeface="新細明體" pitchFamily="18" charset="-120"/>
              </a:rPr>
              <a:t>BottomCount</a:t>
            </a:r>
            <a:r>
              <a:rPr lang="en-US" altLang="zh-TW" dirty="0" smtClean="0">
                <a:solidFill>
                  <a:schemeClr val="tx1"/>
                </a:solidFill>
                <a:ea typeface="新細明體" pitchFamily="18" charset="-120"/>
              </a:rPr>
              <a:t> ( ) Functions</a:t>
            </a:r>
          </a:p>
        </p:txBody>
      </p:sp>
      <p:sp>
        <p:nvSpPr>
          <p:cNvPr id="48131" name="Rectangle 5"/>
          <p:cNvSpPr>
            <a:spLocks noGrp="1" noChangeArrowheads="1"/>
          </p:cNvSpPr>
          <p:nvPr>
            <p:ph idx="1"/>
          </p:nvPr>
        </p:nvSpPr>
        <p:spPr>
          <a:xfrm>
            <a:off x="101600" y="1981200"/>
            <a:ext cx="11988800" cy="4114800"/>
          </a:xfrm>
        </p:spPr>
        <p:txBody>
          <a:bodyPr/>
          <a:lstStyle/>
          <a:p>
            <a:pPr algn="just" eaLnBrk="1" hangingPunct="1">
              <a:buFontTx/>
              <a:buNone/>
            </a:pPr>
            <a:r>
              <a:rPr lang="en-US" altLang="zh-TW" smtClean="0"/>
              <a:t>The TopCount () and BottomCount() functions provide rank functionality critical in a decision support and data analysis environment. These expressions sort a set based on a numerical expression and pick the top index items based on rank order.</a:t>
            </a:r>
          </a:p>
        </p:txBody>
      </p:sp>
    </p:spTree>
    <p:extLst>
      <p:ext uri="{BB962C8B-B14F-4D97-AF65-F5344CB8AC3E}">
        <p14:creationId xmlns:p14="http://schemas.microsoft.com/office/powerpoint/2010/main" val="25488480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0" y="228600"/>
            <a:ext cx="11582400" cy="1143000"/>
          </a:xfrm>
        </p:spPr>
        <p:txBody>
          <a:bodyPr>
            <a:normAutofit fontScale="90000"/>
          </a:bodyPr>
          <a:lstStyle/>
          <a:p>
            <a:pPr algn="just" eaLnBrk="1" fontAlgn="auto" hangingPunct="1">
              <a:spcAft>
                <a:spcPts val="0"/>
              </a:spcAft>
              <a:defRPr/>
            </a:pPr>
            <a:r>
              <a:rPr lang="en-US" altLang="zh-TW" sz="2800" b="1" smtClean="0">
                <a:ea typeface="新細明體" pitchFamily="18" charset="-120"/>
              </a:rPr>
              <a:t>Sales Data Warehouse </a:t>
            </a:r>
            <a:r>
              <a:rPr lang="en-AU" altLang="zh-TW" sz="3600" smtClean="0">
                <a:ea typeface="新細明體" pitchFamily="18" charset="-120"/>
              </a:rPr>
              <a:t>Star Schema of the SalesRecord</a:t>
            </a:r>
            <a:br>
              <a:rPr lang="en-AU" altLang="zh-TW" sz="3600" smtClean="0">
                <a:ea typeface="新細明體" pitchFamily="18" charset="-120"/>
              </a:rPr>
            </a:br>
            <a:r>
              <a:rPr lang="en-AU" altLang="zh-TW" sz="3600" smtClean="0">
                <a:ea typeface="新細明體" pitchFamily="18" charset="-120"/>
              </a:rPr>
              <a:t>	</a:t>
            </a:r>
            <a:r>
              <a:rPr lang="en-US" altLang="zh-TW" sz="3600" smtClean="0">
                <a:ea typeface="新細明體" pitchFamily="18" charset="-120"/>
              </a:rPr>
              <a:t> </a:t>
            </a:r>
            <a:endParaRPr lang="zh-TW" altLang="en-US" sz="3600" smtClean="0">
              <a:ea typeface="新細明體" pitchFamily="18" charset="-120"/>
            </a:endParaRPr>
          </a:p>
        </p:txBody>
      </p:sp>
      <p:graphicFrame>
        <p:nvGraphicFramePr>
          <p:cNvPr id="49155" name="Object 9"/>
          <p:cNvGraphicFramePr>
            <a:graphicFrameLocks noGrp="1" noChangeAspect="1"/>
          </p:cNvGraphicFramePr>
          <p:nvPr>
            <p:ph idx="1"/>
          </p:nvPr>
        </p:nvGraphicFramePr>
        <p:xfrm>
          <a:off x="2992438" y="1527175"/>
          <a:ext cx="6156325" cy="4572000"/>
        </p:xfrm>
        <a:graphic>
          <a:graphicData uri="http://schemas.openxmlformats.org/presentationml/2006/ole">
            <mc:AlternateContent xmlns:mc="http://schemas.openxmlformats.org/markup-compatibility/2006">
              <mc:Choice xmlns:v="urn:schemas-microsoft-com:vml" Requires="v">
                <p:oleObj spid="_x0000_s14372" name="Visio" r:id="rId3" imgW="7066788" imgH="5248250" progId="Visio.Drawing.11">
                  <p:embed/>
                </p:oleObj>
              </mc:Choice>
              <mc:Fallback>
                <p:oleObj name="Visio" r:id="rId3" imgW="7066788" imgH="52482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1527175"/>
                        <a:ext cx="61563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Rectangle 5"/>
          <p:cNvSpPr>
            <a:spLocks noChangeArrowheads="1"/>
          </p:cNvSpPr>
          <p:nvPr/>
        </p:nvSpPr>
        <p:spPr bwMode="auto">
          <a:xfrm>
            <a:off x="2" y="20298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30791376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914400" y="0"/>
            <a:ext cx="10363200" cy="457200"/>
          </a:xfrm>
          <a:noFill/>
        </p:spPr>
        <p:txBody>
          <a:bodyPr/>
          <a:lstStyle/>
          <a:p>
            <a:pPr eaLnBrk="1" hangingPunct="1"/>
            <a:r>
              <a:rPr lang="en-US" altLang="zh-TW" sz="2000" b="1" smtClean="0">
                <a:solidFill>
                  <a:srgbClr val="CF5716"/>
                </a:solidFill>
                <a:ea typeface="新細明體" pitchFamily="18" charset="-120"/>
              </a:rPr>
              <a:t>Sample Star Schema of Sales Record</a:t>
            </a:r>
          </a:p>
        </p:txBody>
      </p:sp>
      <p:sp>
        <p:nvSpPr>
          <p:cNvPr id="50179" name="Rectangle 5"/>
          <p:cNvSpPr>
            <a:spLocks noGrp="1" noChangeArrowheads="1"/>
          </p:cNvSpPr>
          <p:nvPr>
            <p:ph idx="1"/>
          </p:nvPr>
        </p:nvSpPr>
        <p:spPr>
          <a:xfrm>
            <a:off x="711200" y="457200"/>
            <a:ext cx="10363200" cy="5715000"/>
          </a:xfrm>
        </p:spPr>
        <p:txBody>
          <a:bodyPr/>
          <a:lstStyle/>
          <a:p>
            <a:pPr eaLnBrk="1" hangingPunct="1">
              <a:lnSpc>
                <a:spcPct val="80000"/>
              </a:lnSpc>
              <a:buFontTx/>
              <a:buNone/>
            </a:pPr>
            <a:r>
              <a:rPr lang="en-AU" altLang="zh-TW" sz="2000" smtClean="0"/>
              <a:t>Dimension tables:</a:t>
            </a:r>
          </a:p>
          <a:p>
            <a:pPr eaLnBrk="1" hangingPunct="1">
              <a:lnSpc>
                <a:spcPct val="80000"/>
              </a:lnSpc>
              <a:buFontTx/>
              <a:buNone/>
            </a:pPr>
            <a:r>
              <a:rPr lang="en-AU" altLang="zh-TW" sz="2000" smtClean="0"/>
              <a:t>[Gender].[Gender Members]</a:t>
            </a:r>
          </a:p>
          <a:p>
            <a:pPr eaLnBrk="1" hangingPunct="1">
              <a:lnSpc>
                <a:spcPct val="80000"/>
              </a:lnSpc>
              <a:buFontTx/>
              <a:buNone/>
            </a:pPr>
            <a:r>
              <a:rPr lang="en-AU" altLang="zh-TW" sz="2000" smtClean="0"/>
              <a:t>[Product].[Product Name]</a:t>
            </a:r>
          </a:p>
          <a:p>
            <a:pPr eaLnBrk="1" hangingPunct="1">
              <a:lnSpc>
                <a:spcPct val="80000"/>
              </a:lnSpc>
              <a:buFontTx/>
              <a:buNone/>
            </a:pPr>
            <a:r>
              <a:rPr lang="en-AU" altLang="zh-TW" sz="2000" smtClean="0"/>
              <a:t>[Marital Status].[All Martial status]</a:t>
            </a:r>
          </a:p>
          <a:p>
            <a:pPr eaLnBrk="1" hangingPunct="1">
              <a:lnSpc>
                <a:spcPct val="80000"/>
              </a:lnSpc>
              <a:buFontTx/>
              <a:buNone/>
            </a:pPr>
            <a:r>
              <a:rPr lang="en-US" altLang="zh-TW" sz="2000" smtClean="0"/>
              <a:t>[Promotions].[All Promotions],</a:t>
            </a:r>
          </a:p>
          <a:p>
            <a:pPr eaLnBrk="1" hangingPunct="1">
              <a:lnSpc>
                <a:spcPct val="80000"/>
              </a:lnSpc>
              <a:buFontTx/>
              <a:buNone/>
            </a:pPr>
            <a:r>
              <a:rPr lang="en-US" altLang="zh-TW" sz="2000" smtClean="0"/>
              <a:t>[Store].[All Stores],</a:t>
            </a:r>
          </a:p>
          <a:p>
            <a:pPr eaLnBrk="1" hangingPunct="1">
              <a:lnSpc>
                <a:spcPct val="80000"/>
              </a:lnSpc>
              <a:buFontTx/>
              <a:buNone/>
            </a:pPr>
            <a:r>
              <a:rPr lang="en-US" altLang="zh-TW" sz="2000" smtClean="0"/>
              <a:t>[Store Size in SQFT].[All],</a:t>
            </a:r>
          </a:p>
          <a:p>
            <a:pPr eaLnBrk="1" hangingPunct="1">
              <a:lnSpc>
                <a:spcPct val="80000"/>
              </a:lnSpc>
              <a:buFontTx/>
              <a:buNone/>
            </a:pPr>
            <a:r>
              <a:rPr lang="en-US" altLang="zh-TW" sz="2000" smtClean="0"/>
              <a:t>[Store Type].[All],</a:t>
            </a:r>
          </a:p>
          <a:p>
            <a:pPr eaLnBrk="1" hangingPunct="1">
              <a:lnSpc>
                <a:spcPct val="80000"/>
              </a:lnSpc>
              <a:buFontTx/>
              <a:buNone/>
            </a:pPr>
            <a:r>
              <a:rPr lang="en-US" altLang="zh-TW" sz="2000" smtClean="0"/>
              <a:t>[Yearly Income].[All Yearly Income]</a:t>
            </a:r>
          </a:p>
          <a:p>
            <a:pPr eaLnBrk="1" hangingPunct="1">
              <a:lnSpc>
                <a:spcPct val="80000"/>
              </a:lnSpc>
              <a:buFontTx/>
              <a:buNone/>
            </a:pPr>
            <a:r>
              <a:rPr lang="en-US" altLang="zh-TW" sz="2000" smtClean="0"/>
              <a:t>[Time].[Year]</a:t>
            </a:r>
          </a:p>
          <a:p>
            <a:pPr eaLnBrk="1" hangingPunct="1">
              <a:lnSpc>
                <a:spcPct val="80000"/>
              </a:lnSpc>
              <a:buFontTx/>
              <a:buNone/>
            </a:pPr>
            <a:endParaRPr lang="en-AU" altLang="zh-TW" sz="2000" smtClean="0"/>
          </a:p>
          <a:p>
            <a:pPr eaLnBrk="1" hangingPunct="1">
              <a:lnSpc>
                <a:spcPct val="80000"/>
              </a:lnSpc>
              <a:buFontTx/>
              <a:buNone/>
            </a:pPr>
            <a:r>
              <a:rPr lang="en-AU" altLang="zh-TW" sz="2000" smtClean="0"/>
              <a:t>Fact table:</a:t>
            </a:r>
          </a:p>
          <a:p>
            <a:pPr eaLnBrk="1" hangingPunct="1">
              <a:lnSpc>
                <a:spcPct val="80000"/>
              </a:lnSpc>
              <a:buFontTx/>
              <a:buNone/>
            </a:pPr>
            <a:r>
              <a:rPr lang="en-AU" altLang="zh-TW" sz="2000" smtClean="0"/>
              <a:t>[Measures].[Unit Sales],</a:t>
            </a:r>
          </a:p>
          <a:p>
            <a:pPr eaLnBrk="1" hangingPunct="1">
              <a:lnSpc>
                <a:spcPct val="80000"/>
              </a:lnSpc>
              <a:buFontTx/>
              <a:buNone/>
            </a:pPr>
            <a:r>
              <a:rPr lang="en-AU" altLang="zh-TW" sz="2000" smtClean="0"/>
              <a:t>[Measures].[Store Cost],</a:t>
            </a:r>
          </a:p>
          <a:p>
            <a:pPr eaLnBrk="1" hangingPunct="1">
              <a:lnSpc>
                <a:spcPct val="80000"/>
              </a:lnSpc>
              <a:buFontTx/>
              <a:buNone/>
            </a:pPr>
            <a:r>
              <a:rPr lang="en-AU" altLang="zh-TW" sz="2000" smtClean="0"/>
              <a:t>[Measures].[Store Sales],</a:t>
            </a:r>
          </a:p>
          <a:p>
            <a:pPr eaLnBrk="1" hangingPunct="1">
              <a:lnSpc>
                <a:spcPct val="80000"/>
              </a:lnSpc>
              <a:buFontTx/>
              <a:buNone/>
            </a:pPr>
            <a:r>
              <a:rPr lang="en-AU" altLang="zh-TW" sz="2000" smtClean="0"/>
              <a:t>[Measures].[Sales Count],</a:t>
            </a:r>
          </a:p>
          <a:p>
            <a:pPr eaLnBrk="1" hangingPunct="1">
              <a:lnSpc>
                <a:spcPct val="80000"/>
              </a:lnSpc>
              <a:buFontTx/>
              <a:buNone/>
            </a:pPr>
            <a:r>
              <a:rPr lang="en-AU" altLang="zh-TW" sz="2000" smtClean="0"/>
              <a:t>[Measures].[Store Sales Net]</a:t>
            </a:r>
            <a:endParaRPr lang="zh-TW" altLang="en-US" sz="2000" smtClean="0"/>
          </a:p>
        </p:txBody>
      </p:sp>
    </p:spTree>
    <p:extLst>
      <p:ext uri="{BB962C8B-B14F-4D97-AF65-F5344CB8AC3E}">
        <p14:creationId xmlns:p14="http://schemas.microsoft.com/office/powerpoint/2010/main" val="24344661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11277600" cy="1143000"/>
          </a:xfrm>
        </p:spPr>
        <p:txBody>
          <a:bodyPr>
            <a:normAutofit/>
          </a:bodyPr>
          <a:lstStyle/>
          <a:p>
            <a:pPr eaLnBrk="1" fontAlgn="auto" hangingPunct="1">
              <a:spcAft>
                <a:spcPts val="0"/>
              </a:spcAft>
              <a:defRPr/>
            </a:pPr>
            <a:r>
              <a:rPr lang="en-US" altLang="zh-TW" sz="4000" b="1" smtClean="0">
                <a:ea typeface="新細明體" pitchFamily="18" charset="-120"/>
              </a:rPr>
              <a:t>Axis Dimensions in the Select Clause</a:t>
            </a:r>
          </a:p>
        </p:txBody>
      </p:sp>
      <p:sp>
        <p:nvSpPr>
          <p:cNvPr id="51203" name="Rectangle 3"/>
          <p:cNvSpPr>
            <a:spLocks noGrp="1" noChangeArrowheads="1"/>
          </p:cNvSpPr>
          <p:nvPr>
            <p:ph idx="1"/>
          </p:nvPr>
        </p:nvSpPr>
        <p:spPr>
          <a:xfrm>
            <a:off x="0" y="1066800"/>
            <a:ext cx="12192000" cy="5791200"/>
          </a:xfrm>
        </p:spPr>
        <p:txBody>
          <a:bodyPr/>
          <a:lstStyle/>
          <a:p>
            <a:pPr eaLnBrk="1" hangingPunct="1">
              <a:buFontTx/>
              <a:buNone/>
            </a:pPr>
            <a:r>
              <a:rPr lang="en-US" altLang="zh-TW" smtClean="0"/>
              <a:t>Select</a:t>
            </a:r>
          </a:p>
          <a:p>
            <a:pPr eaLnBrk="1" hangingPunct="1">
              <a:buFontTx/>
              <a:buNone/>
            </a:pPr>
            <a:r>
              <a:rPr lang="en-US" altLang="zh-TW" smtClean="0"/>
              <a:t>CrossJoin({[Gender]. [Gender]. Members},</a:t>
            </a:r>
          </a:p>
          <a:p>
            <a:pPr eaLnBrk="1" hangingPunct="1">
              <a:buFontTx/>
              <a:buNone/>
            </a:pPr>
            <a:r>
              <a:rPr lang="en-US" altLang="zh-TW" smtClean="0"/>
              <a:t>{[Time].[Year]. Members}) ON COLUMNS,</a:t>
            </a:r>
          </a:p>
          <a:p>
            <a:pPr eaLnBrk="1" hangingPunct="1">
              <a:buFontTx/>
              <a:buNone/>
            </a:pPr>
            <a:r>
              <a:rPr lang="en-US" altLang="zh-TW" smtClean="0"/>
              <a:t>{[Measures].Members} ON ROWS</a:t>
            </a:r>
          </a:p>
          <a:p>
            <a:pPr eaLnBrk="1" hangingPunct="1">
              <a:buFontTx/>
              <a:buNone/>
            </a:pPr>
            <a:r>
              <a:rPr lang="en-US" altLang="zh-TW" smtClean="0"/>
              <a:t>FROM [Sales]</a:t>
            </a:r>
          </a:p>
          <a:p>
            <a:pPr eaLnBrk="1" hangingPunct="1">
              <a:buFontTx/>
              <a:buNone/>
            </a:pPr>
            <a:endParaRPr lang="en-US" altLang="zh-TW" smtClean="0"/>
          </a:p>
          <a:p>
            <a:pPr algn="just" eaLnBrk="1" hangingPunct="1">
              <a:buFontTx/>
              <a:buNone/>
            </a:pPr>
            <a:r>
              <a:rPr lang="en-US" altLang="zh-TW" smtClean="0"/>
              <a:t>Where CrossJoin operator of source sets creates a new set consisting of all of the combinations of the members of the source sets.</a:t>
            </a:r>
          </a:p>
          <a:p>
            <a:pPr eaLnBrk="1" hangingPunct="1">
              <a:buFontTx/>
              <a:buNone/>
            </a:pPr>
            <a:endParaRPr lang="en-US" altLang="zh-TW" smtClean="0"/>
          </a:p>
          <a:p>
            <a:pPr eaLnBrk="1" hangingPunct="1">
              <a:buFontTx/>
              <a:buNone/>
            </a:pPr>
            <a:endParaRPr lang="en-US" altLang="zh-TW" smtClean="0"/>
          </a:p>
        </p:txBody>
      </p:sp>
    </p:spTree>
    <p:extLst>
      <p:ext uri="{BB962C8B-B14F-4D97-AF65-F5344CB8AC3E}">
        <p14:creationId xmlns:p14="http://schemas.microsoft.com/office/powerpoint/2010/main" val="990387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279"/>
            <a:ext cx="10515600" cy="1325563"/>
          </a:xfrm>
        </p:spPr>
        <p:txBody>
          <a:bodyPr>
            <a:normAutofit/>
          </a:bodyPr>
          <a:lstStyle/>
          <a:p>
            <a:r>
              <a:rPr lang="en-US" sz="4800" dirty="0">
                <a:latin typeface="Adobe Caslon Pro Bold" panose="0205070206050A020403" pitchFamily="18" charset="0"/>
              </a:rPr>
              <a:t>What</a:t>
            </a:r>
            <a:r>
              <a:rPr lang="en-US" sz="3600" dirty="0" smtClean="0"/>
              <a:t> </a:t>
            </a:r>
            <a:r>
              <a:rPr lang="en-US" sz="4800" dirty="0">
                <a:latin typeface="Adobe Caslon Pro Bold" panose="0205070206050A020403" pitchFamily="18" charset="0"/>
              </a:rPr>
              <a:t>is Data Warehouse??????</a:t>
            </a:r>
          </a:p>
        </p:txBody>
      </p:sp>
      <p:sp>
        <p:nvSpPr>
          <p:cNvPr id="4" name="TextBox 3"/>
          <p:cNvSpPr txBox="1"/>
          <p:nvPr/>
        </p:nvSpPr>
        <p:spPr>
          <a:xfrm>
            <a:off x="1146220" y="1780841"/>
            <a:ext cx="10387885" cy="4324261"/>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 is an emerging data repository architecture.</a:t>
            </a:r>
          </a:p>
          <a:p>
            <a:pPr marL="285750" indent="-28575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is a repository of multiple heterogeneous data sources organized under a unified schema at a single site to facilitate management decision making.</a:t>
            </a:r>
          </a:p>
          <a:p>
            <a:pPr algn="just"/>
            <a:endParaRPr lang="en-US" sz="2400" dirty="0" smtClean="0">
              <a:latin typeface="Times New Roman" panose="02020603050405020304" pitchFamily="18" charset="0"/>
              <a:cs typeface="Times New Roman" panose="02020603050405020304" pitchFamily="18" charset="0"/>
            </a:endParaRPr>
          </a:p>
          <a:p>
            <a:pPr algn="ctr"/>
            <a:endParaRPr lang="en-US" sz="11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a:t>
            </a:r>
            <a:r>
              <a:rPr lang="en-US" sz="2400" b="1" i="1" dirty="0" smtClean="0">
                <a:latin typeface="Adobe Garamond Pro" panose="02020502060506020403" pitchFamily="18" charset="0"/>
                <a:cs typeface="Times New Roman" panose="02020603050405020304" pitchFamily="18" charset="0"/>
              </a:rPr>
              <a:t>A data warehouse is a subject - oriented, integrated, time variant and non-volatile collection of data in support of management decision making process.</a:t>
            </a:r>
            <a:r>
              <a:rPr lang="en-US" sz="2400" dirty="0" smtClean="0">
                <a:latin typeface="Times New Roman" panose="02020603050405020304" pitchFamily="18" charset="0"/>
                <a:cs typeface="Times New Roman" panose="02020603050405020304" pitchFamily="18" charset="0"/>
              </a:rPr>
              <a:t>”</a:t>
            </a:r>
          </a:p>
          <a:p>
            <a:pPr algn="ct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four keywords—subject-oriented, integrated, time-variant, and nonvolatile distinguish data warehouses from other data repository systems, such as relational database systems, transaction processing systems, and file systems.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8901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0" y="152400"/>
            <a:ext cx="12192000" cy="1143000"/>
          </a:xfrm>
        </p:spPr>
        <p:txBody>
          <a:bodyPr>
            <a:normAutofit fontScale="90000"/>
          </a:bodyPr>
          <a:lstStyle/>
          <a:p>
            <a:pPr algn="just" eaLnBrk="1" fontAlgn="auto" hangingPunct="1">
              <a:spcAft>
                <a:spcPts val="0"/>
              </a:spcAft>
              <a:defRPr/>
            </a:pPr>
            <a:r>
              <a:rPr lang="en-US" altLang="zh-TW" sz="3200" smtClean="0">
                <a:ea typeface="新細明體" pitchFamily="18" charset="-120"/>
              </a:rPr>
              <a:t>This query crossjoins the Gender and the Time dimensions to produce data in which the data for each gender is broken into two years in this cube.</a:t>
            </a:r>
          </a:p>
        </p:txBody>
      </p:sp>
      <p:sp>
        <p:nvSpPr>
          <p:cNvPr id="52227" name="Rectangle 5"/>
          <p:cNvSpPr>
            <a:spLocks noGrp="1" noChangeArrowheads="1"/>
          </p:cNvSpPr>
          <p:nvPr>
            <p:ph idx="1"/>
          </p:nvPr>
        </p:nvSpPr>
        <p:spPr>
          <a:xfrm>
            <a:off x="0" y="2057400"/>
            <a:ext cx="12192000" cy="4114800"/>
          </a:xfrm>
        </p:spPr>
        <p:txBody>
          <a:bodyPr/>
          <a:lstStyle/>
          <a:p>
            <a:pPr eaLnBrk="1" hangingPunct="1"/>
            <a:r>
              <a:rPr lang="en-US" altLang="zh-TW" sz="2400" smtClean="0"/>
              <a:t>The two specific sets that are within the CrossJoin are the two members of the gender level of the Gender dimension, and the two years in the year level of the Time dimension.</a:t>
            </a:r>
          </a:p>
          <a:p>
            <a:pPr eaLnBrk="1" hangingPunct="1"/>
            <a:endParaRPr lang="en-US" altLang="zh-TW" sz="2400" smtClean="0"/>
          </a:p>
          <a:p>
            <a:pPr eaLnBrk="1" hangingPunct="1"/>
            <a:r>
              <a:rPr lang="en-US" altLang="zh-TW" sz="2400" smtClean="0"/>
              <a:t>The set of all members of the Measure dimension is included on the rows axis.</a:t>
            </a:r>
          </a:p>
          <a:p>
            <a:pPr eaLnBrk="1" hangingPunct="1"/>
            <a:endParaRPr lang="en-US" altLang="zh-TW" sz="2400" smtClean="0"/>
          </a:p>
          <a:p>
            <a:pPr eaLnBrk="1" hangingPunct="1"/>
            <a:r>
              <a:rPr lang="en-US" altLang="zh-TW" sz="2400" smtClean="0"/>
              <a:t>There is no member explicitly added as a slicer in this query.</a:t>
            </a:r>
          </a:p>
        </p:txBody>
      </p:sp>
    </p:spTree>
    <p:extLst>
      <p:ext uri="{BB962C8B-B14F-4D97-AF65-F5344CB8AC3E}">
        <p14:creationId xmlns:p14="http://schemas.microsoft.com/office/powerpoint/2010/main" val="4443757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0"/>
            <a:ext cx="12801600" cy="1143000"/>
          </a:xfrm>
        </p:spPr>
        <p:txBody>
          <a:bodyPr>
            <a:normAutofit/>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 of Slicer Function</a:t>
            </a:r>
          </a:p>
        </p:txBody>
      </p:sp>
      <p:graphicFrame>
        <p:nvGraphicFramePr>
          <p:cNvPr id="178305" name="Group 129"/>
          <p:cNvGraphicFramePr>
            <a:graphicFrameLocks noGrp="1"/>
          </p:cNvGraphicFramePr>
          <p:nvPr>
            <p:ph type="tbl" idx="1"/>
          </p:nvPr>
        </p:nvGraphicFramePr>
        <p:xfrm>
          <a:off x="304802" y="1981200"/>
          <a:ext cx="10972799" cy="4114800"/>
        </p:xfrm>
        <a:graphic>
          <a:graphicData uri="http://schemas.openxmlformats.org/drawingml/2006/table">
            <a:tbl>
              <a:tblPr/>
              <a:tblGrid>
                <a:gridCol w="2681817"/>
                <a:gridCol w="2072216"/>
                <a:gridCol w="2074333"/>
                <a:gridCol w="2072217"/>
                <a:gridCol w="2072216"/>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Unit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131,558.00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135,215.00</a:t>
                      </a: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Cost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111,777.48</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113,849.75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280,228.21</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285,011.92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Sales count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428.31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440.06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Sales Net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168,448.73</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171,162.17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95" name="Rectangle 102"/>
          <p:cNvSpPr>
            <a:spLocks noChangeArrowheads="1"/>
          </p:cNvSpPr>
          <p:nvPr/>
        </p:nvSpPr>
        <p:spPr bwMode="auto">
          <a:xfrm>
            <a:off x="304800" y="1219200"/>
            <a:ext cx="10972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96" name="Line 103"/>
          <p:cNvSpPr>
            <a:spLocks noChangeShapeType="1"/>
          </p:cNvSpPr>
          <p:nvPr/>
        </p:nvSpPr>
        <p:spPr bwMode="auto">
          <a:xfrm>
            <a:off x="29464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7" name="Line 104"/>
          <p:cNvSpPr>
            <a:spLocks noChangeShapeType="1"/>
          </p:cNvSpPr>
          <p:nvPr/>
        </p:nvSpPr>
        <p:spPr bwMode="auto">
          <a:xfrm>
            <a:off x="71120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8" name="Text Box 105"/>
          <p:cNvSpPr txBox="1">
            <a:spLocks noChangeArrowheads="1"/>
          </p:cNvSpPr>
          <p:nvPr/>
        </p:nvSpPr>
        <p:spPr bwMode="auto">
          <a:xfrm>
            <a:off x="32512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F</a:t>
            </a:r>
          </a:p>
        </p:txBody>
      </p:sp>
      <p:sp>
        <p:nvSpPr>
          <p:cNvPr id="53299" name="Text Box 106"/>
          <p:cNvSpPr txBox="1">
            <a:spLocks noChangeArrowheads="1"/>
          </p:cNvSpPr>
          <p:nvPr/>
        </p:nvSpPr>
        <p:spPr bwMode="auto">
          <a:xfrm>
            <a:off x="71120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M</a:t>
            </a:r>
          </a:p>
        </p:txBody>
      </p:sp>
    </p:spTree>
    <p:extLst>
      <p:ext uri="{BB962C8B-B14F-4D97-AF65-F5344CB8AC3E}">
        <p14:creationId xmlns:p14="http://schemas.microsoft.com/office/powerpoint/2010/main" val="6603010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0" y="0"/>
            <a:ext cx="12192000" cy="1143000"/>
          </a:xfrm>
        </p:spPr>
        <p:txBody>
          <a:bodyPr>
            <a:normAutofit/>
          </a:bodyPr>
          <a:lstStyle/>
          <a:p>
            <a:pPr eaLnBrk="1" hangingPunct="1"/>
            <a:r>
              <a:rPr lang="en-US" altLang="zh-TW" b="1" dirty="0" smtClean="0">
                <a:solidFill>
                  <a:schemeClr val="tx1"/>
                </a:solidFill>
                <a:ea typeface="新細明體" pitchFamily="18" charset="-120"/>
              </a:rPr>
              <a:t>Filter filers a set based on a particular condition</a:t>
            </a:r>
          </a:p>
        </p:txBody>
      </p:sp>
      <p:sp>
        <p:nvSpPr>
          <p:cNvPr id="54275" name="Rectangle 5"/>
          <p:cNvSpPr>
            <a:spLocks noGrp="1" noChangeArrowheads="1"/>
          </p:cNvSpPr>
          <p:nvPr>
            <p:ph idx="1"/>
          </p:nvPr>
        </p:nvSpPr>
        <p:spPr>
          <a:xfrm>
            <a:off x="0" y="2057400"/>
            <a:ext cx="12192000" cy="5181600"/>
          </a:xfrm>
        </p:spPr>
        <p:txBody>
          <a:bodyPr/>
          <a:lstStyle/>
          <a:p>
            <a:pPr eaLnBrk="1" hangingPunct="1">
              <a:buFontTx/>
              <a:buNone/>
            </a:pPr>
            <a:r>
              <a:rPr lang="en-US" altLang="zh-TW" dirty="0" smtClean="0"/>
              <a:t>SELECT</a:t>
            </a:r>
          </a:p>
          <a:p>
            <a:pPr eaLnBrk="1" hangingPunct="1">
              <a:buFontTx/>
              <a:buNone/>
            </a:pPr>
            <a:r>
              <a:rPr lang="en-US" altLang="zh-TW" dirty="0" smtClean="0"/>
              <a:t>{[Measures]. [Unit Sales]} ON COLUMNS,</a:t>
            </a:r>
          </a:p>
          <a:p>
            <a:pPr eaLnBrk="1" hangingPunct="1">
              <a:buFontTx/>
              <a:buNone/>
            </a:pPr>
            <a:r>
              <a:rPr lang="en-US" altLang="zh-TW" dirty="0" smtClean="0"/>
              <a:t>{Filter({[Product]. [Product Department].Members},</a:t>
            </a:r>
          </a:p>
          <a:p>
            <a:pPr eaLnBrk="1" hangingPunct="1">
              <a:buFontTx/>
              <a:buNone/>
            </a:pPr>
            <a:r>
              <a:rPr lang="en-US" altLang="zh-TW" dirty="0" smtClean="0"/>
              <a:t>([Gender]. [All Gender].[F],[Measures].[Unit Sales]) &gt; 10000)} ON ROWS</a:t>
            </a:r>
          </a:p>
          <a:p>
            <a:pPr eaLnBrk="1" hangingPunct="1">
              <a:buFontTx/>
              <a:buNone/>
            </a:pPr>
            <a:r>
              <a:rPr lang="en-US" altLang="zh-TW" dirty="0" smtClean="0"/>
              <a:t>FROM [Sales]</a:t>
            </a:r>
          </a:p>
          <a:p>
            <a:pPr eaLnBrk="1" hangingPunct="1">
              <a:buFontTx/>
              <a:buNone/>
            </a:pPr>
            <a:endParaRPr lang="en-US" altLang="zh-TW" sz="2800" dirty="0" smtClean="0"/>
          </a:p>
        </p:txBody>
      </p:sp>
    </p:spTree>
    <p:extLst>
      <p:ext uri="{BB962C8B-B14F-4D97-AF65-F5344CB8AC3E}">
        <p14:creationId xmlns:p14="http://schemas.microsoft.com/office/powerpoint/2010/main" val="21043028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304800"/>
            <a:ext cx="12192000" cy="1143000"/>
          </a:xfrm>
        </p:spPr>
        <p:txBody>
          <a:bodyPr>
            <a:normAutofit fontScale="90000"/>
          </a:bodyPr>
          <a:lstStyle/>
          <a:p>
            <a:pPr eaLnBrk="1" fontAlgn="auto" hangingPunct="1">
              <a:spcAft>
                <a:spcPts val="0"/>
              </a:spcAft>
              <a:defRPr/>
            </a:pPr>
            <a:r>
              <a:rPr lang="en-US" altLang="zh-TW" sz="3600" smtClean="0">
                <a:ea typeface="新細明體" pitchFamily="18" charset="-120"/>
              </a:rPr>
              <a:t>The Filter function produces a set of product departments meeting the Filter criteria</a:t>
            </a:r>
          </a:p>
        </p:txBody>
      </p:sp>
      <p:sp>
        <p:nvSpPr>
          <p:cNvPr id="55299" name="Rectangle 3"/>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results of this query show that the set returned on the rows axis consists of product departments for which unit sales to females is greater than $10000</a:t>
            </a:r>
          </a:p>
        </p:txBody>
      </p:sp>
    </p:spTree>
    <p:extLst>
      <p:ext uri="{BB962C8B-B14F-4D97-AF65-F5344CB8AC3E}">
        <p14:creationId xmlns:p14="http://schemas.microsoft.com/office/powerpoint/2010/main" val="13581220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noFill/>
        </p:spPr>
        <p:txBody>
          <a:bodyPr/>
          <a:lstStyle/>
          <a:p>
            <a:pPr eaLnBrk="1" hangingPunct="1"/>
            <a:r>
              <a:rPr lang="en-US" altLang="zh-TW" smtClean="0">
                <a:ea typeface="新細明體" pitchFamily="18" charset="-120"/>
              </a:rPr>
              <a:t>Output from the data cube</a:t>
            </a:r>
          </a:p>
        </p:txBody>
      </p:sp>
      <p:graphicFrame>
        <p:nvGraphicFramePr>
          <p:cNvPr id="181322" name="Group 74"/>
          <p:cNvGraphicFramePr>
            <a:graphicFrameLocks noGrp="1"/>
          </p:cNvGraphicFramePr>
          <p:nvPr>
            <p:ph type="tbl" idx="1"/>
          </p:nvPr>
        </p:nvGraphicFramePr>
        <p:xfrm>
          <a:off x="914400" y="1981200"/>
          <a:ext cx="10363200" cy="4114801"/>
        </p:xfrm>
        <a:graphic>
          <a:graphicData uri="http://schemas.openxmlformats.org/drawingml/2006/table">
            <a:tbl>
              <a:tblPr/>
              <a:tblGrid>
                <a:gridCol w="5181600"/>
                <a:gridCol w="5181600"/>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Unit Sales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Frozen Food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26,655.00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Produce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37,792.00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Snack Foods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30,545.00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Household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27,038.00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81323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304800" y="0"/>
            <a:ext cx="12903200" cy="419100"/>
          </a:xfrm>
        </p:spPr>
        <p:txBody>
          <a:bodyPr>
            <a:normAutofit fontScale="90000"/>
          </a:bodyPr>
          <a:lstStyle/>
          <a:p>
            <a:pPr eaLnBrk="1" fontAlgn="auto" hangingPunct="1">
              <a:spcAft>
                <a:spcPts val="0"/>
              </a:spcAft>
              <a:defRPr/>
            </a:pPr>
            <a:r>
              <a:rPr lang="en-US" altLang="zh-TW" sz="2800" b="1" smtClean="0">
                <a:ea typeface="新細明體" pitchFamily="18" charset="-120"/>
              </a:rPr>
              <a:t>TopCount( ) and BottomCount( ) Functions</a:t>
            </a:r>
          </a:p>
        </p:txBody>
      </p:sp>
      <p:sp>
        <p:nvSpPr>
          <p:cNvPr id="48133" name="Rectangle 5"/>
          <p:cNvSpPr>
            <a:spLocks noGrp="1" noChangeArrowheads="1"/>
          </p:cNvSpPr>
          <p:nvPr>
            <p:ph idx="1"/>
          </p:nvPr>
        </p:nvSpPr>
        <p:spPr>
          <a:xfrm>
            <a:off x="0" y="533400"/>
            <a:ext cx="12598400" cy="2743200"/>
          </a:xfrm>
        </p:spPr>
        <p:txBody>
          <a:bodyPr>
            <a:normAutofit fontScale="55000" lnSpcReduction="20000"/>
          </a:bodyPr>
          <a:lstStyle/>
          <a:p>
            <a:pPr marL="274320" indent="-274320" eaLnBrk="1" fontAlgn="auto" hangingPunct="1">
              <a:spcAft>
                <a:spcPts val="0"/>
              </a:spcAft>
              <a:buClr>
                <a:schemeClr val="accent3"/>
              </a:buClr>
              <a:buFontTx/>
              <a:buNone/>
              <a:defRPr/>
            </a:pPr>
            <a:r>
              <a:rPr lang="en-US" altLang="zh-TW" sz="2800" smtClean="0"/>
              <a:t>SELECT </a:t>
            </a:r>
          </a:p>
          <a:p>
            <a:pPr marL="274320" indent="-274320" eaLnBrk="1" fontAlgn="auto" hangingPunct="1">
              <a:spcAft>
                <a:spcPts val="0"/>
              </a:spcAft>
              <a:buClr>
                <a:schemeClr val="accent3"/>
              </a:buClr>
              <a:buFontTx/>
              <a:buNone/>
              <a:defRPr/>
            </a:pPr>
            <a:r>
              <a:rPr lang="en-US" altLang="zh-TW" sz="2800" smtClean="0"/>
              <a:t>{[Customers].[All Customers].[USA],</a:t>
            </a:r>
          </a:p>
          <a:p>
            <a:pPr marL="274320" indent="-274320" eaLnBrk="1" fontAlgn="auto" hangingPunct="1">
              <a:spcAft>
                <a:spcPts val="0"/>
              </a:spcAft>
              <a:buClr>
                <a:schemeClr val="accent3"/>
              </a:buClr>
              <a:buFontTx/>
              <a:buNone/>
              <a:defRPr/>
            </a:pPr>
            <a:r>
              <a:rPr lang="en-US" altLang="zh-TW" sz="2800" smtClean="0"/>
              <a:t>[Customers].[All Customers].[USA].Children}ON COLUMNS,</a:t>
            </a:r>
          </a:p>
          <a:p>
            <a:pPr marL="274320" indent="-274320" eaLnBrk="1" fontAlgn="auto" hangingPunct="1">
              <a:spcAft>
                <a:spcPts val="0"/>
              </a:spcAft>
              <a:buClr>
                <a:schemeClr val="accent3"/>
              </a:buClr>
              <a:buFontTx/>
              <a:buNone/>
              <a:defRPr/>
            </a:pPr>
            <a:r>
              <a:rPr lang="en-US" altLang="zh-TW" sz="2800" smtClean="0"/>
              <a:t>{TopCount({[Product].[Product Category].Members},</a:t>
            </a:r>
          </a:p>
          <a:p>
            <a:pPr marL="274320" indent="-274320" eaLnBrk="1" fontAlgn="auto" hangingPunct="1">
              <a:spcAft>
                <a:spcPts val="0"/>
              </a:spcAft>
              <a:buClr>
                <a:schemeClr val="accent3"/>
              </a:buClr>
              <a:buFontTx/>
              <a:buNone/>
              <a:defRPr/>
            </a:pPr>
            <a:r>
              <a:rPr lang="en-US" altLang="zh-TW" sz="2800" smtClean="0"/>
              <a:t>5, [Measures].[Unit Sales]),</a:t>
            </a:r>
          </a:p>
          <a:p>
            <a:pPr marL="274320" indent="-274320" eaLnBrk="1" fontAlgn="auto" hangingPunct="1">
              <a:spcAft>
                <a:spcPts val="0"/>
              </a:spcAft>
              <a:buClr>
                <a:schemeClr val="accent3"/>
              </a:buClr>
              <a:buFontTx/>
              <a:buNone/>
              <a:defRPr/>
            </a:pPr>
            <a:r>
              <a:rPr lang="en-US" altLang="zh-TW" sz="2800" smtClean="0"/>
              <a:t>BottomCount({[Product].[Product Category].Members},</a:t>
            </a:r>
          </a:p>
          <a:p>
            <a:pPr marL="274320" indent="-274320" eaLnBrk="1" fontAlgn="auto" hangingPunct="1">
              <a:spcAft>
                <a:spcPts val="0"/>
              </a:spcAft>
              <a:buClr>
                <a:schemeClr val="accent3"/>
              </a:buClr>
              <a:buFontTx/>
              <a:buNone/>
              <a:defRPr/>
            </a:pPr>
            <a:r>
              <a:rPr lang="en-US" altLang="zh-TW" sz="2800" smtClean="0"/>
              <a:t>5, [Measures].[Unit Sales])} ON ROWS</a:t>
            </a:r>
          </a:p>
          <a:p>
            <a:pPr marL="274320" indent="-274320" eaLnBrk="1" fontAlgn="auto" hangingPunct="1">
              <a:spcAft>
                <a:spcPts val="0"/>
              </a:spcAft>
              <a:buClr>
                <a:schemeClr val="accent3"/>
              </a:buClr>
              <a:buFontTx/>
              <a:buNone/>
              <a:defRPr/>
            </a:pPr>
            <a:r>
              <a:rPr lang="en-US" altLang="zh-TW" sz="2800" smtClean="0"/>
              <a:t>FROM [Sales]</a:t>
            </a:r>
          </a:p>
          <a:p>
            <a:pPr marL="274320" indent="-274320" eaLnBrk="1" fontAlgn="auto" hangingPunct="1">
              <a:spcAft>
                <a:spcPts val="0"/>
              </a:spcAft>
              <a:buClr>
                <a:schemeClr val="accent3"/>
              </a:buClr>
              <a:buFontTx/>
              <a:buNone/>
              <a:defRPr/>
            </a:pPr>
            <a:endParaRPr lang="en-US" altLang="zh-TW" sz="2800" smtClean="0"/>
          </a:p>
          <a:p>
            <a:pPr marL="274320" indent="-274320" eaLnBrk="1" fontAlgn="auto" hangingPunct="1">
              <a:spcAft>
                <a:spcPts val="0"/>
              </a:spcAft>
              <a:buClr>
                <a:schemeClr val="accent3"/>
              </a:buClr>
              <a:buFontTx/>
              <a:buNone/>
              <a:defRPr/>
            </a:pPr>
            <a:r>
              <a:rPr lang="en-US" altLang="zh-TW" sz="2800" smtClean="0"/>
              <a:t>Where TopCount is to request the highest count of the data as a result of the query. Similarly, BottomCount is to request the lowest count of the data as a result of the query. </a:t>
            </a:r>
          </a:p>
          <a:p>
            <a:pPr marL="274320" indent="-274320" eaLnBrk="1" fontAlgn="auto" hangingPunct="1">
              <a:spcAft>
                <a:spcPts val="0"/>
              </a:spcAft>
              <a:buClr>
                <a:schemeClr val="accent3"/>
              </a:buClr>
              <a:buFontTx/>
              <a:buNone/>
              <a:defRPr/>
            </a:pPr>
            <a:endParaRPr lang="en-US" altLang="zh-TW" sz="2800" smtClean="0"/>
          </a:p>
          <a:p>
            <a:pPr marL="274320" indent="-274320" eaLnBrk="1" fontAlgn="auto" hangingPunct="1">
              <a:spcAft>
                <a:spcPts val="0"/>
              </a:spcAft>
              <a:buClr>
                <a:schemeClr val="accent3"/>
              </a:buClr>
              <a:buFont typeface="Wingdings 2"/>
              <a:buChar char=""/>
              <a:defRPr/>
            </a:pPr>
            <a:endParaRPr lang="en-US" altLang="zh-TW" sz="2800" smtClean="0"/>
          </a:p>
          <a:p>
            <a:pPr marL="274320" indent="-274320" eaLnBrk="1" fontAlgn="auto" hangingPunct="1">
              <a:spcAft>
                <a:spcPts val="0"/>
              </a:spcAft>
              <a:buClr>
                <a:schemeClr val="accent3"/>
              </a:buClr>
              <a:buFont typeface="Wingdings 2"/>
              <a:buChar char=""/>
              <a:defRPr/>
            </a:pPr>
            <a:endParaRPr lang="en-US" altLang="zh-TW" sz="2800" smtClean="0"/>
          </a:p>
          <a:p>
            <a:pPr marL="274320" indent="-274320" eaLnBrk="1" fontAlgn="auto" hangingPunct="1">
              <a:lnSpc>
                <a:spcPct val="90000"/>
              </a:lnSpc>
              <a:spcAft>
                <a:spcPts val="0"/>
              </a:spcAft>
              <a:buClr>
                <a:schemeClr val="accent3"/>
              </a:buClr>
              <a:buFontTx/>
              <a:buNone/>
              <a:defRPr/>
            </a:pPr>
            <a:endParaRPr lang="en-US" altLang="zh-TW" sz="2800" smtClean="0"/>
          </a:p>
        </p:txBody>
      </p:sp>
    </p:spTree>
    <p:extLst>
      <p:ext uri="{BB962C8B-B14F-4D97-AF65-F5344CB8AC3E}">
        <p14:creationId xmlns:p14="http://schemas.microsoft.com/office/powerpoint/2010/main" val="3249363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03200" y="609600"/>
            <a:ext cx="11785600" cy="1143000"/>
          </a:xfrm>
        </p:spPr>
        <p:txBody>
          <a:bodyPr>
            <a:normAutofit fontScale="90000"/>
          </a:bodyPr>
          <a:lstStyle/>
          <a:p>
            <a:pPr algn="just" eaLnBrk="1" fontAlgn="auto" hangingPunct="1">
              <a:spcAft>
                <a:spcPts val="0"/>
              </a:spcAft>
              <a:defRPr/>
            </a:pPr>
            <a:r>
              <a:rPr lang="en-US" altLang="zh-TW" sz="2800" smtClean="0">
                <a:ea typeface="新細明體" pitchFamily="18" charset="-120"/>
              </a:rPr>
              <a:t>The columns axis contains the members from the customers dimension. The single member, {[Customers].[All Customers].[USA] is specified and the children of USA, [Customers].[All Customers].[USA]. Children, are combined in a comma- separated list to make up the set.</a:t>
            </a:r>
          </a:p>
        </p:txBody>
      </p:sp>
      <p:sp>
        <p:nvSpPr>
          <p:cNvPr id="58371" name="Rectangle 3"/>
          <p:cNvSpPr>
            <a:spLocks noGrp="1" noChangeArrowheads="1"/>
          </p:cNvSpPr>
          <p:nvPr>
            <p:ph idx="1"/>
          </p:nvPr>
        </p:nvSpPr>
        <p:spPr>
          <a:xfrm>
            <a:off x="0" y="2895600"/>
            <a:ext cx="12192000" cy="4114800"/>
          </a:xfrm>
        </p:spPr>
        <p:txBody>
          <a:bodyPr/>
          <a:lstStyle/>
          <a:p>
            <a:pPr algn="just" eaLnBrk="1" hangingPunct="1">
              <a:buFontTx/>
              <a:buNone/>
            </a:pPr>
            <a:r>
              <a:rPr lang="en-US" altLang="zh-TW" smtClean="0"/>
              <a:t>The product categories are included on the rows axis in a comma-separated list where different operators are used to specify a particular subset of the [Product].[Product Category]. Members set. Unit sales is used as the measure with which to select the top five product categories and the bottom five product categories.</a:t>
            </a:r>
          </a:p>
        </p:txBody>
      </p:sp>
    </p:spTree>
    <p:extLst>
      <p:ext uri="{BB962C8B-B14F-4D97-AF65-F5344CB8AC3E}">
        <p14:creationId xmlns:p14="http://schemas.microsoft.com/office/powerpoint/2010/main" val="34186254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914400" y="0"/>
            <a:ext cx="10363200" cy="685800"/>
          </a:xfrm>
          <a:noFill/>
        </p:spPr>
        <p:txBody>
          <a:bodyPr>
            <a:normAutofit fontScale="90000"/>
          </a:bodyPr>
          <a:lstStyle/>
          <a:p>
            <a:pPr eaLnBrk="1" hangingPunct="1"/>
            <a:r>
              <a:rPr lang="en-US" altLang="zh-TW" sz="4000" smtClean="0">
                <a:ea typeface="新細明體" pitchFamily="18" charset="-120"/>
              </a:rPr>
              <a:t>Output from the data cube</a:t>
            </a:r>
          </a:p>
        </p:txBody>
      </p:sp>
      <p:graphicFrame>
        <p:nvGraphicFramePr>
          <p:cNvPr id="183475" name="Group 179"/>
          <p:cNvGraphicFramePr>
            <a:graphicFrameLocks noGrp="1"/>
          </p:cNvGraphicFramePr>
          <p:nvPr>
            <p:ph type="tbl" idx="1"/>
          </p:nvPr>
        </p:nvGraphicFramePr>
        <p:xfrm>
          <a:off x="406402" y="838200"/>
          <a:ext cx="10769599" cy="5089764"/>
        </p:xfrm>
        <a:graphic>
          <a:graphicData uri="http://schemas.openxmlformats.org/drawingml/2006/table">
            <a:tbl>
              <a:tblPr/>
              <a:tblGrid>
                <a:gridCol w="2478617"/>
                <a:gridCol w="2072216"/>
                <a:gridCol w="2074333"/>
                <a:gridCol w="2072217"/>
                <a:gridCol w="2072216"/>
              </a:tblGrid>
              <a:tr h="5180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USA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CA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OR</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WA</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Snack Foods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30,545.00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8,543.00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7,789.00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14,213.00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Vegetables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20,733.00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5,506.00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5,447.00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9,306.00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Dairy</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12,885.00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3,534.00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3,131.00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6,220.00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Jams &amp; Jelies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11,888.00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3,343.00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2,877.00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5,868.00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Fruit</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11,767.00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3,184.00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3,008.00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5,575.00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Oysters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708.00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220.00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182.00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296.00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Shimp</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804.00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173.00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400.00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Hardware</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810.00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281.00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215.00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334.00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Candies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286.00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248.00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303.00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Food</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370.00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201968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914400" y="0"/>
            <a:ext cx="10363200" cy="1143000"/>
          </a:xfrm>
          <a:noFill/>
        </p:spPr>
        <p:txBody>
          <a:bodyPr/>
          <a:lstStyle/>
          <a:p>
            <a:pPr eaLnBrk="1" hangingPunct="1"/>
            <a:r>
              <a:rPr lang="en-US" altLang="zh-TW" b="1" dirty="0" smtClean="0">
                <a:solidFill>
                  <a:schemeClr val="tx1"/>
                </a:solidFill>
                <a:ea typeface="新細明體" pitchFamily="18" charset="-120"/>
              </a:rPr>
              <a:t>The Order () Function</a:t>
            </a:r>
          </a:p>
        </p:txBody>
      </p:sp>
      <p:sp>
        <p:nvSpPr>
          <p:cNvPr id="60419" name="Rectangle 5"/>
          <p:cNvSpPr>
            <a:spLocks noGrp="1" noChangeArrowheads="1"/>
          </p:cNvSpPr>
          <p:nvPr>
            <p:ph idx="1"/>
          </p:nvPr>
        </p:nvSpPr>
        <p:spPr>
          <a:xfrm>
            <a:off x="0" y="1371600"/>
            <a:ext cx="12192000" cy="4114800"/>
          </a:xfrm>
        </p:spPr>
        <p:txBody>
          <a:bodyPr/>
          <a:lstStyle/>
          <a:p>
            <a:pPr eaLnBrk="1" hangingPunct="1">
              <a:buFontTx/>
              <a:buNone/>
            </a:pPr>
            <a:r>
              <a:rPr lang="en-US" altLang="zh-TW" smtClean="0"/>
              <a:t>Select</a:t>
            </a:r>
          </a:p>
          <a:p>
            <a:pPr eaLnBrk="1" hangingPunct="1">
              <a:buFontTx/>
              <a:buNone/>
            </a:pPr>
            <a:r>
              <a:rPr lang="en-US" altLang="zh-TW" smtClean="0"/>
              <a:t>{[Marital Status].[All Marital Status].[S]} ON COLUMNS,</a:t>
            </a:r>
          </a:p>
          <a:p>
            <a:pPr eaLnBrk="1" hangingPunct="1">
              <a:buFontTx/>
              <a:buNone/>
            </a:pPr>
            <a:r>
              <a:rPr lang="en-US" altLang="zh-TW" smtClean="0"/>
              <a:t>{Order ({[Promotion Media].[Media Type].Members},</a:t>
            </a:r>
          </a:p>
          <a:p>
            <a:pPr eaLnBrk="1" hangingPunct="1">
              <a:buFontTx/>
              <a:buNone/>
            </a:pPr>
            <a:r>
              <a:rPr lang="en-US" altLang="zh-TW" smtClean="0"/>
              <a:t>[Unit Sales], BDESC)} ON ROWS</a:t>
            </a:r>
          </a:p>
          <a:p>
            <a:pPr eaLnBrk="1" hangingPunct="1">
              <a:buFontTx/>
              <a:buNone/>
            </a:pPr>
            <a:r>
              <a:rPr lang="en-US" altLang="zh-TW" smtClean="0"/>
              <a:t>FROM [Sales]</a:t>
            </a:r>
          </a:p>
          <a:p>
            <a:pPr eaLnBrk="1" hangingPunct="1">
              <a:buFontTx/>
              <a:buNone/>
            </a:pPr>
            <a:endParaRPr lang="en-US" altLang="zh-TW" smtClean="0"/>
          </a:p>
          <a:p>
            <a:pPr eaLnBrk="1" hangingPunct="1">
              <a:buFontTx/>
              <a:buNone/>
            </a:pPr>
            <a:r>
              <a:rPr lang="en-US" altLang="zh-TW" smtClean="0"/>
              <a:t>Where BDESC means sort descending without hierarchy. </a:t>
            </a:r>
          </a:p>
          <a:p>
            <a:pPr eaLnBrk="1" hangingPunct="1">
              <a:buFontTx/>
              <a:buNone/>
            </a:pPr>
            <a:endParaRPr lang="en-US" altLang="zh-TW" sz="2800" smtClean="0"/>
          </a:p>
        </p:txBody>
      </p:sp>
    </p:spTree>
    <p:extLst>
      <p:ext uri="{BB962C8B-B14F-4D97-AF65-F5344CB8AC3E}">
        <p14:creationId xmlns:p14="http://schemas.microsoft.com/office/powerpoint/2010/main" val="10479030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0" y="838200"/>
            <a:ext cx="12192000" cy="1143000"/>
          </a:xfrm>
        </p:spPr>
        <p:txBody>
          <a:bodyPr>
            <a:normAutofit fontScale="90000"/>
          </a:bodyPr>
          <a:lstStyle/>
          <a:p>
            <a:pPr algn="just" eaLnBrk="1" fontAlgn="auto" hangingPunct="1">
              <a:spcAft>
                <a:spcPts val="0"/>
              </a:spcAft>
              <a:defRPr/>
            </a:pPr>
            <a:r>
              <a:rPr lang="en-US" altLang="zh-TW" sz="4000" smtClean="0">
                <a:ea typeface="新細明體" pitchFamily="18" charset="-120"/>
              </a:rPr>
              <a:t>The Order function provides sorting capabilities within the MDX language in ASC, DESC, BASC and BDESC where “B” indicates “break” hierarchy.</a:t>
            </a:r>
          </a:p>
        </p:txBody>
      </p:sp>
      <p:sp>
        <p:nvSpPr>
          <p:cNvPr id="61443" name="Rectangle 3"/>
          <p:cNvSpPr>
            <a:spLocks noGrp="1" noChangeArrowheads="1"/>
          </p:cNvSpPr>
          <p:nvPr>
            <p:ph idx="1"/>
          </p:nvPr>
        </p:nvSpPr>
        <p:spPr>
          <a:xfrm>
            <a:off x="914400" y="3200400"/>
            <a:ext cx="10363200" cy="4114800"/>
          </a:xfrm>
        </p:spPr>
        <p:txBody>
          <a:bodyPr/>
          <a:lstStyle/>
          <a:p>
            <a:pPr algn="just" eaLnBrk="1" hangingPunct="1">
              <a:buFontTx/>
              <a:buNone/>
            </a:pPr>
            <a:r>
              <a:rPr lang="en-US" altLang="zh-TW" smtClean="0"/>
              <a:t>The sort was performed using the [Marital Status] .[All Marital Status].[S] member in descending order without hierarchy of the unit sales.</a:t>
            </a:r>
          </a:p>
        </p:txBody>
      </p:sp>
    </p:spTree>
    <p:extLst>
      <p:ext uri="{BB962C8B-B14F-4D97-AF65-F5344CB8AC3E}">
        <p14:creationId xmlns:p14="http://schemas.microsoft.com/office/powerpoint/2010/main" val="1362827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4800" dirty="0">
                <a:latin typeface="Adobe Caslon Pro Bold" panose="0205070206050A020403" pitchFamily="18" charset="0"/>
              </a:rPr>
              <a:t>Data Warehouse Properties</a:t>
            </a:r>
          </a:p>
        </p:txBody>
      </p:sp>
      <p:sp>
        <p:nvSpPr>
          <p:cNvPr id="8195" name="Rectangle 3"/>
          <p:cNvSpPr>
            <a:spLocks noChangeArrowheads="1"/>
          </p:cNvSpPr>
          <p:nvPr/>
        </p:nvSpPr>
        <p:spPr bwMode="auto">
          <a:xfrm>
            <a:off x="2743200" y="1905000"/>
            <a:ext cx="6019800" cy="3962400"/>
          </a:xfrm>
          <a:prstGeom prst="rect">
            <a:avLst/>
          </a:prstGeom>
          <a:noFill/>
          <a:ln w="508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AutoShape 4"/>
          <p:cNvSpPr>
            <a:spLocks noChangeArrowheads="1"/>
          </p:cNvSpPr>
          <p:nvPr/>
        </p:nvSpPr>
        <p:spPr bwMode="auto">
          <a:xfrm>
            <a:off x="4267200" y="2438400"/>
            <a:ext cx="2667000" cy="2895600"/>
          </a:xfrm>
          <a:prstGeom prst="flowChartDecision">
            <a:avLst/>
          </a:prstGeom>
          <a:ln w="53975">
            <a:solidFill>
              <a:srgbClr val="002060"/>
            </a:solidFill>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800" dirty="0">
                <a:ln w="0"/>
                <a:solidFill>
                  <a:schemeClr val="tx1"/>
                </a:solidFill>
                <a:effectLst>
                  <a:outerShdw blurRad="38100" dist="19050" dir="2700000" algn="tl" rotWithShape="0">
                    <a:schemeClr val="dk1">
                      <a:alpha val="40000"/>
                    </a:schemeClr>
                  </a:outerShdw>
                </a:effectLst>
              </a:rPr>
              <a:t>Data</a:t>
            </a:r>
          </a:p>
          <a:p>
            <a:pPr algn="ctr"/>
            <a:r>
              <a:rPr lang="en-US" sz="2800" dirty="0">
                <a:ln w="0"/>
                <a:solidFill>
                  <a:schemeClr val="tx1"/>
                </a:solidFill>
                <a:effectLst>
                  <a:outerShdw blurRad="38100" dist="19050" dir="2700000" algn="tl" rotWithShape="0">
                    <a:schemeClr val="dk1">
                      <a:alpha val="40000"/>
                    </a:schemeClr>
                  </a:outerShdw>
                </a:effectLst>
              </a:rPr>
              <a:t>Warehouse</a:t>
            </a:r>
          </a:p>
        </p:txBody>
      </p:sp>
      <p:sp>
        <p:nvSpPr>
          <p:cNvPr id="8197" name="Line 5"/>
          <p:cNvSpPr>
            <a:spLocks noChangeShapeType="1"/>
          </p:cNvSpPr>
          <p:nvPr/>
        </p:nvSpPr>
        <p:spPr bwMode="auto">
          <a:xfrm>
            <a:off x="6934200" y="3886200"/>
            <a:ext cx="18288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198" name="Line 6"/>
          <p:cNvSpPr>
            <a:spLocks noChangeShapeType="1"/>
          </p:cNvSpPr>
          <p:nvPr/>
        </p:nvSpPr>
        <p:spPr bwMode="auto">
          <a:xfrm>
            <a:off x="5596596" y="5334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flipV="1">
            <a:off x="5638800" y="1905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flipH="1">
            <a:off x="2743200" y="3886200"/>
            <a:ext cx="15240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201" name="Text Box 9"/>
          <p:cNvSpPr txBox="1">
            <a:spLocks noChangeArrowheads="1"/>
          </p:cNvSpPr>
          <p:nvPr/>
        </p:nvSpPr>
        <p:spPr bwMode="auto">
          <a:xfrm>
            <a:off x="6629401" y="2362202"/>
            <a:ext cx="1638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Integrated</a:t>
            </a:r>
          </a:p>
        </p:txBody>
      </p:sp>
      <p:sp>
        <p:nvSpPr>
          <p:cNvPr id="8202" name="Text Box 10"/>
          <p:cNvSpPr txBox="1">
            <a:spLocks noChangeArrowheads="1"/>
          </p:cNvSpPr>
          <p:nvPr/>
        </p:nvSpPr>
        <p:spPr bwMode="auto">
          <a:xfrm>
            <a:off x="6478623" y="4805067"/>
            <a:ext cx="2056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Time Variant</a:t>
            </a:r>
          </a:p>
        </p:txBody>
      </p:sp>
      <p:sp>
        <p:nvSpPr>
          <p:cNvPr id="8203" name="Text Box 11"/>
          <p:cNvSpPr txBox="1">
            <a:spLocks noChangeArrowheads="1"/>
          </p:cNvSpPr>
          <p:nvPr/>
        </p:nvSpPr>
        <p:spPr bwMode="auto">
          <a:xfrm>
            <a:off x="3062485" y="4849615"/>
            <a:ext cx="20056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Non Volatile</a:t>
            </a:r>
          </a:p>
        </p:txBody>
      </p:sp>
      <p:sp>
        <p:nvSpPr>
          <p:cNvPr id="8204" name="Text Box 12"/>
          <p:cNvSpPr txBox="1">
            <a:spLocks noChangeArrowheads="1"/>
          </p:cNvSpPr>
          <p:nvPr/>
        </p:nvSpPr>
        <p:spPr bwMode="auto">
          <a:xfrm>
            <a:off x="3108327" y="2251078"/>
            <a:ext cx="14494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Subject</a:t>
            </a:r>
          </a:p>
          <a:p>
            <a:r>
              <a:rPr lang="en-US" sz="2400" b="1"/>
              <a:t>Oriented</a:t>
            </a:r>
          </a:p>
        </p:txBody>
      </p:sp>
    </p:spTree>
    <p:extLst>
      <p:ext uri="{BB962C8B-B14F-4D97-AF65-F5344CB8AC3E}">
        <p14:creationId xmlns:p14="http://schemas.microsoft.com/office/powerpoint/2010/main" val="27017763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812800" y="0"/>
            <a:ext cx="10363200" cy="457200"/>
          </a:xfrm>
        </p:spPr>
        <p:txBody>
          <a:bodyPr>
            <a:normAutofit fontScale="90000"/>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a:t>
            </a:r>
          </a:p>
        </p:txBody>
      </p:sp>
      <p:graphicFrame>
        <p:nvGraphicFramePr>
          <p:cNvPr id="185424" name="Group 80"/>
          <p:cNvGraphicFramePr>
            <a:graphicFrameLocks noGrp="1"/>
          </p:cNvGraphicFramePr>
          <p:nvPr>
            <p:ph type="tbl" idx="1"/>
          </p:nvPr>
        </p:nvGraphicFramePr>
        <p:xfrm>
          <a:off x="914400" y="457200"/>
          <a:ext cx="10363200" cy="5943600"/>
        </p:xfrm>
        <a:graphic>
          <a:graphicData uri="http://schemas.openxmlformats.org/drawingml/2006/table">
            <a:tbl>
              <a:tblPr/>
              <a:tblGrid>
                <a:gridCol w="5181600"/>
                <a:gridCol w="5181600"/>
              </a:tblGrid>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Marital Status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No Media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95.970.00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4,787.00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3,559.00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Product Attachment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3,352.00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3,572.00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Cash Register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3,567.00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3,285.00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Street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2,921.00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2,098.00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Bulk Mail</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2,271.00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In Store Coupon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1,829.00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1,873.00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1,378.00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1,298.00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49634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title"/>
          </p:nvPr>
        </p:nvSpPr>
        <p:spPr>
          <a:xfrm>
            <a:off x="0" y="0"/>
            <a:ext cx="12192000" cy="1143000"/>
          </a:xfrm>
          <a:noFill/>
        </p:spPr>
        <p:txBody>
          <a:bodyPr/>
          <a:lstStyle/>
          <a:p>
            <a:pPr eaLnBrk="1" hangingPunct="1"/>
            <a:r>
              <a:rPr lang="en-US" altLang="zh-TW" sz="4000" b="1" dirty="0" smtClean="0">
                <a:solidFill>
                  <a:schemeClr val="tx1"/>
                </a:solidFill>
                <a:ea typeface="新細明體" pitchFamily="18" charset="-120"/>
              </a:rPr>
              <a:t>Filter Function</a:t>
            </a:r>
            <a:r>
              <a:rPr lang="en-US" altLang="zh-TW" b="1" dirty="0" smtClean="0">
                <a:solidFill>
                  <a:schemeClr val="tx1"/>
                </a:solidFill>
                <a:ea typeface="新細明體" pitchFamily="18" charset="-120"/>
              </a:rPr>
              <a:t> </a:t>
            </a:r>
          </a:p>
        </p:txBody>
      </p:sp>
      <p:sp>
        <p:nvSpPr>
          <p:cNvPr id="63491" name="Rectangle 7"/>
          <p:cNvSpPr>
            <a:spLocks noGrp="1" noChangeArrowheads="1"/>
          </p:cNvSpPr>
          <p:nvPr>
            <p:ph idx="1"/>
          </p:nvPr>
        </p:nvSpPr>
        <p:spPr>
          <a:xfrm>
            <a:off x="0" y="1371600"/>
            <a:ext cx="12598400" cy="4953000"/>
          </a:xfrm>
        </p:spPr>
        <p:txBody>
          <a:bodyPr/>
          <a:lstStyle/>
          <a:p>
            <a:pPr eaLnBrk="1" hangingPunct="1">
              <a:buFontTx/>
              <a:buNone/>
            </a:pPr>
            <a:r>
              <a:rPr lang="en-AU" altLang="zh-TW" sz="2800" smtClean="0"/>
              <a:t>Select</a:t>
            </a:r>
          </a:p>
          <a:p>
            <a:pPr eaLnBrk="1" hangingPunct="1">
              <a:buFontTx/>
              <a:buNone/>
            </a:pPr>
            <a:r>
              <a:rPr lang="en-AU" altLang="zh-TW" sz="2800" smtClean="0"/>
              <a:t>{[Gender], Members} ON COLUMNS,</a:t>
            </a:r>
          </a:p>
          <a:p>
            <a:pPr eaLnBrk="1" hangingPunct="1">
              <a:buFontTx/>
              <a:buNone/>
            </a:pPr>
            <a:r>
              <a:rPr lang="en-AU" altLang="zh-TW" sz="2800" smtClean="0"/>
              <a:t>{TopCount ({[Product].[Product Name].Members},10, </a:t>
            </a:r>
          </a:p>
          <a:p>
            <a:pPr eaLnBrk="1" hangingPunct="1">
              <a:buFontTx/>
              <a:buNone/>
            </a:pPr>
            <a:r>
              <a:rPr lang="en-AU" altLang="zh-TW" sz="2800" smtClean="0"/>
              <a:t>([Gender].[Gender].[F], [Measures].[Unit Sales]))} ON ROWS</a:t>
            </a:r>
          </a:p>
          <a:p>
            <a:pPr eaLnBrk="1" hangingPunct="1">
              <a:buFontTx/>
              <a:buNone/>
            </a:pPr>
            <a:r>
              <a:rPr lang="en-AU" altLang="zh-TW" sz="2800" smtClean="0"/>
              <a:t>FROM [Sales]</a:t>
            </a:r>
          </a:p>
          <a:p>
            <a:pPr eaLnBrk="1" hangingPunct="1">
              <a:buFontTx/>
              <a:buNone/>
            </a:pPr>
            <a:r>
              <a:rPr lang="en-AU" altLang="zh-TW" sz="2800" smtClean="0"/>
              <a:t>WHERE ([Marital Status].[All Marital Status].[M],</a:t>
            </a:r>
          </a:p>
          <a:p>
            <a:pPr eaLnBrk="1" hangingPunct="1">
              <a:buFontTx/>
              <a:buNone/>
            </a:pPr>
            <a:r>
              <a:rPr lang="en-AU" altLang="zh-TW" sz="2800" smtClean="0"/>
              <a:t>[Measures].[Unit Sales])</a:t>
            </a:r>
          </a:p>
          <a:p>
            <a:pPr eaLnBrk="1" hangingPunct="1">
              <a:lnSpc>
                <a:spcPct val="90000"/>
              </a:lnSpc>
              <a:buFontTx/>
              <a:buNone/>
            </a:pPr>
            <a:endParaRPr lang="zh-TW" altLang="en-US" sz="2800" smtClean="0"/>
          </a:p>
        </p:txBody>
      </p:sp>
    </p:spTree>
    <p:extLst>
      <p:ext uri="{BB962C8B-B14F-4D97-AF65-F5344CB8AC3E}">
        <p14:creationId xmlns:p14="http://schemas.microsoft.com/office/powerpoint/2010/main" val="39038211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a:xfrm>
            <a:off x="1885950" y="381000"/>
            <a:ext cx="8215313" cy="762000"/>
          </a:xfrm>
        </p:spPr>
        <p:txBody>
          <a:bodyPr>
            <a:normAutofit fontScale="90000"/>
          </a:bodyPr>
          <a:lstStyle/>
          <a:p>
            <a:pPr algn="l" eaLnBrk="1" fontAlgn="auto" hangingPunct="1">
              <a:spcAft>
                <a:spcPts val="0"/>
              </a:spcAft>
              <a:defRPr/>
            </a:pPr>
            <a:r>
              <a:rPr lang="en-US" altLang="zh-TW" sz="2000" dirty="0" smtClean="0">
                <a:ea typeface="新細明體" pitchFamily="18" charset="-120"/>
              </a:rPr>
              <a:t>This query is motivated by a desire to determine which products married women are most likely to purchase and the sales of these same products to married men.</a:t>
            </a:r>
            <a:br>
              <a:rPr lang="en-US" altLang="zh-TW" sz="2000" dirty="0" smtClean="0">
                <a:ea typeface="新細明體" pitchFamily="18" charset="-120"/>
              </a:rPr>
            </a:br>
            <a:endParaRPr lang="en-US" altLang="zh-TW" sz="2000" dirty="0" smtClean="0">
              <a:ea typeface="新細明體" pitchFamily="18" charset="-120"/>
            </a:endParaRPr>
          </a:p>
        </p:txBody>
      </p:sp>
      <p:sp>
        <p:nvSpPr>
          <p:cNvPr id="64515" name="Rectangle 5"/>
          <p:cNvSpPr>
            <a:spLocks noGrp="1" noChangeArrowheads="1"/>
          </p:cNvSpPr>
          <p:nvPr>
            <p:ph idx="1"/>
          </p:nvPr>
        </p:nvSpPr>
        <p:spPr>
          <a:xfrm>
            <a:off x="2000250" y="1295400"/>
            <a:ext cx="8743950" cy="4724400"/>
          </a:xfrm>
        </p:spPr>
        <p:txBody>
          <a:bodyPr/>
          <a:lstStyle/>
          <a:p>
            <a:pPr eaLnBrk="1" hangingPunct="1"/>
            <a:r>
              <a:rPr lang="en-US" altLang="zh-TW" sz="2000" dirty="0" smtClean="0"/>
              <a:t>The columns axis contains all members of the gender dimension, [All Gender], [F]. and [M]. [All Gender] is included because the .Members function was placed on the gender dimension instead of on the [Gender].[Gender] level.</a:t>
            </a:r>
          </a:p>
          <a:p>
            <a:pPr eaLnBrk="1" hangingPunct="1"/>
            <a:r>
              <a:rPr lang="en-US" altLang="zh-TW" sz="2000" dirty="0" smtClean="0"/>
              <a:t>The fundamental set in the rows axis consists of names of products (members of the [Product].[Product Name] level). In this query the </a:t>
            </a:r>
            <a:r>
              <a:rPr lang="en-US" altLang="zh-TW" sz="2000" dirty="0" err="1" smtClean="0"/>
              <a:t>TopCount</a:t>
            </a:r>
            <a:r>
              <a:rPr lang="en-US" altLang="zh-TW" sz="2000" dirty="0" smtClean="0"/>
              <a:t> ( ) function is used to examine some of the products. Of specific interest here are the top 10 products in unit sales </a:t>
            </a:r>
            <a:r>
              <a:rPr lang="en-US" altLang="zh-TW" sz="2000" dirty="0" err="1" smtClean="0"/>
              <a:t>pruchased</a:t>
            </a:r>
            <a:r>
              <a:rPr lang="en-US" altLang="zh-TW" sz="2000" dirty="0" smtClean="0"/>
              <a:t> by females. Therefore, the index in the </a:t>
            </a:r>
            <a:r>
              <a:rPr lang="en-US" altLang="zh-TW" sz="2000" dirty="0" err="1" smtClean="0"/>
              <a:t>TopCount</a:t>
            </a:r>
            <a:r>
              <a:rPr lang="en-US" altLang="zh-TW" sz="2000" dirty="0" smtClean="0"/>
              <a:t> ( ) function is 10, and the numeric expression is the tuple ([Gender].[Gender].[F], [Measures].[Unit Sales]).</a:t>
            </a:r>
          </a:p>
          <a:p>
            <a:pPr marL="0" indent="0" eaLnBrk="1" hangingPunct="1">
              <a:buNone/>
            </a:pPr>
            <a:endParaRPr lang="en-US" altLang="zh-TW" sz="2000" dirty="0" smtClean="0"/>
          </a:p>
          <a:p>
            <a:pPr eaLnBrk="1" hangingPunct="1"/>
            <a:r>
              <a:rPr lang="en-US" altLang="zh-TW" sz="2000" dirty="0" smtClean="0"/>
              <a:t>The slicer contains the two members explicitly defined, [Marital Status].[All Marital Status].[M] and [Measures].[Unit Sales], because only data with these characteristics is desired. </a:t>
            </a:r>
          </a:p>
        </p:txBody>
      </p:sp>
    </p:spTree>
    <p:extLst>
      <p:ext uri="{BB962C8B-B14F-4D97-AF65-F5344CB8AC3E}">
        <p14:creationId xmlns:p14="http://schemas.microsoft.com/office/powerpoint/2010/main" val="33874058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914400" y="-152400"/>
            <a:ext cx="10363200" cy="533400"/>
          </a:xfrm>
        </p:spPr>
        <p:txBody>
          <a:bodyPr>
            <a:normAutofit fontScale="90000"/>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a:t>
            </a:r>
          </a:p>
        </p:txBody>
      </p:sp>
      <p:graphicFrame>
        <p:nvGraphicFramePr>
          <p:cNvPr id="187529" name="Group 137"/>
          <p:cNvGraphicFramePr>
            <a:graphicFrameLocks noGrp="1"/>
          </p:cNvGraphicFramePr>
          <p:nvPr>
            <p:ph type="tbl" idx="1"/>
          </p:nvPr>
        </p:nvGraphicFramePr>
        <p:xfrm>
          <a:off x="203200" y="425450"/>
          <a:ext cx="10972800" cy="5949950"/>
        </p:xfrm>
        <a:graphic>
          <a:graphicData uri="http://schemas.openxmlformats.org/drawingml/2006/table">
            <a:tbl>
              <a:tblPr/>
              <a:tblGrid>
                <a:gridCol w="3251200"/>
                <a:gridCol w="2540000"/>
                <a:gridCol w="2438400"/>
                <a:gridCol w="2743200"/>
              </a:tblGrid>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All Gender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Fabulous Berry Juice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127.00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40.00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Fast Beef Jerky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47.00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BBB Best Pepper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82.00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Ebony Cantelope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Peart Cheable Wine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117.00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79.00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Skinner Diel Cola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115.00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Shdy Lake Manicotti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106.00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Pearl Light Beer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Shady Lake Rice Medly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131.00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54.00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TriState Potatos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108.00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172459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016000" y="0"/>
            <a:ext cx="10363200" cy="185738"/>
          </a:xfrm>
        </p:spPr>
        <p:txBody>
          <a:bodyPr>
            <a:normAutofit fontScale="90000"/>
          </a:bodyPr>
          <a:lstStyle/>
          <a:p>
            <a:pPr eaLnBrk="1" fontAlgn="auto" hangingPunct="1">
              <a:spcAft>
                <a:spcPts val="0"/>
              </a:spcAft>
              <a:defRPr/>
            </a:pPr>
            <a:r>
              <a:rPr lang="en-US" altLang="zh-TW" sz="2400" smtClean="0">
                <a:ea typeface="新細明體" pitchFamily="18" charset="-120"/>
              </a:rPr>
              <a:t>Example of OLAP</a:t>
            </a:r>
          </a:p>
        </p:txBody>
      </p:sp>
      <p:sp>
        <p:nvSpPr>
          <p:cNvPr id="66563" name="Rectangle 3"/>
          <p:cNvSpPr>
            <a:spLocks noGrp="1" noChangeArrowheads="1"/>
          </p:cNvSpPr>
          <p:nvPr>
            <p:ph idx="1"/>
          </p:nvPr>
        </p:nvSpPr>
        <p:spPr>
          <a:xfrm>
            <a:off x="0" y="228600"/>
            <a:ext cx="12192000" cy="1676400"/>
          </a:xfrm>
        </p:spPr>
        <p:txBody>
          <a:bodyPr/>
          <a:lstStyle/>
          <a:p>
            <a:pPr eaLnBrk="1" hangingPunct="1">
              <a:buFontTx/>
              <a:buNone/>
            </a:pPr>
            <a:r>
              <a:rPr lang="en-AU" altLang="zh-TW" sz="2400" smtClean="0"/>
              <a:t>Starting with the base cuboid [Year, Month, Customer, Product, Sales-person, Sales-quota, Actual-sales], what specific OLAP operation should be performed in order to list the total Actual Sales by Customer in year 2000? </a:t>
            </a:r>
          </a:p>
          <a:p>
            <a:pPr eaLnBrk="1" hangingPunct="1">
              <a:buFontTx/>
              <a:buNone/>
            </a:pPr>
            <a:endParaRPr lang="zh-TW" altLang="en-US" sz="2400" smtClean="0"/>
          </a:p>
        </p:txBody>
      </p:sp>
      <p:sp>
        <p:nvSpPr>
          <p:cNvPr id="66564" name="Rectangle 5"/>
          <p:cNvSpPr>
            <a:spLocks noChangeArrowheads="1"/>
          </p:cNvSpPr>
          <p:nvPr/>
        </p:nvSpPr>
        <p:spPr bwMode="auto">
          <a:xfrm>
            <a:off x="2" y="-14735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6565" name="Object 4"/>
          <p:cNvGraphicFramePr>
            <a:graphicFrameLocks noChangeAspect="1"/>
          </p:cNvGraphicFramePr>
          <p:nvPr>
            <p:extLst>
              <p:ext uri="{D42A27DB-BD31-4B8C-83A1-F6EECF244321}">
                <p14:modId xmlns:p14="http://schemas.microsoft.com/office/powerpoint/2010/main" val="3153316533"/>
              </p:ext>
            </p:extLst>
          </p:nvPr>
        </p:nvGraphicFramePr>
        <p:xfrm>
          <a:off x="1846262" y="1433515"/>
          <a:ext cx="8356600" cy="3248025"/>
        </p:xfrm>
        <a:graphic>
          <a:graphicData uri="http://schemas.openxmlformats.org/presentationml/2006/ole">
            <mc:AlternateContent xmlns:mc="http://schemas.openxmlformats.org/markup-compatibility/2006">
              <mc:Choice xmlns:v="urn:schemas-microsoft-com:vml" Requires="v">
                <p:oleObj spid="_x0000_s15396" name="Visio" r:id="rId3" imgW="7252920" imgH="6334920" progId="Visio.Drawing.11">
                  <p:embed/>
                </p:oleObj>
              </mc:Choice>
              <mc:Fallback>
                <p:oleObj name="Visio" r:id="rId3" imgW="7252920" imgH="63349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262" y="1433515"/>
                        <a:ext cx="8356600" cy="3248025"/>
                      </a:xfrm>
                      <a:prstGeom prst="rect">
                        <a:avLst/>
                      </a:prstGeom>
                      <a:solidFill>
                        <a:schemeClr val="bg1"/>
                      </a:solidFill>
                      <a:ln>
                        <a:noFill/>
                      </a:ln>
                      <a:extLst/>
                    </p:spPr>
                  </p:pic>
                </p:oleObj>
              </mc:Fallback>
            </mc:AlternateContent>
          </a:graphicData>
        </a:graphic>
      </p:graphicFrame>
      <p:sp>
        <p:nvSpPr>
          <p:cNvPr id="66566" name="Rectangle 6"/>
          <p:cNvSpPr>
            <a:spLocks noChangeArrowheads="1"/>
          </p:cNvSpPr>
          <p:nvPr/>
        </p:nvSpPr>
        <p:spPr bwMode="auto">
          <a:xfrm>
            <a:off x="1016000" y="4114803"/>
            <a:ext cx="839946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AU" altLang="zh-TW" sz="1800" dirty="0"/>
              <a:t>The requested SQL statement is:</a:t>
            </a:r>
            <a:endParaRPr lang="en-US" altLang="zh-TW" sz="1800" dirty="0"/>
          </a:p>
          <a:p>
            <a:r>
              <a:rPr lang="en-AU" altLang="zh-TW" sz="1800" dirty="0"/>
              <a:t>Select Customer, Sum(</a:t>
            </a:r>
            <a:r>
              <a:rPr lang="en-AU" altLang="zh-TW" sz="1800" dirty="0" err="1"/>
              <a:t>Actual_sales</a:t>
            </a:r>
            <a:r>
              <a:rPr lang="en-AU" altLang="zh-TW" sz="1800" dirty="0"/>
              <a:t>) From Sales</a:t>
            </a:r>
            <a:r>
              <a:rPr lang="en-US" altLang="zh-TW" sz="1800" dirty="0"/>
              <a:t> </a:t>
            </a:r>
            <a:r>
              <a:rPr lang="en-AU" altLang="zh-TW" sz="1800" dirty="0"/>
              <a:t>Where year = ‘2000’</a:t>
            </a:r>
            <a:r>
              <a:rPr lang="en-US" altLang="zh-TW" sz="1800" dirty="0"/>
              <a:t> </a:t>
            </a:r>
            <a:r>
              <a:rPr lang="en-AU" altLang="zh-TW" sz="1800" dirty="0"/>
              <a:t>Group by customer</a:t>
            </a:r>
          </a:p>
          <a:p>
            <a:endParaRPr lang="en-AU" altLang="zh-TW" sz="1800" dirty="0"/>
          </a:p>
          <a:p>
            <a:r>
              <a:rPr lang="en-AU" altLang="zh-TW" sz="1800" dirty="0"/>
              <a:t>The requested MDX statement is:</a:t>
            </a:r>
          </a:p>
          <a:p>
            <a:r>
              <a:rPr lang="en-US" altLang="zh-TW" sz="1800" dirty="0"/>
              <a:t>Select{[Sales].</a:t>
            </a:r>
            <a:r>
              <a:rPr lang="en-US" altLang="zh-TW" sz="1800" dirty="0" err="1"/>
              <a:t>Actual_sales</a:t>
            </a:r>
            <a:r>
              <a:rPr lang="en-US" altLang="zh-TW" sz="1800" dirty="0"/>
              <a:t>}on Columns</a:t>
            </a:r>
          </a:p>
          <a:p>
            <a:r>
              <a:rPr lang="en-US" altLang="zh-TW" sz="1800" dirty="0"/>
              <a:t>({[Customer].</a:t>
            </a:r>
            <a:r>
              <a:rPr lang="en-US" altLang="zh-TW" sz="1800" dirty="0" err="1"/>
              <a:t>Customer_name</a:t>
            </a:r>
            <a:r>
              <a:rPr lang="en-US" altLang="zh-TW" sz="1800" dirty="0"/>
              <a:t>},{[Time].Year}) on Rows</a:t>
            </a:r>
          </a:p>
          <a:p>
            <a:r>
              <a:rPr lang="en-US" altLang="zh-TW" sz="1800" dirty="0"/>
              <a:t>from Cuboid</a:t>
            </a:r>
          </a:p>
          <a:p>
            <a:r>
              <a:rPr lang="en-US" altLang="zh-TW" sz="1800" dirty="0"/>
              <a:t>Where	([Time].[Year].[2000])</a:t>
            </a:r>
            <a:endParaRPr lang="en-AU" altLang="zh-TW" sz="1800" dirty="0"/>
          </a:p>
        </p:txBody>
      </p:sp>
    </p:spTree>
    <p:extLst>
      <p:ext uri="{BB962C8B-B14F-4D97-AF65-F5344CB8AC3E}">
        <p14:creationId xmlns:p14="http://schemas.microsoft.com/office/powerpoint/2010/main" val="25270734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914400" y="0"/>
            <a:ext cx="10363200" cy="304800"/>
          </a:xfrm>
        </p:spPr>
        <p:txBody>
          <a:bodyPr>
            <a:normAutofit fontScale="90000"/>
          </a:bodyPr>
          <a:lstStyle/>
          <a:p>
            <a:pPr eaLnBrk="1" fontAlgn="auto" hangingPunct="1">
              <a:spcAft>
                <a:spcPts val="0"/>
              </a:spcAft>
              <a:defRPr/>
            </a:pPr>
            <a:r>
              <a:rPr lang="en-US" altLang="zh-TW" sz="2000" smtClean="0">
                <a:ea typeface="新細明體" pitchFamily="18" charset="-120"/>
              </a:rPr>
              <a:t>Tutorial Question 5</a:t>
            </a:r>
          </a:p>
        </p:txBody>
      </p:sp>
      <p:sp>
        <p:nvSpPr>
          <p:cNvPr id="67587" name="Rectangle 3"/>
          <p:cNvSpPr>
            <a:spLocks noGrp="1" noChangeArrowheads="1"/>
          </p:cNvSpPr>
          <p:nvPr>
            <p:ph idx="1"/>
          </p:nvPr>
        </p:nvSpPr>
        <p:spPr>
          <a:xfrm>
            <a:off x="1471613" y="304800"/>
            <a:ext cx="9344026" cy="6096000"/>
          </a:xfrm>
        </p:spPr>
        <p:txBody>
          <a:bodyPr>
            <a:normAutofit/>
          </a:bodyPr>
          <a:lstStyle/>
          <a:p>
            <a:pPr marL="609600" indent="-609600" algn="just" eaLnBrk="1" hangingPunct="1">
              <a:buFontTx/>
              <a:buNone/>
            </a:pPr>
            <a:r>
              <a:rPr lang="en-US" altLang="zh-TW" sz="2400" dirty="0" smtClean="0"/>
              <a:t>Suppose that a data warehouse consists of the three dimensions </a:t>
            </a:r>
            <a:r>
              <a:rPr lang="en-US" altLang="zh-TW" sz="2400" i="1" dirty="0" smtClean="0"/>
              <a:t>time, doctor, </a:t>
            </a:r>
            <a:r>
              <a:rPr lang="en-US" altLang="zh-TW" sz="2400" dirty="0" smtClean="0"/>
              <a:t>and</a:t>
            </a:r>
            <a:r>
              <a:rPr lang="en-US" altLang="zh-TW" sz="2400" i="1" dirty="0" smtClean="0"/>
              <a:t> patent, </a:t>
            </a:r>
            <a:r>
              <a:rPr lang="en-US" altLang="zh-TW" sz="2400" dirty="0" smtClean="0"/>
              <a:t>and the two measures </a:t>
            </a:r>
            <a:r>
              <a:rPr lang="en-US" altLang="zh-TW" sz="2400" i="1" dirty="0" smtClean="0"/>
              <a:t>count </a:t>
            </a:r>
            <a:r>
              <a:rPr lang="en-US" altLang="zh-TW" sz="2400" dirty="0" smtClean="0"/>
              <a:t>and</a:t>
            </a:r>
            <a:r>
              <a:rPr lang="en-US" altLang="zh-TW" sz="2400" i="1" dirty="0" smtClean="0"/>
              <a:t> charge</a:t>
            </a:r>
            <a:r>
              <a:rPr lang="en-US" altLang="zh-TW" sz="2400" dirty="0" smtClean="0"/>
              <a:t>, where charge is the fee that a doctor charges a patient for a visit. Starting with the base </a:t>
            </a:r>
            <a:r>
              <a:rPr lang="en-US" altLang="zh-TW" sz="2400" i="1" dirty="0" smtClean="0"/>
              <a:t>cuboid </a:t>
            </a:r>
            <a:r>
              <a:rPr lang="en-US" altLang="zh-TW" sz="2400" dirty="0" smtClean="0"/>
              <a:t>[</a:t>
            </a:r>
            <a:r>
              <a:rPr lang="en-US" altLang="zh-TW" sz="2400" i="1" dirty="0" smtClean="0"/>
              <a:t>day, doctor, patient</a:t>
            </a:r>
            <a:r>
              <a:rPr lang="en-US" altLang="zh-TW" sz="2400" dirty="0" smtClean="0"/>
              <a:t>], provide a MDX (Multidimensional Expression) query to list the total fee collected by each doctor in 2000?</a:t>
            </a:r>
          </a:p>
          <a:p>
            <a:pPr marL="609600" indent="-609600" algn="just" eaLnBrk="1" hangingPunct="1">
              <a:buFontTx/>
              <a:buNone/>
            </a:pPr>
            <a:r>
              <a:rPr lang="en-US" altLang="zh-TW" sz="2400" dirty="0" smtClean="0"/>
              <a:t>To obtain the same list, write an SQL query assuming the data is stored in a relational database with the table </a:t>
            </a:r>
            <a:r>
              <a:rPr lang="en-US" altLang="zh-TW" sz="2400" i="1" dirty="0" smtClean="0"/>
              <a:t>fee (day, month, year, doctor, hospital, patient, count, charge).</a:t>
            </a:r>
          </a:p>
          <a:p>
            <a:pPr marL="609600" indent="-609600" eaLnBrk="1" hangingPunct="1">
              <a:buFontTx/>
              <a:buAutoNum type="arabicPeriod"/>
            </a:pPr>
            <a:r>
              <a:rPr lang="en-US" altLang="en-US" sz="2400" i="1" dirty="0" smtClean="0"/>
              <a:t>Starting with the base cuboid [day, doctor, patient], provide a MDX (Multidimensional Expression) query to list the total fee collected by each doctor in 2000?</a:t>
            </a:r>
          </a:p>
          <a:p>
            <a:pPr marL="609600" indent="-609600" eaLnBrk="1" hangingPunct="1">
              <a:buFontTx/>
              <a:buAutoNum type="arabicPeriod"/>
            </a:pPr>
            <a:r>
              <a:rPr lang="en-US" altLang="en-US" sz="2400" i="1" dirty="0" smtClean="0"/>
              <a:t>To obtain the same list, write an SQL query assuming the data is stored in a relational database with the table fee (day, month, year, doctor, hospital, patient, count, charge).</a:t>
            </a:r>
            <a:r>
              <a:rPr lang="en-US" altLang="en-US" sz="2400" dirty="0" smtClean="0"/>
              <a:t> </a:t>
            </a:r>
            <a:r>
              <a:rPr lang="en-US" altLang="zh-TW" sz="2400" dirty="0" smtClean="0"/>
              <a:t> </a:t>
            </a:r>
            <a:endParaRPr lang="zh-TW" altLang="en-US" sz="2400" dirty="0" smtClean="0"/>
          </a:p>
        </p:txBody>
      </p:sp>
      <p:sp>
        <p:nvSpPr>
          <p:cNvPr id="67588"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30461850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537" y="2058418"/>
            <a:ext cx="10529887" cy="434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7804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2"/>
            <a:ext cx="10515600" cy="1325563"/>
          </a:xfrm>
        </p:spPr>
        <p:txBody>
          <a:bodyPr>
            <a:normAutofit/>
          </a:bodyPr>
          <a:lstStyle/>
          <a:p>
            <a:pPr algn="ctr"/>
            <a:r>
              <a:rPr lang="en-US" dirty="0" smtClean="0">
                <a:solidFill>
                  <a:schemeClr val="tx1"/>
                </a:solidFill>
                <a:latin typeface="Algerian" pitchFamily="82" charset="0"/>
              </a:rPr>
              <a:t>Data warehouse design and usage</a:t>
            </a:r>
            <a:endParaRPr lang="en-US" dirty="0">
              <a:solidFill>
                <a:schemeClr val="tx1"/>
              </a:solidFill>
              <a:latin typeface="Algerian" pitchFamily="82" charset="0"/>
            </a:endParaRPr>
          </a:p>
        </p:txBody>
      </p:sp>
    </p:spTree>
    <p:extLst>
      <p:ext uri="{BB962C8B-B14F-4D97-AF65-F5344CB8AC3E}">
        <p14:creationId xmlns:p14="http://schemas.microsoft.com/office/powerpoint/2010/main" val="13554723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61925" y="2505075"/>
            <a:ext cx="12030075" cy="1373188"/>
          </a:xfrm>
        </p:spPr>
        <p:txBody>
          <a:bodyPr>
            <a:normAutofit/>
          </a:bodyPr>
          <a:lstStyle/>
          <a:p>
            <a:r>
              <a:rPr lang="en-US" altLang="zh-CN" sz="6000" b="1" dirty="0" smtClean="0">
                <a:solidFill>
                  <a:schemeClr val="tx1"/>
                </a:solidFill>
              </a:rPr>
              <a:t>Data Warehouse Usage</a:t>
            </a:r>
            <a:endParaRPr lang="en-US" sz="6000" b="1" dirty="0" smtClean="0">
              <a:solidFill>
                <a:schemeClr val="tx1"/>
              </a:solidFill>
            </a:endParaRPr>
          </a:p>
        </p:txBody>
      </p:sp>
    </p:spTree>
    <p:extLst>
      <p:ext uri="{BB962C8B-B14F-4D97-AF65-F5344CB8AC3E}">
        <p14:creationId xmlns:p14="http://schemas.microsoft.com/office/powerpoint/2010/main" val="1869097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6600" b="1" dirty="0" smtClean="0">
                <a:solidFill>
                  <a:schemeClr val="tx1"/>
                </a:solidFill>
              </a:rPr>
              <a:t>Introduction</a:t>
            </a:r>
          </a:p>
        </p:txBody>
      </p:sp>
      <p:sp>
        <p:nvSpPr>
          <p:cNvPr id="20483" name="Rectangle 3"/>
          <p:cNvSpPr>
            <a:spLocks noChangeArrowheads="1"/>
          </p:cNvSpPr>
          <p:nvPr/>
        </p:nvSpPr>
        <p:spPr bwMode="auto">
          <a:xfrm>
            <a:off x="477838" y="1962152"/>
            <a:ext cx="11168063"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a:latin typeface="Trebuchet MS" pitchFamily="34" charset="0"/>
              </a:rPr>
              <a:t>Data warehouses and data marts are used in a wide range of applications.</a:t>
            </a:r>
          </a:p>
          <a:p>
            <a:pPr marL="342900" indent="-342900" algn="just">
              <a:lnSpc>
                <a:spcPct val="150000"/>
              </a:lnSpc>
              <a:buFont typeface="Wingdings" pitchFamily="2" charset="2"/>
              <a:buChar char="§"/>
            </a:pPr>
            <a:r>
              <a:rPr lang="en-US" sz="2800">
                <a:latin typeface="Trebuchet MS" pitchFamily="34" charset="0"/>
              </a:rPr>
              <a:t>Business executives use the data in data warehouses and data marts to perform data analysis and make strategic decisions.</a:t>
            </a:r>
          </a:p>
          <a:p>
            <a:pPr marL="342900" indent="-342900" algn="just">
              <a:lnSpc>
                <a:spcPct val="150000"/>
              </a:lnSpc>
              <a:buFont typeface="Wingdings" pitchFamily="2" charset="2"/>
              <a:buChar char="§"/>
            </a:pPr>
            <a:r>
              <a:rPr lang="en-US" sz="2800">
                <a:latin typeface="Trebuchet MS" pitchFamily="34" charset="0"/>
              </a:rPr>
              <a:t>Data warehouses are used extensively in banking and financial services, consumer goods and retail distribution sectors, and controlled manufacturing such as demand-based production.</a:t>
            </a:r>
          </a:p>
        </p:txBody>
      </p:sp>
    </p:spTree>
    <p:extLst>
      <p:ext uri="{BB962C8B-B14F-4D97-AF65-F5344CB8AC3E}">
        <p14:creationId xmlns:p14="http://schemas.microsoft.com/office/powerpoint/2010/main" val="3905645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Data Warehouse </a:t>
            </a:r>
            <a:endParaRPr lang="en-US"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775" y="1414463"/>
            <a:ext cx="11430000" cy="510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6149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519113" y="414340"/>
            <a:ext cx="111934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Trebuchet MS" pitchFamily="34" charset="0"/>
              </a:rPr>
              <a:t>Initially, the data warehouse is mainly used for generating reports and answering predefined queries. </a:t>
            </a:r>
          </a:p>
          <a:p>
            <a:pPr marL="342900" indent="-342900" algn="just">
              <a:lnSpc>
                <a:spcPct val="150000"/>
              </a:lnSpc>
              <a:buFont typeface="Wingdings" pitchFamily="2" charset="2"/>
              <a:buChar char="§"/>
            </a:pPr>
            <a:r>
              <a:rPr lang="en-US" sz="2400" dirty="0">
                <a:latin typeface="Trebuchet MS" pitchFamily="34" charset="0"/>
              </a:rPr>
              <a:t>Progressively, it is used to analyze summarized and detailed data, where the results are presented in the form of reports and charts. </a:t>
            </a:r>
          </a:p>
          <a:p>
            <a:pPr marL="342900" indent="-342900" algn="just">
              <a:lnSpc>
                <a:spcPct val="150000"/>
              </a:lnSpc>
              <a:buFont typeface="Wingdings" pitchFamily="2" charset="2"/>
              <a:buChar char="§"/>
            </a:pPr>
            <a:r>
              <a:rPr lang="en-US" sz="2400" dirty="0">
                <a:latin typeface="Trebuchet MS" pitchFamily="34" charset="0"/>
              </a:rPr>
              <a:t>Later, the data warehouse is used for strategic purposes, performing multidimensional analysis and sophisticated slice-and-dice operations. </a:t>
            </a:r>
          </a:p>
          <a:p>
            <a:pPr marL="342900" indent="-342900" algn="just">
              <a:lnSpc>
                <a:spcPct val="150000"/>
              </a:lnSpc>
              <a:buFont typeface="Wingdings" pitchFamily="2" charset="2"/>
              <a:buChar char="§"/>
            </a:pPr>
            <a:r>
              <a:rPr lang="en-US" sz="2400" dirty="0">
                <a:latin typeface="Trebuchet MS" pitchFamily="34" charset="0"/>
              </a:rPr>
              <a:t>Finally, the data warehouse may be employed for knowledge discovery and strategic decision making using data mining tools. </a:t>
            </a:r>
          </a:p>
        </p:txBody>
      </p:sp>
    </p:spTree>
    <p:extLst>
      <p:ext uri="{BB962C8B-B14F-4D97-AF65-F5344CB8AC3E}">
        <p14:creationId xmlns:p14="http://schemas.microsoft.com/office/powerpoint/2010/main" val="13041081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5400" b="1" dirty="0" smtClean="0">
                <a:solidFill>
                  <a:schemeClr val="tx1"/>
                </a:solidFill>
              </a:rPr>
              <a:t>Data Warehouse Applications</a:t>
            </a:r>
          </a:p>
        </p:txBody>
      </p:sp>
      <p:sp>
        <p:nvSpPr>
          <p:cNvPr id="4" name="Rectangle 3"/>
          <p:cNvSpPr/>
          <p:nvPr/>
        </p:nvSpPr>
        <p:spPr>
          <a:xfrm>
            <a:off x="585788" y="2590801"/>
            <a:ext cx="11093451" cy="3046988"/>
          </a:xfrm>
          <a:prstGeom prst="rect">
            <a:avLst/>
          </a:prstGeom>
        </p:spPr>
        <p:txBody>
          <a:bodyPr>
            <a:spAutoFit/>
          </a:bodyPr>
          <a:lstStyle/>
          <a:p>
            <a:pPr algn="just" fontAlgn="auto">
              <a:lnSpc>
                <a:spcPct val="150000"/>
              </a:lnSpc>
              <a:spcBef>
                <a:spcPts val="0"/>
              </a:spcBef>
              <a:spcAft>
                <a:spcPts val="0"/>
              </a:spcAft>
              <a:defRPr/>
            </a:pPr>
            <a:r>
              <a:rPr lang="en-US" sz="3200" dirty="0">
                <a:latin typeface="+mn-lt"/>
                <a:cs typeface="+mn-cs"/>
              </a:rPr>
              <a:t>There are three kinds of data warehouse applications:</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information processing,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analytical processing, and </a:t>
            </a:r>
          </a:p>
          <a:p>
            <a:pPr marL="514350" indent="-514350" algn="just" fontAlgn="auto">
              <a:lnSpc>
                <a:spcPct val="150000"/>
              </a:lnSpc>
              <a:spcBef>
                <a:spcPts val="0"/>
              </a:spcBef>
              <a:spcAft>
                <a:spcPts val="0"/>
              </a:spcAft>
              <a:buFont typeface="+mj-lt"/>
              <a:buAutoNum type="romanUcPeriod"/>
              <a:defRPr/>
            </a:pPr>
            <a:r>
              <a:rPr lang="en-US" sz="3200" b="1" dirty="0">
                <a:latin typeface="+mn-lt"/>
                <a:cs typeface="+mn-cs"/>
              </a:rPr>
              <a:t>data mining.</a:t>
            </a:r>
          </a:p>
        </p:txBody>
      </p:sp>
    </p:spTree>
    <p:extLst>
      <p:ext uri="{BB962C8B-B14F-4D97-AF65-F5344CB8AC3E}">
        <p14:creationId xmlns:p14="http://schemas.microsoft.com/office/powerpoint/2010/main" val="9533775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5400" b="1" smtClean="0"/>
              <a:t>Data Warehouse Applications</a:t>
            </a:r>
            <a:endParaRPr lang="en-US" sz="5400" smtClean="0"/>
          </a:p>
        </p:txBody>
      </p:sp>
      <p:sp>
        <p:nvSpPr>
          <p:cNvPr id="4" name="Rectangle 3"/>
          <p:cNvSpPr txBox="1">
            <a:spLocks noChangeArrowheads="1"/>
          </p:cNvSpPr>
          <p:nvPr/>
        </p:nvSpPr>
        <p:spPr>
          <a:xfrm>
            <a:off x="434976" y="1949450"/>
            <a:ext cx="11022013" cy="4665663"/>
          </a:xfrm>
          <a:prstGeom prst="rect">
            <a:avLst/>
          </a:prstGeom>
          <a:noFill/>
        </p:spPr>
        <p:txBody>
          <a:bodyPr lIns="92075" tIns="46038" rIns="92075" bIns="46038">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lvl="1" algn="just" fontAlgn="auto">
              <a:lnSpc>
                <a:spcPct val="120000"/>
              </a:lnSpc>
              <a:spcAft>
                <a:spcPts val="0"/>
              </a:spcAft>
              <a:defRPr/>
            </a:pPr>
            <a:r>
              <a:rPr lang="en-US" altLang="zh-CN" sz="2400" b="1" dirty="0" smtClean="0"/>
              <a:t>Information processing</a:t>
            </a:r>
          </a:p>
          <a:p>
            <a:pPr lvl="2" algn="just" fontAlgn="auto">
              <a:lnSpc>
                <a:spcPct val="120000"/>
              </a:lnSpc>
              <a:spcAft>
                <a:spcPts val="0"/>
              </a:spcAft>
              <a:defRPr/>
            </a:pPr>
            <a:r>
              <a:rPr lang="en-US" altLang="zh-CN" sz="2000" dirty="0" smtClean="0"/>
              <a:t>supports querying, basic statistical analysis, and reporting using crosstabs, tables, charts and graphs</a:t>
            </a:r>
          </a:p>
          <a:p>
            <a:pPr lvl="1" algn="just" fontAlgn="auto">
              <a:lnSpc>
                <a:spcPct val="120000"/>
              </a:lnSpc>
              <a:spcAft>
                <a:spcPts val="0"/>
              </a:spcAft>
              <a:defRPr/>
            </a:pPr>
            <a:r>
              <a:rPr lang="en-US" altLang="zh-CN" sz="2400" b="1" dirty="0" smtClean="0"/>
              <a:t>Analytical processing</a:t>
            </a:r>
          </a:p>
          <a:p>
            <a:pPr lvl="2" algn="just" fontAlgn="auto">
              <a:lnSpc>
                <a:spcPct val="120000"/>
              </a:lnSpc>
              <a:spcAft>
                <a:spcPts val="0"/>
              </a:spcAft>
              <a:defRPr/>
            </a:pPr>
            <a:r>
              <a:rPr lang="en-US" altLang="zh-CN" sz="2000" dirty="0"/>
              <a:t>It generally operates on historic data in both summarized and detailed forms</a:t>
            </a:r>
            <a:r>
              <a:rPr lang="en-US" altLang="zh-CN" sz="2000" dirty="0" smtClean="0"/>
              <a:t>.</a:t>
            </a:r>
          </a:p>
          <a:p>
            <a:pPr lvl="2" algn="just" fontAlgn="auto">
              <a:lnSpc>
                <a:spcPct val="120000"/>
              </a:lnSpc>
              <a:spcAft>
                <a:spcPts val="0"/>
              </a:spcAft>
              <a:defRPr/>
            </a:pPr>
            <a:r>
              <a:rPr lang="en-US" altLang="zh-CN" sz="2000" dirty="0" smtClean="0"/>
              <a:t>supports basic OLAP operations, slice-dice, drilling, pivoting.</a:t>
            </a:r>
          </a:p>
          <a:p>
            <a:pPr lvl="2" algn="just" fontAlgn="auto">
              <a:lnSpc>
                <a:spcPct val="120000"/>
              </a:lnSpc>
              <a:spcAft>
                <a:spcPts val="0"/>
              </a:spcAft>
              <a:defRPr/>
            </a:pPr>
            <a:r>
              <a:rPr lang="en-US" altLang="zh-CN" sz="2000" dirty="0"/>
              <a:t>The major strength of online analytical processing </a:t>
            </a:r>
            <a:r>
              <a:rPr lang="en-US" altLang="zh-CN" sz="2000" dirty="0" smtClean="0"/>
              <a:t>over information </a:t>
            </a:r>
            <a:r>
              <a:rPr lang="en-US" altLang="zh-CN" sz="2000" dirty="0"/>
              <a:t>processing is the multidimensional data analysis of data warehouse data.</a:t>
            </a:r>
            <a:endParaRPr lang="en-US" altLang="zh-CN" sz="2000" dirty="0" smtClean="0"/>
          </a:p>
          <a:p>
            <a:pPr lvl="1" algn="just" fontAlgn="auto">
              <a:lnSpc>
                <a:spcPct val="120000"/>
              </a:lnSpc>
              <a:spcAft>
                <a:spcPts val="0"/>
              </a:spcAft>
              <a:defRPr/>
            </a:pPr>
            <a:r>
              <a:rPr lang="en-US" altLang="zh-CN" sz="2400" b="1" dirty="0" smtClean="0"/>
              <a:t>Data mining</a:t>
            </a:r>
          </a:p>
          <a:p>
            <a:pPr lvl="2" algn="just" fontAlgn="auto">
              <a:lnSpc>
                <a:spcPct val="120000"/>
              </a:lnSpc>
              <a:spcAft>
                <a:spcPts val="0"/>
              </a:spcAft>
              <a:defRPr/>
            </a:pPr>
            <a:r>
              <a:rPr lang="en-US" altLang="zh-CN" sz="2000" dirty="0" smtClean="0"/>
              <a:t>knowledge discovery from hidden patterns </a:t>
            </a:r>
          </a:p>
          <a:p>
            <a:pPr lvl="2" algn="just" fontAlgn="auto">
              <a:lnSpc>
                <a:spcPct val="120000"/>
              </a:lnSpc>
              <a:spcAft>
                <a:spcPts val="0"/>
              </a:spcAft>
              <a:defRPr/>
            </a:pPr>
            <a:r>
              <a:rPr lang="en-US" altLang="zh-CN" sz="2000" dirty="0" smtClean="0"/>
              <a:t>supports associations, constructing analytical models, performing classification and prediction, and presenting the mining results using visualization tools</a:t>
            </a:r>
          </a:p>
        </p:txBody>
      </p:sp>
    </p:spTree>
    <p:extLst>
      <p:ext uri="{BB962C8B-B14F-4D97-AF65-F5344CB8AC3E}">
        <p14:creationId xmlns:p14="http://schemas.microsoft.com/office/powerpoint/2010/main" val="149633924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sz="3200" b="1" i="1" smtClean="0">
                <a:latin typeface="Adobe Caslon Pro Bold"/>
              </a:rPr>
              <a:t>“How does data mining relate to information processing and online analytical processing? ”</a:t>
            </a:r>
          </a:p>
        </p:txBody>
      </p:sp>
      <p:sp>
        <p:nvSpPr>
          <p:cNvPr id="24579" name="Rectangle 3"/>
          <p:cNvSpPr>
            <a:spLocks noChangeArrowheads="1"/>
          </p:cNvSpPr>
          <p:nvPr/>
        </p:nvSpPr>
        <p:spPr bwMode="auto">
          <a:xfrm>
            <a:off x="833439" y="1990726"/>
            <a:ext cx="10515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ü"/>
            </a:pPr>
            <a:r>
              <a:rPr lang="en-US" sz="2800">
                <a:latin typeface="Trebuchet MS" pitchFamily="34" charset="0"/>
              </a:rPr>
              <a:t>Information processing, based on queries, can find useful information. However, answers to such queries reflect the information directly stored in databases or computable by aggregate functions.</a:t>
            </a:r>
          </a:p>
          <a:p>
            <a:pPr marL="342900" indent="-342900" algn="just">
              <a:lnSpc>
                <a:spcPct val="150000"/>
              </a:lnSpc>
              <a:buFont typeface="Wingdings" pitchFamily="2" charset="2"/>
              <a:buChar char="ü"/>
            </a:pPr>
            <a:r>
              <a:rPr lang="en-US" sz="2800">
                <a:latin typeface="Trebuchet MS" pitchFamily="34" charset="0"/>
              </a:rPr>
              <a:t>It do not reflect hidden patterns or regularities buried in the database. </a:t>
            </a:r>
          </a:p>
          <a:p>
            <a:pPr marL="342900" indent="-342900" algn="just">
              <a:lnSpc>
                <a:spcPct val="150000"/>
              </a:lnSpc>
              <a:buFont typeface="Wingdings" pitchFamily="2" charset="2"/>
              <a:buChar char="ü"/>
            </a:pPr>
            <a:r>
              <a:rPr lang="en-US" sz="2800">
                <a:latin typeface="Trebuchet MS" pitchFamily="34" charset="0"/>
              </a:rPr>
              <a:t>Therefore, information processing is not data mining.</a:t>
            </a:r>
          </a:p>
        </p:txBody>
      </p:sp>
    </p:spTree>
    <p:extLst>
      <p:ext uri="{BB962C8B-B14F-4D97-AF65-F5344CB8AC3E}">
        <p14:creationId xmlns:p14="http://schemas.microsoft.com/office/powerpoint/2010/main" val="29781639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1601" y="739775"/>
            <a:ext cx="10494963" cy="1081088"/>
          </a:xfrm>
        </p:spPr>
        <p:txBody>
          <a:bodyPr/>
          <a:lstStyle/>
          <a:p>
            <a:pPr algn="ctr"/>
            <a:r>
              <a:rPr lang="en-US" sz="2800" smtClean="0">
                <a:latin typeface="Adobe Caslon Pro Bold"/>
              </a:rPr>
              <a:t>“Do OLAP systems perform data</a:t>
            </a:r>
            <a:br>
              <a:rPr lang="en-US" sz="2800" smtClean="0">
                <a:latin typeface="Adobe Caslon Pro Bold"/>
              </a:rPr>
            </a:br>
            <a:r>
              <a:rPr lang="en-US" sz="2800" smtClean="0">
                <a:latin typeface="Adobe Caslon Pro Bold"/>
              </a:rPr>
              <a:t>mining? Are OLAP systems actually data mining systems?”</a:t>
            </a:r>
          </a:p>
        </p:txBody>
      </p:sp>
      <p:sp>
        <p:nvSpPr>
          <p:cNvPr id="25603" name="Rectangle 3"/>
          <p:cNvSpPr>
            <a:spLocks noChangeArrowheads="1"/>
          </p:cNvSpPr>
          <p:nvPr/>
        </p:nvSpPr>
        <p:spPr bwMode="auto">
          <a:xfrm>
            <a:off x="577851" y="2312990"/>
            <a:ext cx="109061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Ø"/>
            </a:pPr>
            <a:r>
              <a:rPr lang="en-US" sz="2400">
                <a:latin typeface="Trebuchet MS" pitchFamily="34" charset="0"/>
              </a:rPr>
              <a:t>The functionalities of OLAP and data mining can be viewed as disjoint.</a:t>
            </a:r>
          </a:p>
          <a:p>
            <a:pPr marL="342900" indent="-342900" algn="just">
              <a:buFont typeface="Wingdings" pitchFamily="2" charset="2"/>
              <a:buChar char="Ø"/>
            </a:pPr>
            <a:r>
              <a:rPr lang="en-US" sz="2400">
                <a:latin typeface="Trebuchet MS" pitchFamily="34" charset="0"/>
              </a:rPr>
              <a:t>OLAP is a data summarization/aggregation tool that helps simplify data analysis.</a:t>
            </a:r>
          </a:p>
          <a:p>
            <a:pPr marL="342900" indent="-342900" algn="just">
              <a:buFont typeface="Wingdings" pitchFamily="2" charset="2"/>
              <a:buChar char="Ø"/>
            </a:pPr>
            <a:r>
              <a:rPr lang="en-US" sz="2400">
                <a:latin typeface="Trebuchet MS" pitchFamily="34" charset="0"/>
              </a:rPr>
              <a:t> Data mining allows the automated discovery of implicit patterns and interesting knowledge hidden in large amounts of data.</a:t>
            </a:r>
          </a:p>
          <a:p>
            <a:pPr marL="342900" indent="-342900" algn="just">
              <a:buFont typeface="Wingdings" pitchFamily="2" charset="2"/>
              <a:buChar char="Ø"/>
            </a:pPr>
            <a:r>
              <a:rPr lang="en-US" sz="2400">
                <a:latin typeface="Trebuchet MS" pitchFamily="34" charset="0"/>
              </a:rPr>
              <a:t>OLAP functions are essentially for user-directed data summarization and comparison.</a:t>
            </a:r>
          </a:p>
          <a:p>
            <a:pPr marL="342900" indent="-342900" algn="just">
              <a:buFont typeface="Wingdings" pitchFamily="2" charset="2"/>
              <a:buChar char="Ø"/>
            </a:pPr>
            <a:r>
              <a:rPr lang="en-US" sz="2400">
                <a:latin typeface="Trebuchet MS" pitchFamily="34" charset="0"/>
              </a:rPr>
              <a:t>Data mining covers a much broader spectrum than simple OLAP operations, because it performs not only data summarization and comparison but also association, classification, prediction, clustering, time-series analysis, and other data analysis tasks.</a:t>
            </a:r>
          </a:p>
        </p:txBody>
      </p:sp>
    </p:spTree>
    <p:extLst>
      <p:ext uri="{BB962C8B-B14F-4D97-AF65-F5344CB8AC3E}">
        <p14:creationId xmlns:p14="http://schemas.microsoft.com/office/powerpoint/2010/main" val="42015605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681038" y="2163763"/>
            <a:ext cx="10990263"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
            </a:pPr>
            <a:r>
              <a:rPr lang="en-US" sz="2400" dirty="0">
                <a:latin typeface="Trebuchet MS" pitchFamily="34" charset="0"/>
              </a:rPr>
              <a:t>Data mining is not confined to the analysis of data stored in data warehouses.</a:t>
            </a:r>
          </a:p>
          <a:p>
            <a:pPr marL="342900" indent="-342900" algn="just">
              <a:buFont typeface="Wingdings" pitchFamily="2" charset="2"/>
              <a:buChar char="§"/>
            </a:pPr>
            <a:r>
              <a:rPr lang="en-US" sz="2400" dirty="0">
                <a:latin typeface="Trebuchet MS" pitchFamily="34" charset="0"/>
              </a:rPr>
              <a:t>It may also analyze transactional, spatial, textual, and multimedia data that are difficult to model with current multidimensional database technology. </a:t>
            </a:r>
          </a:p>
          <a:p>
            <a:pPr marL="342900" indent="-342900" algn="just">
              <a:buFont typeface="Wingdings" pitchFamily="2" charset="2"/>
              <a:buChar char="§"/>
            </a:pPr>
            <a:endParaRPr lang="en-US" sz="2400" dirty="0">
              <a:latin typeface="Trebuchet MS" pitchFamily="34" charset="0"/>
            </a:endParaRPr>
          </a:p>
        </p:txBody>
      </p:sp>
    </p:spTree>
    <p:extLst>
      <p:ext uri="{BB962C8B-B14F-4D97-AF65-F5344CB8AC3E}">
        <p14:creationId xmlns:p14="http://schemas.microsoft.com/office/powerpoint/2010/main" val="25430453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27651" name="Rectangle 3"/>
          <p:cNvSpPr>
            <a:spLocks noChangeArrowheads="1"/>
          </p:cNvSpPr>
          <p:nvPr/>
        </p:nvSpPr>
        <p:spPr bwMode="auto">
          <a:xfrm>
            <a:off x="681038" y="2138364"/>
            <a:ext cx="1077595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lnSpc>
                <a:spcPct val="150000"/>
              </a:lnSpc>
              <a:buFont typeface="Wingdings" pitchFamily="2" charset="2"/>
              <a:buChar char="§"/>
            </a:pPr>
            <a:r>
              <a:rPr lang="en-US" sz="2400">
                <a:latin typeface="Trebuchet MS" pitchFamily="34" charset="0"/>
              </a:rPr>
              <a:t>Multidimensional data mining (also known as exploratory multidimensional data mining, online analytical mining, or OLAM) integrates OLAP with data mining to uncover knowledge in multidimensional databases.</a:t>
            </a:r>
          </a:p>
          <a:p>
            <a:pPr marL="285750" indent="-285750" algn="just">
              <a:lnSpc>
                <a:spcPct val="150000"/>
              </a:lnSpc>
              <a:buFont typeface="Wingdings" pitchFamily="2" charset="2"/>
              <a:buChar char="§"/>
            </a:pPr>
            <a:endParaRPr lang="en-US" sz="2400">
              <a:latin typeface="Trebuchet MS" pitchFamily="34" charset="0"/>
            </a:endParaRPr>
          </a:p>
          <a:p>
            <a:pPr marL="285750" indent="-285750" algn="just">
              <a:lnSpc>
                <a:spcPct val="150000"/>
              </a:lnSpc>
              <a:buFont typeface="Wingdings" pitchFamily="2" charset="2"/>
              <a:buChar char="§"/>
            </a:pPr>
            <a:r>
              <a:rPr lang="en-US" sz="2400">
                <a:latin typeface="Trebuchet MS" pitchFamily="34" charset="0"/>
              </a:rPr>
              <a:t>Among the many different paradigms and architectures of data mining systems, multidimensional data mining is particularly important for the following reasons:</a:t>
            </a:r>
          </a:p>
        </p:txBody>
      </p:sp>
    </p:spTree>
    <p:extLst>
      <p:ext uri="{BB962C8B-B14F-4D97-AF65-F5344CB8AC3E}">
        <p14:creationId xmlns:p14="http://schemas.microsoft.com/office/powerpoint/2010/main" val="256191936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28675" name="Rectangle 4"/>
          <p:cNvSpPr>
            <a:spLocks noChangeArrowheads="1"/>
          </p:cNvSpPr>
          <p:nvPr/>
        </p:nvSpPr>
        <p:spPr bwMode="auto">
          <a:xfrm>
            <a:off x="681039" y="2262189"/>
            <a:ext cx="10668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1" u="sng">
                <a:latin typeface="Trebuchet MS" pitchFamily="34" charset="0"/>
              </a:rPr>
              <a:t>High quality of data in data warehouses</a:t>
            </a:r>
            <a:r>
              <a:rPr lang="en-US" sz="2800" b="1">
                <a:latin typeface="Trebuchet MS" pitchFamily="34" charset="0"/>
              </a:rPr>
              <a:t>:   </a:t>
            </a:r>
          </a:p>
          <a:p>
            <a:pPr algn="just"/>
            <a:endParaRPr lang="en-US" sz="2800" b="1">
              <a:latin typeface="Trebuchet MS" pitchFamily="34" charset="0"/>
            </a:endParaRPr>
          </a:p>
          <a:p>
            <a:pPr algn="just"/>
            <a:r>
              <a:rPr lang="en-US" sz="2800">
                <a:latin typeface="Trebuchet MS" pitchFamily="34" charset="0"/>
              </a:rPr>
              <a:t>Most data mining tools need to work on integrated, consistent, and cleaned data, which requires costly data cleaning, data integration, and data transformation as preprocessing steps.</a:t>
            </a:r>
          </a:p>
          <a:p>
            <a:pPr algn="just"/>
            <a:endParaRPr lang="en-US" sz="2800">
              <a:latin typeface="Trebuchet MS" pitchFamily="34" charset="0"/>
            </a:endParaRPr>
          </a:p>
          <a:p>
            <a:pPr algn="just"/>
            <a:r>
              <a:rPr lang="en-US" sz="2800">
                <a:latin typeface="Trebuchet MS" pitchFamily="34" charset="0"/>
              </a:rPr>
              <a:t>A data warehouse constructed by such preprocessing serves as a valuable source of high-quality data for OLAP as well as for data mining.</a:t>
            </a:r>
          </a:p>
        </p:txBody>
      </p:sp>
    </p:spTree>
    <p:extLst>
      <p:ext uri="{BB962C8B-B14F-4D97-AF65-F5344CB8AC3E}">
        <p14:creationId xmlns:p14="http://schemas.microsoft.com/office/powerpoint/2010/main" val="234615575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29699" name="Rectangle 4"/>
          <p:cNvSpPr>
            <a:spLocks noChangeArrowheads="1"/>
          </p:cNvSpPr>
          <p:nvPr/>
        </p:nvSpPr>
        <p:spPr bwMode="auto">
          <a:xfrm>
            <a:off x="681039" y="2074865"/>
            <a:ext cx="10668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Available information processing infrastructure surrounding data warehouses:</a:t>
            </a:r>
            <a:r>
              <a:rPr lang="en-US" sz="2400" b="1">
                <a:latin typeface="Trebuchet MS" pitchFamily="34" charset="0"/>
              </a:rPr>
              <a:t>  </a:t>
            </a:r>
          </a:p>
          <a:p>
            <a:pPr algn="just"/>
            <a:endParaRPr lang="en-US" sz="2400" b="1">
              <a:latin typeface="Trebuchet MS" pitchFamily="34" charset="0"/>
            </a:endParaRPr>
          </a:p>
          <a:p>
            <a:pPr algn="just"/>
            <a:r>
              <a:rPr lang="en-US" sz="2400">
                <a:latin typeface="Trebuchet MS" pitchFamily="34" charset="0"/>
              </a:rPr>
              <a:t>Comprehensive information processing and data analysis infrastructures have been or will be systematically constructed surrounding data warehouses, which include accessing, integration, consolidation, and transformation of multiple heterogeneous databases, ODBC/OLEDB connections, Web accessing and service facilities, and reporting and OLAP analysis tools. </a:t>
            </a:r>
          </a:p>
          <a:p>
            <a:pPr algn="just"/>
            <a:endParaRPr lang="en-US" sz="2400">
              <a:latin typeface="Trebuchet MS" pitchFamily="34" charset="0"/>
            </a:endParaRPr>
          </a:p>
          <a:p>
            <a:pPr algn="just"/>
            <a:r>
              <a:rPr lang="en-US" sz="2400">
                <a:latin typeface="Trebuchet MS" pitchFamily="34" charset="0"/>
              </a:rPr>
              <a:t>It is prudent to make the best use of the available infrastructures rather than constructing everything from scratch.</a:t>
            </a:r>
          </a:p>
        </p:txBody>
      </p:sp>
    </p:spTree>
    <p:extLst>
      <p:ext uri="{BB962C8B-B14F-4D97-AF65-F5344CB8AC3E}">
        <p14:creationId xmlns:p14="http://schemas.microsoft.com/office/powerpoint/2010/main" val="17452460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algn="ctr"/>
            <a:r>
              <a:rPr lang="en-US" smtClean="0"/>
              <a:t>From Online Analytical Processing</a:t>
            </a:r>
            <a:br>
              <a:rPr lang="en-US" smtClean="0"/>
            </a:br>
            <a:r>
              <a:rPr lang="en-US" smtClean="0"/>
              <a:t>to Multidimensional Data Mining</a:t>
            </a:r>
          </a:p>
        </p:txBody>
      </p:sp>
      <p:sp>
        <p:nvSpPr>
          <p:cNvPr id="30723" name="Rectangle 4"/>
          <p:cNvSpPr>
            <a:spLocks noChangeArrowheads="1"/>
          </p:cNvSpPr>
          <p:nvPr/>
        </p:nvSpPr>
        <p:spPr bwMode="auto">
          <a:xfrm>
            <a:off x="841375" y="2195515"/>
            <a:ext cx="106695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OLAP-based exploration of multidimensional data:</a:t>
            </a:r>
          </a:p>
          <a:p>
            <a:pPr algn="just"/>
            <a:r>
              <a:rPr lang="en-US" sz="2400">
                <a:latin typeface="Trebuchet MS" pitchFamily="34" charset="0"/>
              </a:rPr>
              <a:t>Effective data mining needs exploratory data analysis. A user will often want to traverse through a database, select portions of relevant data, analyze them at different granularities, and present knowledge/results in different forms.</a:t>
            </a:r>
          </a:p>
          <a:p>
            <a:pPr algn="just"/>
            <a:endParaRPr lang="en-US" sz="2400" b="1" u="sng">
              <a:latin typeface="Trebuchet MS" pitchFamily="34" charset="0"/>
            </a:endParaRPr>
          </a:p>
          <a:p>
            <a:pPr algn="just"/>
            <a:r>
              <a:rPr lang="en-US" sz="2400" b="1" u="sng">
                <a:latin typeface="Trebuchet MS" pitchFamily="34" charset="0"/>
              </a:rPr>
              <a:t>Online selection of data mining functions</a:t>
            </a:r>
            <a:r>
              <a:rPr lang="en-US" sz="2400" b="1">
                <a:latin typeface="Trebuchet MS" pitchFamily="34" charset="0"/>
              </a:rPr>
              <a:t>:   </a:t>
            </a:r>
          </a:p>
          <a:p>
            <a:pPr algn="just"/>
            <a:r>
              <a:rPr lang="en-US" sz="2400">
                <a:latin typeface="Trebuchet MS" pitchFamily="34" charset="0"/>
              </a:rPr>
              <a:t>Users may not always know the specific kinds of knowledge they want to mine. By integrating OLAP with various data mining functions, multidimensional data mining provides users with the flexibility to select desired data mining functions and swap data mining tasks dynamically.</a:t>
            </a:r>
          </a:p>
          <a:p>
            <a:pPr algn="just"/>
            <a:endParaRPr lang="en-US" sz="2400">
              <a:latin typeface="Trebuchet MS" pitchFamily="34" charset="0"/>
            </a:endParaRPr>
          </a:p>
        </p:txBody>
      </p:sp>
    </p:spTree>
    <p:extLst>
      <p:ext uri="{BB962C8B-B14F-4D97-AF65-F5344CB8AC3E}">
        <p14:creationId xmlns:p14="http://schemas.microsoft.com/office/powerpoint/2010/main" val="205100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1160</TotalTime>
  <Words>6830</Words>
  <Application>Microsoft Office PowerPoint</Application>
  <PresentationFormat>Custom</PresentationFormat>
  <Paragraphs>806</Paragraphs>
  <Slides>123</Slides>
  <Notes>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123</vt:i4>
      </vt:variant>
    </vt:vector>
  </HeadingPairs>
  <TitlesOfParts>
    <vt:vector size="128" baseType="lpstr">
      <vt:lpstr>Office Theme</vt:lpstr>
      <vt:lpstr>ClipArt</vt:lpstr>
      <vt:lpstr>Clip</vt:lpstr>
      <vt:lpstr>Visio</vt:lpstr>
      <vt:lpstr>Visio.Drawing.6</vt:lpstr>
      <vt:lpstr>Data Warehousing  and  Data Mining </vt:lpstr>
      <vt:lpstr>UNIT I</vt:lpstr>
      <vt:lpstr>Topics to be covered </vt:lpstr>
      <vt:lpstr>Basic Concepts </vt:lpstr>
      <vt:lpstr>PowerPoint Presentation</vt:lpstr>
      <vt:lpstr>PowerPoint Presentation</vt:lpstr>
      <vt:lpstr>What is Data Warehouse??????</vt:lpstr>
      <vt:lpstr>Data Warehouse Properties</vt:lpstr>
      <vt:lpstr>Levels of Data Warehouse </vt:lpstr>
      <vt:lpstr>PowerPoint Presentation</vt:lpstr>
      <vt:lpstr>Heterogeneous Information Sources</vt:lpstr>
      <vt:lpstr>Features of a Warehouse…….</vt:lpstr>
      <vt:lpstr>Need of a Separate Data Warehouse</vt:lpstr>
      <vt:lpstr>Origin/Evolution of Data Warehouse</vt:lpstr>
      <vt:lpstr>PowerPoint Presentation</vt:lpstr>
      <vt:lpstr>PowerPoint Presentation</vt:lpstr>
      <vt:lpstr>PowerPoint Presentation</vt:lpstr>
      <vt:lpstr>PowerPoint Presentation</vt:lpstr>
      <vt:lpstr>PowerPoint Presentation</vt:lpstr>
      <vt:lpstr>PowerPoint Presentation</vt:lpstr>
      <vt:lpstr>Differences between Operational Database Systems and Data Warehouses</vt:lpstr>
      <vt:lpstr>PowerPoint Presentation</vt:lpstr>
      <vt:lpstr>PowerPoint Presentation</vt:lpstr>
      <vt:lpstr>PowerPoint Presentation</vt:lpstr>
      <vt:lpstr>PowerPoint Presentation</vt:lpstr>
      <vt:lpstr>Advantages of Data Warehouse (DWH)</vt:lpstr>
      <vt:lpstr>Disadvantages of Data Warehouse: </vt:lpstr>
      <vt:lpstr>PowerPoint Presentation</vt:lpstr>
      <vt:lpstr>Data Warehouse Tools </vt:lpstr>
      <vt:lpstr>PowerPoint Presentation</vt:lpstr>
      <vt:lpstr>PowerPoint Presentation</vt:lpstr>
      <vt:lpstr>Data warehouse modeling: cube and OLAP </vt:lpstr>
      <vt:lpstr>OLAP (Online Analytical Processing)</vt:lpstr>
      <vt:lpstr>Online Analytical Processing</vt:lpstr>
      <vt:lpstr>Why Separate Data Warehouse?</vt:lpstr>
      <vt:lpstr>From Tables and Spreadsheets to Data Cubes</vt:lpstr>
      <vt:lpstr>OLTP vs. OLAP</vt:lpstr>
      <vt:lpstr>OLAP Server Architectures</vt:lpstr>
      <vt:lpstr>Multidimensional Data</vt:lpstr>
      <vt:lpstr>PowerPoint Presentation</vt:lpstr>
      <vt:lpstr>Typical OLAP Operations</vt:lpstr>
      <vt:lpstr>PowerPoint Presentation</vt:lpstr>
      <vt:lpstr>Sample OLAP Drill down  online report</vt:lpstr>
      <vt:lpstr>Cube Operation</vt:lpstr>
      <vt:lpstr>Roll-up and Drill-down</vt:lpstr>
      <vt:lpstr>Slice and dice</vt:lpstr>
      <vt:lpstr>PowerPoint Presentation</vt:lpstr>
      <vt:lpstr>PowerPoint Presentation</vt:lpstr>
      <vt:lpstr>PowerPoint Presentation</vt:lpstr>
      <vt:lpstr>PowerPoint Presentation</vt:lpstr>
      <vt:lpstr>Querying with MDX  (Multidimensional Expressions)</vt:lpstr>
      <vt:lpstr>The Data Hierarchy</vt:lpstr>
      <vt:lpstr>Sample MDX where italic are default</vt:lpstr>
      <vt:lpstr>PowerPoint Presentation</vt:lpstr>
      <vt:lpstr>Example on Roll-up</vt:lpstr>
      <vt:lpstr>PowerPoint Presentation</vt:lpstr>
      <vt:lpstr>Example on Drill-down</vt:lpstr>
      <vt:lpstr>PowerPoint Presentation</vt:lpstr>
      <vt:lpstr>Example on Slice</vt:lpstr>
      <vt:lpstr>PowerPoint Presentation</vt:lpstr>
      <vt:lpstr>Example on Dice</vt:lpstr>
      <vt:lpstr>PowerPoint Presentation</vt:lpstr>
      <vt:lpstr>The CrossJoin ( ) Function</vt:lpstr>
      <vt:lpstr>Filter ( ) Versus Slicer</vt:lpstr>
      <vt:lpstr>The Order ( ) Function</vt:lpstr>
      <vt:lpstr> TopCount ( ) and BottomCount ( ) Functions</vt:lpstr>
      <vt:lpstr>Sales Data Warehouse Star Schema of the SalesRecord   </vt:lpstr>
      <vt:lpstr>Sample Star Schema of Sales Record</vt:lpstr>
      <vt:lpstr>Axis Dimensions in the Select Clause</vt:lpstr>
      <vt:lpstr>This query crossjoins the Gender and the Time dimensions to produce data in which the data for each gender is broken into two years in this cube.</vt:lpstr>
      <vt:lpstr>Output from the data cube of Slicer Function</vt:lpstr>
      <vt:lpstr>Filter filers a set based on a particular condition</vt:lpstr>
      <vt:lpstr>The Filter function produces a set of product departments meeting the Filter criteria</vt:lpstr>
      <vt:lpstr>Output from the data cube</vt:lpstr>
      <vt:lpstr>TopCount( ) and BottomCount( ) Functions</vt:lpstr>
      <vt:lpstr>The columns axis contains the members from the customers dimension. The single member, {[Customers].[All Customers].[USA] is specified and the children of USA, [Customers].[All Customers].[USA]. Children, are combined in a comma- separated list to make up the set.</vt:lpstr>
      <vt:lpstr>Output from the data cube</vt:lpstr>
      <vt:lpstr>The Order () Function</vt:lpstr>
      <vt:lpstr>The Order function provides sorting capabilities within the MDX language in ASC, DESC, BASC and BDESC where “B” indicates “break” hierarchy.</vt:lpstr>
      <vt:lpstr>Output from the data cube</vt:lpstr>
      <vt:lpstr>Filter Function </vt:lpstr>
      <vt:lpstr>This query is motivated by a desire to determine which products married women are most likely to purchase and the sales of these same products to married men. </vt:lpstr>
      <vt:lpstr>Output from the data cube</vt:lpstr>
      <vt:lpstr>Example of OLAP</vt:lpstr>
      <vt:lpstr>Tutorial Question 5</vt:lpstr>
      <vt:lpstr>PowerPoint Presentation</vt:lpstr>
      <vt:lpstr>Data warehouse design and usage</vt:lpstr>
      <vt:lpstr>Data Warehouse Usage</vt:lpstr>
      <vt:lpstr>Introduction</vt:lpstr>
      <vt:lpstr>PowerPoint Presentation</vt:lpstr>
      <vt:lpstr>Data Warehouse Applications</vt:lpstr>
      <vt:lpstr>Data Warehouse Applications</vt:lpstr>
      <vt:lpstr>“How does data mining relate to information processing and online analytical processing? ”</vt:lpstr>
      <vt:lpstr>“Do OLAP systems perform data mining? Are OLAP systems actually data mining systems?”</vt:lpstr>
      <vt:lpstr>PowerPoint Presentation</vt:lpstr>
      <vt:lpstr>From Online Analytical Processing to Multidimensional Data Mining</vt:lpstr>
      <vt:lpstr>From Online Analytical Processing to Multidimensional Data Mining</vt:lpstr>
      <vt:lpstr>From Online Analytical Processing to Multidimensional Data Mining</vt:lpstr>
      <vt:lpstr>From Online Analytical Processing to Multidimensional Data Mining</vt:lpstr>
      <vt:lpstr>Data warehouse implementation </vt:lpstr>
      <vt:lpstr>Data Warehouse Implementation</vt:lpstr>
      <vt:lpstr>Efficient Data Cube Computation</vt:lpstr>
      <vt:lpstr>EXAMPLE</vt:lpstr>
      <vt:lpstr>EXAMPLE</vt:lpstr>
      <vt:lpstr>PowerPoint Presentation</vt:lpstr>
      <vt:lpstr>PowerPoint Presentation</vt:lpstr>
      <vt:lpstr>PowerPoint Presentation</vt:lpstr>
      <vt:lpstr>“How many cuboids are there in an n-dimensional data cube ???”</vt:lpstr>
      <vt:lpstr>“How many cuboids are there in an n-dimensional data cube ???”</vt:lpstr>
      <vt:lpstr>PowerPoint Presentation</vt:lpstr>
      <vt:lpstr>Partial Materialization:  Selected Computation of Cuboids</vt:lpstr>
      <vt:lpstr>Partial Materialization:  Selected Computation of Cuboids</vt:lpstr>
      <vt:lpstr>Indexing OLAP Data:  Bitmap Index and Join Index</vt:lpstr>
      <vt:lpstr>Bitmap Index</vt:lpstr>
      <vt:lpstr>Bitmap Index</vt:lpstr>
      <vt:lpstr>Bitmap Index Facts</vt:lpstr>
      <vt:lpstr>join indexing</vt:lpstr>
      <vt:lpstr>PowerPoint Presentation</vt:lpstr>
      <vt:lpstr>Example</vt:lpstr>
      <vt:lpstr>Efficient Processing of OLAP Queries</vt:lpstr>
      <vt:lpstr>example</vt:lpstr>
      <vt:lpstr>PowerPoint Presentation</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Warehousing Concepts</dc:title>
  <dc:creator>Rajesh</dc:creator>
  <cp:lastModifiedBy>admin</cp:lastModifiedBy>
  <cp:revision>119</cp:revision>
  <dcterms:created xsi:type="dcterms:W3CDTF">2013-08-10T17:15:25Z</dcterms:created>
  <dcterms:modified xsi:type="dcterms:W3CDTF">2021-09-06T07:20:19Z</dcterms:modified>
</cp:coreProperties>
</file>