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55"/>
  </p:notesMasterIdLst>
  <p:handoutMasterIdLst>
    <p:handoutMasterId r:id="rId56"/>
  </p:handout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890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53793-AF2A-43F0-A561-B2C4953D674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AC6DA-33F8-42E7-9C7F-8D09263A9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164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D3459-30A8-4EA3-8D8F-9062975B14F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EF889-7842-4737-9A34-E19CCD1B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6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6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98245" y="2704922"/>
            <a:ext cx="6747509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BB00-7CE1-4D23-AA2C-E7ABA4368BAC}" type="datetime1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7390-53A2-4238-9067-D28C1C0D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1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EAF4-0BF5-42DF-99F0-D9707F74D066}" type="datetime1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7390-53A2-4238-9067-D28C1C0D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96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3E6B-A8FB-4196-B350-ECDDBD09EAD4}" type="datetime1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7390-53A2-4238-9067-D28C1C0D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7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8973-AE7F-4B5B-91FE-3B08EF77A0C2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7390-53A2-4238-9067-D28C1C0D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559D-E803-4373-86F2-F849B60DBD69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7390-53A2-4238-9067-D28C1C0D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54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5F40-15B2-498B-B50C-2071A17B399D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7390-53A2-4238-9067-D28C1C0D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50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28B0-7E65-4697-84E1-064AE5B3D3DD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7390-53A2-4238-9067-D28C1C0D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4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D152-D2E2-437C-B774-90A664E8531F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7390-53A2-4238-9067-D28C1C0D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6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F783-3B69-4C82-923E-38D3C430144F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7390-53A2-4238-9067-D28C1C0D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DDF-ED3F-4A55-9EC2-43CC436F82FA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7390-53A2-4238-9067-D28C1C0D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6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281E-1975-438D-A568-4710F1A2C04D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7390-53A2-4238-9067-D28C1C0D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9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3386" y="163779"/>
            <a:ext cx="7377226" cy="941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5250" y="1441450"/>
            <a:ext cx="6572250" cy="3092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811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8870D-4E5A-4764-890A-389C845A7311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7390-53A2-4238-9067-D28C1C0D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7760" y="122631"/>
            <a:ext cx="5651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Why</a:t>
            </a:r>
            <a:r>
              <a:rPr sz="4000" spc="-15" dirty="0"/>
              <a:t> </a:t>
            </a:r>
            <a:r>
              <a:rPr sz="4000" spc="-5" dirty="0"/>
              <a:t>Data</a:t>
            </a:r>
            <a:r>
              <a:rPr sz="4000" spc="5" dirty="0"/>
              <a:t> </a:t>
            </a:r>
            <a:r>
              <a:rPr sz="4000" spc="-15" dirty="0"/>
              <a:t>Preprocessing?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83540" y="859281"/>
            <a:ext cx="8249920" cy="3354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5499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have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required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quality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effect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bad</a:t>
            </a:r>
            <a:r>
              <a:rPr sz="28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quality mining</a:t>
            </a:r>
            <a:r>
              <a:rPr sz="28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results!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Quality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decisions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must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5" dirty="0">
                <a:latin typeface="Times New Roman"/>
                <a:cs typeface="Times New Roman"/>
              </a:rPr>
              <a:t> based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quality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Quality data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success in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warehousing and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mining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573" y="212547"/>
            <a:ext cx="39363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How</a:t>
            </a:r>
            <a:r>
              <a:rPr sz="2400" spc="-25" dirty="0"/>
              <a:t> </a:t>
            </a:r>
            <a:r>
              <a:rPr sz="2400" dirty="0"/>
              <a:t>to</a:t>
            </a:r>
            <a:r>
              <a:rPr sz="2400" spc="-15" dirty="0"/>
              <a:t> </a:t>
            </a:r>
            <a:r>
              <a:rPr sz="2400" dirty="0"/>
              <a:t>Handle</a:t>
            </a:r>
            <a:r>
              <a:rPr sz="2400" spc="-20" dirty="0"/>
              <a:t> </a:t>
            </a:r>
            <a:r>
              <a:rPr sz="2400" dirty="0"/>
              <a:t>Missing</a:t>
            </a:r>
            <a:r>
              <a:rPr sz="2400" spc="-45" dirty="0"/>
              <a:t> </a:t>
            </a:r>
            <a:r>
              <a:rPr sz="2400" spc="-5" dirty="0"/>
              <a:t>Data?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83540" y="965962"/>
            <a:ext cx="8187690" cy="5234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7000" indent="-342900">
              <a:lnSpc>
                <a:spcPct val="13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Use the</a:t>
            </a:r>
            <a:r>
              <a:rPr sz="2400" b="1" dirty="0">
                <a:latin typeface="Times New Roman"/>
                <a:cs typeface="Times New Roman"/>
              </a:rPr>
              <a:t> attribute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mean: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samples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belonging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same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missing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3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Use the </a:t>
            </a:r>
            <a:r>
              <a:rPr sz="2400" b="1" dirty="0">
                <a:latin typeface="Times New Roman"/>
                <a:cs typeface="Times New Roman"/>
              </a:rPr>
              <a:t>most </a:t>
            </a:r>
            <a:r>
              <a:rPr sz="2400" b="1" spc="-10" dirty="0">
                <a:latin typeface="Times New Roman"/>
                <a:cs typeface="Times New Roman"/>
              </a:rPr>
              <a:t>probable </a:t>
            </a:r>
            <a:r>
              <a:rPr sz="2400" b="1" dirty="0">
                <a:latin typeface="Times New Roman"/>
                <a:cs typeface="Times New Roman"/>
              </a:rPr>
              <a:t>value: </a:t>
            </a:r>
            <a:r>
              <a:rPr sz="2400" dirty="0">
                <a:latin typeface="Times New Roman"/>
                <a:cs typeface="Times New Roman"/>
              </a:rPr>
              <a:t>fill in the </a:t>
            </a:r>
            <a:r>
              <a:rPr sz="2400" spc="-5" dirty="0">
                <a:latin typeface="Times New Roman"/>
                <a:cs typeface="Times New Roman"/>
              </a:rPr>
              <a:t>missing </a:t>
            </a:r>
            <a:r>
              <a:rPr sz="2400" dirty="0">
                <a:latin typeface="Times New Roman"/>
                <a:cs typeface="Times New Roman"/>
              </a:rPr>
              <a:t>values by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predicting </a:t>
            </a:r>
            <a:r>
              <a:rPr sz="2400" dirty="0">
                <a:latin typeface="Times New Roman"/>
                <a:cs typeface="Times New Roman"/>
              </a:rPr>
              <a:t>its value from </a:t>
            </a:r>
            <a:r>
              <a:rPr sz="2400" spc="-5" dirty="0">
                <a:latin typeface="Times New Roman"/>
                <a:cs typeface="Times New Roman"/>
              </a:rPr>
              <a:t>correlation </a:t>
            </a:r>
            <a:r>
              <a:rPr sz="2400" dirty="0">
                <a:latin typeface="Times New Roman"/>
                <a:cs typeface="Times New Roman"/>
              </a:rPr>
              <a:t>of the available values and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attributes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regression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analysis,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inference-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tools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Bayesian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formula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decision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Except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first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approach,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rest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filled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incorrect</a:t>
            </a:r>
            <a:endParaRPr sz="2400">
              <a:latin typeface="Times New Roman"/>
              <a:cs typeface="Times New Roman"/>
            </a:endParaRPr>
          </a:p>
          <a:p>
            <a:pPr marL="355600" marR="35560" indent="-342900">
              <a:lnSpc>
                <a:spcPct val="130000"/>
              </a:lnSpc>
              <a:spcBef>
                <a:spcPts val="23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approaches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most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commonly</a:t>
            </a:r>
            <a:r>
              <a:rPr sz="2400" dirty="0">
                <a:latin typeface="Times New Roman"/>
                <a:cs typeface="Times New Roman"/>
              </a:rPr>
              <a:t> used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technique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missing</a:t>
            </a:r>
            <a:r>
              <a:rPr sz="2400" dirty="0">
                <a:latin typeface="Times New Roman"/>
                <a:cs typeface="Times New Roman"/>
              </a:rPr>
              <a:t> data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397" y="72339"/>
            <a:ext cx="19354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Noisy</a:t>
            </a:r>
            <a:r>
              <a:rPr sz="3200" spc="-80" dirty="0"/>
              <a:t> </a:t>
            </a:r>
            <a:r>
              <a:rPr sz="3200" dirty="0"/>
              <a:t>Data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8739" y="708405"/>
            <a:ext cx="8824595" cy="383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7329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497965" algn="l"/>
              </a:tabLst>
            </a:pPr>
            <a:r>
              <a:rPr sz="2400" spc="-5" dirty="0">
                <a:latin typeface="Times New Roman"/>
                <a:cs typeface="Times New Roman"/>
              </a:rPr>
              <a:t>Noise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	a </a:t>
            </a:r>
            <a:r>
              <a:rPr sz="2400" spc="-5" dirty="0">
                <a:latin typeface="Times New Roman"/>
                <a:cs typeface="Times New Roman"/>
              </a:rPr>
              <a:t>characteristics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dirty="0">
                <a:latin typeface="Times New Roman"/>
                <a:cs typeface="Times New Roman"/>
              </a:rPr>
              <a:t> incorrect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Noise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a random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error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variance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measured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Incorrect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10" dirty="0">
                <a:latin typeface="Times New Roman"/>
                <a:cs typeface="Times New Roman"/>
              </a:rPr>
              <a:t> may</a:t>
            </a:r>
            <a:r>
              <a:rPr sz="2400" dirty="0">
                <a:latin typeface="Times New Roman"/>
                <a:cs typeface="Times New Roman"/>
              </a:rPr>
              <a:t> 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faulty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instruments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transmission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technology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limitation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inconsistency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naming </a:t>
            </a:r>
            <a:r>
              <a:rPr sz="2400" dirty="0">
                <a:latin typeface="Times New Roman"/>
                <a:cs typeface="Times New Roman"/>
              </a:rPr>
              <a:t>convention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5420" y="73863"/>
            <a:ext cx="410464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How</a:t>
            </a:r>
            <a:r>
              <a:rPr sz="2700" spc="-20" dirty="0"/>
              <a:t> </a:t>
            </a:r>
            <a:r>
              <a:rPr sz="2700" dirty="0"/>
              <a:t>to</a:t>
            </a:r>
            <a:r>
              <a:rPr sz="2700" spc="-15" dirty="0"/>
              <a:t> </a:t>
            </a:r>
            <a:r>
              <a:rPr sz="2700" dirty="0"/>
              <a:t>Handle</a:t>
            </a:r>
            <a:r>
              <a:rPr sz="2700" spc="-30" dirty="0"/>
              <a:t> </a:t>
            </a:r>
            <a:r>
              <a:rPr sz="2700" dirty="0"/>
              <a:t>Noisy</a:t>
            </a:r>
            <a:r>
              <a:rPr sz="2700" spc="-30" dirty="0"/>
              <a:t> </a:t>
            </a:r>
            <a:r>
              <a:rPr sz="2700" dirty="0"/>
              <a:t>Data?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231140" y="847773"/>
            <a:ext cx="7810500" cy="266573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Noisy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handled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techniques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Simple Discretization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(Binning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method)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Clustering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Regression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Combined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human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inspection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detect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suspicious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check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human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6217" y="195783"/>
            <a:ext cx="3671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Handling Noisy</a:t>
            </a:r>
            <a:r>
              <a:rPr spc="-15" dirty="0"/>
              <a:t> </a:t>
            </a:r>
            <a:r>
              <a:rPr spc="-5" dirty="0"/>
              <a:t>Data</a:t>
            </a:r>
            <a:r>
              <a:rPr spc="5" dirty="0"/>
              <a:t> </a:t>
            </a:r>
            <a:r>
              <a:rPr spc="-5" dirty="0"/>
              <a:t>by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623061"/>
            <a:ext cx="7573009" cy="5089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5795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Simple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Discretization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Methods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(Binning)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6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Algorithm</a:t>
            </a:r>
            <a:endParaRPr sz="32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800" spc="-5" dirty="0">
                <a:latin typeface="Times New Roman"/>
                <a:cs typeface="Times New Roman"/>
              </a:rPr>
              <a:t>Sort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data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partition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bins</a:t>
            </a:r>
            <a:endParaRPr sz="28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800" spc="-5" dirty="0">
                <a:latin typeface="Times New Roman"/>
                <a:cs typeface="Times New Roman"/>
              </a:rPr>
              <a:t>Choose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bins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(N)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binning</a:t>
            </a:r>
            <a:endParaRPr sz="2800">
              <a:latin typeface="Times New Roman"/>
              <a:cs typeface="Times New Roman"/>
            </a:endParaRPr>
          </a:p>
          <a:p>
            <a:pPr marL="1327785" lvl="2" indent="-457834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1327785" algn="l"/>
                <a:tab pos="132842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equal-depth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equal-width</a:t>
            </a:r>
            <a:endParaRPr sz="24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65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800" spc="-5" dirty="0">
                <a:latin typeface="Times New Roman"/>
                <a:cs typeface="Times New Roman"/>
              </a:rPr>
              <a:t>Do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Smoothing</a:t>
            </a:r>
            <a:endParaRPr sz="28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</a:t>
            </a:r>
            <a:endParaRPr sz="2800">
              <a:latin typeface="Times New Roman"/>
              <a:cs typeface="Times New Roman"/>
            </a:endParaRPr>
          </a:p>
          <a:p>
            <a:pPr marL="1727200" lvl="3" indent="-343535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1727835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smooth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by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bin</a:t>
            </a: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means,</a:t>
            </a:r>
            <a:endParaRPr sz="2400">
              <a:latin typeface="Times New Roman"/>
              <a:cs typeface="Times New Roman"/>
            </a:endParaRPr>
          </a:p>
          <a:p>
            <a:pPr marL="1727200" lvl="3" indent="-34353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1727835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smooth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by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bin</a:t>
            </a: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median,</a:t>
            </a:r>
            <a:endParaRPr sz="2400">
              <a:latin typeface="Times New Roman"/>
              <a:cs typeface="Times New Roman"/>
            </a:endParaRPr>
          </a:p>
          <a:p>
            <a:pPr marL="1727200" lvl="3" indent="-34353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1727835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smooth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by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bin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boundaries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Handling</a:t>
            </a:r>
            <a:r>
              <a:rPr dirty="0"/>
              <a:t> </a:t>
            </a:r>
            <a:r>
              <a:rPr spc="-5" dirty="0"/>
              <a:t>Noisy</a:t>
            </a:r>
            <a:r>
              <a:rPr spc="-15" dirty="0"/>
              <a:t> </a:t>
            </a:r>
            <a:r>
              <a:rPr spc="-5" dirty="0"/>
              <a:t>Data</a:t>
            </a:r>
            <a:r>
              <a:rPr spc="5" dirty="0"/>
              <a:t> </a:t>
            </a:r>
            <a:r>
              <a:rPr spc="-5" dirty="0"/>
              <a:t>by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Simple</a:t>
            </a:r>
            <a:r>
              <a:rPr dirty="0"/>
              <a:t> </a:t>
            </a:r>
            <a:r>
              <a:rPr spc="-10" dirty="0"/>
              <a:t>Discretization</a:t>
            </a:r>
            <a:r>
              <a:rPr spc="20" dirty="0"/>
              <a:t> </a:t>
            </a:r>
            <a:r>
              <a:rPr spc="-5" dirty="0"/>
              <a:t>Methods</a:t>
            </a:r>
            <a:r>
              <a:rPr spc="10" dirty="0"/>
              <a:t> </a:t>
            </a:r>
            <a:r>
              <a:rPr spc="-5" dirty="0"/>
              <a:t>(Binning)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65605"/>
            <a:ext cx="84797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Equal-width</a:t>
            </a:r>
            <a:r>
              <a:rPr sz="24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(distance)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partitioning: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divides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intervals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size: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513D"/>
                </a:solidFill>
                <a:latin typeface="Times New Roman"/>
                <a:cs typeface="Times New Roman"/>
              </a:rPr>
              <a:t>uniform</a:t>
            </a:r>
            <a:r>
              <a:rPr sz="2400" spc="-20" dirty="0">
                <a:solidFill>
                  <a:srgbClr val="39513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513D"/>
                </a:solidFill>
                <a:latin typeface="Times New Roman"/>
                <a:cs typeface="Times New Roman"/>
              </a:rPr>
              <a:t>grid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lowest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highest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5" dirty="0">
                <a:latin typeface="Times New Roman"/>
                <a:cs typeface="Times New Roman"/>
              </a:rPr>
              <a:t> 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width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intervals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W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=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-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)/</a:t>
            </a:r>
            <a:r>
              <a:rPr sz="2400" i="1" spc="-5" dirty="0">
                <a:latin typeface="Times New Roman"/>
                <a:cs typeface="Times New Roman"/>
              </a:rPr>
              <a:t>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Handling</a:t>
            </a:r>
            <a:r>
              <a:rPr dirty="0"/>
              <a:t> </a:t>
            </a:r>
            <a:r>
              <a:rPr spc="-5" dirty="0"/>
              <a:t>Noisy</a:t>
            </a:r>
            <a:r>
              <a:rPr spc="-15" dirty="0"/>
              <a:t> </a:t>
            </a:r>
            <a:r>
              <a:rPr spc="-5" dirty="0"/>
              <a:t>Data</a:t>
            </a:r>
            <a:r>
              <a:rPr spc="5" dirty="0"/>
              <a:t> </a:t>
            </a:r>
            <a:r>
              <a:rPr spc="-5" dirty="0"/>
              <a:t>by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Simple</a:t>
            </a:r>
            <a:r>
              <a:rPr dirty="0"/>
              <a:t> </a:t>
            </a:r>
            <a:r>
              <a:rPr spc="-10" dirty="0"/>
              <a:t>Discretization</a:t>
            </a:r>
            <a:r>
              <a:rPr spc="20" dirty="0"/>
              <a:t> </a:t>
            </a:r>
            <a:r>
              <a:rPr spc="-5" dirty="0"/>
              <a:t>Methods</a:t>
            </a:r>
            <a:r>
              <a:rPr spc="10" dirty="0"/>
              <a:t> </a:t>
            </a:r>
            <a:r>
              <a:rPr spc="-5" dirty="0"/>
              <a:t>(Binning)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640" y="1165605"/>
            <a:ext cx="8621395" cy="4600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Equal-width:</a:t>
            </a:r>
            <a:r>
              <a:rPr sz="240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Example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45" dirty="0">
                <a:latin typeface="Arial MT"/>
                <a:cs typeface="Arial MT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 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(say</a:t>
            </a:r>
            <a:r>
              <a:rPr sz="2400" dirty="0">
                <a:latin typeface="Times New Roman"/>
                <a:cs typeface="Times New Roman"/>
              </a:rPr>
              <a:t> 24,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21,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28, 8,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26,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34, 21,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29,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15,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9, 25)</a:t>
            </a:r>
            <a:endParaRPr sz="2400">
              <a:latin typeface="Times New Roman"/>
              <a:cs typeface="Times New Roman"/>
            </a:endParaRPr>
          </a:p>
          <a:p>
            <a:pPr marL="1168400" lvl="1" indent="-229235">
              <a:lnSpc>
                <a:spcPct val="100000"/>
              </a:lnSpc>
              <a:buFont typeface="Arial MT"/>
              <a:buChar char="•"/>
              <a:tabLst>
                <a:tab pos="1169035" algn="l"/>
              </a:tabLst>
            </a:pPr>
            <a:r>
              <a:rPr sz="2400" spc="-5" dirty="0">
                <a:latin typeface="Times New Roman"/>
                <a:cs typeface="Times New Roman"/>
              </a:rPr>
              <a:t>Determine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</a:t>
            </a:r>
            <a:endParaRPr sz="2400">
              <a:latin typeface="Times New Roman"/>
              <a:cs typeface="Times New Roman"/>
            </a:endParaRPr>
          </a:p>
          <a:p>
            <a:pPr marL="1168400" lvl="1" indent="-229235">
              <a:lnSpc>
                <a:spcPct val="100000"/>
              </a:lnSpc>
              <a:buFont typeface="Arial MT"/>
              <a:buChar char="•"/>
              <a:tabLst>
                <a:tab pos="1169035" algn="l"/>
              </a:tabLst>
            </a:pPr>
            <a:r>
              <a:rPr sz="2400" dirty="0">
                <a:latin typeface="Times New Roman"/>
                <a:cs typeface="Times New Roman"/>
              </a:rPr>
              <a:t>Sort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4,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9,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15,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21,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24,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25,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26,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28,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29,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34</a:t>
            </a:r>
            <a:endParaRPr sz="2400">
              <a:latin typeface="Times New Roman"/>
              <a:cs typeface="Times New Roman"/>
            </a:endParaRPr>
          </a:p>
          <a:p>
            <a:pPr marL="1168400" lvl="1" indent="-229235">
              <a:lnSpc>
                <a:spcPct val="100000"/>
              </a:lnSpc>
              <a:buFont typeface="Arial MT"/>
              <a:buChar char="•"/>
              <a:tabLst>
                <a:tab pos="1169035" algn="l"/>
              </a:tabLst>
            </a:pPr>
            <a:r>
              <a:rPr sz="2400" spc="-5" dirty="0">
                <a:latin typeface="Times New Roman"/>
                <a:cs typeface="Times New Roman"/>
              </a:rPr>
              <a:t>Determine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Max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31</a:t>
            </a:r>
            <a:endParaRPr sz="2400">
              <a:latin typeface="Times New Roman"/>
              <a:cs typeface="Times New Roman"/>
            </a:endParaRPr>
          </a:p>
          <a:p>
            <a:pPr marL="1168400" marR="33655" lvl="1" indent="-228600">
              <a:lnSpc>
                <a:spcPct val="100000"/>
              </a:lnSpc>
              <a:buFont typeface="Arial MT"/>
              <a:buChar char="•"/>
              <a:tabLst>
                <a:tab pos="1169035" algn="l"/>
              </a:tabLst>
            </a:pPr>
            <a:r>
              <a:rPr sz="2400" dirty="0">
                <a:latin typeface="Times New Roman"/>
                <a:cs typeface="Times New Roman"/>
              </a:rPr>
              <a:t>Divide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equal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width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7" baseline="24305" dirty="0">
                <a:latin typeface="Times New Roman"/>
                <a:cs typeface="Times New Roman"/>
              </a:rPr>
              <a:t>th</a:t>
            </a:r>
            <a:r>
              <a:rPr sz="2400" spc="300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[X</a:t>
            </a:r>
            <a:r>
              <a:rPr sz="1600" spc="-5" dirty="0">
                <a:latin typeface="Times New Roman"/>
                <a:cs typeface="Times New Roman"/>
              </a:rPr>
              <a:t>i-1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X</a:t>
            </a:r>
            <a:r>
              <a:rPr sz="2400" spc="-7" baseline="-20833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) where X</a:t>
            </a:r>
            <a:r>
              <a:rPr sz="1600" spc="-5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=Min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X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=Max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X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X</a:t>
            </a:r>
            <a:r>
              <a:rPr sz="1800" spc="-5" dirty="0">
                <a:latin typeface="Times New Roman"/>
                <a:cs typeface="Times New Roman"/>
              </a:rPr>
              <a:t>i-1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 R/N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(R/N=10)</a:t>
            </a:r>
            <a:endParaRPr sz="2400">
              <a:latin typeface="Times New Roman"/>
              <a:cs typeface="Times New Roman"/>
            </a:endParaRPr>
          </a:p>
          <a:p>
            <a:pPr marL="1168400" lvl="1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169035" algn="l"/>
                <a:tab pos="4625975" algn="l"/>
                <a:tab pos="5407025" algn="l"/>
              </a:tabLst>
            </a:pPr>
            <a:r>
              <a:rPr sz="2400" dirty="0">
                <a:latin typeface="Times New Roman"/>
                <a:cs typeface="Times New Roman"/>
              </a:rPr>
              <a:t>Hence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X0=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4, </a:t>
            </a:r>
            <a:r>
              <a:rPr sz="2400" spc="-5" dirty="0">
                <a:latin typeface="Times New Roman"/>
                <a:cs typeface="Times New Roman"/>
              </a:rPr>
              <a:t>X1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14, </a:t>
            </a:r>
            <a:r>
              <a:rPr sz="2400" spc="-5" dirty="0">
                <a:latin typeface="Times New Roman"/>
                <a:cs typeface="Times New Roman"/>
              </a:rPr>
              <a:t>X2	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24,	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X3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34</a:t>
            </a:r>
            <a:endParaRPr sz="2400">
              <a:latin typeface="Times New Roman"/>
              <a:cs typeface="Times New Roman"/>
            </a:endParaRPr>
          </a:p>
          <a:p>
            <a:pPr marL="1168400" lvl="1" indent="-229235">
              <a:lnSpc>
                <a:spcPct val="100000"/>
              </a:lnSpc>
              <a:buFont typeface="Arial MT"/>
              <a:buChar char="•"/>
              <a:tabLst>
                <a:tab pos="1169035" algn="l"/>
              </a:tabLst>
            </a:pPr>
            <a:r>
              <a:rPr sz="2400" dirty="0">
                <a:latin typeface="Times New Roman"/>
                <a:cs typeface="Times New Roman"/>
              </a:rPr>
              <a:t>Therefore:</a:t>
            </a:r>
            <a:endParaRPr sz="2400">
              <a:latin typeface="Times New Roman"/>
              <a:cs typeface="Times New Roman"/>
            </a:endParaRPr>
          </a:p>
          <a:p>
            <a:pPr marL="139700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Arial MT"/>
                <a:cs typeface="Arial MT"/>
              </a:rPr>
              <a:t>–</a:t>
            </a:r>
            <a:r>
              <a:rPr sz="2000" spc="105" dirty="0">
                <a:latin typeface="Arial MT"/>
                <a:cs typeface="Arial MT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4,8,9</a:t>
            </a:r>
            <a:endParaRPr sz="2000">
              <a:latin typeface="Times New Roman"/>
              <a:cs typeface="Times New Roman"/>
            </a:endParaRPr>
          </a:p>
          <a:p>
            <a:pPr marL="13970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–</a:t>
            </a:r>
            <a:r>
              <a:rPr sz="2000" spc="110" dirty="0">
                <a:latin typeface="Arial MT"/>
                <a:cs typeface="Arial MT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15,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21,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21</a:t>
            </a:r>
            <a:endParaRPr sz="2000">
              <a:latin typeface="Times New Roman"/>
              <a:cs typeface="Times New Roman"/>
            </a:endParaRPr>
          </a:p>
          <a:p>
            <a:pPr marL="13970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–</a:t>
            </a:r>
            <a:r>
              <a:rPr sz="2000" spc="110" dirty="0">
                <a:latin typeface="Arial MT"/>
                <a:cs typeface="Arial MT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Bin3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24,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25,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26,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28,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29,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34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Handling</a:t>
            </a:r>
            <a:r>
              <a:rPr dirty="0"/>
              <a:t> </a:t>
            </a:r>
            <a:r>
              <a:rPr spc="-5" dirty="0"/>
              <a:t>Noisy</a:t>
            </a:r>
            <a:r>
              <a:rPr spc="-15" dirty="0"/>
              <a:t> </a:t>
            </a:r>
            <a:r>
              <a:rPr spc="-5" dirty="0"/>
              <a:t>Data</a:t>
            </a:r>
            <a:r>
              <a:rPr spc="5" dirty="0"/>
              <a:t> </a:t>
            </a:r>
            <a:r>
              <a:rPr spc="-5" dirty="0"/>
              <a:t>by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Simple</a:t>
            </a:r>
            <a:r>
              <a:rPr dirty="0"/>
              <a:t> </a:t>
            </a:r>
            <a:r>
              <a:rPr spc="-10" dirty="0"/>
              <a:t>Discretization</a:t>
            </a:r>
            <a:r>
              <a:rPr spc="20" dirty="0"/>
              <a:t> </a:t>
            </a:r>
            <a:r>
              <a:rPr spc="-5" dirty="0"/>
              <a:t>Methods</a:t>
            </a:r>
            <a:r>
              <a:rPr spc="10" dirty="0"/>
              <a:t> </a:t>
            </a:r>
            <a:r>
              <a:rPr spc="-5" dirty="0"/>
              <a:t>(Binning)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65605"/>
            <a:ext cx="55733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Equal-width</a:t>
            </a:r>
            <a:r>
              <a:rPr sz="24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(distance)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partitioning: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straightforward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approach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But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outliers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dominate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presentation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Skewed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handled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well.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125" marR="5080" indent="7302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15" dirty="0"/>
              <a:t> </a:t>
            </a:r>
            <a:r>
              <a:rPr spc="-5" dirty="0"/>
              <a:t>Cleaning:</a:t>
            </a:r>
            <a:r>
              <a:rPr dirty="0"/>
              <a:t> </a:t>
            </a:r>
            <a:r>
              <a:rPr spc="-5" dirty="0"/>
              <a:t>Handling</a:t>
            </a:r>
            <a:r>
              <a:rPr spc="10" dirty="0"/>
              <a:t> </a:t>
            </a:r>
            <a:r>
              <a:rPr spc="-5" dirty="0"/>
              <a:t>Noisy Data</a:t>
            </a:r>
            <a:r>
              <a:rPr spc="15" dirty="0"/>
              <a:t> </a:t>
            </a:r>
            <a:r>
              <a:rPr spc="-5" dirty="0"/>
              <a:t>by </a:t>
            </a:r>
            <a:r>
              <a:rPr spc="-685" dirty="0"/>
              <a:t> </a:t>
            </a:r>
            <a:r>
              <a:rPr spc="-5" dirty="0"/>
              <a:t>Simple</a:t>
            </a:r>
            <a:r>
              <a:rPr dirty="0"/>
              <a:t> </a:t>
            </a:r>
            <a:r>
              <a:rPr spc="-10" dirty="0"/>
              <a:t>Discretization</a:t>
            </a:r>
            <a:r>
              <a:rPr spc="20" dirty="0"/>
              <a:t> </a:t>
            </a:r>
            <a:r>
              <a:rPr spc="-5" dirty="0"/>
              <a:t>Methods</a:t>
            </a:r>
            <a:r>
              <a:rPr spc="10" dirty="0"/>
              <a:t> </a:t>
            </a:r>
            <a:r>
              <a:rPr spc="-5" dirty="0"/>
              <a:t>(Binning)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318005"/>
            <a:ext cx="8595995" cy="4234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Equal-depth</a:t>
            </a:r>
            <a:r>
              <a:rPr sz="240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(frequency)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partitioning: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divides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intervals,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containing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approximately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samples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45" dirty="0">
                <a:latin typeface="Arial MT"/>
                <a:cs typeface="Arial MT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 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(say</a:t>
            </a:r>
            <a:r>
              <a:rPr sz="2400" dirty="0">
                <a:latin typeface="Times New Roman"/>
                <a:cs typeface="Times New Roman"/>
              </a:rPr>
              <a:t> 24,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21,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28,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8, 4,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26,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34,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21, 29,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15,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9,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25)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buFont typeface="Arial MT"/>
              <a:buChar char="•"/>
              <a:tabLst>
                <a:tab pos="1156335" algn="l"/>
              </a:tabLst>
            </a:pPr>
            <a:r>
              <a:rPr sz="2400" spc="-5" dirty="0">
                <a:latin typeface="Times New Roman"/>
                <a:cs typeface="Times New Roman"/>
              </a:rPr>
              <a:t>Determine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(say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buFont typeface="Arial MT"/>
              <a:buChar char="•"/>
              <a:tabLst>
                <a:tab pos="1156335" algn="l"/>
                <a:tab pos="6113780" algn="l"/>
              </a:tabLst>
            </a:pPr>
            <a:r>
              <a:rPr sz="2400" spc="-5" dirty="0">
                <a:latin typeface="Times New Roman"/>
                <a:cs typeface="Times New Roman"/>
              </a:rPr>
              <a:t>Determine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elements	</a:t>
            </a:r>
            <a:r>
              <a:rPr sz="2400" dirty="0">
                <a:latin typeface="Times New Roman"/>
                <a:cs typeface="Times New Roman"/>
              </a:rPr>
              <a:t>F(F=12)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buFont typeface="Arial MT"/>
              <a:buChar char="•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Sort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4, 8,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9, </a:t>
            </a:r>
            <a:r>
              <a:rPr sz="2400" spc="-5" dirty="0">
                <a:latin typeface="Times New Roman"/>
                <a:cs typeface="Times New Roman"/>
              </a:rPr>
              <a:t>15, </a:t>
            </a:r>
            <a:r>
              <a:rPr sz="2400" dirty="0">
                <a:latin typeface="Times New Roman"/>
                <a:cs typeface="Times New Roman"/>
              </a:rPr>
              <a:t>21,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24,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25,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26,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28, </a:t>
            </a:r>
            <a:r>
              <a:rPr sz="2400" spc="-5" dirty="0">
                <a:latin typeface="Times New Roman"/>
                <a:cs typeface="Times New Roman"/>
              </a:rPr>
              <a:t>29, </a:t>
            </a:r>
            <a:r>
              <a:rPr sz="2400" dirty="0">
                <a:latin typeface="Times New Roman"/>
                <a:cs typeface="Times New Roman"/>
              </a:rPr>
              <a:t>34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Place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F/N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(12/3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4) </a:t>
            </a:r>
            <a:r>
              <a:rPr sz="2400" spc="-5" dirty="0">
                <a:latin typeface="Times New Roman"/>
                <a:cs typeface="Times New Roman"/>
              </a:rPr>
              <a:t>element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dirty="0">
                <a:latin typeface="Times New Roman"/>
                <a:cs typeface="Times New Roman"/>
              </a:rPr>
              <a:t>bins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buFont typeface="Arial MT"/>
              <a:buChar char="•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Therefore:</a:t>
            </a:r>
            <a:endParaRPr sz="24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Arial MT"/>
                <a:cs typeface="Arial MT"/>
              </a:rPr>
              <a:t>–</a:t>
            </a:r>
            <a:r>
              <a:rPr sz="2000" spc="110" dirty="0">
                <a:latin typeface="Arial MT"/>
                <a:cs typeface="Arial MT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Bin 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4,8,9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,15</a:t>
            </a:r>
            <a:endParaRPr sz="20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–</a:t>
            </a:r>
            <a:r>
              <a:rPr sz="2000" spc="114" dirty="0">
                <a:latin typeface="Arial MT"/>
                <a:cs typeface="Arial MT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21,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21,24,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25</a:t>
            </a:r>
            <a:endParaRPr sz="20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"/>
              </a:spcBef>
              <a:tabLst>
                <a:tab pos="1677035" algn="l"/>
              </a:tabLst>
            </a:pPr>
            <a:r>
              <a:rPr sz="2000" dirty="0">
                <a:latin typeface="Arial MT"/>
                <a:cs typeface="Arial MT"/>
              </a:rPr>
              <a:t>–	</a:t>
            </a:r>
            <a:r>
              <a:rPr sz="2000" spc="-5" dirty="0">
                <a:latin typeface="Times New Roman"/>
                <a:cs typeface="Times New Roman"/>
              </a:rPr>
              <a:t>Bin3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26,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28,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29,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34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95783"/>
            <a:ext cx="7251700" cy="2426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7905" marR="42545" indent="73025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Data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Cleaning: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Handling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Noisy Data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by </a:t>
            </a:r>
            <a:r>
              <a:rPr sz="2800" b="1" spc="-6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Simple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Discretization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Methods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(Binning)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Equal-depth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(frequency) </a:t>
            </a:r>
            <a:r>
              <a:rPr sz="2800" dirty="0">
                <a:latin typeface="Times New Roman"/>
                <a:cs typeface="Times New Roman"/>
              </a:rPr>
              <a:t>partitioning: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Good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scaling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Managing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categorical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attributes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 </a:t>
            </a:r>
            <a:r>
              <a:rPr sz="2800" spc="-30" dirty="0">
                <a:latin typeface="Times New Roman"/>
                <a:cs typeface="Times New Roman"/>
              </a:rPr>
              <a:t>tricky.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345" y="334467"/>
            <a:ext cx="31521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Handling</a:t>
            </a:r>
            <a:r>
              <a:rPr sz="2400" spc="-35" dirty="0"/>
              <a:t> </a:t>
            </a:r>
            <a:r>
              <a:rPr sz="2400" spc="-5" dirty="0"/>
              <a:t>Noisy</a:t>
            </a:r>
            <a:r>
              <a:rPr sz="2400" spc="-25" dirty="0"/>
              <a:t> </a:t>
            </a:r>
            <a:r>
              <a:rPr sz="2400" dirty="0"/>
              <a:t>Data</a:t>
            </a:r>
            <a:r>
              <a:rPr sz="2400" spc="-15" dirty="0"/>
              <a:t> </a:t>
            </a:r>
            <a:r>
              <a:rPr sz="2400" dirty="0"/>
              <a:t>by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02691" y="700785"/>
            <a:ext cx="5194300" cy="114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0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Cluster</a:t>
            </a:r>
            <a:r>
              <a:rPr sz="2400" b="1" spc="-18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spc="-15" dirty="0">
                <a:latin typeface="Times New Roman"/>
                <a:cs typeface="Times New Roman"/>
              </a:rPr>
              <a:t>n</a:t>
            </a:r>
            <a:r>
              <a:rPr sz="2400" b="1" spc="-5" dirty="0">
                <a:latin typeface="Times New Roman"/>
                <a:cs typeface="Times New Roman"/>
              </a:rPr>
              <a:t>alys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37160" indent="-125095">
              <a:lnSpc>
                <a:spcPct val="100000"/>
              </a:lnSpc>
              <a:spcBef>
                <a:spcPts val="5"/>
              </a:spcBef>
              <a:buSzPct val="96428"/>
              <a:buFont typeface="Arial MT"/>
              <a:buChar char="•"/>
              <a:tabLst>
                <a:tab pos="137795" algn="l"/>
              </a:tabLst>
            </a:pPr>
            <a:r>
              <a:rPr sz="2800" spc="-5" dirty="0">
                <a:latin typeface="Times New Roman"/>
                <a:cs typeface="Times New Roman"/>
              </a:rPr>
              <a:t>Detect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remove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outliers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38427" y="1976627"/>
            <a:ext cx="6083935" cy="4122420"/>
            <a:chOff x="1138427" y="1976627"/>
            <a:chExt cx="6083935" cy="41224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3407" y="5756148"/>
              <a:ext cx="152400" cy="1554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1900" y="5935980"/>
              <a:ext cx="152400" cy="1554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1360" y="2510027"/>
              <a:ext cx="150876" cy="1554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42232" y="4920995"/>
              <a:ext cx="172720" cy="0"/>
            </a:xfrm>
            <a:custGeom>
              <a:avLst/>
              <a:gdLst/>
              <a:ahLst/>
              <a:cxnLst/>
              <a:rect l="l" t="t" r="r" b="b"/>
              <a:pathLst>
                <a:path w="172720">
                  <a:moveTo>
                    <a:pt x="0" y="0"/>
                  </a:moveTo>
                  <a:lnTo>
                    <a:pt x="172212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21479" y="4846320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20">
                  <a:moveTo>
                    <a:pt x="0" y="172211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60263" y="3701795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>
                  <a:moveTo>
                    <a:pt x="0" y="0"/>
                  </a:moveTo>
                  <a:lnTo>
                    <a:pt x="17373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41036" y="3627120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20">
                  <a:moveTo>
                    <a:pt x="0" y="172211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16651" y="3806951"/>
              <a:ext cx="143510" cy="146685"/>
            </a:xfrm>
            <a:custGeom>
              <a:avLst/>
              <a:gdLst/>
              <a:ahLst/>
              <a:cxnLst/>
              <a:rect l="l" t="t" r="r" b="b"/>
              <a:pathLst>
                <a:path w="143510" h="146685">
                  <a:moveTo>
                    <a:pt x="71627" y="0"/>
                  </a:moveTo>
                  <a:lnTo>
                    <a:pt x="43773" y="5750"/>
                  </a:lnTo>
                  <a:lnTo>
                    <a:pt x="21002" y="21431"/>
                  </a:lnTo>
                  <a:lnTo>
                    <a:pt x="5637" y="44684"/>
                  </a:lnTo>
                  <a:lnTo>
                    <a:pt x="0" y="73152"/>
                  </a:lnTo>
                  <a:lnTo>
                    <a:pt x="5637" y="101619"/>
                  </a:lnTo>
                  <a:lnTo>
                    <a:pt x="21002" y="124872"/>
                  </a:lnTo>
                  <a:lnTo>
                    <a:pt x="43773" y="140553"/>
                  </a:lnTo>
                  <a:lnTo>
                    <a:pt x="71627" y="146304"/>
                  </a:lnTo>
                  <a:lnTo>
                    <a:pt x="99482" y="140553"/>
                  </a:lnTo>
                  <a:lnTo>
                    <a:pt x="122253" y="124872"/>
                  </a:lnTo>
                  <a:lnTo>
                    <a:pt x="137618" y="101619"/>
                  </a:lnTo>
                  <a:lnTo>
                    <a:pt x="143256" y="73152"/>
                  </a:lnTo>
                  <a:lnTo>
                    <a:pt x="137618" y="44684"/>
                  </a:lnTo>
                  <a:lnTo>
                    <a:pt x="122253" y="21431"/>
                  </a:lnTo>
                  <a:lnTo>
                    <a:pt x="99482" y="5750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4555" y="3806951"/>
              <a:ext cx="2435860" cy="228600"/>
            </a:xfrm>
            <a:custGeom>
              <a:avLst/>
              <a:gdLst/>
              <a:ahLst/>
              <a:cxnLst/>
              <a:rect l="l" t="t" r="r" b="b"/>
              <a:pathLst>
                <a:path w="2435860" h="228600">
                  <a:moveTo>
                    <a:pt x="2292096" y="73152"/>
                  </a:moveTo>
                  <a:lnTo>
                    <a:pt x="2297733" y="44684"/>
                  </a:lnTo>
                  <a:lnTo>
                    <a:pt x="2313098" y="21431"/>
                  </a:lnTo>
                  <a:lnTo>
                    <a:pt x="2335869" y="5750"/>
                  </a:lnTo>
                  <a:lnTo>
                    <a:pt x="2363723" y="0"/>
                  </a:lnTo>
                  <a:lnTo>
                    <a:pt x="2391578" y="5750"/>
                  </a:lnTo>
                  <a:lnTo>
                    <a:pt x="2414349" y="21431"/>
                  </a:lnTo>
                  <a:lnTo>
                    <a:pt x="2429714" y="44684"/>
                  </a:lnTo>
                  <a:lnTo>
                    <a:pt x="2435352" y="73152"/>
                  </a:lnTo>
                  <a:lnTo>
                    <a:pt x="2429714" y="101619"/>
                  </a:lnTo>
                  <a:lnTo>
                    <a:pt x="2414349" y="124872"/>
                  </a:lnTo>
                  <a:lnTo>
                    <a:pt x="2391578" y="140553"/>
                  </a:lnTo>
                  <a:lnTo>
                    <a:pt x="2363723" y="146304"/>
                  </a:lnTo>
                  <a:lnTo>
                    <a:pt x="2335869" y="140553"/>
                  </a:lnTo>
                  <a:lnTo>
                    <a:pt x="2313098" y="124872"/>
                  </a:lnTo>
                  <a:lnTo>
                    <a:pt x="2297733" y="101619"/>
                  </a:lnTo>
                  <a:lnTo>
                    <a:pt x="2292096" y="73152"/>
                  </a:lnTo>
                  <a:close/>
                </a:path>
                <a:path w="2435860" h="228600">
                  <a:moveTo>
                    <a:pt x="0" y="228600"/>
                  </a:moveTo>
                  <a:lnTo>
                    <a:pt x="172212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03804" y="3959351"/>
              <a:ext cx="0" cy="173990"/>
            </a:xfrm>
            <a:custGeom>
              <a:avLst/>
              <a:gdLst/>
              <a:ahLst/>
              <a:cxnLst/>
              <a:rect l="l" t="t" r="r" b="b"/>
              <a:pathLst>
                <a:path h="173989">
                  <a:moveTo>
                    <a:pt x="0" y="173736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2095" y="4070604"/>
              <a:ext cx="152400" cy="15544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98547" y="3877055"/>
              <a:ext cx="152400" cy="15544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7108" y="4102607"/>
              <a:ext cx="152400" cy="15544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98419" y="3901439"/>
              <a:ext cx="152400" cy="1539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59152" y="3561588"/>
              <a:ext cx="152400" cy="1539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44267" y="3634739"/>
              <a:ext cx="152400" cy="1539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36948" y="3096767"/>
              <a:ext cx="152400" cy="15544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7219" y="3727704"/>
              <a:ext cx="152400" cy="15544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7551" y="3374136"/>
              <a:ext cx="152400" cy="15544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85488" y="3438144"/>
              <a:ext cx="150875" cy="15544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90387" y="3491483"/>
              <a:ext cx="150875" cy="15544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142999" y="1981199"/>
              <a:ext cx="6017260" cy="4113529"/>
            </a:xfrm>
            <a:custGeom>
              <a:avLst/>
              <a:gdLst/>
              <a:ahLst/>
              <a:cxnLst/>
              <a:rect l="l" t="t" r="r" b="b"/>
              <a:pathLst>
                <a:path w="6017259" h="4113529">
                  <a:moveTo>
                    <a:pt x="0" y="4113276"/>
                  </a:moveTo>
                  <a:lnTo>
                    <a:pt x="6016752" y="4113276"/>
                  </a:lnTo>
                  <a:lnTo>
                    <a:pt x="6016752" y="0"/>
                  </a:lnTo>
                  <a:lnTo>
                    <a:pt x="0" y="0"/>
                  </a:lnTo>
                  <a:lnTo>
                    <a:pt x="0" y="411327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45563" y="2667563"/>
              <a:ext cx="3818767" cy="26983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7760" y="122631"/>
            <a:ext cx="5651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Why</a:t>
            </a:r>
            <a:r>
              <a:rPr sz="4000" spc="-15" dirty="0"/>
              <a:t> </a:t>
            </a:r>
            <a:r>
              <a:rPr sz="4000" spc="-5" dirty="0"/>
              <a:t>Data</a:t>
            </a:r>
            <a:r>
              <a:rPr sz="4000" spc="5" dirty="0"/>
              <a:t> </a:t>
            </a:r>
            <a:r>
              <a:rPr sz="4000" spc="-15" dirty="0"/>
              <a:t>Preprocessing?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83539" y="787654"/>
            <a:ext cx="8359775" cy="501868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world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dirt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dirty="0">
                <a:latin typeface="Times New Roman"/>
                <a:cs typeface="Times New Roman"/>
              </a:rPr>
              <a:t>incomplete</a:t>
            </a:r>
            <a:r>
              <a:rPr sz="2400" dirty="0">
                <a:latin typeface="Times New Roman"/>
                <a:cs typeface="Times New Roman"/>
              </a:rPr>
              <a:t>:</a:t>
            </a:r>
          </a:p>
          <a:p>
            <a:pPr marL="1155700" lvl="2" indent="-22923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lacking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vital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decision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added,</a:t>
            </a:r>
          </a:p>
          <a:p>
            <a:pPr marL="1155700" marR="5080" lvl="2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lacking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certain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attributes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interest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certain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dimension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should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again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value,</a:t>
            </a: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containing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aggregate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primary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source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the</a:t>
            </a:r>
          </a:p>
          <a:p>
            <a:pPr marL="1155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aggregation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should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included</a:t>
            </a:r>
          </a:p>
          <a:p>
            <a:pPr marL="756285" marR="765175" lvl="1" indent="-287020">
              <a:lnSpc>
                <a:spcPct val="100000"/>
              </a:lnSpc>
              <a:spcBef>
                <a:spcPts val="56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noisy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errors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outliers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deviate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expected</a:t>
            </a:r>
          </a:p>
          <a:p>
            <a:pPr marL="756285" marR="286385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dirty="0">
                <a:latin typeface="Times New Roman"/>
                <a:cs typeface="Times New Roman"/>
              </a:rPr>
              <a:t>inconsistent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discrepancies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codes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names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organization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domain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etc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8804" y="46431"/>
            <a:ext cx="3652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Data</a:t>
            </a:r>
            <a:r>
              <a:rPr sz="4000" spc="-80" dirty="0"/>
              <a:t> </a:t>
            </a:r>
            <a:r>
              <a:rPr sz="4000" dirty="0"/>
              <a:t>Integration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9740" y="787654"/>
            <a:ext cx="8180705" cy="39033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Data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integration: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2590"/>
              </a:lnSpc>
              <a:spcBef>
                <a:spcPts val="6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Combines</a:t>
            </a:r>
            <a:r>
              <a:rPr sz="2400" dirty="0">
                <a:latin typeface="Times New Roman"/>
                <a:cs typeface="Times New Roman"/>
              </a:rPr>
              <a:t> data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multiple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sources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(databases,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cubes,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files)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coherent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740"/>
              </a:lnSpc>
              <a:spcBef>
                <a:spcPts val="25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There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are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number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issues to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consider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during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740"/>
              </a:lnSpc>
            </a:pPr>
            <a:r>
              <a:rPr sz="2400" b="1" dirty="0">
                <a:latin typeface="Times New Roman"/>
                <a:cs typeface="Times New Roman"/>
              </a:rPr>
              <a:t>integration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Some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these</a:t>
            </a:r>
            <a:r>
              <a:rPr sz="2400" b="1" spc="-15" dirty="0">
                <a:latin typeface="Times New Roman"/>
                <a:cs typeface="Times New Roman"/>
              </a:rPr>
              <a:t> are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Schema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integration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issue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Entity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identification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issue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conflict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issue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25" dirty="0">
                <a:latin typeface="Times New Roman"/>
                <a:cs typeface="Times New Roman"/>
              </a:rPr>
              <a:t>Avoiding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redundancy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issue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8804" y="46431"/>
            <a:ext cx="3652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Data</a:t>
            </a:r>
            <a:r>
              <a:rPr sz="4000" spc="-80" dirty="0"/>
              <a:t> </a:t>
            </a:r>
            <a:r>
              <a:rPr sz="4000" dirty="0"/>
              <a:t>Integration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9740" y="771513"/>
            <a:ext cx="8374380" cy="470027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Schema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integration</a:t>
            </a:r>
            <a:endParaRPr sz="2800">
              <a:latin typeface="Times New Roman"/>
              <a:cs typeface="Times New Roman"/>
            </a:endParaRPr>
          </a:p>
          <a:p>
            <a:pPr marL="756285" marR="138430" lvl="1" indent="-287020">
              <a:lnSpc>
                <a:spcPts val="2590"/>
              </a:lnSpc>
              <a:spcBef>
                <a:spcPts val="63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Schema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refers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source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54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Integrate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metadata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spc="-5" dirty="0">
                <a:latin typeface="Times New Roman"/>
                <a:cs typeface="Times New Roman"/>
              </a:rPr>
              <a:t>sources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–"/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Entity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identification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problem: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ts val="2735"/>
              </a:lnSpc>
              <a:spcBef>
                <a:spcPts val="30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identify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world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entities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multiple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sources </a:t>
            </a:r>
            <a:r>
              <a:rPr sz="2400" spc="-5" dirty="0">
                <a:latin typeface="Times New Roman"/>
                <a:cs typeface="Times New Roman"/>
              </a:rPr>
              <a:t>which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identical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integrated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properly</a:t>
            </a:r>
            <a:endParaRPr sz="2400">
              <a:latin typeface="Times New Roman"/>
              <a:cs typeface="Times New Roman"/>
            </a:endParaRPr>
          </a:p>
          <a:p>
            <a:pPr marL="756285" marR="586105" lvl="1" indent="-287020">
              <a:lnSpc>
                <a:spcPts val="2590"/>
              </a:lnSpc>
              <a:spcBef>
                <a:spcPts val="6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source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differ,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0" dirty="0">
                <a:latin typeface="Times New Roman"/>
                <a:cs typeface="Times New Roman"/>
              </a:rPr>
              <a:t> different</a:t>
            </a:r>
            <a:r>
              <a:rPr sz="2400" spc="-5" dirty="0">
                <a:latin typeface="Times New Roman"/>
                <a:cs typeface="Times New Roman"/>
              </a:rPr>
              <a:t> representation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spc="-5" dirty="0">
                <a:latin typeface="Times New Roman"/>
                <a:cs typeface="Times New Roman"/>
              </a:rPr>
              <a:t> sources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259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Identical entities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have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spc="-5" dirty="0">
                <a:latin typeface="Times New Roman"/>
                <a:cs typeface="Times New Roman"/>
              </a:rPr>
              <a:t>representation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attribute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naming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spc="-5" dirty="0">
                <a:latin typeface="Times New Roman"/>
                <a:cs typeface="Times New Roman"/>
              </a:rPr>
              <a:t>sources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0160" y="2235"/>
            <a:ext cx="3289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Data</a:t>
            </a:r>
            <a:r>
              <a:rPr sz="3600" spc="-45" dirty="0"/>
              <a:t> </a:t>
            </a:r>
            <a:r>
              <a:rPr sz="3600" spc="-5" dirty="0"/>
              <a:t>Integration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340" y="635254"/>
            <a:ext cx="8146415" cy="22936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Data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value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conflict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issue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Involves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resolving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conflicts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2590"/>
              </a:lnSpc>
              <a:spcBef>
                <a:spcPts val="6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world </a:t>
            </a:r>
            <a:r>
              <a:rPr sz="2400" spc="-25" dirty="0">
                <a:latin typeface="Times New Roman"/>
                <a:cs typeface="Times New Roman"/>
              </a:rPr>
              <a:t>entity,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sources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endParaRPr sz="2400">
              <a:latin typeface="Times New Roman"/>
              <a:cs typeface="Times New Roman"/>
            </a:endParaRPr>
          </a:p>
          <a:p>
            <a:pPr marL="756285" marR="196850" lvl="1" indent="-287020">
              <a:lnSpc>
                <a:spcPts val="259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possible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reasons: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dirty="0">
                <a:latin typeface="Times New Roman"/>
                <a:cs typeface="Times New Roman"/>
              </a:rPr>
              <a:t>representations,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dirty="0">
                <a:latin typeface="Times New Roman"/>
                <a:cs typeface="Times New Roman"/>
              </a:rPr>
              <a:t>scales,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measurement </a:t>
            </a:r>
            <a:r>
              <a:rPr sz="2400" dirty="0">
                <a:latin typeface="Times New Roman"/>
                <a:cs typeface="Times New Roman"/>
              </a:rPr>
              <a:t>unit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0160" y="2235"/>
            <a:ext cx="3289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Data</a:t>
            </a:r>
            <a:r>
              <a:rPr sz="3600" spc="-45" dirty="0"/>
              <a:t> </a:t>
            </a:r>
            <a:r>
              <a:rPr sz="3600" spc="-5" dirty="0"/>
              <a:t>Integration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340" y="606298"/>
            <a:ext cx="8335009" cy="401320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25" dirty="0">
                <a:latin typeface="Times New Roman"/>
                <a:cs typeface="Times New Roman"/>
              </a:rPr>
              <a:t>Avoiding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redundancy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issue</a:t>
            </a:r>
            <a:endParaRPr sz="2400">
              <a:latin typeface="Times New Roman"/>
              <a:cs typeface="Times New Roman"/>
            </a:endParaRPr>
          </a:p>
          <a:p>
            <a:pPr marL="756285" marR="529590" lvl="1" indent="-287020">
              <a:lnSpc>
                <a:spcPct val="11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Redundant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occur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often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during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integration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multiple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databases</a:t>
            </a:r>
            <a:endParaRPr sz="2400">
              <a:latin typeface="Times New Roman"/>
              <a:cs typeface="Times New Roman"/>
            </a:endParaRPr>
          </a:p>
          <a:p>
            <a:pPr marL="1155700" marR="253365" lvl="2" indent="-228600">
              <a:lnSpc>
                <a:spcPct val="110000"/>
              </a:lnSpc>
              <a:spcBef>
                <a:spcPts val="58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attribute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have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spc="-5" dirty="0">
                <a:latin typeface="Times New Roman"/>
                <a:cs typeface="Times New Roman"/>
              </a:rPr>
              <a:t>names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databases</a:t>
            </a:r>
            <a:endParaRPr sz="24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10000"/>
              </a:lnSpc>
              <a:spcBef>
                <a:spcPts val="57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5" dirty="0">
                <a:latin typeface="Times New Roman"/>
                <a:cs typeface="Times New Roman"/>
              </a:rPr>
              <a:t>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“derived”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another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e.g.,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annual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revenue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 monthly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revenue</a:t>
            </a:r>
            <a:endParaRPr sz="2400">
              <a:latin typeface="Times New Roman"/>
              <a:cs typeface="Times New Roman"/>
            </a:endParaRPr>
          </a:p>
          <a:p>
            <a:pPr marL="756285" marR="507365" lvl="1" indent="-287020">
              <a:lnSpc>
                <a:spcPct val="11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Redundant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correlation </a:t>
            </a:r>
            <a:r>
              <a:rPr sz="2400" b="1" i="1" spc="-58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analysis for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numeric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5146510"/>
            <a:ext cx="5715000" cy="73166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0160" y="2235"/>
            <a:ext cx="3289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Data</a:t>
            </a:r>
            <a:r>
              <a:rPr sz="3600" spc="-45" dirty="0"/>
              <a:t> </a:t>
            </a:r>
            <a:r>
              <a:rPr sz="3600" spc="-5" dirty="0"/>
              <a:t>Integration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81940" y="616709"/>
            <a:ext cx="8420735" cy="4161154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8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b="1" spc="-25" dirty="0">
                <a:latin typeface="Times New Roman"/>
                <a:cs typeface="Times New Roman"/>
              </a:rPr>
              <a:t>Avoiding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redundancy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issue</a:t>
            </a:r>
            <a:endParaRPr sz="2400">
              <a:latin typeface="Times New Roman"/>
              <a:cs typeface="Times New Roman"/>
            </a:endParaRPr>
          </a:p>
          <a:p>
            <a:pPr marL="781685" marR="81915" lvl="1" indent="-287020">
              <a:lnSpc>
                <a:spcPct val="110200"/>
              </a:lnSpc>
              <a:spcBef>
                <a:spcPts val="655"/>
              </a:spcBef>
              <a:buFont typeface="Arial MT"/>
              <a:buChar char="–"/>
              <a:tabLst>
                <a:tab pos="78232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dirty="0">
                <a:latin typeface="Times New Roman"/>
                <a:cs typeface="Times New Roman"/>
              </a:rPr>
              <a:t> at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ribute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 </a:t>
            </a:r>
            <a:r>
              <a:rPr sz="2400" spc="25" dirty="0">
                <a:latin typeface="Times New Roman"/>
                <a:cs typeface="Times New Roman"/>
              </a:rPr>
              <a:t>(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lways 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+1.</a:t>
            </a:r>
            <a:endParaRPr sz="2400">
              <a:latin typeface="Times New Roman"/>
              <a:cs typeface="Times New Roman"/>
            </a:endParaRPr>
          </a:p>
          <a:p>
            <a:pPr marL="781685" marR="546100" lvl="1" indent="-287020">
              <a:lnSpc>
                <a:spcPct val="110000"/>
              </a:lnSpc>
              <a:spcBef>
                <a:spcPts val="580"/>
              </a:spcBef>
              <a:buFont typeface="Arial MT"/>
              <a:buChar char="–"/>
              <a:tabLst>
                <a:tab pos="782320" algn="l"/>
              </a:tabLst>
            </a:pP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7" baseline="-20833" dirty="0">
                <a:latin typeface="Times New Roman"/>
                <a:cs typeface="Times New Roman"/>
              </a:rPr>
              <a:t>A,B</a:t>
            </a:r>
            <a:r>
              <a:rPr sz="2400" spc="27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-1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mean</a:t>
            </a:r>
            <a:r>
              <a:rPr sz="2400" dirty="0">
                <a:latin typeface="Times New Roman"/>
                <a:cs typeface="Times New Roman"/>
              </a:rPr>
              <a:t> negatively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correlated,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A,B</a:t>
            </a:r>
            <a:r>
              <a:rPr sz="2400" spc="284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mean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uncorrelated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A,B</a:t>
            </a:r>
            <a:r>
              <a:rPr sz="2400" spc="29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+1 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perfectly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correlated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–"/>
            </a:pPr>
            <a:endParaRPr sz="3750">
              <a:latin typeface="Times New Roman"/>
              <a:cs typeface="Times New Roman"/>
            </a:endParaRPr>
          </a:p>
          <a:p>
            <a:pPr marL="781685" marR="17780" lvl="1" indent="-287020" algn="just">
              <a:lnSpc>
                <a:spcPct val="110000"/>
              </a:lnSpc>
              <a:buFont typeface="Arial MT"/>
              <a:buChar char="–"/>
              <a:tabLst>
                <a:tab pos="782320" algn="l"/>
              </a:tabLst>
            </a:pPr>
            <a:r>
              <a:rPr sz="2400" dirty="0">
                <a:latin typeface="Times New Roman"/>
                <a:cs typeface="Times New Roman"/>
              </a:rPr>
              <a:t>Careful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integration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5" dirty="0">
                <a:latin typeface="Times New Roman"/>
                <a:cs typeface="Times New Roman"/>
              </a:rPr>
              <a:t> multiple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sources</a:t>
            </a:r>
            <a:r>
              <a:rPr sz="2400" spc="-10" dirty="0">
                <a:latin typeface="Times New Roman"/>
                <a:cs typeface="Times New Roman"/>
              </a:rPr>
              <a:t> may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help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reduce/avoid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redundancies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inconsistencies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improve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mining </a:t>
            </a:r>
            <a:r>
              <a:rPr sz="2400" dirty="0">
                <a:latin typeface="Times New Roman"/>
                <a:cs typeface="Times New Roman"/>
              </a:rPr>
              <a:t>speed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quality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9817" y="78435"/>
            <a:ext cx="41624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Data</a:t>
            </a:r>
            <a:r>
              <a:rPr sz="3600" spc="-150" dirty="0"/>
              <a:t> </a:t>
            </a:r>
            <a:r>
              <a:rPr sz="3600" spc="-20" dirty="0"/>
              <a:t>Transformation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340" y="755650"/>
            <a:ext cx="7950834" cy="456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6647180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transformation is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transforming	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consolidating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appropriate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mining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appropriate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measurement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similarity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distance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involves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86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Smoothing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86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Aggregation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86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Generalization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86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Normalization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86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Attribute/feature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construction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417" y="110439"/>
            <a:ext cx="3705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Data</a:t>
            </a:r>
            <a:r>
              <a:rPr sz="3200" spc="-95" dirty="0"/>
              <a:t> </a:t>
            </a:r>
            <a:r>
              <a:rPr sz="3200" spc="-20" dirty="0"/>
              <a:t>Transformation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3540" y="1060450"/>
            <a:ext cx="8321675" cy="3576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0014" indent="-342900">
              <a:lnSpc>
                <a:spcPct val="11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3342004" algn="l"/>
              </a:tabLst>
            </a:pPr>
            <a:r>
              <a:rPr sz="2400" b="1" dirty="0">
                <a:latin typeface="Times New Roman"/>
                <a:cs typeface="Times New Roman"/>
              </a:rPr>
              <a:t>Smoothing: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concerned	</a:t>
            </a:r>
            <a:r>
              <a:rPr sz="2400" spc="-5" dirty="0">
                <a:latin typeface="Times New Roman"/>
                <a:cs typeface="Times New Roman"/>
              </a:rPr>
              <a:t>mainly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remove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noise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techniques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binning,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clustering,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regression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355600" marR="734695" indent="-342900">
              <a:lnSpc>
                <a:spcPct val="11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Aggregation: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summarization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aggregation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performed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Generalization: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concept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hierarchy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climbing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(from</a:t>
            </a:r>
            <a:r>
              <a:rPr sz="2400" spc="-5" dirty="0">
                <a:latin typeface="Times New Roman"/>
                <a:cs typeface="Times New Roman"/>
              </a:rPr>
              <a:t> low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417" y="110439"/>
            <a:ext cx="3705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Data</a:t>
            </a:r>
            <a:r>
              <a:rPr sz="3200" spc="-95" dirty="0"/>
              <a:t> </a:t>
            </a:r>
            <a:r>
              <a:rPr sz="3200" spc="-20" dirty="0"/>
              <a:t>Transformation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3540" y="537718"/>
            <a:ext cx="8395970" cy="499364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Normalization: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scaled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small,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80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mainly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classification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algorithms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neural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network,</a:t>
            </a:r>
            <a:endParaRPr sz="24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distance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measurements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clustering,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nearest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neighbor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approach</a:t>
            </a:r>
            <a:endParaRPr sz="24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55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Normalization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exist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various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forms</a:t>
            </a:r>
            <a:endParaRPr sz="2400">
              <a:latin typeface="Times New Roman"/>
              <a:cs typeface="Times New Roman"/>
            </a:endParaRPr>
          </a:p>
          <a:p>
            <a:pPr marL="1327785" indent="-457834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1327785" algn="l"/>
                <a:tab pos="1328420" algn="l"/>
              </a:tabLst>
            </a:pPr>
            <a:r>
              <a:rPr sz="2400" spc="-5" dirty="0">
                <a:latin typeface="Times New Roman"/>
                <a:cs typeface="Times New Roman"/>
              </a:rPr>
              <a:t>min-max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normalization</a:t>
            </a:r>
            <a:endParaRPr sz="2400">
              <a:latin typeface="Times New Roman"/>
              <a:cs typeface="Times New Roman"/>
            </a:endParaRPr>
          </a:p>
          <a:p>
            <a:pPr marL="1327785" indent="-457834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1327785" algn="l"/>
                <a:tab pos="1328420" algn="l"/>
              </a:tabLst>
            </a:pPr>
            <a:r>
              <a:rPr sz="2400" dirty="0">
                <a:latin typeface="Times New Roman"/>
                <a:cs typeface="Times New Roman"/>
              </a:rPr>
              <a:t>z-score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normalization</a:t>
            </a:r>
            <a:endParaRPr sz="2400">
              <a:latin typeface="Times New Roman"/>
              <a:cs typeface="Times New Roman"/>
            </a:endParaRPr>
          </a:p>
          <a:p>
            <a:pPr marL="1327785" indent="-457834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1327785" algn="l"/>
                <a:tab pos="1328420" algn="l"/>
              </a:tabLst>
            </a:pPr>
            <a:r>
              <a:rPr sz="2400" spc="-5" dirty="0">
                <a:latin typeface="Times New Roman"/>
                <a:cs typeface="Times New Roman"/>
              </a:rPr>
              <a:t>normalization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decimal </a:t>
            </a:r>
            <a:r>
              <a:rPr sz="2400" dirty="0">
                <a:latin typeface="Times New Roman"/>
                <a:cs typeface="Times New Roman"/>
              </a:rPr>
              <a:t>scaling</a:t>
            </a:r>
            <a:endParaRPr sz="2400">
              <a:latin typeface="Times New Roman"/>
              <a:cs typeface="Times New Roman"/>
            </a:endParaRPr>
          </a:p>
          <a:p>
            <a:pPr marL="1327785" indent="-457834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1327785" algn="l"/>
                <a:tab pos="1328420" algn="l"/>
              </a:tabLst>
            </a:pPr>
            <a:r>
              <a:rPr sz="2400" spc="-5" dirty="0">
                <a:latin typeface="Times New Roman"/>
                <a:cs typeface="Times New Roman"/>
              </a:rPr>
              <a:t>Attribute/feature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construction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114" y="351790"/>
            <a:ext cx="7111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Data</a:t>
            </a:r>
            <a:r>
              <a:rPr sz="4000" spc="-60" dirty="0"/>
              <a:t> </a:t>
            </a:r>
            <a:r>
              <a:rPr sz="4000" spc="-25" dirty="0"/>
              <a:t>Transformation:</a:t>
            </a:r>
            <a:r>
              <a:rPr sz="4000" spc="35" dirty="0"/>
              <a:t> </a:t>
            </a:r>
            <a:r>
              <a:rPr spc="-5" dirty="0"/>
              <a:t>Normalization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31140" y="1164081"/>
            <a:ext cx="5169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Normalization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decimal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scaling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0099" y="2279768"/>
            <a:ext cx="711835" cy="0"/>
          </a:xfrm>
          <a:custGeom>
            <a:avLst/>
            <a:gdLst/>
            <a:ahLst/>
            <a:cxnLst/>
            <a:rect l="l" t="t" r="r" b="b"/>
            <a:pathLst>
              <a:path w="711835">
                <a:moveTo>
                  <a:pt x="0" y="0"/>
                </a:moveTo>
                <a:lnTo>
                  <a:pt x="711215" y="0"/>
                </a:lnTo>
              </a:path>
            </a:pathLst>
          </a:custGeom>
          <a:ln w="219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00319" y="2282699"/>
            <a:ext cx="715010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000" spc="165" dirty="0">
                <a:latin typeface="Times New Roman"/>
                <a:cs typeface="Times New Roman"/>
              </a:rPr>
              <a:t>1</a:t>
            </a:r>
            <a:r>
              <a:rPr sz="4000" spc="-20" dirty="0">
                <a:latin typeface="Times New Roman"/>
                <a:cs typeface="Times New Roman"/>
              </a:rPr>
              <a:t>0</a:t>
            </a:r>
            <a:r>
              <a:rPr sz="4000" spc="-590" dirty="0">
                <a:latin typeface="Times New Roman"/>
                <a:cs typeface="Times New Roman"/>
              </a:rPr>
              <a:t> </a:t>
            </a:r>
            <a:r>
              <a:rPr sz="2475" i="1" baseline="60606" dirty="0">
                <a:latin typeface="Times New Roman"/>
                <a:cs typeface="Times New Roman"/>
              </a:rPr>
              <a:t>j</a:t>
            </a:r>
            <a:endParaRPr sz="2475" baseline="60606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5883" y="1562433"/>
            <a:ext cx="249554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0" i="1" spc="-15" dirty="0">
                <a:latin typeface="Times New Roman"/>
                <a:cs typeface="Times New Roman"/>
              </a:rPr>
              <a:t>v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3294" y="1883920"/>
            <a:ext cx="692150" cy="638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0" i="1" spc="140" dirty="0">
                <a:latin typeface="Times New Roman"/>
                <a:cs typeface="Times New Roman"/>
              </a:rPr>
              <a:t>v</a:t>
            </a:r>
            <a:r>
              <a:rPr sz="4000" spc="-10" dirty="0">
                <a:latin typeface="Times New Roman"/>
                <a:cs typeface="Times New Roman"/>
              </a:rPr>
              <a:t>'</a:t>
            </a:r>
            <a:r>
              <a:rPr sz="4000" spc="-560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Symbol"/>
                <a:cs typeface="Symbol"/>
              </a:rPr>
              <a:t>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1194" y="1927301"/>
            <a:ext cx="6426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Where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j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smallest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integer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such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Max(|v’|)&lt;1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264" y="3019249"/>
            <a:ext cx="8442325" cy="222504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example: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132, -89,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756,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-1560,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234,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-345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1234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v’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beco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es 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range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1 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+1 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f j=10,000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’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0.0132,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-0.0089, 0.0756, -0.156,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0.0234,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0.0345,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0.1234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185" y="351790"/>
            <a:ext cx="8330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Data</a:t>
            </a:r>
            <a:r>
              <a:rPr sz="4000" spc="-35" dirty="0"/>
              <a:t> </a:t>
            </a:r>
            <a:r>
              <a:rPr sz="4000" spc="-25" dirty="0"/>
              <a:t>Transformation:</a:t>
            </a:r>
            <a:r>
              <a:rPr sz="4000" spc="55" dirty="0"/>
              <a:t> </a:t>
            </a:r>
            <a:r>
              <a:rPr spc="-5" dirty="0"/>
              <a:t>Attribute</a:t>
            </a:r>
            <a:r>
              <a:rPr spc="25" dirty="0"/>
              <a:t> </a:t>
            </a:r>
            <a:r>
              <a:rPr spc="-5" dirty="0"/>
              <a:t>construction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31140" y="1089405"/>
            <a:ext cx="8638540" cy="485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462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Attribute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construction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driving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attributes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existing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Attribute construction </a:t>
            </a:r>
            <a:r>
              <a:rPr sz="2400" spc="-5" dirty="0">
                <a:latin typeface="Times New Roman"/>
                <a:cs typeface="Times New Roman"/>
              </a:rPr>
              <a:t>is important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improve performance </a:t>
            </a:r>
            <a:r>
              <a:rPr sz="2400" dirty="0">
                <a:latin typeface="Times New Roman"/>
                <a:cs typeface="Times New Roman"/>
              </a:rPr>
              <a:t>of data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derived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discriminative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power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 </a:t>
            </a:r>
            <a:r>
              <a:rPr sz="2400" spc="-5" dirty="0">
                <a:latin typeface="Times New Roman"/>
                <a:cs typeface="Times New Roman"/>
              </a:rPr>
              <a:t>attributes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72644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Enable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discover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missing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hidden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10223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For example </a:t>
            </a:r>
            <a:r>
              <a:rPr sz="2400" dirty="0">
                <a:latin typeface="Times New Roman"/>
                <a:cs typeface="Times New Roman"/>
              </a:rPr>
              <a:t>area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derived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width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height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 any 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dirty="0">
                <a:latin typeface="Times New Roman"/>
                <a:cs typeface="Times New Roman"/>
              </a:rPr>
              <a:t> or their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combinations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7760" y="46431"/>
            <a:ext cx="5651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Why</a:t>
            </a:r>
            <a:r>
              <a:rPr sz="4000" spc="-15" dirty="0"/>
              <a:t> </a:t>
            </a:r>
            <a:r>
              <a:rPr sz="4000" spc="-5" dirty="0"/>
              <a:t>Data</a:t>
            </a:r>
            <a:r>
              <a:rPr sz="4000" spc="5" dirty="0"/>
              <a:t> </a:t>
            </a:r>
            <a:r>
              <a:rPr sz="4000" spc="-15" dirty="0"/>
              <a:t>Preprocessing?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07340" y="783081"/>
            <a:ext cx="8279765" cy="5427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4765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Incomplete, </a:t>
            </a:r>
            <a:r>
              <a:rPr sz="2800" dirty="0">
                <a:latin typeface="Times New Roman"/>
                <a:cs typeface="Times New Roman"/>
              </a:rPr>
              <a:t>noisy </a:t>
            </a:r>
            <a:r>
              <a:rPr sz="2800" spc="-5" dirty="0">
                <a:latin typeface="Times New Roman"/>
                <a:cs typeface="Times New Roman"/>
              </a:rPr>
              <a:t>and inconsistent data are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commonplace </a:t>
            </a:r>
            <a:r>
              <a:rPr sz="2800" dirty="0">
                <a:latin typeface="Times New Roman"/>
                <a:cs typeface="Times New Roman"/>
              </a:rPr>
              <a:t>properties of </a:t>
            </a:r>
            <a:r>
              <a:rPr sz="2800" spc="-10" dirty="0">
                <a:latin typeface="Times New Roman"/>
                <a:cs typeface="Times New Roman"/>
              </a:rPr>
              <a:t>large </a:t>
            </a:r>
            <a:r>
              <a:rPr sz="2800" spc="-5" dirty="0">
                <a:latin typeface="Times New Roman"/>
                <a:cs typeface="Times New Roman"/>
              </a:rPr>
              <a:t>real world databases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data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sources</a:t>
            </a:r>
            <a:endParaRPr sz="2800">
              <a:latin typeface="Times New Roman"/>
              <a:cs typeface="Times New Roman"/>
            </a:endParaRPr>
          </a:p>
          <a:p>
            <a:pPr marL="355600" marR="28194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Data cleaning </a:t>
            </a:r>
            <a:r>
              <a:rPr sz="2800" dirty="0">
                <a:latin typeface="Times New Roman"/>
                <a:cs typeface="Times New Roman"/>
              </a:rPr>
              <a:t>routine work </a:t>
            </a:r>
            <a:r>
              <a:rPr sz="2800" spc="-5" dirty="0">
                <a:latin typeface="Times New Roman"/>
                <a:cs typeface="Times New Roman"/>
              </a:rPr>
              <a:t>to clean such problems so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results</a:t>
            </a:r>
            <a:r>
              <a:rPr sz="2800" spc="-10" dirty="0">
                <a:latin typeface="Times New Roman"/>
                <a:cs typeface="Times New Roman"/>
              </a:rPr>
              <a:t> can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 accepted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Before </a:t>
            </a:r>
            <a:r>
              <a:rPr sz="2800" dirty="0">
                <a:latin typeface="Times New Roman"/>
                <a:cs typeface="Times New Roman"/>
              </a:rPr>
              <a:t>starting </a:t>
            </a:r>
            <a:r>
              <a:rPr sz="2800" spc="-5" dirty="0">
                <a:latin typeface="Times New Roman"/>
                <a:cs typeface="Times New Roman"/>
              </a:rPr>
              <a:t>data </a:t>
            </a:r>
            <a:r>
              <a:rPr sz="2800" dirty="0">
                <a:latin typeface="Times New Roman"/>
                <a:cs typeface="Times New Roman"/>
              </a:rPr>
              <a:t>preprocessing, </a:t>
            </a:r>
            <a:r>
              <a:rPr sz="2800" spc="-5" dirty="0">
                <a:latin typeface="Times New Roman"/>
                <a:cs typeface="Times New Roman"/>
              </a:rPr>
              <a:t>it will be adviceable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have overall picture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5" dirty="0">
                <a:latin typeface="Times New Roman"/>
                <a:cs typeface="Times New Roman"/>
              </a:rPr>
              <a:t>data we have so that it tell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high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level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summary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such</a:t>
            </a:r>
            <a:r>
              <a:rPr sz="2800" spc="-5" dirty="0">
                <a:latin typeface="Times New Roman"/>
                <a:cs typeface="Times New Roman"/>
              </a:rPr>
              <a:t> as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9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General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property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should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considered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noise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outliers</a:t>
            </a:r>
            <a:endParaRPr sz="2400">
              <a:latin typeface="Times New Roman"/>
              <a:cs typeface="Times New Roman"/>
            </a:endParaRPr>
          </a:p>
          <a:p>
            <a:pPr marL="355600" marR="842644" indent="-342900" algn="just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be </a:t>
            </a:r>
            <a:r>
              <a:rPr sz="2800" dirty="0">
                <a:latin typeface="Times New Roman"/>
                <a:cs typeface="Times New Roman"/>
              </a:rPr>
              <a:t>done </a:t>
            </a:r>
            <a:r>
              <a:rPr sz="2800" spc="-5" dirty="0">
                <a:latin typeface="Times New Roman"/>
                <a:cs typeface="Times New Roman"/>
              </a:rPr>
              <a:t>with the help </a:t>
            </a:r>
            <a:r>
              <a:rPr sz="2800" dirty="0">
                <a:latin typeface="Times New Roman"/>
                <a:cs typeface="Times New Roman"/>
              </a:rPr>
              <a:t>of descriptive </a:t>
            </a:r>
            <a:r>
              <a:rPr sz="2800" spc="-5" dirty="0">
                <a:latin typeface="Times New Roman"/>
                <a:cs typeface="Times New Roman"/>
              </a:rPr>
              <a:t>data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summarization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150" y="154635"/>
            <a:ext cx="30880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Data</a:t>
            </a:r>
            <a:r>
              <a:rPr sz="3600" spc="-80" dirty="0"/>
              <a:t> </a:t>
            </a:r>
            <a:r>
              <a:rPr sz="3600" dirty="0"/>
              <a:t>Reduction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1140" y="787654"/>
            <a:ext cx="8489315" cy="24403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latin typeface="Times New Roman"/>
                <a:cs typeface="Times New Roman"/>
              </a:rPr>
              <a:t>Warehouse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may</a:t>
            </a:r>
            <a:r>
              <a:rPr sz="2400" dirty="0">
                <a:latin typeface="Times New Roman"/>
                <a:cs typeface="Times New Roman"/>
              </a:rPr>
              <a:t> store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terabytes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Complex</a:t>
            </a:r>
            <a:r>
              <a:rPr sz="2400" dirty="0">
                <a:latin typeface="Times New Roman"/>
                <a:cs typeface="Times New Roman"/>
              </a:rPr>
              <a:t> data </a:t>
            </a:r>
            <a:r>
              <a:rPr sz="2400" spc="-5" dirty="0">
                <a:latin typeface="Times New Roman"/>
                <a:cs typeface="Times New Roman"/>
              </a:rPr>
              <a:t>analysis/mining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take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very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run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complete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endParaRPr sz="2400">
              <a:latin typeface="Times New Roman"/>
              <a:cs typeface="Times New Roman"/>
            </a:endParaRPr>
          </a:p>
          <a:p>
            <a:pPr marL="355600" marR="165735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tries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obtain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reduced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representation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much </a:t>
            </a:r>
            <a:r>
              <a:rPr sz="2400" spc="-5" dirty="0">
                <a:latin typeface="Times New Roman"/>
                <a:cs typeface="Times New Roman"/>
              </a:rPr>
              <a:t>smaller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volume </a:t>
            </a:r>
            <a:r>
              <a:rPr sz="2400" dirty="0">
                <a:latin typeface="Times New Roman"/>
                <a:cs typeface="Times New Roman"/>
              </a:rPr>
              <a:t>but yet produces the </a:t>
            </a:r>
            <a:r>
              <a:rPr sz="2400" spc="-5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(or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almost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dirty="0">
                <a:latin typeface="Times New Roman"/>
                <a:cs typeface="Times New Roman"/>
              </a:rPr>
              <a:t> 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better)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analytical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150" y="154635"/>
            <a:ext cx="30880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Data</a:t>
            </a:r>
            <a:r>
              <a:rPr sz="3600" spc="-80" dirty="0"/>
              <a:t> </a:t>
            </a:r>
            <a:r>
              <a:rPr sz="3600" dirty="0"/>
              <a:t>Reduction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340" y="787654"/>
            <a:ext cx="4570730" cy="47834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strategies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cube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aggregation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Attribute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subset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selection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Dimensionality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reduction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Huffman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coding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20" dirty="0">
                <a:latin typeface="Times New Roman"/>
                <a:cs typeface="Times New Roman"/>
              </a:rPr>
              <a:t>Wavelet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transforms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Principal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analysis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6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Numerosity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reduction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Regression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log-linear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models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Histograms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Clustering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Sampling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56743"/>
            <a:ext cx="7486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15" dirty="0"/>
              <a:t> </a:t>
            </a:r>
            <a:r>
              <a:rPr spc="-10" dirty="0"/>
              <a:t>reduction</a:t>
            </a:r>
            <a:r>
              <a:rPr spc="10" dirty="0"/>
              <a:t> </a:t>
            </a:r>
            <a:r>
              <a:rPr spc="-5" dirty="0"/>
              <a:t>strategies:</a:t>
            </a:r>
            <a:r>
              <a:rPr spc="-90" dirty="0"/>
              <a:t> </a:t>
            </a:r>
            <a:r>
              <a:rPr sz="2400" dirty="0"/>
              <a:t>by</a:t>
            </a:r>
            <a:r>
              <a:rPr sz="2400" spc="5" dirty="0"/>
              <a:t> </a:t>
            </a:r>
            <a:r>
              <a:rPr sz="2400" spc="-5" dirty="0"/>
              <a:t>Data</a:t>
            </a:r>
            <a:r>
              <a:rPr sz="2400" spc="15" dirty="0"/>
              <a:t> </a:t>
            </a:r>
            <a:r>
              <a:rPr sz="2400" spc="-5" dirty="0"/>
              <a:t>Cube</a:t>
            </a:r>
            <a:r>
              <a:rPr sz="2400" spc="-120" dirty="0"/>
              <a:t> </a:t>
            </a:r>
            <a:r>
              <a:rPr sz="2400" spc="-5" dirty="0"/>
              <a:t>Aggregation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051306"/>
            <a:ext cx="8497570" cy="426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74650" indent="-342900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aggregation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data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reduces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size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significantly</a:t>
            </a:r>
            <a:endParaRPr sz="2400">
              <a:latin typeface="Times New Roman"/>
              <a:cs typeface="Times New Roman"/>
            </a:endParaRPr>
          </a:p>
          <a:p>
            <a:pPr marL="355600" marR="493395" indent="-342900">
              <a:lnSpc>
                <a:spcPct val="12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For example,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aggregate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sales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amount</a:t>
            </a:r>
            <a:r>
              <a:rPr sz="2400" dirty="0">
                <a:latin typeface="Times New Roman"/>
                <a:cs typeface="Times New Roman"/>
              </a:rPr>
              <a:t> specified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year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quarter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sum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sales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amount </a:t>
            </a:r>
            <a:r>
              <a:rPr sz="2400" dirty="0">
                <a:latin typeface="Times New Roman"/>
                <a:cs typeface="Times New Roman"/>
              </a:rPr>
              <a:t>per year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2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aggregation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cubes</a:t>
            </a:r>
            <a:r>
              <a:rPr sz="2400" spc="-5" dirty="0">
                <a:latin typeface="Times New Roman"/>
                <a:cs typeface="Times New Roman"/>
              </a:rPr>
              <a:t> further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size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should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appropriate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aggregation</a:t>
            </a:r>
            <a:endParaRPr sz="2400">
              <a:latin typeface="Times New Roman"/>
              <a:cs typeface="Times New Roman"/>
            </a:endParaRPr>
          </a:p>
          <a:p>
            <a:pPr marL="355600" marR="353060" indent="-342900">
              <a:lnSpc>
                <a:spcPct val="12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most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representation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sufficient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solve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39" y="1052829"/>
            <a:ext cx="8611235" cy="4123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Removes </a:t>
            </a:r>
            <a:r>
              <a:rPr sz="2400" dirty="0">
                <a:latin typeface="Times New Roman"/>
                <a:cs typeface="Times New Roman"/>
              </a:rPr>
              <a:t>irrelevant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relevance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 </a:t>
            </a:r>
            <a:r>
              <a:rPr sz="2400" spc="-5" dirty="0">
                <a:latin typeface="Times New Roman"/>
                <a:cs typeface="Times New Roman"/>
              </a:rPr>
              <a:t>assume</a:t>
            </a:r>
            <a:r>
              <a:rPr sz="2400" dirty="0">
                <a:latin typeface="Times New Roman"/>
                <a:cs typeface="Times New Roman"/>
              </a:rPr>
              <a:t> we have 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 of</a:t>
            </a:r>
            <a:r>
              <a:rPr sz="2400" spc="-5" dirty="0">
                <a:latin typeface="Times New Roman"/>
                <a:cs typeface="Times New Roman"/>
              </a:rPr>
              <a:t> attributes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90000"/>
              </a:lnSpc>
              <a:buFont typeface="Arial MT"/>
              <a:buChar char="•"/>
              <a:tabLst>
                <a:tab pos="367665" algn="l"/>
                <a:tab pos="368300" algn="l"/>
                <a:tab pos="2263775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5" dirty="0">
                <a:latin typeface="Times New Roman"/>
                <a:cs typeface="Times New Roman"/>
              </a:rPr>
              <a:t> set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2</a:t>
            </a:r>
            <a:r>
              <a:rPr sz="2400" i="1" spc="-7" baseline="24305" dirty="0">
                <a:latin typeface="Times New Roman"/>
                <a:cs typeface="Times New Roman"/>
              </a:rPr>
              <a:t>d	</a:t>
            </a:r>
            <a:r>
              <a:rPr sz="2400" spc="-5" dirty="0">
                <a:latin typeface="Times New Roman"/>
                <a:cs typeface="Times New Roman"/>
              </a:rPr>
              <a:t>sub sets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attributes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dimensionality </a:t>
            </a:r>
            <a:r>
              <a:rPr sz="2400" dirty="0">
                <a:latin typeface="Times New Roman"/>
                <a:cs typeface="Times New Roman"/>
              </a:rPr>
              <a:t>reduction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refers to selection of the </a:t>
            </a:r>
            <a:r>
              <a:rPr sz="2400" spc="-5" dirty="0">
                <a:latin typeface="Times New Roman"/>
                <a:cs typeface="Times New Roman"/>
              </a:rPr>
              <a:t>subset </a:t>
            </a:r>
            <a:r>
              <a:rPr sz="2400" dirty="0">
                <a:latin typeface="Times New Roman"/>
                <a:cs typeface="Times New Roman"/>
              </a:rPr>
              <a:t>which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minimum number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pattern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close 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possible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original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attributes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68300" marR="1085850" indent="-342900">
              <a:lnSpc>
                <a:spcPts val="2590"/>
              </a:lnSpc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dirty="0">
                <a:latin typeface="Times New Roman"/>
                <a:cs typeface="Times New Roman"/>
              </a:rPr>
              <a:t>Hence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subset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approach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dimensionality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00939"/>
            <a:ext cx="83242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Data</a:t>
            </a:r>
            <a:r>
              <a:rPr sz="3200" spc="-10" dirty="0"/>
              <a:t> </a:t>
            </a:r>
            <a:r>
              <a:rPr sz="3200" dirty="0"/>
              <a:t>reduction</a:t>
            </a:r>
            <a:r>
              <a:rPr sz="3200" spc="-35" dirty="0"/>
              <a:t> </a:t>
            </a:r>
            <a:r>
              <a:rPr sz="3200" dirty="0"/>
              <a:t>strategies:</a:t>
            </a:r>
            <a:r>
              <a:rPr sz="3200" spc="-5" dirty="0"/>
              <a:t> </a:t>
            </a:r>
            <a:r>
              <a:rPr sz="2400" dirty="0"/>
              <a:t>by</a:t>
            </a:r>
            <a:r>
              <a:rPr sz="2400" spc="5" dirty="0"/>
              <a:t> </a:t>
            </a:r>
            <a:r>
              <a:rPr sz="2400" spc="-5" dirty="0"/>
              <a:t>Attribute </a:t>
            </a:r>
            <a:r>
              <a:rPr sz="2400" dirty="0"/>
              <a:t>subset</a:t>
            </a:r>
            <a:r>
              <a:rPr sz="2400" spc="5" dirty="0"/>
              <a:t> </a:t>
            </a:r>
            <a:r>
              <a:rPr sz="2400" dirty="0"/>
              <a:t>selection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168654"/>
            <a:ext cx="7812405" cy="25863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Several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heuristic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subset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(feature)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exists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Four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are: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step-wise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forward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selection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step-wise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backward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elimination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combining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forward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backward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elimination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decision-tree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induction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224739"/>
            <a:ext cx="83007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Data</a:t>
            </a:r>
            <a:r>
              <a:rPr sz="3200" spc="-20" dirty="0"/>
              <a:t> </a:t>
            </a:r>
            <a:r>
              <a:rPr sz="3200" spc="-5" dirty="0"/>
              <a:t>reduction</a:t>
            </a:r>
            <a:r>
              <a:rPr sz="3200" spc="-40" dirty="0"/>
              <a:t> </a:t>
            </a:r>
            <a:r>
              <a:rPr sz="3200" dirty="0"/>
              <a:t>strategies:</a:t>
            </a:r>
            <a:r>
              <a:rPr sz="3200" spc="-20" dirty="0"/>
              <a:t> </a:t>
            </a:r>
            <a:r>
              <a:rPr sz="2400" dirty="0"/>
              <a:t>by</a:t>
            </a:r>
            <a:r>
              <a:rPr sz="2400" spc="-140" dirty="0"/>
              <a:t> </a:t>
            </a:r>
            <a:r>
              <a:rPr sz="2400" dirty="0"/>
              <a:t>Attribute</a:t>
            </a:r>
            <a:r>
              <a:rPr sz="2400" spc="-15" dirty="0"/>
              <a:t> </a:t>
            </a:r>
            <a:r>
              <a:rPr sz="2400" dirty="0"/>
              <a:t>subset</a:t>
            </a:r>
            <a:r>
              <a:rPr sz="2400" spc="10" dirty="0"/>
              <a:t> </a:t>
            </a:r>
            <a:r>
              <a:rPr sz="2400" dirty="0"/>
              <a:t>selection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71573"/>
            <a:ext cx="8754745" cy="259016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 MT"/>
              <a:buChar char="–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step-wise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forward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selection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Start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empty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The best</a:t>
            </a:r>
            <a:r>
              <a:rPr sz="2400" spc="-5" dirty="0">
                <a:latin typeface="Times New Roman"/>
                <a:cs typeface="Times New Roman"/>
              </a:rPr>
              <a:t> single-feature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picked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first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 best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feature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 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conditioned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  <a:p>
            <a:pPr marL="756285" marR="494030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Stop </a:t>
            </a:r>
            <a:r>
              <a:rPr sz="2400" dirty="0">
                <a:latin typeface="Times New Roman"/>
                <a:cs typeface="Times New Roman"/>
              </a:rPr>
              <a:t>when the selected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feature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dirty="0">
                <a:latin typeface="Times New Roman"/>
                <a:cs typeface="Times New Roman"/>
              </a:rPr>
              <a:t> closely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entire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224739"/>
            <a:ext cx="83007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Data</a:t>
            </a:r>
            <a:r>
              <a:rPr sz="3200" spc="-20" dirty="0"/>
              <a:t> </a:t>
            </a:r>
            <a:r>
              <a:rPr sz="3200" spc="-5" dirty="0"/>
              <a:t>reduction</a:t>
            </a:r>
            <a:r>
              <a:rPr sz="3200" spc="-40" dirty="0"/>
              <a:t> </a:t>
            </a:r>
            <a:r>
              <a:rPr sz="3200" dirty="0"/>
              <a:t>strategies:</a:t>
            </a:r>
            <a:r>
              <a:rPr sz="3200" spc="-20" dirty="0"/>
              <a:t> </a:t>
            </a:r>
            <a:r>
              <a:rPr sz="2400" dirty="0"/>
              <a:t>by</a:t>
            </a:r>
            <a:r>
              <a:rPr sz="2400" spc="-140" dirty="0"/>
              <a:t> </a:t>
            </a:r>
            <a:r>
              <a:rPr sz="2400" dirty="0"/>
              <a:t>Attribute</a:t>
            </a:r>
            <a:r>
              <a:rPr sz="2400" spc="-15" dirty="0"/>
              <a:t> </a:t>
            </a:r>
            <a:r>
              <a:rPr sz="2400" dirty="0"/>
              <a:t>subset</a:t>
            </a:r>
            <a:r>
              <a:rPr sz="2400" spc="10" dirty="0"/>
              <a:t> </a:t>
            </a:r>
            <a:r>
              <a:rPr sz="2400" dirty="0"/>
              <a:t>selection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71573"/>
            <a:ext cx="8697595" cy="291973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 MT"/>
              <a:buChar char="–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step-wise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backward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elimination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Start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feature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feature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most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irrelevant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discarded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ts val="2735"/>
              </a:lnSpc>
              <a:spcBef>
                <a:spcPts val="29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 </a:t>
            </a:r>
            <a:r>
              <a:rPr sz="2400" spc="-10" dirty="0">
                <a:latin typeface="Times New Roman"/>
                <a:cs typeface="Times New Roman"/>
              </a:rPr>
              <a:t>most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irrelevant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feature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 be discarded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repeated,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  <a:p>
            <a:pPr marL="756285" marR="49847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Stop </a:t>
            </a:r>
            <a:r>
              <a:rPr sz="2400" dirty="0">
                <a:latin typeface="Times New Roman"/>
                <a:cs typeface="Times New Roman"/>
              </a:rPr>
              <a:t>when </a:t>
            </a:r>
            <a:r>
              <a:rPr sz="2400" spc="-5" dirty="0">
                <a:latin typeface="Times New Roman"/>
                <a:cs typeface="Times New Roman"/>
              </a:rPr>
              <a:t>removing </a:t>
            </a:r>
            <a:r>
              <a:rPr sz="2400" dirty="0">
                <a:latin typeface="Times New Roman"/>
                <a:cs typeface="Times New Roman"/>
              </a:rPr>
              <a:t>the next candidate attribute for </a:t>
            </a:r>
            <a:r>
              <a:rPr sz="2400" spc="-5" dirty="0">
                <a:latin typeface="Times New Roman"/>
                <a:cs typeface="Times New Roman"/>
              </a:rPr>
              <a:t>removal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affects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pattern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significantly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224739"/>
            <a:ext cx="83007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Data</a:t>
            </a:r>
            <a:r>
              <a:rPr sz="3200" spc="-20" dirty="0"/>
              <a:t> </a:t>
            </a:r>
            <a:r>
              <a:rPr sz="3200" spc="-5" dirty="0"/>
              <a:t>reduction</a:t>
            </a:r>
            <a:r>
              <a:rPr sz="3200" spc="-40" dirty="0"/>
              <a:t> </a:t>
            </a:r>
            <a:r>
              <a:rPr sz="3200" dirty="0"/>
              <a:t>strategies:</a:t>
            </a:r>
            <a:r>
              <a:rPr sz="3200" spc="-20" dirty="0"/>
              <a:t> </a:t>
            </a:r>
            <a:r>
              <a:rPr sz="2400" dirty="0"/>
              <a:t>by</a:t>
            </a:r>
            <a:r>
              <a:rPr sz="2400" spc="-140" dirty="0"/>
              <a:t> </a:t>
            </a:r>
            <a:r>
              <a:rPr sz="2400" dirty="0"/>
              <a:t>Attribute</a:t>
            </a:r>
            <a:r>
              <a:rPr sz="2400" spc="-15" dirty="0"/>
              <a:t> </a:t>
            </a:r>
            <a:r>
              <a:rPr sz="2400" dirty="0"/>
              <a:t>subset</a:t>
            </a:r>
            <a:r>
              <a:rPr sz="2400" spc="10" dirty="0"/>
              <a:t> </a:t>
            </a:r>
            <a:r>
              <a:rPr sz="2400" dirty="0"/>
              <a:t>selection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771573"/>
            <a:ext cx="8417560" cy="3761104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 MT"/>
              <a:buChar char="–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combining forward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selection 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backward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elimination</a:t>
            </a:r>
            <a:endParaRPr sz="28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procedure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feature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remove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most</a:t>
            </a:r>
            <a:r>
              <a:rPr sz="2400" dirty="0">
                <a:latin typeface="Times New Roman"/>
                <a:cs typeface="Times New Roman"/>
              </a:rPr>
              <a:t> irrelevant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–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decision-tree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induction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</a:t>
            </a:r>
            <a:endParaRPr sz="2800">
              <a:latin typeface="Times New Roman"/>
              <a:cs typeface="Times New Roman"/>
            </a:endParaRPr>
          </a:p>
          <a:p>
            <a:pPr marL="756285" marR="680085" lvl="1" indent="-287020">
              <a:lnSpc>
                <a:spcPts val="2590"/>
              </a:lnSpc>
              <a:spcBef>
                <a:spcPts val="63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decision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some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attributes</a:t>
            </a:r>
            <a:endParaRPr sz="2400">
              <a:latin typeface="Times New Roman"/>
              <a:cs typeface="Times New Roman"/>
            </a:endParaRPr>
          </a:p>
          <a:p>
            <a:pPr marL="756285" marR="215900" lvl="1" indent="-287020">
              <a:lnSpc>
                <a:spcPts val="2590"/>
              </a:lnSpc>
              <a:spcBef>
                <a:spcPts val="58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building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decision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taken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attributes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closely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4739"/>
            <a:ext cx="83337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Data</a:t>
            </a:r>
            <a:r>
              <a:rPr sz="3200" spc="-20" dirty="0"/>
              <a:t> </a:t>
            </a:r>
            <a:r>
              <a:rPr sz="3200" spc="-5" dirty="0"/>
              <a:t>reduction</a:t>
            </a:r>
            <a:r>
              <a:rPr sz="3200" spc="-40" dirty="0"/>
              <a:t> </a:t>
            </a:r>
            <a:r>
              <a:rPr sz="3200" dirty="0"/>
              <a:t>strategies:</a:t>
            </a:r>
            <a:r>
              <a:rPr sz="3200" spc="-15" dirty="0"/>
              <a:t> </a:t>
            </a:r>
            <a:r>
              <a:rPr sz="2400" dirty="0"/>
              <a:t>By</a:t>
            </a:r>
            <a:r>
              <a:rPr sz="2400" spc="-140" dirty="0"/>
              <a:t> </a:t>
            </a:r>
            <a:r>
              <a:rPr sz="2400" dirty="0"/>
              <a:t>Attribute</a:t>
            </a:r>
            <a:r>
              <a:rPr sz="2400" spc="-10" dirty="0"/>
              <a:t> </a:t>
            </a:r>
            <a:r>
              <a:rPr sz="2400" dirty="0"/>
              <a:t>subset selection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165605"/>
            <a:ext cx="4680585" cy="118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Example</a:t>
            </a:r>
            <a:r>
              <a:rPr sz="2400" b="1" dirty="0">
                <a:latin typeface="Times New Roman"/>
                <a:cs typeface="Times New Roman"/>
              </a:rPr>
              <a:t> of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Decision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60" dirty="0">
                <a:latin typeface="Times New Roman"/>
                <a:cs typeface="Times New Roman"/>
              </a:rPr>
              <a:t>Tree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Induction</a:t>
            </a:r>
            <a:endParaRPr sz="24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1939"/>
              </a:spcBef>
            </a:pPr>
            <a:r>
              <a:rPr sz="1800" dirty="0">
                <a:latin typeface="Times New Roman"/>
                <a:cs typeface="Times New Roman"/>
              </a:rPr>
              <a:t>Initial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attribute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set:</a:t>
            </a:r>
            <a:endParaRPr sz="18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{A1,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A2,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A3,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A4,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A5,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A6}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1628" y="2598420"/>
            <a:ext cx="866140" cy="52006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470"/>
              </a:spcBef>
            </a:pPr>
            <a:r>
              <a:rPr sz="1800" spc="-5" dirty="0">
                <a:latin typeface="Times New Roman"/>
                <a:cs typeface="Times New Roman"/>
              </a:rPr>
              <a:t>A4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2783" y="3616452"/>
            <a:ext cx="777240" cy="52006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515"/>
              </a:spcBef>
            </a:pPr>
            <a:r>
              <a:rPr sz="1800" spc="-5" dirty="0">
                <a:latin typeface="Times New Roman"/>
                <a:cs typeface="Times New Roman"/>
              </a:rPr>
              <a:t>A1?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2184" y="3550920"/>
            <a:ext cx="807720" cy="5486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810"/>
              </a:spcBef>
            </a:pPr>
            <a:r>
              <a:rPr sz="1800" spc="-5" dirty="0">
                <a:latin typeface="Times New Roman"/>
                <a:cs typeface="Times New Roman"/>
              </a:rPr>
              <a:t>A6?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3227" y="4936235"/>
            <a:ext cx="1140460" cy="605155"/>
          </a:xfrm>
          <a:custGeom>
            <a:avLst/>
            <a:gdLst/>
            <a:ahLst/>
            <a:cxnLst/>
            <a:rect l="l" t="t" r="r" b="b"/>
            <a:pathLst>
              <a:path w="1140460" h="605154">
                <a:moveTo>
                  <a:pt x="0" y="302513"/>
                </a:moveTo>
                <a:lnTo>
                  <a:pt x="13144" y="237600"/>
                </a:lnTo>
                <a:lnTo>
                  <a:pt x="50724" y="177546"/>
                </a:lnTo>
                <a:lnTo>
                  <a:pt x="77808" y="149803"/>
                </a:lnTo>
                <a:lnTo>
                  <a:pt x="109959" y="123828"/>
                </a:lnTo>
                <a:lnTo>
                  <a:pt x="146829" y="99804"/>
                </a:lnTo>
                <a:lnTo>
                  <a:pt x="188071" y="77917"/>
                </a:lnTo>
                <a:lnTo>
                  <a:pt x="233336" y="58350"/>
                </a:lnTo>
                <a:lnTo>
                  <a:pt x="282278" y="41289"/>
                </a:lnTo>
                <a:lnTo>
                  <a:pt x="334549" y="26916"/>
                </a:lnTo>
                <a:lnTo>
                  <a:pt x="389802" y="15416"/>
                </a:lnTo>
                <a:lnTo>
                  <a:pt x="447689" y="6974"/>
                </a:lnTo>
                <a:lnTo>
                  <a:pt x="507863" y="1774"/>
                </a:lnTo>
                <a:lnTo>
                  <a:pt x="569976" y="0"/>
                </a:lnTo>
                <a:lnTo>
                  <a:pt x="632088" y="1774"/>
                </a:lnTo>
                <a:lnTo>
                  <a:pt x="692262" y="6974"/>
                </a:lnTo>
                <a:lnTo>
                  <a:pt x="750149" y="15416"/>
                </a:lnTo>
                <a:lnTo>
                  <a:pt x="805402" y="26916"/>
                </a:lnTo>
                <a:lnTo>
                  <a:pt x="857673" y="41289"/>
                </a:lnTo>
                <a:lnTo>
                  <a:pt x="906615" y="58350"/>
                </a:lnTo>
                <a:lnTo>
                  <a:pt x="951880" y="77917"/>
                </a:lnTo>
                <a:lnTo>
                  <a:pt x="993122" y="99804"/>
                </a:lnTo>
                <a:lnTo>
                  <a:pt x="1029992" y="123828"/>
                </a:lnTo>
                <a:lnTo>
                  <a:pt x="1062143" y="149803"/>
                </a:lnTo>
                <a:lnTo>
                  <a:pt x="1089227" y="177546"/>
                </a:lnTo>
                <a:lnTo>
                  <a:pt x="1126807" y="237600"/>
                </a:lnTo>
                <a:lnTo>
                  <a:pt x="1139952" y="302513"/>
                </a:lnTo>
                <a:lnTo>
                  <a:pt x="1136608" y="335486"/>
                </a:lnTo>
                <a:lnTo>
                  <a:pt x="1110898" y="398154"/>
                </a:lnTo>
                <a:lnTo>
                  <a:pt x="1062143" y="455224"/>
                </a:lnTo>
                <a:lnTo>
                  <a:pt x="1029992" y="481199"/>
                </a:lnTo>
                <a:lnTo>
                  <a:pt x="993122" y="505223"/>
                </a:lnTo>
                <a:lnTo>
                  <a:pt x="951880" y="527110"/>
                </a:lnTo>
                <a:lnTo>
                  <a:pt x="906615" y="546677"/>
                </a:lnTo>
                <a:lnTo>
                  <a:pt x="857673" y="563738"/>
                </a:lnTo>
                <a:lnTo>
                  <a:pt x="805402" y="578111"/>
                </a:lnTo>
                <a:lnTo>
                  <a:pt x="750149" y="589611"/>
                </a:lnTo>
                <a:lnTo>
                  <a:pt x="692262" y="598053"/>
                </a:lnTo>
                <a:lnTo>
                  <a:pt x="632088" y="603253"/>
                </a:lnTo>
                <a:lnTo>
                  <a:pt x="569976" y="605027"/>
                </a:lnTo>
                <a:lnTo>
                  <a:pt x="507863" y="603253"/>
                </a:lnTo>
                <a:lnTo>
                  <a:pt x="447689" y="598053"/>
                </a:lnTo>
                <a:lnTo>
                  <a:pt x="389802" y="589611"/>
                </a:lnTo>
                <a:lnTo>
                  <a:pt x="334549" y="578111"/>
                </a:lnTo>
                <a:lnTo>
                  <a:pt x="282278" y="563738"/>
                </a:lnTo>
                <a:lnTo>
                  <a:pt x="233336" y="546677"/>
                </a:lnTo>
                <a:lnTo>
                  <a:pt x="188071" y="527110"/>
                </a:lnTo>
                <a:lnTo>
                  <a:pt x="146829" y="505223"/>
                </a:lnTo>
                <a:lnTo>
                  <a:pt x="109959" y="481199"/>
                </a:lnTo>
                <a:lnTo>
                  <a:pt x="77808" y="455224"/>
                </a:lnTo>
                <a:lnTo>
                  <a:pt x="50724" y="427481"/>
                </a:lnTo>
                <a:lnTo>
                  <a:pt x="13144" y="367427"/>
                </a:lnTo>
                <a:lnTo>
                  <a:pt x="0" y="302513"/>
                </a:lnTo>
                <a:close/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88769" y="5057394"/>
            <a:ext cx="691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Class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6623" y="5009515"/>
            <a:ext cx="691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Class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33925" y="5050916"/>
            <a:ext cx="691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Class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6004" y="4981194"/>
            <a:ext cx="691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Class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16251" y="4137659"/>
            <a:ext cx="2181225" cy="1402080"/>
            <a:chOff x="2016251" y="4137659"/>
            <a:chExt cx="2181225" cy="1402080"/>
          </a:xfrm>
        </p:grpSpPr>
        <p:sp>
          <p:nvSpPr>
            <p:cNvPr id="12" name="object 12"/>
            <p:cNvSpPr/>
            <p:nvPr/>
          </p:nvSpPr>
          <p:spPr>
            <a:xfrm>
              <a:off x="2020823" y="4142231"/>
              <a:ext cx="807720" cy="779145"/>
            </a:xfrm>
            <a:custGeom>
              <a:avLst/>
              <a:gdLst/>
              <a:ahLst/>
              <a:cxnLst/>
              <a:rect l="l" t="t" r="r" b="b"/>
              <a:pathLst>
                <a:path w="807719" h="779145">
                  <a:moveTo>
                    <a:pt x="807719" y="0"/>
                  </a:moveTo>
                  <a:lnTo>
                    <a:pt x="0" y="77876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2571" y="4928615"/>
              <a:ext cx="1140460" cy="607060"/>
            </a:xfrm>
            <a:custGeom>
              <a:avLst/>
              <a:gdLst/>
              <a:ahLst/>
              <a:cxnLst/>
              <a:rect l="l" t="t" r="r" b="b"/>
              <a:pathLst>
                <a:path w="1140460" h="607060">
                  <a:moveTo>
                    <a:pt x="0" y="303275"/>
                  </a:moveTo>
                  <a:lnTo>
                    <a:pt x="13144" y="238210"/>
                  </a:lnTo>
                  <a:lnTo>
                    <a:pt x="50724" y="178011"/>
                  </a:lnTo>
                  <a:lnTo>
                    <a:pt x="77808" y="150198"/>
                  </a:lnTo>
                  <a:lnTo>
                    <a:pt x="109959" y="124157"/>
                  </a:lnTo>
                  <a:lnTo>
                    <a:pt x="146829" y="100071"/>
                  </a:lnTo>
                  <a:lnTo>
                    <a:pt x="188071" y="78127"/>
                  </a:lnTo>
                  <a:lnTo>
                    <a:pt x="233336" y="58509"/>
                  </a:lnTo>
                  <a:lnTo>
                    <a:pt x="282278" y="41401"/>
                  </a:lnTo>
                  <a:lnTo>
                    <a:pt x="334549" y="26990"/>
                  </a:lnTo>
                  <a:lnTo>
                    <a:pt x="389802" y="15459"/>
                  </a:lnTo>
                  <a:lnTo>
                    <a:pt x="447689" y="6994"/>
                  </a:lnTo>
                  <a:lnTo>
                    <a:pt x="507863" y="1779"/>
                  </a:lnTo>
                  <a:lnTo>
                    <a:pt x="569976" y="0"/>
                  </a:lnTo>
                  <a:lnTo>
                    <a:pt x="632088" y="1779"/>
                  </a:lnTo>
                  <a:lnTo>
                    <a:pt x="692262" y="6994"/>
                  </a:lnTo>
                  <a:lnTo>
                    <a:pt x="750149" y="15459"/>
                  </a:lnTo>
                  <a:lnTo>
                    <a:pt x="805402" y="26990"/>
                  </a:lnTo>
                  <a:lnTo>
                    <a:pt x="857673" y="41401"/>
                  </a:lnTo>
                  <a:lnTo>
                    <a:pt x="906615" y="58509"/>
                  </a:lnTo>
                  <a:lnTo>
                    <a:pt x="951880" y="78127"/>
                  </a:lnTo>
                  <a:lnTo>
                    <a:pt x="993122" y="100071"/>
                  </a:lnTo>
                  <a:lnTo>
                    <a:pt x="1029992" y="124157"/>
                  </a:lnTo>
                  <a:lnTo>
                    <a:pt x="1062143" y="150198"/>
                  </a:lnTo>
                  <a:lnTo>
                    <a:pt x="1089227" y="178011"/>
                  </a:lnTo>
                  <a:lnTo>
                    <a:pt x="1126807" y="238210"/>
                  </a:lnTo>
                  <a:lnTo>
                    <a:pt x="1139952" y="303275"/>
                  </a:lnTo>
                  <a:lnTo>
                    <a:pt x="1136608" y="336324"/>
                  </a:lnTo>
                  <a:lnTo>
                    <a:pt x="1110898" y="399141"/>
                  </a:lnTo>
                  <a:lnTo>
                    <a:pt x="1062143" y="456353"/>
                  </a:lnTo>
                  <a:lnTo>
                    <a:pt x="1029992" y="482394"/>
                  </a:lnTo>
                  <a:lnTo>
                    <a:pt x="993122" y="506480"/>
                  </a:lnTo>
                  <a:lnTo>
                    <a:pt x="951880" y="528424"/>
                  </a:lnTo>
                  <a:lnTo>
                    <a:pt x="906615" y="548042"/>
                  </a:lnTo>
                  <a:lnTo>
                    <a:pt x="857673" y="565149"/>
                  </a:lnTo>
                  <a:lnTo>
                    <a:pt x="805402" y="579561"/>
                  </a:lnTo>
                  <a:lnTo>
                    <a:pt x="750149" y="591092"/>
                  </a:lnTo>
                  <a:lnTo>
                    <a:pt x="692262" y="599557"/>
                  </a:lnTo>
                  <a:lnTo>
                    <a:pt x="632088" y="604772"/>
                  </a:lnTo>
                  <a:lnTo>
                    <a:pt x="569976" y="606551"/>
                  </a:lnTo>
                  <a:lnTo>
                    <a:pt x="507863" y="604772"/>
                  </a:lnTo>
                  <a:lnTo>
                    <a:pt x="447689" y="599557"/>
                  </a:lnTo>
                  <a:lnTo>
                    <a:pt x="389802" y="591092"/>
                  </a:lnTo>
                  <a:lnTo>
                    <a:pt x="334549" y="579561"/>
                  </a:lnTo>
                  <a:lnTo>
                    <a:pt x="282278" y="565149"/>
                  </a:lnTo>
                  <a:lnTo>
                    <a:pt x="233336" y="548042"/>
                  </a:lnTo>
                  <a:lnTo>
                    <a:pt x="188071" y="528424"/>
                  </a:lnTo>
                  <a:lnTo>
                    <a:pt x="146829" y="506480"/>
                  </a:lnTo>
                  <a:lnTo>
                    <a:pt x="109959" y="482394"/>
                  </a:lnTo>
                  <a:lnTo>
                    <a:pt x="77808" y="456353"/>
                  </a:lnTo>
                  <a:lnTo>
                    <a:pt x="50724" y="428540"/>
                  </a:lnTo>
                  <a:lnTo>
                    <a:pt x="13144" y="368341"/>
                  </a:lnTo>
                  <a:lnTo>
                    <a:pt x="0" y="303275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28543" y="4142231"/>
              <a:ext cx="763905" cy="794385"/>
            </a:xfrm>
            <a:custGeom>
              <a:avLst/>
              <a:gdLst/>
              <a:ahLst/>
              <a:cxnLst/>
              <a:rect l="l" t="t" r="r" b="b"/>
              <a:pathLst>
                <a:path w="763904" h="794385">
                  <a:moveTo>
                    <a:pt x="0" y="0"/>
                  </a:moveTo>
                  <a:lnTo>
                    <a:pt x="763523" y="79400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2843783" y="3131820"/>
            <a:ext cx="2784475" cy="477520"/>
          </a:xfrm>
          <a:custGeom>
            <a:avLst/>
            <a:gdLst/>
            <a:ahLst/>
            <a:cxnLst/>
            <a:rect l="l" t="t" r="r" b="b"/>
            <a:pathLst>
              <a:path w="2784475" h="477520">
                <a:moveTo>
                  <a:pt x="1414271" y="0"/>
                </a:moveTo>
                <a:lnTo>
                  <a:pt x="0" y="477011"/>
                </a:lnTo>
              </a:path>
              <a:path w="2784475" h="477520">
                <a:moveTo>
                  <a:pt x="1427988" y="0"/>
                </a:moveTo>
                <a:lnTo>
                  <a:pt x="2784348" y="40385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620767" y="4094988"/>
            <a:ext cx="2476500" cy="1460500"/>
            <a:chOff x="4620767" y="4094988"/>
            <a:chExt cx="2476500" cy="1460500"/>
          </a:xfrm>
        </p:grpSpPr>
        <p:sp>
          <p:nvSpPr>
            <p:cNvPr id="17" name="object 17"/>
            <p:cNvSpPr/>
            <p:nvPr/>
          </p:nvSpPr>
          <p:spPr>
            <a:xfrm>
              <a:off x="4625339" y="4943855"/>
              <a:ext cx="1140460" cy="607060"/>
            </a:xfrm>
            <a:custGeom>
              <a:avLst/>
              <a:gdLst/>
              <a:ahLst/>
              <a:cxnLst/>
              <a:rect l="l" t="t" r="r" b="b"/>
              <a:pathLst>
                <a:path w="1140460" h="607060">
                  <a:moveTo>
                    <a:pt x="0" y="303276"/>
                  </a:moveTo>
                  <a:lnTo>
                    <a:pt x="13144" y="238210"/>
                  </a:lnTo>
                  <a:lnTo>
                    <a:pt x="50724" y="178011"/>
                  </a:lnTo>
                  <a:lnTo>
                    <a:pt x="77808" y="150198"/>
                  </a:lnTo>
                  <a:lnTo>
                    <a:pt x="109959" y="124157"/>
                  </a:lnTo>
                  <a:lnTo>
                    <a:pt x="146829" y="100071"/>
                  </a:lnTo>
                  <a:lnTo>
                    <a:pt x="188071" y="78127"/>
                  </a:lnTo>
                  <a:lnTo>
                    <a:pt x="233336" y="58509"/>
                  </a:lnTo>
                  <a:lnTo>
                    <a:pt x="282278" y="41402"/>
                  </a:lnTo>
                  <a:lnTo>
                    <a:pt x="334549" y="26990"/>
                  </a:lnTo>
                  <a:lnTo>
                    <a:pt x="389802" y="15459"/>
                  </a:lnTo>
                  <a:lnTo>
                    <a:pt x="447689" y="6994"/>
                  </a:lnTo>
                  <a:lnTo>
                    <a:pt x="507863" y="1779"/>
                  </a:lnTo>
                  <a:lnTo>
                    <a:pt x="569976" y="0"/>
                  </a:lnTo>
                  <a:lnTo>
                    <a:pt x="632088" y="1779"/>
                  </a:lnTo>
                  <a:lnTo>
                    <a:pt x="692262" y="6994"/>
                  </a:lnTo>
                  <a:lnTo>
                    <a:pt x="750149" y="15459"/>
                  </a:lnTo>
                  <a:lnTo>
                    <a:pt x="805402" y="26990"/>
                  </a:lnTo>
                  <a:lnTo>
                    <a:pt x="857673" y="41402"/>
                  </a:lnTo>
                  <a:lnTo>
                    <a:pt x="906615" y="58509"/>
                  </a:lnTo>
                  <a:lnTo>
                    <a:pt x="951880" y="78127"/>
                  </a:lnTo>
                  <a:lnTo>
                    <a:pt x="993122" y="100071"/>
                  </a:lnTo>
                  <a:lnTo>
                    <a:pt x="1029992" y="124157"/>
                  </a:lnTo>
                  <a:lnTo>
                    <a:pt x="1062143" y="150198"/>
                  </a:lnTo>
                  <a:lnTo>
                    <a:pt x="1089227" y="178011"/>
                  </a:lnTo>
                  <a:lnTo>
                    <a:pt x="1126807" y="238210"/>
                  </a:lnTo>
                  <a:lnTo>
                    <a:pt x="1139952" y="303276"/>
                  </a:lnTo>
                  <a:lnTo>
                    <a:pt x="1136608" y="336324"/>
                  </a:lnTo>
                  <a:lnTo>
                    <a:pt x="1110898" y="399141"/>
                  </a:lnTo>
                  <a:lnTo>
                    <a:pt x="1062143" y="456353"/>
                  </a:lnTo>
                  <a:lnTo>
                    <a:pt x="1029992" y="482394"/>
                  </a:lnTo>
                  <a:lnTo>
                    <a:pt x="993122" y="506480"/>
                  </a:lnTo>
                  <a:lnTo>
                    <a:pt x="951880" y="528424"/>
                  </a:lnTo>
                  <a:lnTo>
                    <a:pt x="906615" y="548042"/>
                  </a:lnTo>
                  <a:lnTo>
                    <a:pt x="857673" y="565150"/>
                  </a:lnTo>
                  <a:lnTo>
                    <a:pt x="805402" y="579561"/>
                  </a:lnTo>
                  <a:lnTo>
                    <a:pt x="750149" y="591092"/>
                  </a:lnTo>
                  <a:lnTo>
                    <a:pt x="692262" y="599557"/>
                  </a:lnTo>
                  <a:lnTo>
                    <a:pt x="632088" y="604772"/>
                  </a:lnTo>
                  <a:lnTo>
                    <a:pt x="569976" y="606552"/>
                  </a:lnTo>
                  <a:lnTo>
                    <a:pt x="507863" y="604772"/>
                  </a:lnTo>
                  <a:lnTo>
                    <a:pt x="447689" y="599557"/>
                  </a:lnTo>
                  <a:lnTo>
                    <a:pt x="389802" y="591092"/>
                  </a:lnTo>
                  <a:lnTo>
                    <a:pt x="334549" y="579561"/>
                  </a:lnTo>
                  <a:lnTo>
                    <a:pt x="282278" y="565150"/>
                  </a:lnTo>
                  <a:lnTo>
                    <a:pt x="233336" y="548042"/>
                  </a:lnTo>
                  <a:lnTo>
                    <a:pt x="188071" y="528424"/>
                  </a:lnTo>
                  <a:lnTo>
                    <a:pt x="146829" y="506480"/>
                  </a:lnTo>
                  <a:lnTo>
                    <a:pt x="109959" y="482394"/>
                  </a:lnTo>
                  <a:lnTo>
                    <a:pt x="77808" y="456353"/>
                  </a:lnTo>
                  <a:lnTo>
                    <a:pt x="50724" y="428540"/>
                  </a:lnTo>
                  <a:lnTo>
                    <a:pt x="13144" y="368341"/>
                  </a:lnTo>
                  <a:lnTo>
                    <a:pt x="0" y="303276"/>
                  </a:lnTo>
                  <a:close/>
                </a:path>
              </a:pathLst>
            </a:custGeom>
            <a:ln w="914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80075" y="4113276"/>
              <a:ext cx="504825" cy="836930"/>
            </a:xfrm>
            <a:custGeom>
              <a:avLst/>
              <a:gdLst/>
              <a:ahLst/>
              <a:cxnLst/>
              <a:rect l="l" t="t" r="r" b="b"/>
              <a:pathLst>
                <a:path w="504825" h="836929">
                  <a:moveTo>
                    <a:pt x="504444" y="0"/>
                  </a:moveTo>
                  <a:lnTo>
                    <a:pt x="0" y="83667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52743" y="4899660"/>
              <a:ext cx="1140460" cy="607060"/>
            </a:xfrm>
            <a:custGeom>
              <a:avLst/>
              <a:gdLst/>
              <a:ahLst/>
              <a:cxnLst/>
              <a:rect l="l" t="t" r="r" b="b"/>
              <a:pathLst>
                <a:path w="1140459" h="607060">
                  <a:moveTo>
                    <a:pt x="0" y="303275"/>
                  </a:moveTo>
                  <a:lnTo>
                    <a:pt x="13144" y="238210"/>
                  </a:lnTo>
                  <a:lnTo>
                    <a:pt x="50724" y="178011"/>
                  </a:lnTo>
                  <a:lnTo>
                    <a:pt x="77808" y="150198"/>
                  </a:lnTo>
                  <a:lnTo>
                    <a:pt x="109959" y="124157"/>
                  </a:lnTo>
                  <a:lnTo>
                    <a:pt x="146829" y="100071"/>
                  </a:lnTo>
                  <a:lnTo>
                    <a:pt x="188071" y="78127"/>
                  </a:lnTo>
                  <a:lnTo>
                    <a:pt x="233336" y="58509"/>
                  </a:lnTo>
                  <a:lnTo>
                    <a:pt x="282278" y="41401"/>
                  </a:lnTo>
                  <a:lnTo>
                    <a:pt x="334549" y="26990"/>
                  </a:lnTo>
                  <a:lnTo>
                    <a:pt x="389802" y="15459"/>
                  </a:lnTo>
                  <a:lnTo>
                    <a:pt x="447689" y="6994"/>
                  </a:lnTo>
                  <a:lnTo>
                    <a:pt x="507863" y="1779"/>
                  </a:lnTo>
                  <a:lnTo>
                    <a:pt x="569976" y="0"/>
                  </a:lnTo>
                  <a:lnTo>
                    <a:pt x="632088" y="1779"/>
                  </a:lnTo>
                  <a:lnTo>
                    <a:pt x="692262" y="6994"/>
                  </a:lnTo>
                  <a:lnTo>
                    <a:pt x="750149" y="15459"/>
                  </a:lnTo>
                  <a:lnTo>
                    <a:pt x="805402" y="26990"/>
                  </a:lnTo>
                  <a:lnTo>
                    <a:pt x="857673" y="41402"/>
                  </a:lnTo>
                  <a:lnTo>
                    <a:pt x="906615" y="58509"/>
                  </a:lnTo>
                  <a:lnTo>
                    <a:pt x="951880" y="78127"/>
                  </a:lnTo>
                  <a:lnTo>
                    <a:pt x="993122" y="100071"/>
                  </a:lnTo>
                  <a:lnTo>
                    <a:pt x="1029992" y="124157"/>
                  </a:lnTo>
                  <a:lnTo>
                    <a:pt x="1062143" y="150198"/>
                  </a:lnTo>
                  <a:lnTo>
                    <a:pt x="1089227" y="178011"/>
                  </a:lnTo>
                  <a:lnTo>
                    <a:pt x="1126807" y="238210"/>
                  </a:lnTo>
                  <a:lnTo>
                    <a:pt x="1139952" y="303275"/>
                  </a:lnTo>
                  <a:lnTo>
                    <a:pt x="1136608" y="336324"/>
                  </a:lnTo>
                  <a:lnTo>
                    <a:pt x="1110898" y="399141"/>
                  </a:lnTo>
                  <a:lnTo>
                    <a:pt x="1062143" y="456353"/>
                  </a:lnTo>
                  <a:lnTo>
                    <a:pt x="1029992" y="482394"/>
                  </a:lnTo>
                  <a:lnTo>
                    <a:pt x="993122" y="506480"/>
                  </a:lnTo>
                  <a:lnTo>
                    <a:pt x="951880" y="528424"/>
                  </a:lnTo>
                  <a:lnTo>
                    <a:pt x="906615" y="548042"/>
                  </a:lnTo>
                  <a:lnTo>
                    <a:pt x="857673" y="565149"/>
                  </a:lnTo>
                  <a:lnTo>
                    <a:pt x="805402" y="579561"/>
                  </a:lnTo>
                  <a:lnTo>
                    <a:pt x="750149" y="591092"/>
                  </a:lnTo>
                  <a:lnTo>
                    <a:pt x="692262" y="599557"/>
                  </a:lnTo>
                  <a:lnTo>
                    <a:pt x="632088" y="604772"/>
                  </a:lnTo>
                  <a:lnTo>
                    <a:pt x="569976" y="606551"/>
                  </a:lnTo>
                  <a:lnTo>
                    <a:pt x="507863" y="604772"/>
                  </a:lnTo>
                  <a:lnTo>
                    <a:pt x="447689" y="599557"/>
                  </a:lnTo>
                  <a:lnTo>
                    <a:pt x="389802" y="591092"/>
                  </a:lnTo>
                  <a:lnTo>
                    <a:pt x="334549" y="579561"/>
                  </a:lnTo>
                  <a:lnTo>
                    <a:pt x="282278" y="565150"/>
                  </a:lnTo>
                  <a:lnTo>
                    <a:pt x="233336" y="548042"/>
                  </a:lnTo>
                  <a:lnTo>
                    <a:pt x="188071" y="528424"/>
                  </a:lnTo>
                  <a:lnTo>
                    <a:pt x="146829" y="506480"/>
                  </a:lnTo>
                  <a:lnTo>
                    <a:pt x="109959" y="482394"/>
                  </a:lnTo>
                  <a:lnTo>
                    <a:pt x="77808" y="456353"/>
                  </a:lnTo>
                  <a:lnTo>
                    <a:pt x="50724" y="428540"/>
                  </a:lnTo>
                  <a:lnTo>
                    <a:pt x="13144" y="368341"/>
                  </a:lnTo>
                  <a:lnTo>
                    <a:pt x="0" y="303275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15000" y="4099560"/>
              <a:ext cx="807720" cy="792480"/>
            </a:xfrm>
            <a:custGeom>
              <a:avLst/>
              <a:gdLst/>
              <a:ahLst/>
              <a:cxnLst/>
              <a:rect l="l" t="t" r="r" b="b"/>
              <a:pathLst>
                <a:path w="807720" h="792479">
                  <a:moveTo>
                    <a:pt x="0" y="0"/>
                  </a:moveTo>
                  <a:lnTo>
                    <a:pt x="807720" y="79247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778763" y="5989320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4339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6063" y="5836411"/>
            <a:ext cx="586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4500" algn="l"/>
              </a:tabLst>
            </a:pPr>
            <a:r>
              <a:rPr sz="1800" dirty="0">
                <a:latin typeface="Times New Roman"/>
                <a:cs typeface="Times New Roman"/>
              </a:rPr>
              <a:t> 	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01521" y="5763869"/>
            <a:ext cx="33928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Redu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tr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bute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set:</a:t>
            </a:r>
            <a:r>
              <a:rPr sz="1800" dirty="0">
                <a:latin typeface="Times New Roman"/>
                <a:cs typeface="Times New Roman"/>
              </a:rPr>
              <a:t>  {A1,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A4,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A6}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78739" y="171399"/>
            <a:ext cx="83585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Data</a:t>
            </a:r>
            <a:r>
              <a:rPr sz="3200" spc="-15" dirty="0"/>
              <a:t> </a:t>
            </a:r>
            <a:r>
              <a:rPr sz="3200" dirty="0"/>
              <a:t>reduction</a:t>
            </a:r>
            <a:r>
              <a:rPr sz="3200" spc="-40" dirty="0"/>
              <a:t> </a:t>
            </a:r>
            <a:r>
              <a:rPr sz="3200" dirty="0"/>
              <a:t>strategies:</a:t>
            </a:r>
            <a:r>
              <a:rPr sz="3200" spc="-15" dirty="0"/>
              <a:t> </a:t>
            </a:r>
            <a:r>
              <a:rPr sz="2400" dirty="0"/>
              <a:t>By</a:t>
            </a:r>
            <a:r>
              <a:rPr sz="2400" spc="-5" dirty="0"/>
              <a:t> </a:t>
            </a:r>
            <a:r>
              <a:rPr sz="2400" dirty="0"/>
              <a:t>Attribute</a:t>
            </a:r>
            <a:r>
              <a:rPr sz="2400" spc="-10" dirty="0"/>
              <a:t> </a:t>
            </a:r>
            <a:r>
              <a:rPr sz="2400" dirty="0"/>
              <a:t>subset selection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000173"/>
            <a:ext cx="8611870" cy="222440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Times New Roman"/>
                <a:cs typeface="Times New Roman"/>
              </a:rPr>
              <a:t>Tries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compress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encoding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scheme </a:t>
            </a:r>
            <a:r>
              <a:rPr sz="2800" dirty="0">
                <a:latin typeface="Times New Roman"/>
                <a:cs typeface="Times New Roman"/>
              </a:rPr>
              <a:t>such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minimum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length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encoding,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Huffman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Encoding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6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wavelet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encoding,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principal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component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analysis,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79133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Data</a:t>
            </a:r>
            <a:r>
              <a:rPr sz="3200" spc="-20" dirty="0"/>
              <a:t> </a:t>
            </a:r>
            <a:r>
              <a:rPr sz="3200" dirty="0"/>
              <a:t>reduction</a:t>
            </a:r>
            <a:r>
              <a:rPr sz="3200" spc="-45" dirty="0"/>
              <a:t> </a:t>
            </a:r>
            <a:r>
              <a:rPr sz="3200" dirty="0"/>
              <a:t>strategies:</a:t>
            </a:r>
            <a:r>
              <a:rPr sz="3200" spc="-20" dirty="0"/>
              <a:t> </a:t>
            </a:r>
            <a:r>
              <a:rPr sz="2400" dirty="0"/>
              <a:t>Dimensionality</a:t>
            </a:r>
            <a:r>
              <a:rPr sz="2400" spc="-40" dirty="0"/>
              <a:t> </a:t>
            </a:r>
            <a:r>
              <a:rPr sz="2400" dirty="0"/>
              <a:t>reduction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9418" y="46431"/>
            <a:ext cx="6967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Descriptive</a:t>
            </a:r>
            <a:r>
              <a:rPr sz="4000" spc="20" dirty="0"/>
              <a:t> </a:t>
            </a:r>
            <a:r>
              <a:rPr sz="4000" spc="-5" dirty="0"/>
              <a:t>data</a:t>
            </a:r>
            <a:r>
              <a:rPr sz="4000" spc="5" dirty="0"/>
              <a:t> </a:t>
            </a:r>
            <a:r>
              <a:rPr sz="4000" spc="-5" dirty="0"/>
              <a:t>summarization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07340" y="784605"/>
            <a:ext cx="8179434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Descriptive </a:t>
            </a:r>
            <a:r>
              <a:rPr sz="2400" spc="-5" dirty="0">
                <a:latin typeface="Times New Roman"/>
                <a:cs typeface="Times New Roman"/>
              </a:rPr>
              <a:t>summary </a:t>
            </a:r>
            <a:r>
              <a:rPr sz="2400" dirty="0">
                <a:latin typeface="Times New Roman"/>
                <a:cs typeface="Times New Roman"/>
              </a:rPr>
              <a:t>about data can be generated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the help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measure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central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tendency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dispersion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Measure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central</a:t>
            </a:r>
            <a:r>
              <a:rPr sz="2400" b="1" i="1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tendency</a:t>
            </a:r>
            <a:r>
              <a:rPr sz="2400" b="1" i="1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includes</a:t>
            </a: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Mean(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algebraic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Median(ordinal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data),holistic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Mode</a:t>
            </a: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Mid-Range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Measure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dispersion</a:t>
            </a:r>
            <a:r>
              <a:rPr sz="2400" b="1" i="1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includes</a:t>
            </a: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range</a:t>
            </a: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five number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summary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(based </a:t>
            </a:r>
            <a:r>
              <a:rPr sz="2400" spc="-5" dirty="0">
                <a:latin typeface="Times New Roman"/>
                <a:cs typeface="Times New Roman"/>
              </a:rPr>
              <a:t>on </a:t>
            </a:r>
            <a:r>
              <a:rPr sz="2400" dirty="0">
                <a:latin typeface="Times New Roman"/>
                <a:cs typeface="Times New Roman"/>
              </a:rPr>
              <a:t>Quartiles)</a:t>
            </a: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Interquartile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(IQR)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Standard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deviation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573" y="224739"/>
            <a:ext cx="84467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Data</a:t>
            </a:r>
            <a:r>
              <a:rPr sz="3200" spc="-5" dirty="0"/>
              <a:t> reduction</a:t>
            </a:r>
            <a:r>
              <a:rPr sz="3200" spc="-30" dirty="0"/>
              <a:t> </a:t>
            </a:r>
            <a:r>
              <a:rPr sz="3200" dirty="0"/>
              <a:t>strategies: </a:t>
            </a:r>
            <a:r>
              <a:rPr spc="-5" dirty="0"/>
              <a:t>Dimensionality </a:t>
            </a:r>
            <a:r>
              <a:rPr spc="-10" dirty="0"/>
              <a:t>reduction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838200" y="1626107"/>
            <a:ext cx="1752600" cy="1574800"/>
          </a:xfrm>
          <a:custGeom>
            <a:avLst/>
            <a:gdLst/>
            <a:ahLst/>
            <a:cxnLst/>
            <a:rect l="l" t="t" r="r" b="b"/>
            <a:pathLst>
              <a:path w="1752600" h="1574800">
                <a:moveTo>
                  <a:pt x="1752600" y="196722"/>
                </a:moveTo>
                <a:lnTo>
                  <a:pt x="1727134" y="244026"/>
                </a:lnTo>
                <a:lnTo>
                  <a:pt x="1683740" y="273343"/>
                </a:lnTo>
                <a:lnTo>
                  <a:pt x="1621317" y="300412"/>
                </a:lnTo>
                <a:lnTo>
                  <a:pt x="1583533" y="312977"/>
                </a:lnTo>
                <a:lnTo>
                  <a:pt x="1541668" y="324828"/>
                </a:lnTo>
                <a:lnTo>
                  <a:pt x="1495948" y="335914"/>
                </a:lnTo>
                <a:lnTo>
                  <a:pt x="1446598" y="346185"/>
                </a:lnTo>
                <a:lnTo>
                  <a:pt x="1393844" y="355590"/>
                </a:lnTo>
                <a:lnTo>
                  <a:pt x="1337910" y="364079"/>
                </a:lnTo>
                <a:lnTo>
                  <a:pt x="1279023" y="371599"/>
                </a:lnTo>
                <a:lnTo>
                  <a:pt x="1217408" y="378102"/>
                </a:lnTo>
                <a:lnTo>
                  <a:pt x="1153290" y="383536"/>
                </a:lnTo>
                <a:lnTo>
                  <a:pt x="1086894" y="387851"/>
                </a:lnTo>
                <a:lnTo>
                  <a:pt x="1018447" y="390996"/>
                </a:lnTo>
                <a:lnTo>
                  <a:pt x="948174" y="392920"/>
                </a:lnTo>
                <a:lnTo>
                  <a:pt x="876300" y="393572"/>
                </a:lnTo>
                <a:lnTo>
                  <a:pt x="804429" y="392920"/>
                </a:lnTo>
                <a:lnTo>
                  <a:pt x="734158" y="390996"/>
                </a:lnTo>
                <a:lnTo>
                  <a:pt x="665713" y="387851"/>
                </a:lnTo>
                <a:lnTo>
                  <a:pt x="599319" y="383536"/>
                </a:lnTo>
                <a:lnTo>
                  <a:pt x="535202" y="378102"/>
                </a:lnTo>
                <a:lnTo>
                  <a:pt x="473587" y="371599"/>
                </a:lnTo>
                <a:lnTo>
                  <a:pt x="414700" y="364079"/>
                </a:lnTo>
                <a:lnTo>
                  <a:pt x="358766" y="355590"/>
                </a:lnTo>
                <a:lnTo>
                  <a:pt x="306011" y="346185"/>
                </a:lnTo>
                <a:lnTo>
                  <a:pt x="256660" y="335914"/>
                </a:lnTo>
                <a:lnTo>
                  <a:pt x="210939" y="324828"/>
                </a:lnTo>
                <a:lnTo>
                  <a:pt x="169073" y="312977"/>
                </a:lnTo>
                <a:lnTo>
                  <a:pt x="131288" y="300412"/>
                </a:lnTo>
                <a:lnTo>
                  <a:pt x="68863" y="273343"/>
                </a:lnTo>
                <a:lnTo>
                  <a:pt x="25467" y="244026"/>
                </a:lnTo>
                <a:lnTo>
                  <a:pt x="2904" y="212867"/>
                </a:lnTo>
                <a:lnTo>
                  <a:pt x="0" y="196722"/>
                </a:lnTo>
                <a:lnTo>
                  <a:pt x="2904" y="180597"/>
                </a:lnTo>
                <a:lnTo>
                  <a:pt x="25467" y="149468"/>
                </a:lnTo>
                <a:lnTo>
                  <a:pt x="68863" y="120175"/>
                </a:lnTo>
                <a:lnTo>
                  <a:pt x="131288" y="93125"/>
                </a:lnTo>
                <a:lnTo>
                  <a:pt x="169073" y="80567"/>
                </a:lnTo>
                <a:lnTo>
                  <a:pt x="210939" y="68723"/>
                </a:lnTo>
                <a:lnTo>
                  <a:pt x="256660" y="57642"/>
                </a:lnTo>
                <a:lnTo>
                  <a:pt x="306011" y="47375"/>
                </a:lnTo>
                <a:lnTo>
                  <a:pt x="358766" y="37974"/>
                </a:lnTo>
                <a:lnTo>
                  <a:pt x="414700" y="29488"/>
                </a:lnTo>
                <a:lnTo>
                  <a:pt x="473587" y="21969"/>
                </a:lnTo>
                <a:lnTo>
                  <a:pt x="535202" y="15468"/>
                </a:lnTo>
                <a:lnTo>
                  <a:pt x="599319" y="10035"/>
                </a:lnTo>
                <a:lnTo>
                  <a:pt x="665713" y="5720"/>
                </a:lnTo>
                <a:lnTo>
                  <a:pt x="734158" y="2576"/>
                </a:lnTo>
                <a:lnTo>
                  <a:pt x="804429" y="652"/>
                </a:lnTo>
                <a:lnTo>
                  <a:pt x="876300" y="0"/>
                </a:lnTo>
                <a:lnTo>
                  <a:pt x="948174" y="652"/>
                </a:lnTo>
                <a:lnTo>
                  <a:pt x="1018447" y="2576"/>
                </a:lnTo>
                <a:lnTo>
                  <a:pt x="1086894" y="5720"/>
                </a:lnTo>
                <a:lnTo>
                  <a:pt x="1153290" y="10035"/>
                </a:lnTo>
                <a:lnTo>
                  <a:pt x="1217408" y="15468"/>
                </a:lnTo>
                <a:lnTo>
                  <a:pt x="1279023" y="21969"/>
                </a:lnTo>
                <a:lnTo>
                  <a:pt x="1337910" y="29488"/>
                </a:lnTo>
                <a:lnTo>
                  <a:pt x="1393844" y="37974"/>
                </a:lnTo>
                <a:lnTo>
                  <a:pt x="1446598" y="47375"/>
                </a:lnTo>
                <a:lnTo>
                  <a:pt x="1495948" y="57642"/>
                </a:lnTo>
                <a:lnTo>
                  <a:pt x="1541668" y="68723"/>
                </a:lnTo>
                <a:lnTo>
                  <a:pt x="1583533" y="80567"/>
                </a:lnTo>
                <a:lnTo>
                  <a:pt x="1621317" y="93125"/>
                </a:lnTo>
                <a:lnTo>
                  <a:pt x="1683740" y="120175"/>
                </a:lnTo>
                <a:lnTo>
                  <a:pt x="1727134" y="149468"/>
                </a:lnTo>
                <a:lnTo>
                  <a:pt x="1749695" y="180597"/>
                </a:lnTo>
                <a:lnTo>
                  <a:pt x="1752600" y="196722"/>
                </a:lnTo>
                <a:close/>
              </a:path>
              <a:path w="1752600" h="1574800">
                <a:moveTo>
                  <a:pt x="1752600" y="196722"/>
                </a:moveTo>
                <a:lnTo>
                  <a:pt x="1752600" y="1377441"/>
                </a:lnTo>
                <a:lnTo>
                  <a:pt x="1749695" y="1393586"/>
                </a:lnTo>
                <a:lnTo>
                  <a:pt x="1727134" y="1424745"/>
                </a:lnTo>
                <a:lnTo>
                  <a:pt x="1683740" y="1454062"/>
                </a:lnTo>
                <a:lnTo>
                  <a:pt x="1621317" y="1481131"/>
                </a:lnTo>
                <a:lnTo>
                  <a:pt x="1583533" y="1493696"/>
                </a:lnTo>
                <a:lnTo>
                  <a:pt x="1541668" y="1505547"/>
                </a:lnTo>
                <a:lnTo>
                  <a:pt x="1495948" y="1516634"/>
                </a:lnTo>
                <a:lnTo>
                  <a:pt x="1446598" y="1526904"/>
                </a:lnTo>
                <a:lnTo>
                  <a:pt x="1393844" y="1536309"/>
                </a:lnTo>
                <a:lnTo>
                  <a:pt x="1337910" y="1544798"/>
                </a:lnTo>
                <a:lnTo>
                  <a:pt x="1279023" y="1552318"/>
                </a:lnTo>
                <a:lnTo>
                  <a:pt x="1217408" y="1558821"/>
                </a:lnTo>
                <a:lnTo>
                  <a:pt x="1153290" y="1564255"/>
                </a:lnTo>
                <a:lnTo>
                  <a:pt x="1086894" y="1568570"/>
                </a:lnTo>
                <a:lnTo>
                  <a:pt x="1018447" y="1571715"/>
                </a:lnTo>
                <a:lnTo>
                  <a:pt x="948174" y="1573639"/>
                </a:lnTo>
                <a:lnTo>
                  <a:pt x="876300" y="1574291"/>
                </a:lnTo>
                <a:lnTo>
                  <a:pt x="804429" y="1573639"/>
                </a:lnTo>
                <a:lnTo>
                  <a:pt x="734158" y="1571715"/>
                </a:lnTo>
                <a:lnTo>
                  <a:pt x="665713" y="1568570"/>
                </a:lnTo>
                <a:lnTo>
                  <a:pt x="599319" y="1564255"/>
                </a:lnTo>
                <a:lnTo>
                  <a:pt x="535202" y="1558821"/>
                </a:lnTo>
                <a:lnTo>
                  <a:pt x="473587" y="1552318"/>
                </a:lnTo>
                <a:lnTo>
                  <a:pt x="414700" y="1544798"/>
                </a:lnTo>
                <a:lnTo>
                  <a:pt x="358766" y="1536309"/>
                </a:lnTo>
                <a:lnTo>
                  <a:pt x="306011" y="1526904"/>
                </a:lnTo>
                <a:lnTo>
                  <a:pt x="256660" y="1516633"/>
                </a:lnTo>
                <a:lnTo>
                  <a:pt x="210939" y="1505547"/>
                </a:lnTo>
                <a:lnTo>
                  <a:pt x="169073" y="1493696"/>
                </a:lnTo>
                <a:lnTo>
                  <a:pt x="131288" y="1481131"/>
                </a:lnTo>
                <a:lnTo>
                  <a:pt x="68863" y="1454062"/>
                </a:lnTo>
                <a:lnTo>
                  <a:pt x="25467" y="1424745"/>
                </a:lnTo>
                <a:lnTo>
                  <a:pt x="2904" y="1393586"/>
                </a:lnTo>
                <a:lnTo>
                  <a:pt x="0" y="1377441"/>
                </a:lnTo>
                <a:lnTo>
                  <a:pt x="0" y="19672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6350" y="2354326"/>
            <a:ext cx="1275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Original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81437" y="1366837"/>
            <a:ext cx="1838325" cy="1617345"/>
            <a:chOff x="3881437" y="1366837"/>
            <a:chExt cx="1838325" cy="1617345"/>
          </a:xfrm>
        </p:grpSpPr>
        <p:sp>
          <p:nvSpPr>
            <p:cNvPr id="6" name="object 6"/>
            <p:cNvSpPr/>
            <p:nvPr/>
          </p:nvSpPr>
          <p:spPr>
            <a:xfrm>
              <a:off x="3886200" y="1773555"/>
              <a:ext cx="1426845" cy="1205865"/>
            </a:xfrm>
            <a:custGeom>
              <a:avLst/>
              <a:gdLst/>
              <a:ahLst/>
              <a:cxnLst/>
              <a:rect l="l" t="t" r="r" b="b"/>
              <a:pathLst>
                <a:path w="1426845" h="1205864">
                  <a:moveTo>
                    <a:pt x="1426845" y="0"/>
                  </a:moveTo>
                  <a:lnTo>
                    <a:pt x="0" y="0"/>
                  </a:lnTo>
                  <a:lnTo>
                    <a:pt x="0" y="1205864"/>
                  </a:lnTo>
                  <a:lnTo>
                    <a:pt x="1426845" y="1205864"/>
                  </a:lnTo>
                  <a:lnTo>
                    <a:pt x="1426845" y="0"/>
                  </a:lnTo>
                  <a:close/>
                </a:path>
              </a:pathLst>
            </a:custGeom>
            <a:solidFill>
              <a:srgbClr val="F6E6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13044" y="1371600"/>
              <a:ext cx="401955" cy="1607820"/>
            </a:xfrm>
            <a:custGeom>
              <a:avLst/>
              <a:gdLst/>
              <a:ahLst/>
              <a:cxnLst/>
              <a:rect l="l" t="t" r="r" b="b"/>
              <a:pathLst>
                <a:path w="401954" h="1607820">
                  <a:moveTo>
                    <a:pt x="401954" y="0"/>
                  </a:moveTo>
                  <a:lnTo>
                    <a:pt x="0" y="401954"/>
                  </a:lnTo>
                  <a:lnTo>
                    <a:pt x="0" y="1607820"/>
                  </a:lnTo>
                  <a:lnTo>
                    <a:pt x="401954" y="1205864"/>
                  </a:lnTo>
                  <a:lnTo>
                    <a:pt x="401954" y="0"/>
                  </a:lnTo>
                  <a:close/>
                </a:path>
              </a:pathLst>
            </a:custGeom>
            <a:solidFill>
              <a:srgbClr val="C5B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6200" y="1371600"/>
              <a:ext cx="1828800" cy="401955"/>
            </a:xfrm>
            <a:custGeom>
              <a:avLst/>
              <a:gdLst/>
              <a:ahLst/>
              <a:cxnLst/>
              <a:rect l="l" t="t" r="r" b="b"/>
              <a:pathLst>
                <a:path w="1828800" h="401955">
                  <a:moveTo>
                    <a:pt x="1828800" y="0"/>
                  </a:moveTo>
                  <a:lnTo>
                    <a:pt x="401954" y="0"/>
                  </a:lnTo>
                  <a:lnTo>
                    <a:pt x="0" y="401954"/>
                  </a:lnTo>
                  <a:lnTo>
                    <a:pt x="1426845" y="401954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8E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6200" y="1371600"/>
              <a:ext cx="1828800" cy="1607820"/>
            </a:xfrm>
            <a:custGeom>
              <a:avLst/>
              <a:gdLst/>
              <a:ahLst/>
              <a:cxnLst/>
              <a:rect l="l" t="t" r="r" b="b"/>
              <a:pathLst>
                <a:path w="1828800" h="1607820">
                  <a:moveTo>
                    <a:pt x="0" y="401954"/>
                  </a:moveTo>
                  <a:lnTo>
                    <a:pt x="401954" y="0"/>
                  </a:lnTo>
                  <a:lnTo>
                    <a:pt x="1828800" y="0"/>
                  </a:lnTo>
                  <a:lnTo>
                    <a:pt x="1828800" y="1205864"/>
                  </a:lnTo>
                  <a:lnTo>
                    <a:pt x="1426845" y="1607820"/>
                  </a:lnTo>
                  <a:lnTo>
                    <a:pt x="0" y="1607820"/>
                  </a:lnTo>
                  <a:lnTo>
                    <a:pt x="0" y="401954"/>
                  </a:lnTo>
                  <a:close/>
                </a:path>
                <a:path w="1828800" h="1607820">
                  <a:moveTo>
                    <a:pt x="0" y="401954"/>
                  </a:moveTo>
                  <a:lnTo>
                    <a:pt x="1426845" y="401954"/>
                  </a:lnTo>
                  <a:lnTo>
                    <a:pt x="1828800" y="0"/>
                  </a:lnTo>
                </a:path>
                <a:path w="1828800" h="1607820">
                  <a:moveTo>
                    <a:pt x="1426845" y="401954"/>
                  </a:moveTo>
                  <a:lnTo>
                    <a:pt x="1426845" y="160782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86200" y="2082546"/>
            <a:ext cx="1422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marR="165735" indent="-3784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Co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pre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1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ed  Data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6375" y="2693034"/>
            <a:ext cx="72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lossless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58000" y="1371600"/>
            <a:ext cx="1828800" cy="1600200"/>
          </a:xfrm>
          <a:custGeom>
            <a:avLst/>
            <a:gdLst/>
            <a:ahLst/>
            <a:cxnLst/>
            <a:rect l="l" t="t" r="r" b="b"/>
            <a:pathLst>
              <a:path w="1828800" h="1600200">
                <a:moveTo>
                  <a:pt x="1828800" y="200025"/>
                </a:moveTo>
                <a:lnTo>
                  <a:pt x="1802221" y="248099"/>
                </a:lnTo>
                <a:lnTo>
                  <a:pt x="1756933" y="277891"/>
                </a:lnTo>
                <a:lnTo>
                  <a:pt x="1691788" y="305398"/>
                </a:lnTo>
                <a:lnTo>
                  <a:pt x="1652357" y="318165"/>
                </a:lnTo>
                <a:lnTo>
                  <a:pt x="1608668" y="330206"/>
                </a:lnTo>
                <a:lnTo>
                  <a:pt x="1560957" y="341471"/>
                </a:lnTo>
                <a:lnTo>
                  <a:pt x="1509458" y="351906"/>
                </a:lnTo>
                <a:lnTo>
                  <a:pt x="1454408" y="361462"/>
                </a:lnTo>
                <a:lnTo>
                  <a:pt x="1396041" y="370086"/>
                </a:lnTo>
                <a:lnTo>
                  <a:pt x="1334594" y="377727"/>
                </a:lnTo>
                <a:lnTo>
                  <a:pt x="1270301" y="384333"/>
                </a:lnTo>
                <a:lnTo>
                  <a:pt x="1203399" y="389854"/>
                </a:lnTo>
                <a:lnTo>
                  <a:pt x="1134122" y="394237"/>
                </a:lnTo>
                <a:lnTo>
                  <a:pt x="1062706" y="397432"/>
                </a:lnTo>
                <a:lnTo>
                  <a:pt x="989387" y="399387"/>
                </a:lnTo>
                <a:lnTo>
                  <a:pt x="914400" y="400050"/>
                </a:lnTo>
                <a:lnTo>
                  <a:pt x="839412" y="399387"/>
                </a:lnTo>
                <a:lnTo>
                  <a:pt x="766093" y="397432"/>
                </a:lnTo>
                <a:lnTo>
                  <a:pt x="694677" y="394237"/>
                </a:lnTo>
                <a:lnTo>
                  <a:pt x="625400" y="389854"/>
                </a:lnTo>
                <a:lnTo>
                  <a:pt x="558498" y="384333"/>
                </a:lnTo>
                <a:lnTo>
                  <a:pt x="494205" y="377727"/>
                </a:lnTo>
                <a:lnTo>
                  <a:pt x="432758" y="370086"/>
                </a:lnTo>
                <a:lnTo>
                  <a:pt x="374391" y="361462"/>
                </a:lnTo>
                <a:lnTo>
                  <a:pt x="319341" y="351906"/>
                </a:lnTo>
                <a:lnTo>
                  <a:pt x="267842" y="341471"/>
                </a:lnTo>
                <a:lnTo>
                  <a:pt x="220131" y="330206"/>
                </a:lnTo>
                <a:lnTo>
                  <a:pt x="176442" y="318165"/>
                </a:lnTo>
                <a:lnTo>
                  <a:pt x="137011" y="305398"/>
                </a:lnTo>
                <a:lnTo>
                  <a:pt x="71866" y="277891"/>
                </a:lnTo>
                <a:lnTo>
                  <a:pt x="26578" y="248099"/>
                </a:lnTo>
                <a:lnTo>
                  <a:pt x="3031" y="216432"/>
                </a:lnTo>
                <a:lnTo>
                  <a:pt x="0" y="200025"/>
                </a:lnTo>
                <a:lnTo>
                  <a:pt x="3031" y="183617"/>
                </a:lnTo>
                <a:lnTo>
                  <a:pt x="26578" y="151950"/>
                </a:lnTo>
                <a:lnTo>
                  <a:pt x="71866" y="122158"/>
                </a:lnTo>
                <a:lnTo>
                  <a:pt x="137011" y="94651"/>
                </a:lnTo>
                <a:lnTo>
                  <a:pt x="176442" y="81884"/>
                </a:lnTo>
                <a:lnTo>
                  <a:pt x="220131" y="69843"/>
                </a:lnTo>
                <a:lnTo>
                  <a:pt x="267842" y="58578"/>
                </a:lnTo>
                <a:lnTo>
                  <a:pt x="319341" y="48143"/>
                </a:lnTo>
                <a:lnTo>
                  <a:pt x="374391" y="38587"/>
                </a:lnTo>
                <a:lnTo>
                  <a:pt x="432758" y="29963"/>
                </a:lnTo>
                <a:lnTo>
                  <a:pt x="494205" y="22322"/>
                </a:lnTo>
                <a:lnTo>
                  <a:pt x="558498" y="15716"/>
                </a:lnTo>
                <a:lnTo>
                  <a:pt x="625400" y="10195"/>
                </a:lnTo>
                <a:lnTo>
                  <a:pt x="694677" y="5812"/>
                </a:lnTo>
                <a:lnTo>
                  <a:pt x="766093" y="2617"/>
                </a:lnTo>
                <a:lnTo>
                  <a:pt x="839412" y="662"/>
                </a:lnTo>
                <a:lnTo>
                  <a:pt x="914400" y="0"/>
                </a:lnTo>
                <a:lnTo>
                  <a:pt x="989387" y="662"/>
                </a:lnTo>
                <a:lnTo>
                  <a:pt x="1062706" y="2617"/>
                </a:lnTo>
                <a:lnTo>
                  <a:pt x="1134122" y="5812"/>
                </a:lnTo>
                <a:lnTo>
                  <a:pt x="1203399" y="10195"/>
                </a:lnTo>
                <a:lnTo>
                  <a:pt x="1270301" y="15716"/>
                </a:lnTo>
                <a:lnTo>
                  <a:pt x="1334594" y="22322"/>
                </a:lnTo>
                <a:lnTo>
                  <a:pt x="1396041" y="29963"/>
                </a:lnTo>
                <a:lnTo>
                  <a:pt x="1454408" y="38587"/>
                </a:lnTo>
                <a:lnTo>
                  <a:pt x="1509458" y="48143"/>
                </a:lnTo>
                <a:lnTo>
                  <a:pt x="1560957" y="58578"/>
                </a:lnTo>
                <a:lnTo>
                  <a:pt x="1608668" y="69843"/>
                </a:lnTo>
                <a:lnTo>
                  <a:pt x="1652357" y="81884"/>
                </a:lnTo>
                <a:lnTo>
                  <a:pt x="1691788" y="94651"/>
                </a:lnTo>
                <a:lnTo>
                  <a:pt x="1756933" y="122158"/>
                </a:lnTo>
                <a:lnTo>
                  <a:pt x="1802221" y="151950"/>
                </a:lnTo>
                <a:lnTo>
                  <a:pt x="1825768" y="183617"/>
                </a:lnTo>
                <a:lnTo>
                  <a:pt x="1828800" y="200025"/>
                </a:lnTo>
                <a:close/>
              </a:path>
              <a:path w="1828800" h="1600200">
                <a:moveTo>
                  <a:pt x="1828800" y="200025"/>
                </a:moveTo>
                <a:lnTo>
                  <a:pt x="1828800" y="1400175"/>
                </a:lnTo>
                <a:lnTo>
                  <a:pt x="1825768" y="1416582"/>
                </a:lnTo>
                <a:lnTo>
                  <a:pt x="1802221" y="1448249"/>
                </a:lnTo>
                <a:lnTo>
                  <a:pt x="1756933" y="1478041"/>
                </a:lnTo>
                <a:lnTo>
                  <a:pt x="1691788" y="1505548"/>
                </a:lnTo>
                <a:lnTo>
                  <a:pt x="1652357" y="1518315"/>
                </a:lnTo>
                <a:lnTo>
                  <a:pt x="1608668" y="1530356"/>
                </a:lnTo>
                <a:lnTo>
                  <a:pt x="1560957" y="1541621"/>
                </a:lnTo>
                <a:lnTo>
                  <a:pt x="1509458" y="1552056"/>
                </a:lnTo>
                <a:lnTo>
                  <a:pt x="1454408" y="1561612"/>
                </a:lnTo>
                <a:lnTo>
                  <a:pt x="1396041" y="1570236"/>
                </a:lnTo>
                <a:lnTo>
                  <a:pt x="1334594" y="1577877"/>
                </a:lnTo>
                <a:lnTo>
                  <a:pt x="1270301" y="1584483"/>
                </a:lnTo>
                <a:lnTo>
                  <a:pt x="1203399" y="1590004"/>
                </a:lnTo>
                <a:lnTo>
                  <a:pt x="1134122" y="1594387"/>
                </a:lnTo>
                <a:lnTo>
                  <a:pt x="1062706" y="1597582"/>
                </a:lnTo>
                <a:lnTo>
                  <a:pt x="989387" y="1599537"/>
                </a:lnTo>
                <a:lnTo>
                  <a:pt x="914400" y="1600200"/>
                </a:lnTo>
                <a:lnTo>
                  <a:pt x="839412" y="1599537"/>
                </a:lnTo>
                <a:lnTo>
                  <a:pt x="766093" y="1597582"/>
                </a:lnTo>
                <a:lnTo>
                  <a:pt x="694677" y="1594387"/>
                </a:lnTo>
                <a:lnTo>
                  <a:pt x="625400" y="1590004"/>
                </a:lnTo>
                <a:lnTo>
                  <a:pt x="558498" y="1584483"/>
                </a:lnTo>
                <a:lnTo>
                  <a:pt x="494205" y="1577877"/>
                </a:lnTo>
                <a:lnTo>
                  <a:pt x="432758" y="1570236"/>
                </a:lnTo>
                <a:lnTo>
                  <a:pt x="374391" y="1561612"/>
                </a:lnTo>
                <a:lnTo>
                  <a:pt x="319341" y="1552056"/>
                </a:lnTo>
                <a:lnTo>
                  <a:pt x="267842" y="1541621"/>
                </a:lnTo>
                <a:lnTo>
                  <a:pt x="220131" y="1530356"/>
                </a:lnTo>
                <a:lnTo>
                  <a:pt x="176442" y="1518315"/>
                </a:lnTo>
                <a:lnTo>
                  <a:pt x="137011" y="1505548"/>
                </a:lnTo>
                <a:lnTo>
                  <a:pt x="71866" y="1478041"/>
                </a:lnTo>
                <a:lnTo>
                  <a:pt x="26578" y="1448249"/>
                </a:lnTo>
                <a:lnTo>
                  <a:pt x="3031" y="1416582"/>
                </a:lnTo>
                <a:lnTo>
                  <a:pt x="0" y="1400175"/>
                </a:lnTo>
                <a:lnTo>
                  <a:pt x="0" y="20002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71106" y="1977644"/>
            <a:ext cx="134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Original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Approxi</a:t>
            </a:r>
            <a:r>
              <a:rPr sz="1800" spc="-15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97371" y="1827529"/>
            <a:ext cx="463550" cy="186690"/>
          </a:xfrm>
          <a:custGeom>
            <a:avLst/>
            <a:gdLst/>
            <a:ahLst/>
            <a:cxnLst/>
            <a:rect l="l" t="t" r="r" b="b"/>
            <a:pathLst>
              <a:path w="463550" h="186689">
                <a:moveTo>
                  <a:pt x="35715" y="16129"/>
                </a:moveTo>
                <a:lnTo>
                  <a:pt x="11175" y="16129"/>
                </a:lnTo>
                <a:lnTo>
                  <a:pt x="12700" y="16510"/>
                </a:lnTo>
                <a:lnTo>
                  <a:pt x="13969" y="17399"/>
                </a:lnTo>
                <a:lnTo>
                  <a:pt x="15112" y="18287"/>
                </a:lnTo>
                <a:lnTo>
                  <a:pt x="16128" y="20066"/>
                </a:lnTo>
                <a:lnTo>
                  <a:pt x="16763" y="22606"/>
                </a:lnTo>
                <a:lnTo>
                  <a:pt x="17525" y="25273"/>
                </a:lnTo>
                <a:lnTo>
                  <a:pt x="18161" y="32258"/>
                </a:lnTo>
                <a:lnTo>
                  <a:pt x="18923" y="43815"/>
                </a:lnTo>
                <a:lnTo>
                  <a:pt x="24891" y="136525"/>
                </a:lnTo>
                <a:lnTo>
                  <a:pt x="25210" y="141732"/>
                </a:lnTo>
                <a:lnTo>
                  <a:pt x="25179" y="145923"/>
                </a:lnTo>
                <a:lnTo>
                  <a:pt x="25145" y="147066"/>
                </a:lnTo>
                <a:lnTo>
                  <a:pt x="24256" y="149352"/>
                </a:lnTo>
                <a:lnTo>
                  <a:pt x="23494" y="151637"/>
                </a:lnTo>
                <a:lnTo>
                  <a:pt x="11049" y="156464"/>
                </a:lnTo>
                <a:lnTo>
                  <a:pt x="11302" y="160528"/>
                </a:lnTo>
                <a:lnTo>
                  <a:pt x="61340" y="157225"/>
                </a:lnTo>
                <a:lnTo>
                  <a:pt x="61111" y="153670"/>
                </a:lnTo>
                <a:lnTo>
                  <a:pt x="55879" y="153670"/>
                </a:lnTo>
                <a:lnTo>
                  <a:pt x="52197" y="153289"/>
                </a:lnTo>
                <a:lnTo>
                  <a:pt x="43433" y="135255"/>
                </a:lnTo>
                <a:lnTo>
                  <a:pt x="35715" y="16129"/>
                </a:lnTo>
                <a:close/>
              </a:path>
              <a:path w="463550" h="186689">
                <a:moveTo>
                  <a:pt x="61087" y="153289"/>
                </a:moveTo>
                <a:lnTo>
                  <a:pt x="55879" y="153670"/>
                </a:lnTo>
                <a:lnTo>
                  <a:pt x="61111" y="153670"/>
                </a:lnTo>
                <a:lnTo>
                  <a:pt x="61087" y="153289"/>
                </a:lnTo>
                <a:close/>
              </a:path>
              <a:path w="463550" h="186689">
                <a:moveTo>
                  <a:pt x="34670" y="0"/>
                </a:moveTo>
                <a:lnTo>
                  <a:pt x="29717" y="254"/>
                </a:lnTo>
                <a:lnTo>
                  <a:pt x="0" y="14732"/>
                </a:lnTo>
                <a:lnTo>
                  <a:pt x="2158" y="18415"/>
                </a:lnTo>
                <a:lnTo>
                  <a:pt x="5079" y="17145"/>
                </a:lnTo>
                <a:lnTo>
                  <a:pt x="7492" y="16383"/>
                </a:lnTo>
                <a:lnTo>
                  <a:pt x="11175" y="16129"/>
                </a:lnTo>
                <a:lnTo>
                  <a:pt x="35715" y="16129"/>
                </a:lnTo>
                <a:lnTo>
                  <a:pt x="34670" y="0"/>
                </a:lnTo>
                <a:close/>
              </a:path>
              <a:path w="463550" h="186689">
                <a:moveTo>
                  <a:pt x="116839" y="48260"/>
                </a:moveTo>
                <a:lnTo>
                  <a:pt x="79537" y="71389"/>
                </a:lnTo>
                <a:lnTo>
                  <a:pt x="70967" y="99375"/>
                </a:lnTo>
                <a:lnTo>
                  <a:pt x="71083" y="107061"/>
                </a:lnTo>
                <a:lnTo>
                  <a:pt x="92586" y="148034"/>
                </a:lnTo>
                <a:lnTo>
                  <a:pt x="122554" y="156464"/>
                </a:lnTo>
                <a:lnTo>
                  <a:pt x="129412" y="155559"/>
                </a:lnTo>
                <a:lnTo>
                  <a:pt x="135889" y="153797"/>
                </a:lnTo>
                <a:lnTo>
                  <a:pt x="141986" y="151177"/>
                </a:lnTo>
                <a:lnTo>
                  <a:pt x="146865" y="148209"/>
                </a:lnTo>
                <a:lnTo>
                  <a:pt x="126873" y="148209"/>
                </a:lnTo>
                <a:lnTo>
                  <a:pt x="119919" y="147659"/>
                </a:lnTo>
                <a:lnTo>
                  <a:pt x="94678" y="116347"/>
                </a:lnTo>
                <a:lnTo>
                  <a:pt x="90620" y="87753"/>
                </a:lnTo>
                <a:lnTo>
                  <a:pt x="90677" y="85226"/>
                </a:lnTo>
                <a:lnTo>
                  <a:pt x="113791" y="55753"/>
                </a:lnTo>
                <a:lnTo>
                  <a:pt x="121919" y="55118"/>
                </a:lnTo>
                <a:lnTo>
                  <a:pt x="144974" y="55118"/>
                </a:lnTo>
                <a:lnTo>
                  <a:pt x="137969" y="51308"/>
                </a:lnTo>
                <a:lnTo>
                  <a:pt x="127887" y="48641"/>
                </a:lnTo>
                <a:lnTo>
                  <a:pt x="116839" y="48260"/>
                </a:lnTo>
                <a:close/>
              </a:path>
              <a:path w="463550" h="186689">
                <a:moveTo>
                  <a:pt x="144974" y="55118"/>
                </a:moveTo>
                <a:lnTo>
                  <a:pt x="121919" y="55118"/>
                </a:lnTo>
                <a:lnTo>
                  <a:pt x="128904" y="58293"/>
                </a:lnTo>
                <a:lnTo>
                  <a:pt x="134619" y="65150"/>
                </a:lnTo>
                <a:lnTo>
                  <a:pt x="149098" y="107061"/>
                </a:lnTo>
                <a:lnTo>
                  <a:pt x="149195" y="118157"/>
                </a:lnTo>
                <a:lnTo>
                  <a:pt x="148510" y="125714"/>
                </a:lnTo>
                <a:lnTo>
                  <a:pt x="126873" y="148209"/>
                </a:lnTo>
                <a:lnTo>
                  <a:pt x="146865" y="148209"/>
                </a:lnTo>
                <a:lnTo>
                  <a:pt x="168544" y="111061"/>
                </a:lnTo>
                <a:lnTo>
                  <a:pt x="169340" y="104060"/>
                </a:lnTo>
                <a:lnTo>
                  <a:pt x="169290" y="97155"/>
                </a:lnTo>
                <a:lnTo>
                  <a:pt x="147075" y="56261"/>
                </a:lnTo>
                <a:lnTo>
                  <a:pt x="144974" y="55118"/>
                </a:lnTo>
                <a:close/>
              </a:path>
              <a:path w="463550" h="186689">
                <a:moveTo>
                  <a:pt x="193548" y="113792"/>
                </a:moveTo>
                <a:lnTo>
                  <a:pt x="189991" y="114046"/>
                </a:lnTo>
                <a:lnTo>
                  <a:pt x="192277" y="150368"/>
                </a:lnTo>
                <a:lnTo>
                  <a:pt x="195961" y="150241"/>
                </a:lnTo>
                <a:lnTo>
                  <a:pt x="196850" y="148209"/>
                </a:lnTo>
                <a:lnTo>
                  <a:pt x="198119" y="147193"/>
                </a:lnTo>
                <a:lnTo>
                  <a:pt x="201294" y="146939"/>
                </a:lnTo>
                <a:lnTo>
                  <a:pt x="241257" y="146939"/>
                </a:lnTo>
                <a:lnTo>
                  <a:pt x="243839" y="145796"/>
                </a:lnTo>
                <a:lnTo>
                  <a:pt x="246178" y="143637"/>
                </a:lnTo>
                <a:lnTo>
                  <a:pt x="219963" y="143637"/>
                </a:lnTo>
                <a:lnTo>
                  <a:pt x="213232" y="141350"/>
                </a:lnTo>
                <a:lnTo>
                  <a:pt x="207010" y="136525"/>
                </a:lnTo>
                <a:lnTo>
                  <a:pt x="202674" y="132330"/>
                </a:lnTo>
                <a:lnTo>
                  <a:pt x="198993" y="127158"/>
                </a:lnTo>
                <a:lnTo>
                  <a:pt x="195955" y="120987"/>
                </a:lnTo>
                <a:lnTo>
                  <a:pt x="193548" y="113792"/>
                </a:lnTo>
                <a:close/>
              </a:path>
              <a:path w="463550" h="186689">
                <a:moveTo>
                  <a:pt x="241257" y="146939"/>
                </a:moveTo>
                <a:lnTo>
                  <a:pt x="201294" y="146939"/>
                </a:lnTo>
                <a:lnTo>
                  <a:pt x="203326" y="147193"/>
                </a:lnTo>
                <a:lnTo>
                  <a:pt x="205866" y="147700"/>
                </a:lnTo>
                <a:lnTo>
                  <a:pt x="213994" y="149479"/>
                </a:lnTo>
                <a:lnTo>
                  <a:pt x="221233" y="150114"/>
                </a:lnTo>
                <a:lnTo>
                  <a:pt x="236092" y="149225"/>
                </a:lnTo>
                <a:lnTo>
                  <a:pt x="241257" y="146939"/>
                </a:lnTo>
                <a:close/>
              </a:path>
              <a:path w="463550" h="186689">
                <a:moveTo>
                  <a:pt x="219963" y="41656"/>
                </a:moveTo>
                <a:lnTo>
                  <a:pt x="206755" y="42418"/>
                </a:lnTo>
                <a:lnTo>
                  <a:pt x="199516" y="45720"/>
                </a:lnTo>
                <a:lnTo>
                  <a:pt x="194182" y="51816"/>
                </a:lnTo>
                <a:lnTo>
                  <a:pt x="188722" y="57785"/>
                </a:lnTo>
                <a:lnTo>
                  <a:pt x="186308" y="65024"/>
                </a:lnTo>
                <a:lnTo>
                  <a:pt x="186809" y="73279"/>
                </a:lnTo>
                <a:lnTo>
                  <a:pt x="187325" y="79883"/>
                </a:lnTo>
                <a:lnTo>
                  <a:pt x="226060" y="106807"/>
                </a:lnTo>
                <a:lnTo>
                  <a:pt x="233552" y="110871"/>
                </a:lnTo>
                <a:lnTo>
                  <a:pt x="241300" y="117348"/>
                </a:lnTo>
                <a:lnTo>
                  <a:pt x="243331" y="121539"/>
                </a:lnTo>
                <a:lnTo>
                  <a:pt x="243744" y="127158"/>
                </a:lnTo>
                <a:lnTo>
                  <a:pt x="243966" y="130937"/>
                </a:lnTo>
                <a:lnTo>
                  <a:pt x="242569" y="134620"/>
                </a:lnTo>
                <a:lnTo>
                  <a:pt x="239522" y="137795"/>
                </a:lnTo>
                <a:lnTo>
                  <a:pt x="236474" y="141097"/>
                </a:lnTo>
                <a:lnTo>
                  <a:pt x="232410" y="142875"/>
                </a:lnTo>
                <a:lnTo>
                  <a:pt x="227202" y="143129"/>
                </a:lnTo>
                <a:lnTo>
                  <a:pt x="219963" y="143637"/>
                </a:lnTo>
                <a:lnTo>
                  <a:pt x="246178" y="143637"/>
                </a:lnTo>
                <a:lnTo>
                  <a:pt x="250443" y="139700"/>
                </a:lnTo>
                <a:lnTo>
                  <a:pt x="257175" y="133604"/>
                </a:lnTo>
                <a:lnTo>
                  <a:pt x="260095" y="125857"/>
                </a:lnTo>
                <a:lnTo>
                  <a:pt x="259587" y="116586"/>
                </a:lnTo>
                <a:lnTo>
                  <a:pt x="257615" y="108080"/>
                </a:lnTo>
                <a:lnTo>
                  <a:pt x="252857" y="100647"/>
                </a:lnTo>
                <a:lnTo>
                  <a:pt x="245336" y="94261"/>
                </a:lnTo>
                <a:lnTo>
                  <a:pt x="235076" y="88900"/>
                </a:lnTo>
                <a:lnTo>
                  <a:pt x="211074" y="79121"/>
                </a:lnTo>
                <a:lnTo>
                  <a:pt x="206120" y="76200"/>
                </a:lnTo>
                <a:lnTo>
                  <a:pt x="203580" y="73279"/>
                </a:lnTo>
                <a:lnTo>
                  <a:pt x="201040" y="70485"/>
                </a:lnTo>
                <a:lnTo>
                  <a:pt x="199643" y="67056"/>
                </a:lnTo>
                <a:lnTo>
                  <a:pt x="199389" y="62865"/>
                </a:lnTo>
                <a:lnTo>
                  <a:pt x="199136" y="59436"/>
                </a:lnTo>
                <a:lnTo>
                  <a:pt x="200532" y="56387"/>
                </a:lnTo>
                <a:lnTo>
                  <a:pt x="203580" y="53340"/>
                </a:lnTo>
                <a:lnTo>
                  <a:pt x="206628" y="50419"/>
                </a:lnTo>
                <a:lnTo>
                  <a:pt x="210692" y="48768"/>
                </a:lnTo>
                <a:lnTo>
                  <a:pt x="215900" y="48514"/>
                </a:lnTo>
                <a:lnTo>
                  <a:pt x="222757" y="48006"/>
                </a:lnTo>
                <a:lnTo>
                  <a:pt x="247421" y="48006"/>
                </a:lnTo>
                <a:lnTo>
                  <a:pt x="247205" y="44704"/>
                </a:lnTo>
                <a:lnTo>
                  <a:pt x="237108" y="44704"/>
                </a:lnTo>
                <a:lnTo>
                  <a:pt x="234568" y="44323"/>
                </a:lnTo>
                <a:lnTo>
                  <a:pt x="230758" y="43434"/>
                </a:lnTo>
                <a:lnTo>
                  <a:pt x="224916" y="42164"/>
                </a:lnTo>
                <a:lnTo>
                  <a:pt x="219963" y="41656"/>
                </a:lnTo>
                <a:close/>
              </a:path>
              <a:path w="463550" h="186689">
                <a:moveTo>
                  <a:pt x="247421" y="48006"/>
                </a:moveTo>
                <a:lnTo>
                  <a:pt x="222757" y="48006"/>
                </a:lnTo>
                <a:lnTo>
                  <a:pt x="228473" y="49657"/>
                </a:lnTo>
                <a:lnTo>
                  <a:pt x="233172" y="53340"/>
                </a:lnTo>
                <a:lnTo>
                  <a:pt x="237870" y="56896"/>
                </a:lnTo>
                <a:lnTo>
                  <a:pt x="241935" y="64135"/>
                </a:lnTo>
                <a:lnTo>
                  <a:pt x="245490" y="74803"/>
                </a:lnTo>
                <a:lnTo>
                  <a:pt x="249174" y="74675"/>
                </a:lnTo>
                <a:lnTo>
                  <a:pt x="247421" y="48006"/>
                </a:lnTo>
                <a:close/>
              </a:path>
              <a:path w="463550" h="186689">
                <a:moveTo>
                  <a:pt x="246887" y="39878"/>
                </a:moveTo>
                <a:lnTo>
                  <a:pt x="243204" y="40132"/>
                </a:lnTo>
                <a:lnTo>
                  <a:pt x="242442" y="41910"/>
                </a:lnTo>
                <a:lnTo>
                  <a:pt x="241807" y="43180"/>
                </a:lnTo>
                <a:lnTo>
                  <a:pt x="241173" y="43687"/>
                </a:lnTo>
                <a:lnTo>
                  <a:pt x="240537" y="44323"/>
                </a:lnTo>
                <a:lnTo>
                  <a:pt x="239522" y="44577"/>
                </a:lnTo>
                <a:lnTo>
                  <a:pt x="238378" y="44704"/>
                </a:lnTo>
                <a:lnTo>
                  <a:pt x="247205" y="44704"/>
                </a:lnTo>
                <a:lnTo>
                  <a:pt x="246887" y="39878"/>
                </a:lnTo>
                <a:close/>
              </a:path>
              <a:path w="463550" h="186689">
                <a:moveTo>
                  <a:pt x="281813" y="108077"/>
                </a:moveTo>
                <a:lnTo>
                  <a:pt x="278129" y="108331"/>
                </a:lnTo>
                <a:lnTo>
                  <a:pt x="280542" y="144780"/>
                </a:lnTo>
                <a:lnTo>
                  <a:pt x="284099" y="144525"/>
                </a:lnTo>
                <a:lnTo>
                  <a:pt x="284988" y="142494"/>
                </a:lnTo>
                <a:lnTo>
                  <a:pt x="286257" y="141478"/>
                </a:lnTo>
                <a:lnTo>
                  <a:pt x="289560" y="141224"/>
                </a:lnTo>
                <a:lnTo>
                  <a:pt x="329633" y="141224"/>
                </a:lnTo>
                <a:lnTo>
                  <a:pt x="331977" y="140208"/>
                </a:lnTo>
                <a:lnTo>
                  <a:pt x="334452" y="137922"/>
                </a:lnTo>
                <a:lnTo>
                  <a:pt x="308228" y="137922"/>
                </a:lnTo>
                <a:lnTo>
                  <a:pt x="301498" y="135762"/>
                </a:lnTo>
                <a:lnTo>
                  <a:pt x="295275" y="130810"/>
                </a:lnTo>
                <a:lnTo>
                  <a:pt x="290939" y="126668"/>
                </a:lnTo>
                <a:lnTo>
                  <a:pt x="287258" y="121491"/>
                </a:lnTo>
                <a:lnTo>
                  <a:pt x="284220" y="115290"/>
                </a:lnTo>
                <a:lnTo>
                  <a:pt x="281813" y="108077"/>
                </a:lnTo>
                <a:close/>
              </a:path>
              <a:path w="463550" h="186689">
                <a:moveTo>
                  <a:pt x="329633" y="141224"/>
                </a:moveTo>
                <a:lnTo>
                  <a:pt x="289560" y="141224"/>
                </a:lnTo>
                <a:lnTo>
                  <a:pt x="291591" y="141478"/>
                </a:lnTo>
                <a:lnTo>
                  <a:pt x="294131" y="142112"/>
                </a:lnTo>
                <a:lnTo>
                  <a:pt x="302260" y="143764"/>
                </a:lnTo>
                <a:lnTo>
                  <a:pt x="309372" y="144399"/>
                </a:lnTo>
                <a:lnTo>
                  <a:pt x="324357" y="143510"/>
                </a:lnTo>
                <a:lnTo>
                  <a:pt x="329633" y="141224"/>
                </a:lnTo>
                <a:close/>
              </a:path>
              <a:path w="463550" h="186689">
                <a:moveTo>
                  <a:pt x="308101" y="35941"/>
                </a:moveTo>
                <a:lnTo>
                  <a:pt x="274574" y="59309"/>
                </a:lnTo>
                <a:lnTo>
                  <a:pt x="275463" y="74168"/>
                </a:lnTo>
                <a:lnTo>
                  <a:pt x="314325" y="101219"/>
                </a:lnTo>
                <a:lnTo>
                  <a:pt x="321817" y="105156"/>
                </a:lnTo>
                <a:lnTo>
                  <a:pt x="325627" y="108458"/>
                </a:lnTo>
                <a:lnTo>
                  <a:pt x="329438" y="111633"/>
                </a:lnTo>
                <a:lnTo>
                  <a:pt x="331469" y="115824"/>
                </a:lnTo>
                <a:lnTo>
                  <a:pt x="331878" y="121491"/>
                </a:lnTo>
                <a:lnTo>
                  <a:pt x="332104" y="125222"/>
                </a:lnTo>
                <a:lnTo>
                  <a:pt x="330707" y="128905"/>
                </a:lnTo>
                <a:lnTo>
                  <a:pt x="324738" y="135382"/>
                </a:lnTo>
                <a:lnTo>
                  <a:pt x="320548" y="137160"/>
                </a:lnTo>
                <a:lnTo>
                  <a:pt x="315467" y="137414"/>
                </a:lnTo>
                <a:lnTo>
                  <a:pt x="308228" y="137922"/>
                </a:lnTo>
                <a:lnTo>
                  <a:pt x="334452" y="137922"/>
                </a:lnTo>
                <a:lnTo>
                  <a:pt x="345313" y="127889"/>
                </a:lnTo>
                <a:lnTo>
                  <a:pt x="348361" y="120142"/>
                </a:lnTo>
                <a:lnTo>
                  <a:pt x="347725" y="110871"/>
                </a:lnTo>
                <a:lnTo>
                  <a:pt x="306450" y="76454"/>
                </a:lnTo>
                <a:lnTo>
                  <a:pt x="299212" y="73406"/>
                </a:lnTo>
                <a:lnTo>
                  <a:pt x="294386" y="70485"/>
                </a:lnTo>
                <a:lnTo>
                  <a:pt x="291845" y="67564"/>
                </a:lnTo>
                <a:lnTo>
                  <a:pt x="289305" y="64770"/>
                </a:lnTo>
                <a:lnTo>
                  <a:pt x="287908" y="61341"/>
                </a:lnTo>
                <a:lnTo>
                  <a:pt x="287654" y="57150"/>
                </a:lnTo>
                <a:lnTo>
                  <a:pt x="287400" y="53848"/>
                </a:lnTo>
                <a:lnTo>
                  <a:pt x="288798" y="50673"/>
                </a:lnTo>
                <a:lnTo>
                  <a:pt x="291967" y="47625"/>
                </a:lnTo>
                <a:lnTo>
                  <a:pt x="294766" y="44704"/>
                </a:lnTo>
                <a:lnTo>
                  <a:pt x="298957" y="43180"/>
                </a:lnTo>
                <a:lnTo>
                  <a:pt x="310895" y="42291"/>
                </a:lnTo>
                <a:lnTo>
                  <a:pt x="335657" y="42291"/>
                </a:lnTo>
                <a:lnTo>
                  <a:pt x="335460" y="39116"/>
                </a:lnTo>
                <a:lnTo>
                  <a:pt x="325374" y="39116"/>
                </a:lnTo>
                <a:lnTo>
                  <a:pt x="322706" y="38735"/>
                </a:lnTo>
                <a:lnTo>
                  <a:pt x="313054" y="36449"/>
                </a:lnTo>
                <a:lnTo>
                  <a:pt x="308101" y="35941"/>
                </a:lnTo>
                <a:close/>
              </a:path>
              <a:path w="463550" h="186689">
                <a:moveTo>
                  <a:pt x="335657" y="42291"/>
                </a:moveTo>
                <a:lnTo>
                  <a:pt x="310895" y="42291"/>
                </a:lnTo>
                <a:lnTo>
                  <a:pt x="316738" y="43942"/>
                </a:lnTo>
                <a:lnTo>
                  <a:pt x="321437" y="47625"/>
                </a:lnTo>
                <a:lnTo>
                  <a:pt x="326008" y="51308"/>
                </a:lnTo>
                <a:lnTo>
                  <a:pt x="330200" y="58420"/>
                </a:lnTo>
                <a:lnTo>
                  <a:pt x="333628" y="69215"/>
                </a:lnTo>
                <a:lnTo>
                  <a:pt x="337312" y="68961"/>
                </a:lnTo>
                <a:lnTo>
                  <a:pt x="335657" y="42291"/>
                </a:lnTo>
                <a:close/>
              </a:path>
              <a:path w="463550" h="186689">
                <a:moveTo>
                  <a:pt x="335152" y="34162"/>
                </a:moveTo>
                <a:lnTo>
                  <a:pt x="331469" y="34417"/>
                </a:lnTo>
                <a:lnTo>
                  <a:pt x="330707" y="36322"/>
                </a:lnTo>
                <a:lnTo>
                  <a:pt x="329945" y="37465"/>
                </a:lnTo>
                <a:lnTo>
                  <a:pt x="329311" y="37973"/>
                </a:lnTo>
                <a:lnTo>
                  <a:pt x="328675" y="38608"/>
                </a:lnTo>
                <a:lnTo>
                  <a:pt x="327787" y="38862"/>
                </a:lnTo>
                <a:lnTo>
                  <a:pt x="325374" y="39116"/>
                </a:lnTo>
                <a:lnTo>
                  <a:pt x="335460" y="39116"/>
                </a:lnTo>
                <a:lnTo>
                  <a:pt x="335152" y="34162"/>
                </a:lnTo>
                <a:close/>
              </a:path>
              <a:path w="463550" h="186689">
                <a:moveTo>
                  <a:pt x="379222" y="163322"/>
                </a:moveTo>
                <a:lnTo>
                  <a:pt x="365760" y="171450"/>
                </a:lnTo>
                <a:lnTo>
                  <a:pt x="365887" y="174625"/>
                </a:lnTo>
                <a:lnTo>
                  <a:pt x="366140" y="177927"/>
                </a:lnTo>
                <a:lnTo>
                  <a:pt x="367791" y="180721"/>
                </a:lnTo>
                <a:lnTo>
                  <a:pt x="373761" y="185420"/>
                </a:lnTo>
                <a:lnTo>
                  <a:pt x="377443" y="186436"/>
                </a:lnTo>
                <a:lnTo>
                  <a:pt x="381762" y="186055"/>
                </a:lnTo>
                <a:lnTo>
                  <a:pt x="387857" y="185674"/>
                </a:lnTo>
                <a:lnTo>
                  <a:pt x="408667" y="166624"/>
                </a:lnTo>
                <a:lnTo>
                  <a:pt x="391922" y="166624"/>
                </a:lnTo>
                <a:lnTo>
                  <a:pt x="390016" y="166243"/>
                </a:lnTo>
                <a:lnTo>
                  <a:pt x="386968" y="165354"/>
                </a:lnTo>
                <a:lnTo>
                  <a:pt x="382650" y="163957"/>
                </a:lnTo>
                <a:lnTo>
                  <a:pt x="379222" y="163322"/>
                </a:lnTo>
                <a:close/>
              </a:path>
              <a:path w="463550" h="186689">
                <a:moveTo>
                  <a:pt x="399288" y="33147"/>
                </a:moveTo>
                <a:lnTo>
                  <a:pt x="351789" y="36195"/>
                </a:lnTo>
                <a:lnTo>
                  <a:pt x="352043" y="40259"/>
                </a:lnTo>
                <a:lnTo>
                  <a:pt x="355853" y="40894"/>
                </a:lnTo>
                <a:lnTo>
                  <a:pt x="358648" y="41783"/>
                </a:lnTo>
                <a:lnTo>
                  <a:pt x="412876" y="130683"/>
                </a:lnTo>
                <a:lnTo>
                  <a:pt x="406780" y="148844"/>
                </a:lnTo>
                <a:lnTo>
                  <a:pt x="404494" y="155575"/>
                </a:lnTo>
                <a:lnTo>
                  <a:pt x="402208" y="160274"/>
                </a:lnTo>
                <a:lnTo>
                  <a:pt x="399668" y="162687"/>
                </a:lnTo>
                <a:lnTo>
                  <a:pt x="397255" y="165227"/>
                </a:lnTo>
                <a:lnTo>
                  <a:pt x="394842" y="166497"/>
                </a:lnTo>
                <a:lnTo>
                  <a:pt x="392556" y="166624"/>
                </a:lnTo>
                <a:lnTo>
                  <a:pt x="408667" y="166624"/>
                </a:lnTo>
                <a:lnTo>
                  <a:pt x="411587" y="161093"/>
                </a:lnTo>
                <a:lnTo>
                  <a:pt x="414400" y="153924"/>
                </a:lnTo>
                <a:lnTo>
                  <a:pt x="430074" y="107187"/>
                </a:lnTo>
                <a:lnTo>
                  <a:pt x="420369" y="107187"/>
                </a:lnTo>
                <a:lnTo>
                  <a:pt x="389381" y="52450"/>
                </a:lnTo>
                <a:lnTo>
                  <a:pt x="387857" y="48514"/>
                </a:lnTo>
                <a:lnTo>
                  <a:pt x="387730" y="45593"/>
                </a:lnTo>
                <a:lnTo>
                  <a:pt x="387705" y="43180"/>
                </a:lnTo>
                <a:lnTo>
                  <a:pt x="388365" y="41529"/>
                </a:lnTo>
                <a:lnTo>
                  <a:pt x="391413" y="38481"/>
                </a:lnTo>
                <a:lnTo>
                  <a:pt x="393953" y="37592"/>
                </a:lnTo>
                <a:lnTo>
                  <a:pt x="397255" y="37337"/>
                </a:lnTo>
                <a:lnTo>
                  <a:pt x="399668" y="37211"/>
                </a:lnTo>
                <a:lnTo>
                  <a:pt x="399288" y="33147"/>
                </a:lnTo>
                <a:close/>
              </a:path>
              <a:path w="463550" h="186689">
                <a:moveTo>
                  <a:pt x="457549" y="35052"/>
                </a:moveTo>
                <a:lnTo>
                  <a:pt x="433450" y="35052"/>
                </a:lnTo>
                <a:lnTo>
                  <a:pt x="435737" y="35179"/>
                </a:lnTo>
                <a:lnTo>
                  <a:pt x="438276" y="35941"/>
                </a:lnTo>
                <a:lnTo>
                  <a:pt x="439292" y="36575"/>
                </a:lnTo>
                <a:lnTo>
                  <a:pt x="440436" y="37973"/>
                </a:lnTo>
                <a:lnTo>
                  <a:pt x="440816" y="38862"/>
                </a:lnTo>
                <a:lnTo>
                  <a:pt x="440872" y="40894"/>
                </a:lnTo>
                <a:lnTo>
                  <a:pt x="440986" y="43687"/>
                </a:lnTo>
                <a:lnTo>
                  <a:pt x="440563" y="46228"/>
                </a:lnTo>
                <a:lnTo>
                  <a:pt x="439547" y="49403"/>
                </a:lnTo>
                <a:lnTo>
                  <a:pt x="420369" y="107187"/>
                </a:lnTo>
                <a:lnTo>
                  <a:pt x="430074" y="107187"/>
                </a:lnTo>
                <a:lnTo>
                  <a:pt x="449452" y="49403"/>
                </a:lnTo>
                <a:lnTo>
                  <a:pt x="451950" y="41783"/>
                </a:lnTo>
                <a:lnTo>
                  <a:pt x="452072" y="41529"/>
                </a:lnTo>
                <a:lnTo>
                  <a:pt x="452627" y="40640"/>
                </a:lnTo>
                <a:lnTo>
                  <a:pt x="454278" y="38100"/>
                </a:lnTo>
                <a:lnTo>
                  <a:pt x="455802" y="36322"/>
                </a:lnTo>
                <a:lnTo>
                  <a:pt x="457549" y="35052"/>
                </a:lnTo>
                <a:close/>
              </a:path>
              <a:path w="463550" h="186689">
                <a:moveTo>
                  <a:pt x="463168" y="28956"/>
                </a:moveTo>
                <a:lnTo>
                  <a:pt x="430022" y="31115"/>
                </a:lnTo>
                <a:lnTo>
                  <a:pt x="430275" y="35179"/>
                </a:lnTo>
                <a:lnTo>
                  <a:pt x="433450" y="35052"/>
                </a:lnTo>
                <a:lnTo>
                  <a:pt x="457549" y="35052"/>
                </a:lnTo>
                <a:lnTo>
                  <a:pt x="458597" y="34290"/>
                </a:lnTo>
                <a:lnTo>
                  <a:pt x="460755" y="33528"/>
                </a:lnTo>
                <a:lnTo>
                  <a:pt x="463423" y="33147"/>
                </a:lnTo>
                <a:lnTo>
                  <a:pt x="46316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90800" y="2083434"/>
            <a:ext cx="4267200" cy="635635"/>
          </a:xfrm>
          <a:custGeom>
            <a:avLst/>
            <a:gdLst/>
            <a:ahLst/>
            <a:cxnLst/>
            <a:rect l="l" t="t" r="r" b="b"/>
            <a:pathLst>
              <a:path w="4267200" h="635635">
                <a:moveTo>
                  <a:pt x="1284503" y="134239"/>
                </a:moveTo>
                <a:lnTo>
                  <a:pt x="1282827" y="134239"/>
                </a:lnTo>
                <a:lnTo>
                  <a:pt x="1259306" y="134239"/>
                </a:lnTo>
                <a:lnTo>
                  <a:pt x="1203325" y="166751"/>
                </a:lnTo>
                <a:lnTo>
                  <a:pt x="1200404" y="168529"/>
                </a:lnTo>
                <a:lnTo>
                  <a:pt x="1199261" y="172466"/>
                </a:lnTo>
                <a:lnTo>
                  <a:pt x="1202817" y="178562"/>
                </a:lnTo>
                <a:lnTo>
                  <a:pt x="1206754" y="179578"/>
                </a:lnTo>
                <a:lnTo>
                  <a:pt x="1284503" y="134239"/>
                </a:lnTo>
                <a:close/>
              </a:path>
              <a:path w="4267200" h="635635">
                <a:moveTo>
                  <a:pt x="1295400" y="578739"/>
                </a:moveTo>
                <a:lnTo>
                  <a:pt x="36029" y="577253"/>
                </a:lnTo>
                <a:lnTo>
                  <a:pt x="25107" y="583590"/>
                </a:lnTo>
                <a:lnTo>
                  <a:pt x="34544" y="578104"/>
                </a:lnTo>
                <a:lnTo>
                  <a:pt x="36029" y="577253"/>
                </a:lnTo>
                <a:lnTo>
                  <a:pt x="92075" y="544703"/>
                </a:lnTo>
                <a:lnTo>
                  <a:pt x="94996" y="542925"/>
                </a:lnTo>
                <a:lnTo>
                  <a:pt x="96139" y="539115"/>
                </a:lnTo>
                <a:lnTo>
                  <a:pt x="92583" y="533019"/>
                </a:lnTo>
                <a:lnTo>
                  <a:pt x="88646" y="532003"/>
                </a:lnTo>
                <a:lnTo>
                  <a:pt x="0" y="583565"/>
                </a:lnTo>
                <a:lnTo>
                  <a:pt x="88519" y="635381"/>
                </a:lnTo>
                <a:lnTo>
                  <a:pt x="92456" y="634365"/>
                </a:lnTo>
                <a:lnTo>
                  <a:pt x="96012" y="628269"/>
                </a:lnTo>
                <a:lnTo>
                  <a:pt x="94996" y="624459"/>
                </a:lnTo>
                <a:lnTo>
                  <a:pt x="35979" y="589953"/>
                </a:lnTo>
                <a:lnTo>
                  <a:pt x="1295400" y="591439"/>
                </a:lnTo>
                <a:lnTo>
                  <a:pt x="1295400" y="578739"/>
                </a:lnTo>
                <a:close/>
              </a:path>
              <a:path w="4267200" h="635635">
                <a:moveTo>
                  <a:pt x="1295400" y="127889"/>
                </a:moveTo>
                <a:lnTo>
                  <a:pt x="1209929" y="77851"/>
                </a:lnTo>
                <a:lnTo>
                  <a:pt x="1206881" y="76200"/>
                </a:lnTo>
                <a:lnTo>
                  <a:pt x="1202944" y="77216"/>
                </a:lnTo>
                <a:lnTo>
                  <a:pt x="1201166" y="80137"/>
                </a:lnTo>
                <a:lnTo>
                  <a:pt x="1199388" y="83185"/>
                </a:lnTo>
                <a:lnTo>
                  <a:pt x="1200404" y="87122"/>
                </a:lnTo>
                <a:lnTo>
                  <a:pt x="1259192" y="121513"/>
                </a:lnTo>
                <a:lnTo>
                  <a:pt x="0" y="120015"/>
                </a:lnTo>
                <a:lnTo>
                  <a:pt x="0" y="132715"/>
                </a:lnTo>
                <a:lnTo>
                  <a:pt x="1259357" y="134213"/>
                </a:lnTo>
                <a:lnTo>
                  <a:pt x="1282827" y="134239"/>
                </a:lnTo>
                <a:lnTo>
                  <a:pt x="1284554" y="134213"/>
                </a:lnTo>
                <a:lnTo>
                  <a:pt x="1295400" y="127889"/>
                </a:lnTo>
                <a:close/>
              </a:path>
              <a:path w="4267200" h="635635">
                <a:moveTo>
                  <a:pt x="4256303" y="58039"/>
                </a:moveTo>
                <a:lnTo>
                  <a:pt x="4254627" y="58039"/>
                </a:lnTo>
                <a:lnTo>
                  <a:pt x="4231106" y="58039"/>
                </a:lnTo>
                <a:lnTo>
                  <a:pt x="4175125" y="90551"/>
                </a:lnTo>
                <a:lnTo>
                  <a:pt x="4172204" y="92329"/>
                </a:lnTo>
                <a:lnTo>
                  <a:pt x="4171061" y="96266"/>
                </a:lnTo>
                <a:lnTo>
                  <a:pt x="4174617" y="102362"/>
                </a:lnTo>
                <a:lnTo>
                  <a:pt x="4178554" y="103378"/>
                </a:lnTo>
                <a:lnTo>
                  <a:pt x="4256303" y="58039"/>
                </a:lnTo>
                <a:close/>
              </a:path>
              <a:path w="4267200" h="635635">
                <a:moveTo>
                  <a:pt x="4267200" y="51689"/>
                </a:moveTo>
                <a:lnTo>
                  <a:pt x="4178681" y="0"/>
                </a:lnTo>
                <a:lnTo>
                  <a:pt x="4174744" y="1016"/>
                </a:lnTo>
                <a:lnTo>
                  <a:pt x="4172966" y="3937"/>
                </a:lnTo>
                <a:lnTo>
                  <a:pt x="4171188" y="6985"/>
                </a:lnTo>
                <a:lnTo>
                  <a:pt x="4172204" y="10922"/>
                </a:lnTo>
                <a:lnTo>
                  <a:pt x="4230992" y="45313"/>
                </a:lnTo>
                <a:lnTo>
                  <a:pt x="2895600" y="43815"/>
                </a:lnTo>
                <a:lnTo>
                  <a:pt x="2895600" y="56515"/>
                </a:lnTo>
                <a:lnTo>
                  <a:pt x="4231157" y="58013"/>
                </a:lnTo>
                <a:lnTo>
                  <a:pt x="4254627" y="58039"/>
                </a:lnTo>
                <a:lnTo>
                  <a:pt x="4256354" y="58013"/>
                </a:lnTo>
                <a:lnTo>
                  <a:pt x="4267200" y="5168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69794" y="1778253"/>
            <a:ext cx="1183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ompr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ssion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11454"/>
            <a:ext cx="8696325" cy="34645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Compression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made </a:t>
            </a:r>
            <a:r>
              <a:rPr sz="2400" dirty="0">
                <a:latin typeface="Times New Roman"/>
                <a:cs typeface="Times New Roman"/>
              </a:rPr>
              <a:t>on data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 string,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audio, 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video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String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compression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extensive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theories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well-tuned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20" dirty="0">
                <a:latin typeface="Times New Roman"/>
                <a:cs typeface="Times New Roman"/>
              </a:rPr>
              <a:t>Typically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lossless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limited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manipulation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possible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without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expansion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–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latin typeface="Times New Roman"/>
                <a:cs typeface="Times New Roman"/>
              </a:rPr>
              <a:t>Wavelet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transformation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principal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component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analysis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common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dimension</a:t>
            </a:r>
            <a:r>
              <a:rPr sz="2400" dirty="0">
                <a:latin typeface="Times New Roman"/>
                <a:cs typeface="Times New Roman"/>
              </a:rPr>
              <a:t> reduction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approaches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lossy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79133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Data</a:t>
            </a:r>
            <a:r>
              <a:rPr sz="3200" spc="-20" dirty="0"/>
              <a:t> </a:t>
            </a:r>
            <a:r>
              <a:rPr sz="3200" dirty="0"/>
              <a:t>reduction</a:t>
            </a:r>
            <a:r>
              <a:rPr sz="3200" spc="-45" dirty="0"/>
              <a:t> </a:t>
            </a:r>
            <a:r>
              <a:rPr sz="3200" dirty="0"/>
              <a:t>strategies:</a:t>
            </a:r>
            <a:r>
              <a:rPr sz="3200" spc="-20" dirty="0"/>
              <a:t> </a:t>
            </a:r>
            <a:r>
              <a:rPr sz="2400" dirty="0"/>
              <a:t>Dimensionality</a:t>
            </a:r>
            <a:r>
              <a:rPr sz="2400" spc="-40" dirty="0"/>
              <a:t> </a:t>
            </a:r>
            <a:r>
              <a:rPr sz="2400" dirty="0"/>
              <a:t>reduction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710" y="0"/>
            <a:ext cx="8010525" cy="10039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278504" marR="5080" indent="-3266440">
              <a:lnSpc>
                <a:spcPct val="100499"/>
              </a:lnSpc>
              <a:spcBef>
                <a:spcPts val="80"/>
              </a:spcBef>
            </a:pPr>
            <a:r>
              <a:rPr sz="3600" dirty="0"/>
              <a:t>Data </a:t>
            </a:r>
            <a:r>
              <a:rPr sz="3600" spc="-5" dirty="0"/>
              <a:t>reduction</a:t>
            </a:r>
            <a:r>
              <a:rPr sz="3600" spc="5" dirty="0"/>
              <a:t> </a:t>
            </a:r>
            <a:r>
              <a:rPr sz="3600" dirty="0"/>
              <a:t>:</a:t>
            </a:r>
            <a:r>
              <a:rPr sz="3600" spc="5" dirty="0"/>
              <a:t> </a:t>
            </a:r>
            <a:r>
              <a:rPr spc="-5" dirty="0"/>
              <a:t>Huffman</a:t>
            </a:r>
            <a:r>
              <a:rPr spc="30" dirty="0"/>
              <a:t> </a:t>
            </a:r>
            <a:r>
              <a:rPr spc="-5" dirty="0"/>
              <a:t>coding</a:t>
            </a:r>
            <a:r>
              <a:rPr spc="25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spc="-5" dirty="0"/>
              <a:t>dimension </a:t>
            </a:r>
            <a:r>
              <a:rPr spc="-685" dirty="0"/>
              <a:t> </a:t>
            </a:r>
            <a:r>
              <a:rPr spc="-10" dirty="0"/>
              <a:t>reduction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1140" y="984250"/>
            <a:ext cx="8669020" cy="291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Huffman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coding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entropy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encoding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lossless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compression.</a:t>
            </a:r>
            <a:endParaRPr sz="2400">
              <a:latin typeface="Times New Roman"/>
              <a:cs typeface="Times New Roman"/>
            </a:endParaRPr>
          </a:p>
          <a:p>
            <a:pPr marL="355600" marR="250190" indent="-342900">
              <a:lnSpc>
                <a:spcPct val="11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term refers to the use of a variable-length code table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 encoding a source </a:t>
            </a:r>
            <a:r>
              <a:rPr sz="2400" spc="-5" dirty="0">
                <a:latin typeface="Times New Roman"/>
                <a:cs typeface="Times New Roman"/>
              </a:rPr>
              <a:t>symbol </a:t>
            </a:r>
            <a:r>
              <a:rPr sz="2400" dirty="0">
                <a:latin typeface="Times New Roman"/>
                <a:cs typeface="Times New Roman"/>
              </a:rPr>
              <a:t>(such as a character in a file) where 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variable-length </a:t>
            </a:r>
            <a:r>
              <a:rPr sz="2400" dirty="0">
                <a:latin typeface="Times New Roman"/>
                <a:cs typeface="Times New Roman"/>
              </a:rPr>
              <a:t>code table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been derived in a particular </a:t>
            </a:r>
            <a:r>
              <a:rPr sz="2400" spc="-5" dirty="0">
                <a:latin typeface="Times New Roman"/>
                <a:cs typeface="Times New Roman"/>
              </a:rPr>
              <a:t>way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based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estimated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probability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occurrence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possible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source </a:t>
            </a:r>
            <a:r>
              <a:rPr sz="2400" spc="-5" dirty="0">
                <a:latin typeface="Times New Roman"/>
                <a:cs typeface="Times New Roman"/>
              </a:rPr>
              <a:t>symbol.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710" y="0"/>
            <a:ext cx="8010525" cy="10039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278504" marR="5080" indent="-3266440">
              <a:lnSpc>
                <a:spcPct val="100499"/>
              </a:lnSpc>
              <a:spcBef>
                <a:spcPts val="80"/>
              </a:spcBef>
            </a:pPr>
            <a:r>
              <a:rPr sz="3600" dirty="0"/>
              <a:t>Data </a:t>
            </a:r>
            <a:r>
              <a:rPr sz="3600" spc="-5" dirty="0"/>
              <a:t>reduction</a:t>
            </a:r>
            <a:r>
              <a:rPr sz="3600" spc="5" dirty="0"/>
              <a:t> </a:t>
            </a:r>
            <a:r>
              <a:rPr sz="3600" dirty="0"/>
              <a:t>:</a:t>
            </a:r>
            <a:r>
              <a:rPr sz="3600" spc="5" dirty="0"/>
              <a:t> </a:t>
            </a:r>
            <a:r>
              <a:rPr spc="-5" dirty="0"/>
              <a:t>Huffman</a:t>
            </a:r>
            <a:r>
              <a:rPr spc="30" dirty="0"/>
              <a:t> </a:t>
            </a:r>
            <a:r>
              <a:rPr spc="-5" dirty="0"/>
              <a:t>coding</a:t>
            </a:r>
            <a:r>
              <a:rPr spc="25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spc="-5" dirty="0"/>
              <a:t>dimension </a:t>
            </a:r>
            <a:r>
              <a:rPr spc="-685" dirty="0"/>
              <a:t> </a:t>
            </a:r>
            <a:r>
              <a:rPr spc="-10" dirty="0"/>
              <a:t>reduction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1140" y="984250"/>
            <a:ext cx="8251190" cy="21837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as:</a:t>
            </a:r>
            <a:endParaRPr sz="24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Times New Roman"/>
                <a:cs typeface="Times New Roman"/>
              </a:rPr>
              <a:t>“</a:t>
            </a:r>
            <a:r>
              <a:rPr sz="2400" b="1" i="1" dirty="0">
                <a:solidFill>
                  <a:srgbClr val="000099"/>
                </a:solidFill>
                <a:latin typeface="Times New Roman"/>
                <a:cs typeface="Times New Roman"/>
              </a:rPr>
              <a:t>aaab</a:t>
            </a:r>
            <a:r>
              <a:rPr sz="2400" b="1" i="1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0099"/>
                </a:solidFill>
                <a:latin typeface="Times New Roman"/>
                <a:cs typeface="Times New Roman"/>
              </a:rPr>
              <a:t>babdbab</a:t>
            </a:r>
            <a:r>
              <a:rPr sz="2400" b="1" i="1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0099"/>
                </a:solidFill>
                <a:latin typeface="Times New Roman"/>
                <a:cs typeface="Times New Roman"/>
              </a:rPr>
              <a:t>abcb</a:t>
            </a:r>
            <a:r>
              <a:rPr sz="2400" b="1" i="1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0099"/>
                </a:solidFill>
                <a:latin typeface="Times New Roman"/>
                <a:cs typeface="Times New Roman"/>
              </a:rPr>
              <a:t>dbaeb</a:t>
            </a:r>
            <a:r>
              <a:rPr sz="2400" b="1" i="1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0099"/>
                </a:solidFill>
                <a:latin typeface="Times New Roman"/>
                <a:cs typeface="Times New Roman"/>
              </a:rPr>
              <a:t>ababd</a:t>
            </a:r>
            <a:r>
              <a:rPr sz="2400" b="1" i="1" spc="-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0099"/>
                </a:solidFill>
                <a:latin typeface="Times New Roman"/>
                <a:cs typeface="Times New Roman"/>
              </a:rPr>
              <a:t>cbaab</a:t>
            </a:r>
            <a:r>
              <a:rPr sz="2400" b="1" i="1" spc="-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0099"/>
                </a:solidFill>
                <a:latin typeface="Times New Roman"/>
                <a:cs typeface="Times New Roman"/>
              </a:rPr>
              <a:t>dbcaebf”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analyzed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frequency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generated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9050" y="3467100"/>
          <a:ext cx="2666365" cy="25241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635"/>
                <a:gridCol w="1395730"/>
              </a:tblGrid>
              <a:tr h="28041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character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frquency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54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41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15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41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54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41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41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f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49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space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46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b="1" spc="-35" dirty="0">
                          <a:latin typeface="Calibri"/>
                          <a:cs typeface="Calibri"/>
                        </a:rPr>
                        <a:t>Total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43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117975" y="5055184"/>
            <a:ext cx="356171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require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43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byte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normal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circumstance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710" y="0"/>
            <a:ext cx="8010525" cy="10039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278504" marR="5080" indent="-3266440">
              <a:lnSpc>
                <a:spcPct val="100499"/>
              </a:lnSpc>
              <a:spcBef>
                <a:spcPts val="80"/>
              </a:spcBef>
            </a:pPr>
            <a:r>
              <a:rPr sz="3600" dirty="0"/>
              <a:t>Data </a:t>
            </a:r>
            <a:r>
              <a:rPr sz="3600" spc="-5" dirty="0"/>
              <a:t>reduction</a:t>
            </a:r>
            <a:r>
              <a:rPr sz="3600" spc="5" dirty="0"/>
              <a:t> </a:t>
            </a:r>
            <a:r>
              <a:rPr sz="3600" dirty="0"/>
              <a:t>:</a:t>
            </a:r>
            <a:r>
              <a:rPr sz="3600" spc="5" dirty="0"/>
              <a:t> </a:t>
            </a:r>
            <a:r>
              <a:rPr spc="-5" dirty="0"/>
              <a:t>Huffman</a:t>
            </a:r>
            <a:r>
              <a:rPr spc="30" dirty="0"/>
              <a:t> </a:t>
            </a:r>
            <a:r>
              <a:rPr spc="-5" dirty="0"/>
              <a:t>coding</a:t>
            </a:r>
            <a:r>
              <a:rPr spc="25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spc="-5" dirty="0"/>
              <a:t>dimension </a:t>
            </a:r>
            <a:r>
              <a:rPr spc="-685" dirty="0"/>
              <a:t> </a:t>
            </a:r>
            <a:r>
              <a:rPr spc="-10" dirty="0"/>
              <a:t>reduction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1140" y="1020826"/>
            <a:ext cx="785240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possible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compression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shown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table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Huffman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053660"/>
            <a:ext cx="784352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replacing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character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specified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code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total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106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(13.25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bytes)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reduce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total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memory</a:t>
            </a:r>
            <a:r>
              <a:rPr sz="2000" dirty="0">
                <a:latin typeface="Times New Roman"/>
                <a:cs typeface="Times New Roman"/>
              </a:rPr>
              <a:t> requirement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30.8%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5250" y="1441450"/>
          <a:ext cx="6553834" cy="30797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840"/>
                <a:gridCol w="1383665"/>
                <a:gridCol w="1955165"/>
                <a:gridCol w="1955164"/>
              </a:tblGrid>
              <a:tr h="4724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frquency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possible</a:t>
                      </a:r>
                      <a:r>
                        <a:rPr sz="20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code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bit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required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452">
                <a:tc>
                  <a:txBody>
                    <a:bodyPr/>
                    <a:lstStyle/>
                    <a:p>
                      <a:pPr marL="68580">
                        <a:lnSpc>
                          <a:spcPts val="2360"/>
                        </a:lnSpc>
                        <a:spcBef>
                          <a:spcPts val="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60"/>
                        </a:lnSpc>
                        <a:spcBef>
                          <a:spcPts val="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60"/>
                        </a:lnSpc>
                        <a:spcBef>
                          <a:spcPts val="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60"/>
                        </a:lnSpc>
                        <a:spcBef>
                          <a:spcPts val="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326">
                <a:tc>
                  <a:txBody>
                    <a:bodyPr/>
                    <a:lstStyle/>
                    <a:p>
                      <a:pPr marL="68580">
                        <a:lnSpc>
                          <a:spcPts val="236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6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6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6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452">
                <a:tc>
                  <a:txBody>
                    <a:bodyPr/>
                    <a:lstStyle/>
                    <a:p>
                      <a:pPr marL="68580">
                        <a:lnSpc>
                          <a:spcPts val="236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space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6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60"/>
                        </a:lnSpc>
                        <a:spcBef>
                          <a:spcPts val="80"/>
                        </a:spcBef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110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60"/>
                        </a:lnSpc>
                        <a:spcBef>
                          <a:spcPts val="8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325">
                <a:tc>
                  <a:txBody>
                    <a:bodyPr/>
                    <a:lstStyle/>
                    <a:p>
                      <a:pPr marL="68580">
                        <a:lnSpc>
                          <a:spcPts val="236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6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60"/>
                        </a:lnSpc>
                        <a:spcBef>
                          <a:spcPts val="80"/>
                        </a:spcBef>
                      </a:pP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1110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60"/>
                        </a:lnSpc>
                        <a:spcBef>
                          <a:spcPts val="8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452">
                <a:tc>
                  <a:txBody>
                    <a:bodyPr/>
                    <a:lstStyle/>
                    <a:p>
                      <a:pPr marL="68580">
                        <a:lnSpc>
                          <a:spcPts val="236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6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60"/>
                        </a:lnSpc>
                        <a:spcBef>
                          <a:spcPts val="80"/>
                        </a:spcBef>
                      </a:pP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11110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60"/>
                        </a:lnSpc>
                        <a:spcBef>
                          <a:spcPts val="8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325">
                <a:tc>
                  <a:txBody>
                    <a:bodyPr/>
                    <a:lstStyle/>
                    <a:p>
                      <a:pPr marL="68580">
                        <a:lnSpc>
                          <a:spcPts val="2355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55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55"/>
                        </a:lnSpc>
                        <a:spcBef>
                          <a:spcPts val="80"/>
                        </a:spcBef>
                      </a:pP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111110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55"/>
                        </a:lnSpc>
                        <a:spcBef>
                          <a:spcPts val="8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453">
                <a:tc>
                  <a:txBody>
                    <a:bodyPr/>
                    <a:lstStyle/>
                    <a:p>
                      <a:pPr marL="68580">
                        <a:lnSpc>
                          <a:spcPts val="2355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55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55"/>
                        </a:lnSpc>
                        <a:spcBef>
                          <a:spcPts val="80"/>
                        </a:spcBef>
                      </a:pP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111111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55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43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106/8=13.25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337436"/>
            <a:ext cx="8622665" cy="4342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96695" indent="-342900">
              <a:lnSpc>
                <a:spcPct val="1401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Partition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clusters,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cluster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representation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(cluster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index)</a:t>
            </a:r>
            <a:endParaRPr sz="2400">
              <a:latin typeface="Times New Roman"/>
              <a:cs typeface="Times New Roman"/>
            </a:endParaRPr>
          </a:p>
          <a:p>
            <a:pPr marL="355600" marR="146685" indent="-342900">
              <a:lnSpc>
                <a:spcPct val="14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effective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organized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distinct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clusters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0" dirty="0">
                <a:latin typeface="Times New Roman"/>
                <a:cs typeface="Times New Roman"/>
              </a:rPr>
              <a:t> effective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 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“smeared”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4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hierarchical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clustering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multi-dimensional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index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structures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B+ tree</a:t>
            </a:r>
            <a:endParaRPr sz="2400">
              <a:latin typeface="Times New Roman"/>
              <a:cs typeface="Times New Roman"/>
            </a:endParaRPr>
          </a:p>
          <a:p>
            <a:pPr marL="355600" marR="581660" indent="-342900">
              <a:lnSpc>
                <a:spcPct val="1401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  <a:tab pos="355600" algn="l"/>
                <a:tab pos="3826510" algn="l"/>
              </a:tabLst>
            </a:pP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many</a:t>
            </a:r>
            <a:r>
              <a:rPr sz="2400" dirty="0">
                <a:latin typeface="Times New Roman"/>
                <a:cs typeface="Times New Roman"/>
              </a:rPr>
              <a:t> choices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clustering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definitions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clustering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further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detailed	</a:t>
            </a:r>
            <a:r>
              <a:rPr sz="2400" spc="-5" dirty="0">
                <a:latin typeface="Times New Roman"/>
                <a:cs typeface="Times New Roman"/>
              </a:rPr>
              <a:t>will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later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7478" y="316738"/>
            <a:ext cx="730250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785" marR="5080" indent="-283972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Data</a:t>
            </a:r>
            <a:r>
              <a:rPr sz="3200" spc="-20" dirty="0"/>
              <a:t> </a:t>
            </a:r>
            <a:r>
              <a:rPr sz="3200" dirty="0"/>
              <a:t>Reduction:</a:t>
            </a:r>
            <a:r>
              <a:rPr sz="3200" spc="-30" dirty="0"/>
              <a:t> </a:t>
            </a:r>
            <a:r>
              <a:rPr spc="-10" dirty="0"/>
              <a:t>Numerosity</a:t>
            </a:r>
            <a:r>
              <a:rPr spc="10" dirty="0"/>
              <a:t> </a:t>
            </a:r>
            <a:r>
              <a:rPr spc="-5" dirty="0"/>
              <a:t>Reduction</a:t>
            </a:r>
            <a:r>
              <a:rPr spc="25" dirty="0"/>
              <a:t> </a:t>
            </a:r>
            <a:r>
              <a:rPr spc="-5" dirty="0"/>
              <a:t>using </a:t>
            </a:r>
            <a:r>
              <a:rPr spc="-685" dirty="0"/>
              <a:t> </a:t>
            </a:r>
            <a:r>
              <a:rPr spc="-5" dirty="0"/>
              <a:t>Clustering</a:t>
            </a:r>
            <a:endParaRPr sz="3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65605"/>
            <a:ext cx="8206740" cy="394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8829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Sampling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technique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allows a </a:t>
            </a:r>
            <a:r>
              <a:rPr sz="2400" spc="-10" dirty="0">
                <a:latin typeface="Times New Roman"/>
                <a:cs typeface="Times New Roman"/>
              </a:rPr>
              <a:t>large </a:t>
            </a:r>
            <a:r>
              <a:rPr sz="2400" dirty="0">
                <a:latin typeface="Times New Roman"/>
                <a:cs typeface="Times New Roman"/>
              </a:rPr>
              <a:t>data </a:t>
            </a:r>
            <a:r>
              <a:rPr sz="2400" spc="-5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to be represented by a </a:t>
            </a:r>
            <a:r>
              <a:rPr sz="2400" spc="-5" dirty="0">
                <a:latin typeface="Times New Roman"/>
                <a:cs typeface="Times New Roman"/>
              </a:rPr>
              <a:t>much smaller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sample </a:t>
            </a:r>
            <a:r>
              <a:rPr sz="2400" dirty="0">
                <a:latin typeface="Times New Roman"/>
                <a:cs typeface="Times New Roman"/>
              </a:rPr>
              <a:t>(or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subset)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dirty="0">
                <a:latin typeface="Times New Roman"/>
                <a:cs typeface="Times New Roman"/>
              </a:rPr>
              <a:t>types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sampling </a:t>
            </a:r>
            <a:r>
              <a:rPr sz="2400" dirty="0">
                <a:latin typeface="Times New Roman"/>
                <a:cs typeface="Times New Roman"/>
              </a:rPr>
              <a:t>exists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Simple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random sampling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without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replacement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Simple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random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sampling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replacement</a:t>
            </a:r>
            <a:endParaRPr sz="22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Cluster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sampling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(do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sampling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cluster,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choose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clusters</a:t>
            </a:r>
            <a:r>
              <a:rPr sz="2200" dirty="0">
                <a:latin typeface="Times New Roman"/>
                <a:cs typeface="Times New Roman"/>
              </a:rPr>
              <a:t> out</a:t>
            </a:r>
            <a:r>
              <a:rPr sz="2200" spc="-5" dirty="0">
                <a:latin typeface="Times New Roman"/>
                <a:cs typeface="Times New Roman"/>
              </a:rPr>
              <a:t> of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N)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Stratified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sampling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(do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simple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random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sampling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on each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cluster)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34030" marR="5080" indent="-2948305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Data Reduction: </a:t>
            </a:r>
            <a:r>
              <a:rPr spc="-10" dirty="0"/>
              <a:t>Numerosity </a:t>
            </a:r>
            <a:r>
              <a:rPr spc="-5" dirty="0"/>
              <a:t>Reduction </a:t>
            </a:r>
            <a:r>
              <a:rPr dirty="0"/>
              <a:t>using </a:t>
            </a:r>
            <a:r>
              <a:rPr spc="-685" dirty="0"/>
              <a:t> </a:t>
            </a:r>
            <a:r>
              <a:rPr spc="-5" dirty="0"/>
              <a:t>sampling</a:t>
            </a:r>
            <a:endParaRPr sz="3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65605"/>
            <a:ext cx="8057515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6995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Simple </a:t>
            </a:r>
            <a:r>
              <a:rPr sz="2400" dirty="0">
                <a:latin typeface="Times New Roman"/>
                <a:cs typeface="Times New Roman"/>
              </a:rPr>
              <a:t>random </a:t>
            </a:r>
            <a:r>
              <a:rPr sz="2400" spc="-5" dirty="0">
                <a:latin typeface="Times New Roman"/>
                <a:cs typeface="Times New Roman"/>
              </a:rPr>
              <a:t>sampling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have very poor </a:t>
            </a:r>
            <a:r>
              <a:rPr sz="2400" spc="-5" dirty="0">
                <a:latin typeface="Times New Roman"/>
                <a:cs typeface="Times New Roman"/>
              </a:rPr>
              <a:t>performance for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skewed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Stratified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sampling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approximate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percentage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subpopulation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interest)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overall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database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Appropriate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skewed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34030" marR="5080" indent="-2948305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Data Reduction: </a:t>
            </a:r>
            <a:r>
              <a:rPr spc="-10" dirty="0"/>
              <a:t>Numerosity </a:t>
            </a:r>
            <a:r>
              <a:rPr spc="-5" dirty="0"/>
              <a:t>Reduction </a:t>
            </a:r>
            <a:r>
              <a:rPr dirty="0"/>
              <a:t>using </a:t>
            </a:r>
            <a:r>
              <a:rPr spc="-685" dirty="0"/>
              <a:t> </a:t>
            </a:r>
            <a:r>
              <a:rPr spc="-5" dirty="0"/>
              <a:t>sampling</a:t>
            </a:r>
            <a:endParaRPr sz="32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902" y="142443"/>
            <a:ext cx="8134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10" dirty="0"/>
              <a:t> </a:t>
            </a:r>
            <a:r>
              <a:rPr spc="-10" dirty="0"/>
              <a:t>Discretization</a:t>
            </a:r>
            <a:r>
              <a:rPr spc="15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spc="-5" dirty="0"/>
              <a:t>concept</a:t>
            </a:r>
            <a:r>
              <a:rPr dirty="0"/>
              <a:t> </a:t>
            </a:r>
            <a:r>
              <a:rPr spc="-10" dirty="0"/>
              <a:t>hierarchy</a:t>
            </a:r>
            <a:r>
              <a:rPr dirty="0"/>
              <a:t> </a:t>
            </a:r>
            <a:r>
              <a:rPr spc="-5" dirty="0"/>
              <a:t>generation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786129"/>
            <a:ext cx="8413115" cy="4926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14629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Data</a:t>
            </a:r>
            <a:r>
              <a:rPr sz="2200" b="1" i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discritization</a:t>
            </a:r>
            <a:r>
              <a:rPr sz="2200" b="1" i="1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refers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transforming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which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usually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continous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discrete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interval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Concept</a:t>
            </a:r>
            <a:r>
              <a:rPr sz="2200" b="1" i="1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hierarchy</a:t>
            </a:r>
            <a:r>
              <a:rPr sz="2200" b="1" i="1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refers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generating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concept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levels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mining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function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can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applied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specific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concept level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Data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discretization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techniques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dirty="0">
                <a:latin typeface="Times New Roman"/>
                <a:cs typeface="Times New Roman"/>
              </a:rPr>
              <a:t> be</a:t>
            </a:r>
            <a:r>
              <a:rPr sz="2200" spc="-5" dirty="0">
                <a:latin typeface="Times New Roman"/>
                <a:cs typeface="Times New Roman"/>
              </a:rPr>
              <a:t> used 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reduce</a:t>
            </a:r>
            <a:r>
              <a:rPr sz="2200" dirty="0">
                <a:latin typeface="Times New Roman"/>
                <a:cs typeface="Times New Roman"/>
              </a:rPr>
              <a:t> the </a:t>
            </a:r>
            <a:r>
              <a:rPr sz="2200" spc="-5" dirty="0">
                <a:latin typeface="Times New Roman"/>
                <a:cs typeface="Times New Roman"/>
              </a:rPr>
              <a:t>number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values for a </a:t>
            </a:r>
            <a:r>
              <a:rPr sz="2200" dirty="0">
                <a:latin typeface="Times New Roman"/>
                <a:cs typeface="Times New Roman"/>
              </a:rPr>
              <a:t>given continuous attribute </a:t>
            </a:r>
            <a:r>
              <a:rPr sz="2200" spc="-5" dirty="0">
                <a:latin typeface="Times New Roman"/>
                <a:cs typeface="Times New Roman"/>
              </a:rPr>
              <a:t>by </a:t>
            </a:r>
            <a:r>
              <a:rPr sz="2200" dirty="0">
                <a:latin typeface="Times New Roman"/>
                <a:cs typeface="Times New Roman"/>
              </a:rPr>
              <a:t>dividing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range </a:t>
            </a:r>
            <a:r>
              <a:rPr sz="2200" spc="-5" dirty="0">
                <a:latin typeface="Times New Roman"/>
                <a:cs typeface="Times New Roman"/>
              </a:rPr>
              <a:t>of </a:t>
            </a:r>
            <a:r>
              <a:rPr sz="2200" dirty="0">
                <a:latin typeface="Times New Roman"/>
                <a:cs typeface="Times New Roman"/>
              </a:rPr>
              <a:t>attribute </a:t>
            </a:r>
            <a:r>
              <a:rPr sz="2200" spc="-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into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intervals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Interval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labels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replace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actual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This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leads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concise,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easy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knowledge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level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representation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mining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result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7211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7197" y="119887"/>
            <a:ext cx="8140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15" dirty="0"/>
              <a:t> </a:t>
            </a:r>
            <a:r>
              <a:rPr spc="-10" dirty="0"/>
              <a:t>Discretization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concept</a:t>
            </a:r>
            <a:r>
              <a:rPr spc="20" dirty="0"/>
              <a:t> </a:t>
            </a:r>
            <a:r>
              <a:rPr spc="-10" dirty="0"/>
              <a:t>hierarchy</a:t>
            </a:r>
            <a:r>
              <a:rPr spc="10" dirty="0"/>
              <a:t> </a:t>
            </a:r>
            <a:r>
              <a:rPr spc="-5" dirty="0"/>
              <a:t>generation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787654"/>
            <a:ext cx="8434705" cy="54794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Discretization: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Divide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continuous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intervals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Reduce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size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discretization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Prepare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further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 marL="756285" marR="344805" lvl="1" indent="-287020">
              <a:lnSpc>
                <a:spcPts val="2590"/>
              </a:lnSpc>
              <a:spcBef>
                <a:spcPts val="6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Times New Roman"/>
                <a:cs typeface="Times New Roman"/>
              </a:rPr>
              <a:t>Some </a:t>
            </a:r>
            <a:r>
              <a:rPr sz="2400" spc="-5" dirty="0">
                <a:latin typeface="Times New Roman"/>
                <a:cs typeface="Times New Roman"/>
              </a:rPr>
              <a:t>classification algorithms </a:t>
            </a:r>
            <a:r>
              <a:rPr sz="2400" dirty="0">
                <a:latin typeface="Times New Roman"/>
                <a:cs typeface="Times New Roman"/>
              </a:rPr>
              <a:t>only accept categorical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hence</a:t>
            </a:r>
            <a:r>
              <a:rPr sz="2400" spc="-5" dirty="0">
                <a:latin typeface="Times New Roman"/>
                <a:cs typeface="Times New Roman"/>
              </a:rPr>
              <a:t> numeric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discretization.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Concept</a:t>
            </a:r>
            <a:r>
              <a:rPr sz="2400" b="1" i="1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Times New Roman"/>
                <a:cs typeface="Times New Roman"/>
              </a:rPr>
              <a:t>hierarchies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10000"/>
              </a:lnSpc>
              <a:spcBef>
                <a:spcPts val="35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Reduce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collecting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replacing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low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concepts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(such as measure </a:t>
            </a:r>
            <a:r>
              <a:rPr sz="2400" dirty="0">
                <a:latin typeface="Times New Roman"/>
                <a:cs typeface="Times New Roman"/>
              </a:rPr>
              <a:t>of all the days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the attribute </a:t>
            </a:r>
            <a:r>
              <a:rPr sz="2400" spc="-5" dirty="0">
                <a:latin typeface="Times New Roman"/>
                <a:cs typeface="Times New Roman"/>
              </a:rPr>
              <a:t>time)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higher level concepts </a:t>
            </a:r>
            <a:r>
              <a:rPr sz="2400" spc="-5" dirty="0">
                <a:latin typeface="Times New Roman"/>
                <a:cs typeface="Times New Roman"/>
              </a:rPr>
              <a:t>(such as measure </a:t>
            </a:r>
            <a:r>
              <a:rPr sz="2400" dirty="0">
                <a:latin typeface="Times New Roman"/>
                <a:cs typeface="Times New Roman"/>
              </a:rPr>
              <a:t>of all the </a:t>
            </a:r>
            <a:r>
              <a:rPr sz="2400" spc="-5" dirty="0">
                <a:latin typeface="Times New Roman"/>
                <a:cs typeface="Times New Roman"/>
              </a:rPr>
              <a:t>weeks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dirty="0">
                <a:latin typeface="Times New Roman"/>
                <a:cs typeface="Times New Roman"/>
              </a:rPr>
              <a:t> 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tuples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N/7 tuple).</a:t>
            </a:r>
            <a:endParaRPr sz="2400">
              <a:latin typeface="Times New Roman"/>
              <a:cs typeface="Times New Roman"/>
            </a:endParaRPr>
          </a:p>
          <a:p>
            <a:pPr marL="756285" marR="518159" lvl="1" indent="-287020">
              <a:lnSpc>
                <a:spcPct val="11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Concept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hierarchy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refers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hierarchical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5" dirty="0">
                <a:latin typeface="Times New Roman"/>
                <a:cs typeface="Times New Roman"/>
              </a:rPr>
              <a:t> set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concept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hierarchy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7556" y="6278067"/>
            <a:ext cx="1683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automatically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4257" y="78435"/>
            <a:ext cx="68599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Major</a:t>
            </a:r>
            <a:r>
              <a:rPr sz="3600" spc="-145" dirty="0"/>
              <a:t> </a:t>
            </a:r>
            <a:r>
              <a:rPr sz="3600" spc="-70" dirty="0"/>
              <a:t>Tasks</a:t>
            </a:r>
            <a:r>
              <a:rPr sz="3600" spc="-15" dirty="0"/>
              <a:t> </a:t>
            </a:r>
            <a:r>
              <a:rPr sz="3600" spc="-10" dirty="0"/>
              <a:t>in</a:t>
            </a:r>
            <a:r>
              <a:rPr sz="3600" spc="-15" dirty="0"/>
              <a:t> </a:t>
            </a:r>
            <a:r>
              <a:rPr sz="3600" dirty="0"/>
              <a:t>Data</a:t>
            </a:r>
            <a:r>
              <a:rPr sz="3600" spc="-15" dirty="0"/>
              <a:t> </a:t>
            </a:r>
            <a:r>
              <a:rPr sz="3600" spc="-10" dirty="0"/>
              <a:t>Preprocessing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340" y="784605"/>
            <a:ext cx="8543290" cy="4710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pre-processing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activity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refers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mining </a:t>
            </a:r>
            <a:r>
              <a:rPr sz="2400" dirty="0">
                <a:latin typeface="Times New Roman"/>
                <a:cs typeface="Times New Roman"/>
              </a:rPr>
              <a:t>operation.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Any activity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performed </a:t>
            </a:r>
            <a:r>
              <a:rPr sz="2400" dirty="0">
                <a:latin typeface="Times New Roman"/>
                <a:cs typeface="Times New Roman"/>
              </a:rPr>
              <a:t>prior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pre-processing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342265" marR="6442710" indent="-342265" algn="r">
              <a:lnSpc>
                <a:spcPct val="100000"/>
              </a:lnSpc>
              <a:buFont typeface="Arial MT"/>
              <a:buChar char="•"/>
              <a:tabLst>
                <a:tab pos="3422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involves:</a:t>
            </a:r>
            <a:endParaRPr sz="2400">
              <a:latin typeface="Times New Roman"/>
              <a:cs typeface="Times New Roman"/>
            </a:endParaRPr>
          </a:p>
          <a:p>
            <a:pPr marL="286385" marR="6374130" lvl="1" indent="-286385" algn="r">
              <a:lnSpc>
                <a:spcPct val="100000"/>
              </a:lnSpc>
              <a:spcBef>
                <a:spcPts val="500"/>
              </a:spcBef>
              <a:buFont typeface="Arial MT"/>
              <a:buChar char="–"/>
              <a:tabLst>
                <a:tab pos="286385" algn="l"/>
                <a:tab pos="287020" algn="l"/>
              </a:tabLst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cleaning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integration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transformation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reduction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Discretization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concept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hierarchy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7211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7197" y="119887"/>
            <a:ext cx="8140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15" dirty="0"/>
              <a:t> </a:t>
            </a:r>
            <a:r>
              <a:rPr spc="-10" dirty="0"/>
              <a:t>Discretization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concept</a:t>
            </a:r>
            <a:r>
              <a:rPr spc="20" dirty="0"/>
              <a:t> </a:t>
            </a:r>
            <a:r>
              <a:rPr spc="-10" dirty="0"/>
              <a:t>hierarchy</a:t>
            </a:r>
            <a:r>
              <a:rPr spc="10" dirty="0"/>
              <a:t> </a:t>
            </a:r>
            <a:r>
              <a:rPr spc="-5" dirty="0"/>
              <a:t>generation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771513"/>
            <a:ext cx="8296909" cy="537591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40" dirty="0">
                <a:latin typeface="Times New Roman"/>
                <a:cs typeface="Times New Roman"/>
              </a:rPr>
              <a:t>Types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attributes: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Nominal/Categorical</a:t>
            </a:r>
            <a:endParaRPr sz="2400">
              <a:latin typeface="Times New Roman"/>
              <a:cs typeface="Times New Roman"/>
            </a:endParaRPr>
          </a:p>
          <a:p>
            <a:pPr marL="1231900" lvl="2" indent="-305435">
              <a:lnSpc>
                <a:spcPct val="100000"/>
              </a:lnSpc>
              <a:spcBef>
                <a:spcPts val="484"/>
              </a:spcBef>
              <a:buSzPct val="109090"/>
              <a:buFont typeface="Arial MT"/>
              <a:buChar char="•"/>
              <a:tabLst>
                <a:tab pos="1231900" algn="l"/>
                <a:tab pos="1232535" algn="l"/>
              </a:tabLst>
            </a:pPr>
            <a:r>
              <a:rPr sz="2200" spc="-5" dirty="0">
                <a:latin typeface="Times New Roman"/>
                <a:cs typeface="Times New Roman"/>
              </a:rPr>
              <a:t>finite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number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possible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values,</a:t>
            </a:r>
            <a:r>
              <a:rPr sz="2200" dirty="0">
                <a:latin typeface="Times New Roman"/>
                <a:cs typeface="Times New Roman"/>
              </a:rPr>
              <a:t> no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ordering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among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values</a:t>
            </a:r>
            <a:endParaRPr sz="2200">
              <a:latin typeface="Times New Roman"/>
              <a:cs typeface="Times New Roman"/>
            </a:endParaRPr>
          </a:p>
          <a:p>
            <a:pPr marL="1155700" marR="173990" lvl="2" indent="-228600">
              <a:lnSpc>
                <a:spcPts val="2380"/>
              </a:lnSpc>
              <a:spcBef>
                <a:spcPts val="61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Times New Roman"/>
                <a:cs typeface="Times New Roman"/>
              </a:rPr>
              <a:t>values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from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unordered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like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location,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address,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color,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sex,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marital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status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Ordinal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Times New Roman"/>
                <a:cs typeface="Times New Roman"/>
              </a:rPr>
              <a:t>There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two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types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ordinal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type</a:t>
            </a:r>
            <a:r>
              <a:rPr sz="2200" spc="-5" dirty="0">
                <a:latin typeface="Times New Roman"/>
                <a:cs typeface="Times New Roman"/>
              </a:rPr>
              <a:t> attribute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b="1" i="1" spc="-5" dirty="0">
                <a:latin typeface="Times New Roman"/>
                <a:cs typeface="Times New Roman"/>
              </a:rPr>
              <a:t>Discrete</a:t>
            </a:r>
            <a:r>
              <a:rPr sz="2200" b="1" i="1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ordinal</a:t>
            </a:r>
            <a:r>
              <a:rPr sz="2200" b="1" i="1" spc="-25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attribute:</a:t>
            </a:r>
            <a:endParaRPr sz="2200">
              <a:latin typeface="Times New Roman"/>
              <a:cs typeface="Times New Roman"/>
            </a:endParaRPr>
          </a:p>
          <a:p>
            <a:pPr marL="1612900" marR="5080" lvl="3" indent="-228600">
              <a:lnSpc>
                <a:spcPts val="2160"/>
              </a:lnSpc>
              <a:spcBef>
                <a:spcPts val="520"/>
              </a:spcBef>
              <a:buFont typeface="Arial MT"/>
              <a:buChar char="–"/>
              <a:tabLst>
                <a:tab pos="1677035" algn="l"/>
                <a:tab pos="1677670" algn="l"/>
              </a:tabLst>
            </a:pPr>
            <a:r>
              <a:rPr dirty="0"/>
              <a:t>	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attribute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whose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possible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ordered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preceding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succeeding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elements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defined</a:t>
            </a:r>
            <a:endParaRPr sz="2000">
              <a:latin typeface="Times New Roman"/>
              <a:cs typeface="Times New Roman"/>
            </a:endParaRPr>
          </a:p>
          <a:p>
            <a:pPr marL="1677035" lvl="3" indent="-293370">
              <a:lnSpc>
                <a:spcPct val="100000"/>
              </a:lnSpc>
              <a:spcBef>
                <a:spcPts val="210"/>
              </a:spcBef>
              <a:buFont typeface="Arial MT"/>
              <a:buChar char="–"/>
              <a:tabLst>
                <a:tab pos="1677035" algn="l"/>
                <a:tab pos="1677670" algn="l"/>
              </a:tabLst>
            </a:pPr>
            <a:r>
              <a:rPr sz="2000" spc="-5" dirty="0">
                <a:latin typeface="Times New Roman"/>
                <a:cs typeface="Times New Roman"/>
              </a:rPr>
              <a:t>Example: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age,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academic</a:t>
            </a:r>
            <a:r>
              <a:rPr sz="2000" dirty="0">
                <a:latin typeface="Times New Roman"/>
                <a:cs typeface="Times New Roman"/>
              </a:rPr>
              <a:t> rank,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letter</a:t>
            </a:r>
            <a:r>
              <a:rPr sz="2000" dirty="0">
                <a:latin typeface="Times New Roman"/>
                <a:cs typeface="Times New Roman"/>
              </a:rPr>
              <a:t> grade,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b="1" i="1" spc="-5" dirty="0">
                <a:latin typeface="Times New Roman"/>
                <a:cs typeface="Times New Roman"/>
              </a:rPr>
              <a:t>Continuous</a:t>
            </a:r>
            <a:r>
              <a:rPr sz="2200" b="1" i="1" spc="-10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ordinal</a:t>
            </a:r>
            <a:r>
              <a:rPr sz="2200" b="1" i="1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attribute</a:t>
            </a:r>
            <a:endParaRPr sz="2200">
              <a:latin typeface="Times New Roman"/>
              <a:cs typeface="Times New Roman"/>
            </a:endParaRPr>
          </a:p>
          <a:p>
            <a:pPr marL="1612900" marR="515620" lvl="3" indent="-228600">
              <a:lnSpc>
                <a:spcPts val="2160"/>
              </a:lnSpc>
              <a:spcBef>
                <a:spcPts val="525"/>
              </a:spcBef>
              <a:buFont typeface="Arial MT"/>
              <a:buChar char="–"/>
              <a:tabLst>
                <a:tab pos="1677035" algn="l"/>
                <a:tab pos="1677670" algn="l"/>
              </a:tabLst>
            </a:pPr>
            <a:r>
              <a:rPr dirty="0"/>
              <a:t>	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attribute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whose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ordered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but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preceding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succeeding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elements</a:t>
            </a:r>
            <a:r>
              <a:rPr sz="2000" dirty="0">
                <a:latin typeface="Times New Roman"/>
                <a:cs typeface="Times New Roman"/>
              </a:rPr>
              <a:t> 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defined</a:t>
            </a:r>
            <a:endParaRPr sz="2000">
              <a:latin typeface="Times New Roman"/>
              <a:cs typeface="Times New Roman"/>
            </a:endParaRPr>
          </a:p>
          <a:p>
            <a:pPr marL="1677035" lvl="3" indent="-293370">
              <a:lnSpc>
                <a:spcPct val="100000"/>
              </a:lnSpc>
              <a:spcBef>
                <a:spcPts val="204"/>
              </a:spcBef>
              <a:buFont typeface="Arial MT"/>
              <a:buChar char="–"/>
              <a:tabLst>
                <a:tab pos="1677035" algn="l"/>
                <a:tab pos="1677670" algn="l"/>
              </a:tabLst>
            </a:pPr>
            <a:r>
              <a:rPr sz="2000" spc="-5" dirty="0">
                <a:latin typeface="Times New Roman"/>
                <a:cs typeface="Times New Roman"/>
              </a:rPr>
              <a:t>Example: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height,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area,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voltage,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534" y="119583"/>
            <a:ext cx="78593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5920" marR="5080" indent="-290385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Discretization</a:t>
            </a:r>
            <a:r>
              <a:rPr spc="25" dirty="0"/>
              <a:t> </a:t>
            </a:r>
            <a:r>
              <a:rPr dirty="0"/>
              <a:t>and </a:t>
            </a:r>
            <a:r>
              <a:rPr spc="-5" dirty="0"/>
              <a:t>concept</a:t>
            </a:r>
            <a:r>
              <a:rPr spc="15" dirty="0"/>
              <a:t> </a:t>
            </a:r>
            <a:r>
              <a:rPr spc="-10" dirty="0"/>
              <a:t>hierarchy</a:t>
            </a:r>
            <a:r>
              <a:rPr spc="5" dirty="0"/>
              <a:t> </a:t>
            </a:r>
            <a:r>
              <a:rPr spc="-5" dirty="0"/>
              <a:t>generation</a:t>
            </a:r>
            <a:r>
              <a:rPr spc="10" dirty="0"/>
              <a:t> </a:t>
            </a:r>
            <a:r>
              <a:rPr spc="-5" dirty="0"/>
              <a:t>for </a:t>
            </a:r>
            <a:r>
              <a:rPr spc="-685" dirty="0"/>
              <a:t> </a:t>
            </a:r>
            <a:r>
              <a:rPr spc="-5" dirty="0"/>
              <a:t>numeric</a:t>
            </a:r>
            <a:r>
              <a:rPr spc="-10" dirty="0"/>
              <a:t> </a:t>
            </a:r>
            <a:r>
              <a:rPr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66417"/>
            <a:ext cx="8405495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difficult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laborious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concept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hierarchies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  <a:p>
            <a:pPr marL="355600" marR="5080">
              <a:lnSpc>
                <a:spcPct val="170000"/>
              </a:lnSpc>
            </a:pPr>
            <a:r>
              <a:rPr sz="2400" spc="-5" dirty="0">
                <a:latin typeface="Times New Roman"/>
                <a:cs typeface="Times New Roman"/>
              </a:rPr>
              <a:t>numerical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wide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diversity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possible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ranges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frequent update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4200525"/>
            <a:ext cx="7444105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Concept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hierarchies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numerical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constructed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014"/>
              </a:spcBef>
            </a:pPr>
            <a:r>
              <a:rPr sz="2400" spc="-5" dirty="0">
                <a:latin typeface="Times New Roman"/>
                <a:cs typeface="Times New Roman"/>
              </a:rPr>
              <a:t>automatically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 </a:t>
            </a:r>
            <a:r>
              <a:rPr sz="2400" spc="-5" dirty="0">
                <a:latin typeface="Times New Roman"/>
                <a:cs typeface="Times New Roman"/>
              </a:rPr>
              <a:t>discretization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534" y="119583"/>
            <a:ext cx="78593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5920" marR="5080" indent="-290385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Discretization</a:t>
            </a:r>
            <a:r>
              <a:rPr spc="25" dirty="0"/>
              <a:t> </a:t>
            </a:r>
            <a:r>
              <a:rPr dirty="0"/>
              <a:t>and </a:t>
            </a:r>
            <a:r>
              <a:rPr spc="-5" dirty="0"/>
              <a:t>concept</a:t>
            </a:r>
            <a:r>
              <a:rPr spc="15" dirty="0"/>
              <a:t> </a:t>
            </a:r>
            <a:r>
              <a:rPr spc="-10" dirty="0"/>
              <a:t>hierarchy</a:t>
            </a:r>
            <a:r>
              <a:rPr spc="5" dirty="0"/>
              <a:t> </a:t>
            </a:r>
            <a:r>
              <a:rPr spc="-5" dirty="0"/>
              <a:t>generation</a:t>
            </a:r>
            <a:r>
              <a:rPr spc="10" dirty="0"/>
              <a:t> </a:t>
            </a:r>
            <a:r>
              <a:rPr spc="-5" dirty="0"/>
              <a:t>for </a:t>
            </a:r>
            <a:r>
              <a:rPr spc="-685" dirty="0"/>
              <a:t> </a:t>
            </a:r>
            <a:r>
              <a:rPr spc="-5" dirty="0"/>
              <a:t>numeric</a:t>
            </a:r>
            <a:r>
              <a:rPr spc="-10" dirty="0"/>
              <a:t> </a:t>
            </a:r>
            <a:r>
              <a:rPr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89049"/>
            <a:ext cx="7341234" cy="4519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Methods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discretization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concept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hierarchy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355"/>
              </a:spcBef>
            </a:pPr>
            <a:r>
              <a:rPr sz="2800" spc="-5" dirty="0">
                <a:latin typeface="Times New Roman"/>
                <a:cs typeface="Times New Roman"/>
              </a:rPr>
              <a:t>generation</a:t>
            </a:r>
            <a:endParaRPr sz="280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241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Binning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Histogram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analysis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Clustering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analysis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latin typeface="Times New Roman"/>
                <a:cs typeface="Times New Roman"/>
              </a:rPr>
              <a:t>Entropy-based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discretization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Times New Roman"/>
                <a:cs typeface="Times New Roman"/>
              </a:rPr>
              <a:t>Segmentation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natural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partitioning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buFont typeface="Arial MT"/>
              <a:buChar char="•"/>
              <a:tabLst>
                <a:tab pos="1155700" algn="l"/>
                <a:tab pos="1156335" algn="l"/>
                <a:tab pos="3638550" algn="l"/>
              </a:tabLst>
            </a:pPr>
            <a:r>
              <a:rPr sz="1800" dirty="0">
                <a:latin typeface="Times New Roman"/>
                <a:cs typeface="Times New Roman"/>
              </a:rPr>
              <a:t>Interval</a:t>
            </a:r>
            <a:r>
              <a:rPr sz="1800" spc="-10" dirty="0">
                <a:latin typeface="Times New Roman"/>
                <a:cs typeface="Times New Roman"/>
              </a:rPr>
              <a:t> merging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	Analysis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4155" y="5516879"/>
            <a:ext cx="3048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1622" y="0"/>
            <a:ext cx="34588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Data</a:t>
            </a:r>
            <a:r>
              <a:rPr sz="4400" spc="-80" dirty="0"/>
              <a:t> </a:t>
            </a:r>
            <a:r>
              <a:rPr sz="4400" dirty="0"/>
              <a:t>Cleaning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22654" y="874903"/>
            <a:ext cx="4298315" cy="2543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Refers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756285" lvl="1" indent="-343535">
              <a:lnSpc>
                <a:spcPct val="100000"/>
              </a:lnSpc>
              <a:spcBef>
                <a:spcPts val="162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filling in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missing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values,</a:t>
            </a:r>
            <a:endParaRPr sz="2200">
              <a:latin typeface="Times New Roman"/>
              <a:cs typeface="Times New Roman"/>
            </a:endParaRPr>
          </a:p>
          <a:p>
            <a:pPr marL="756285" lvl="1" indent="-343535">
              <a:lnSpc>
                <a:spcPct val="100000"/>
              </a:lnSpc>
              <a:spcBef>
                <a:spcPts val="158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smooth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noisy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data,</a:t>
            </a:r>
            <a:endParaRPr sz="2200">
              <a:latin typeface="Times New Roman"/>
              <a:cs typeface="Times New Roman"/>
            </a:endParaRPr>
          </a:p>
          <a:p>
            <a:pPr marL="756285" lvl="1" indent="-343535">
              <a:lnSpc>
                <a:spcPct val="100000"/>
              </a:lnSpc>
              <a:spcBef>
                <a:spcPts val="158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identify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 remove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outliers,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756285" lvl="1" indent="-343535">
              <a:lnSpc>
                <a:spcPct val="100000"/>
              </a:lnSpc>
              <a:spcBef>
                <a:spcPts val="158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resolve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inconsistencies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8673" y="186639"/>
            <a:ext cx="23196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Missing</a:t>
            </a:r>
            <a:r>
              <a:rPr sz="3200" spc="-80" dirty="0"/>
              <a:t> </a:t>
            </a:r>
            <a:r>
              <a:rPr sz="3200" dirty="0"/>
              <a:t>Data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7340" y="749554"/>
            <a:ext cx="8091805" cy="465518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not </a:t>
            </a:r>
            <a:r>
              <a:rPr sz="2400" spc="-5" dirty="0">
                <a:latin typeface="Times New Roman"/>
                <a:cs typeface="Times New Roman"/>
              </a:rPr>
              <a:t>always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available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(missing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data)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150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00" dirty="0">
                <a:latin typeface="Arial MT"/>
                <a:cs typeface="Arial MT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E.g.,</a:t>
            </a:r>
            <a:endParaRPr sz="240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102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Times New Roman"/>
                <a:cs typeface="Times New Roman"/>
              </a:rPr>
              <a:t>Some</a:t>
            </a:r>
            <a:r>
              <a:rPr sz="2000" dirty="0">
                <a:latin typeface="Times New Roman"/>
                <a:cs typeface="Times New Roman"/>
              </a:rPr>
              <a:t> patient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doesn’t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know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(patient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DB)</a:t>
            </a:r>
            <a:endParaRPr sz="200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Some</a:t>
            </a:r>
            <a:r>
              <a:rPr sz="2000" dirty="0">
                <a:latin typeface="Times New Roman"/>
                <a:cs typeface="Times New Roman"/>
              </a:rPr>
              <a:t> drivers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education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level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recorded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(traffic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penalty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data)</a:t>
            </a:r>
            <a:endParaRPr sz="2000">
              <a:latin typeface="Times New Roman"/>
              <a:cs typeface="Times New Roman"/>
            </a:endParaRPr>
          </a:p>
          <a:p>
            <a:pPr marL="1155700" marR="390525" lvl="1" indent="-228600">
              <a:lnSpc>
                <a:spcPct val="12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Encoders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doesn’t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understand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patient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disease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left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encoded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(patient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DB)</a:t>
            </a:r>
            <a:endParaRPr sz="200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Encoder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jump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patient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telephone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unrecorded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he/she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feel</a:t>
            </a:r>
            <a:endParaRPr sz="20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unimportant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(patient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DB)</a:t>
            </a:r>
            <a:endParaRPr sz="2000">
              <a:latin typeface="Times New Roman"/>
              <a:cs typeface="Times New Roman"/>
            </a:endParaRPr>
          </a:p>
          <a:p>
            <a:pPr marL="1155700" marR="5080" lvl="1" indent="-228600">
              <a:lnSpc>
                <a:spcPct val="12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Encoder </a:t>
            </a:r>
            <a:r>
              <a:rPr sz="2000" spc="-5" dirty="0">
                <a:latin typeface="Times New Roman"/>
                <a:cs typeface="Times New Roman"/>
              </a:rPr>
              <a:t>leave </a:t>
            </a:r>
            <a:r>
              <a:rPr sz="2000" dirty="0">
                <a:latin typeface="Times New Roman"/>
                <a:cs typeface="Times New Roman"/>
              </a:rPr>
              <a:t>the value of an attribute as the attribute is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among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valid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(Example: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valid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less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120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hence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130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recorded)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8673" y="186639"/>
            <a:ext cx="23196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Missing</a:t>
            </a:r>
            <a:r>
              <a:rPr sz="3200" spc="-80" dirty="0"/>
              <a:t> </a:t>
            </a:r>
            <a:r>
              <a:rPr sz="3200" dirty="0"/>
              <a:t>Data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7340" y="740720"/>
            <a:ext cx="7764780" cy="407098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Causes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missing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02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equipment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malfunction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inconsistent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 other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recorded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thus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deleted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entered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due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lack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understanding</a:t>
            </a:r>
            <a:endParaRPr sz="20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2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certain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considered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important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r>
              <a:rPr sz="2000" dirty="0">
                <a:latin typeface="Times New Roman"/>
                <a:cs typeface="Times New Roman"/>
              </a:rPr>
              <a:t> 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entry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hence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left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blank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register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history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changes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2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–"/>
            </a:pPr>
            <a:endParaRPr sz="2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Missing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may</a:t>
            </a:r>
            <a:r>
              <a:rPr sz="2400" dirty="0">
                <a:latin typeface="Times New Roman"/>
                <a:cs typeface="Times New Roman"/>
              </a:rPr>
              <a:t> need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inferred.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206451"/>
            <a:ext cx="8578850" cy="5822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18110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How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to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Handle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Missing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Data?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40000"/>
              </a:lnSpc>
              <a:spcBef>
                <a:spcPts val="1660"/>
              </a:spcBef>
              <a:buFont typeface="Arial MT"/>
              <a:buChar char="•"/>
              <a:tabLst>
                <a:tab pos="354965" algn="l"/>
                <a:tab pos="355600" algn="l"/>
                <a:tab pos="2880995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Ignore</a:t>
            </a:r>
            <a:r>
              <a:rPr sz="2600" b="1" spc="-1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the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tuple:	</a:t>
            </a:r>
            <a:r>
              <a:rPr sz="2600" dirty="0">
                <a:latin typeface="Times New Roman"/>
                <a:cs typeface="Times New Roman"/>
              </a:rPr>
              <a:t>usually done when </a:t>
            </a:r>
            <a:r>
              <a:rPr sz="2600" spc="-5" dirty="0">
                <a:latin typeface="Times New Roman"/>
                <a:cs typeface="Times New Roman"/>
              </a:rPr>
              <a:t>class </a:t>
            </a:r>
            <a:r>
              <a:rPr sz="2600" dirty="0">
                <a:latin typeface="Times New Roman"/>
                <a:cs typeface="Times New Roman"/>
              </a:rPr>
              <a:t>label is </a:t>
            </a:r>
            <a:r>
              <a:rPr sz="2600" spc="-5" dirty="0">
                <a:latin typeface="Times New Roman"/>
                <a:cs typeface="Times New Roman"/>
              </a:rPr>
              <a:t>missing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(assuming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tasks </a:t>
            </a:r>
            <a:r>
              <a:rPr sz="2600" spc="-10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classification—not </a:t>
            </a:r>
            <a:r>
              <a:rPr sz="2600" spc="-10" dirty="0">
                <a:latin typeface="Times New Roman"/>
                <a:cs typeface="Times New Roman"/>
              </a:rPr>
              <a:t>effective </a:t>
            </a:r>
            <a:r>
              <a:rPr sz="2600" dirty="0">
                <a:latin typeface="Times New Roman"/>
                <a:cs typeface="Times New Roman"/>
              </a:rPr>
              <a:t>when the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percentage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missing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values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per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attribute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varies </a:t>
            </a:r>
            <a:r>
              <a:rPr sz="2600" spc="-15" dirty="0">
                <a:latin typeface="Times New Roman"/>
                <a:cs typeface="Times New Roman"/>
              </a:rPr>
              <a:t>considerably.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latin typeface="Times New Roman"/>
                <a:cs typeface="Times New Roman"/>
              </a:rPr>
              <a:t>Fill in the missing</a:t>
            </a:r>
            <a:r>
              <a:rPr sz="2600" b="1" spc="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value</a:t>
            </a:r>
            <a:r>
              <a:rPr sz="2600" b="1" spc="-1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manually: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tedious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5" dirty="0">
                <a:latin typeface="Times New Roman"/>
                <a:cs typeface="Times New Roman"/>
              </a:rPr>
              <a:t> infeasible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55600" marR="339725" indent="-342900">
              <a:lnSpc>
                <a:spcPct val="14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  <a:tab pos="3963670" algn="l"/>
              </a:tabLst>
            </a:pPr>
            <a:r>
              <a:rPr sz="2600" b="1" dirty="0">
                <a:latin typeface="Times New Roman"/>
                <a:cs typeface="Times New Roman"/>
              </a:rPr>
              <a:t>Use a global constant to </a:t>
            </a:r>
            <a:r>
              <a:rPr sz="2600" b="1" spc="-5" dirty="0">
                <a:latin typeface="Times New Roman"/>
                <a:cs typeface="Times New Roman"/>
              </a:rPr>
              <a:t>fill </a:t>
            </a:r>
            <a:r>
              <a:rPr sz="2600" b="1" dirty="0">
                <a:latin typeface="Times New Roman"/>
                <a:cs typeface="Times New Roman"/>
              </a:rPr>
              <a:t>in the missing value: </a:t>
            </a:r>
            <a:r>
              <a:rPr sz="2600" dirty="0">
                <a:latin typeface="Times New Roman"/>
                <a:cs typeface="Times New Roman"/>
              </a:rPr>
              <a:t>E.g.,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“unknown”,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new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class?!	</a:t>
            </a:r>
            <a:r>
              <a:rPr sz="2600" dirty="0">
                <a:latin typeface="Times New Roman"/>
                <a:cs typeface="Times New Roman"/>
              </a:rPr>
              <a:t>Simple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but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not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recommended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this constant </a:t>
            </a:r>
            <a:r>
              <a:rPr sz="2600" spc="-5" dirty="0">
                <a:latin typeface="Times New Roman"/>
                <a:cs typeface="Times New Roman"/>
              </a:rPr>
              <a:t>may </a:t>
            </a:r>
            <a:r>
              <a:rPr sz="2600" dirty="0">
                <a:latin typeface="Times New Roman"/>
                <a:cs typeface="Times New Roman"/>
              </a:rPr>
              <a:t>form </a:t>
            </a:r>
            <a:r>
              <a:rPr sz="2600" spc="-5" dirty="0">
                <a:latin typeface="Times New Roman"/>
                <a:cs typeface="Times New Roman"/>
              </a:rPr>
              <a:t>some interesting pattern </a:t>
            </a: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data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mining</a:t>
            </a:r>
            <a:r>
              <a:rPr sz="2600" spc="-5" dirty="0">
                <a:latin typeface="Times New Roman"/>
                <a:cs typeface="Times New Roman"/>
              </a:rPr>
              <a:t> task</a:t>
            </a:r>
            <a:r>
              <a:rPr sz="2600" dirty="0">
                <a:latin typeface="Times New Roman"/>
                <a:cs typeface="Times New Roman"/>
              </a:rPr>
              <a:t> which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mislead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decision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process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</TotalTime>
  <Words>2922</Words>
  <Application>Microsoft Office PowerPoint</Application>
  <PresentationFormat>On-screen Show (4:3)</PresentationFormat>
  <Paragraphs>476</Paragraphs>
  <Slides>52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Office Theme</vt:lpstr>
      <vt:lpstr>Custom Design</vt:lpstr>
      <vt:lpstr>Why Data Preprocessing?</vt:lpstr>
      <vt:lpstr>Why Data Preprocessing?</vt:lpstr>
      <vt:lpstr>Why Data Preprocessing?</vt:lpstr>
      <vt:lpstr>Descriptive data summarization</vt:lpstr>
      <vt:lpstr>Major Tasks in Data Preprocessing</vt:lpstr>
      <vt:lpstr>Data Cleaning</vt:lpstr>
      <vt:lpstr>Missing Data</vt:lpstr>
      <vt:lpstr>Missing Data</vt:lpstr>
      <vt:lpstr>PowerPoint Presentation</vt:lpstr>
      <vt:lpstr>How to Handle Missing Data?</vt:lpstr>
      <vt:lpstr>Noisy Data</vt:lpstr>
      <vt:lpstr>How to Handle Noisy Data?</vt:lpstr>
      <vt:lpstr>Handling Noisy Data by</vt:lpstr>
      <vt:lpstr>Handling Noisy Data by Simple Discretization Methods (Binning)</vt:lpstr>
      <vt:lpstr>Handling Noisy Data by Simple Discretization Methods (Binning)</vt:lpstr>
      <vt:lpstr>Handling Noisy Data by Simple Discretization Methods (Binning)</vt:lpstr>
      <vt:lpstr>Data Cleaning: Handling Noisy Data by  Simple Discretization Methods (Binning)</vt:lpstr>
      <vt:lpstr>PowerPoint Presentation</vt:lpstr>
      <vt:lpstr>Handling Noisy Data by</vt:lpstr>
      <vt:lpstr>Data Integration</vt:lpstr>
      <vt:lpstr>Data Integration</vt:lpstr>
      <vt:lpstr>Data Integration</vt:lpstr>
      <vt:lpstr>Data Integration</vt:lpstr>
      <vt:lpstr>Data Integration</vt:lpstr>
      <vt:lpstr>Data Transformation</vt:lpstr>
      <vt:lpstr>Data Transformation</vt:lpstr>
      <vt:lpstr>Data Transformation</vt:lpstr>
      <vt:lpstr>Data Transformation: Normalization</vt:lpstr>
      <vt:lpstr>Data Transformation: Attribute construction</vt:lpstr>
      <vt:lpstr>Data Reduction</vt:lpstr>
      <vt:lpstr>Data Reduction</vt:lpstr>
      <vt:lpstr>Data reduction strategies: by Data Cube Aggregation</vt:lpstr>
      <vt:lpstr>Data reduction strategies: by Attribute subset selection</vt:lpstr>
      <vt:lpstr>Data reduction strategies: by Attribute subset selection</vt:lpstr>
      <vt:lpstr>Data reduction strategies: by Attribute subset selection</vt:lpstr>
      <vt:lpstr>Data reduction strategies: by Attribute subset selection</vt:lpstr>
      <vt:lpstr>Data reduction strategies: By Attribute subset selection</vt:lpstr>
      <vt:lpstr>Data reduction strategies: By Attribute subset selection</vt:lpstr>
      <vt:lpstr>Data reduction strategies: Dimensionality reduction</vt:lpstr>
      <vt:lpstr>Data reduction strategies: Dimensionality reduction</vt:lpstr>
      <vt:lpstr>Data reduction strategies: Dimensionality reduction</vt:lpstr>
      <vt:lpstr>Data reduction : Huffman coding for dimension  reduction</vt:lpstr>
      <vt:lpstr>Data reduction : Huffman coding for dimension  reduction</vt:lpstr>
      <vt:lpstr>Data reduction : Huffman coding for dimension  reduction</vt:lpstr>
      <vt:lpstr>Data Reduction: Numerosity Reduction using  Clustering</vt:lpstr>
      <vt:lpstr>Data Reduction: Numerosity Reduction using  sampling</vt:lpstr>
      <vt:lpstr>Data Reduction: Numerosity Reduction using  sampling</vt:lpstr>
      <vt:lpstr>Data Discretization and concept hierarchy generation</vt:lpstr>
      <vt:lpstr>Data Discretization and concept hierarchy generation</vt:lpstr>
      <vt:lpstr>Data Discretization and concept hierarchy generation</vt:lpstr>
      <vt:lpstr>Discretization and concept hierarchy generation for  numeric data</vt:lpstr>
      <vt:lpstr>Discretization and concept hierarchy generation for  numeric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 Concepts and Techniques</dc:title>
  <dc:creator>Wondosson</dc:creator>
  <cp:lastModifiedBy>admin</cp:lastModifiedBy>
  <cp:revision>3</cp:revision>
  <dcterms:created xsi:type="dcterms:W3CDTF">2021-09-28T06:38:30Z</dcterms:created>
  <dcterms:modified xsi:type="dcterms:W3CDTF">2021-09-29T04:18:46Z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2021-09-28T00:00:00Z</vt:filetime>
  </property>
</Properties>
</file>