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846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7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8778-378C-4BC8-A7EA-6E254B94082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Rapid Miner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Activity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Write data to files. </a:t>
            </a:r>
          </a:p>
          <a:p>
            <a:pPr lvl="0"/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into the process. </a:t>
            </a:r>
          </a:p>
          <a:p>
            <a:pPr lvl="0"/>
            <a:r>
              <a:rPr lang="en-US" dirty="0"/>
              <a:t>Search for the operator </a:t>
            </a:r>
            <a:r>
              <a:rPr lang="en-US" b="1" dirty="0"/>
              <a:t>Write Excel</a:t>
            </a:r>
            <a:r>
              <a:rPr lang="en-US" dirty="0"/>
              <a:t> and drag it into the process. </a:t>
            </a:r>
          </a:p>
          <a:p>
            <a:pPr lvl="0"/>
            <a:r>
              <a:rPr lang="en-US" dirty="0"/>
              <a:t>Connect the operators. </a:t>
            </a:r>
          </a:p>
          <a:p>
            <a:pPr lvl="0"/>
            <a:r>
              <a:rPr lang="en-US" dirty="0"/>
              <a:t>In the </a:t>
            </a:r>
            <a:r>
              <a:rPr lang="en-US" b="1" dirty="0"/>
              <a:t>Parameters</a:t>
            </a:r>
            <a:r>
              <a:rPr lang="en-US" dirty="0"/>
              <a:t> of </a:t>
            </a:r>
            <a:r>
              <a:rPr lang="en-US" b="1" dirty="0"/>
              <a:t>Write Excel</a:t>
            </a:r>
            <a:r>
              <a:rPr lang="en-US" dirty="0"/>
              <a:t>, specify a file location for the parameter </a:t>
            </a:r>
            <a:r>
              <a:rPr lang="en-US" b="1" dirty="0"/>
              <a:t>excel file</a:t>
            </a:r>
            <a:r>
              <a:rPr lang="en-US" dirty="0"/>
              <a:t>. Make sure that you have sufficient privileges to write to this location. </a:t>
            </a:r>
          </a:p>
          <a:p>
            <a:pPr lvl="0"/>
            <a:r>
              <a:rPr lang="en-US" dirty="0"/>
              <a:t>Add the operator </a:t>
            </a:r>
            <a:r>
              <a:rPr lang="en-US" b="1" dirty="0"/>
              <a:t>Store</a:t>
            </a:r>
            <a:r>
              <a:rPr lang="en-US" dirty="0"/>
              <a:t> to the process and connect it. </a:t>
            </a:r>
          </a:p>
          <a:p>
            <a:pPr lvl="0"/>
            <a:r>
              <a:rPr lang="en-US" dirty="0"/>
              <a:t>Define the parameter </a:t>
            </a:r>
            <a:r>
              <a:rPr lang="en-US" b="1" dirty="0"/>
              <a:t>repository entry</a:t>
            </a:r>
            <a:r>
              <a:rPr lang="en-US" dirty="0"/>
              <a:t> and pick a location in your </a:t>
            </a:r>
            <a:r>
              <a:rPr lang="en-US" b="1" dirty="0"/>
              <a:t>Local Repository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Connect the output of </a:t>
            </a:r>
            <a:r>
              <a:rPr lang="en-US" b="1" dirty="0"/>
              <a:t>Store</a:t>
            </a:r>
            <a:r>
              <a:rPr lang="en-US" dirty="0"/>
              <a:t> also with the "res" port on the right. </a:t>
            </a:r>
          </a:p>
          <a:p>
            <a:pPr lvl="0"/>
            <a:r>
              <a:rPr lang="en-US" dirty="0"/>
              <a:t>Run the process. </a:t>
            </a:r>
          </a:p>
          <a:p>
            <a:endParaRPr lang="en-US" dirty="0"/>
          </a:p>
        </p:txBody>
      </p:sp>
      <p:sp>
        <p:nvSpPr>
          <p:cNvPr id="5" name="Rectangle 4" descr="jar:file:/C:/Program%20Files%20(x86)/RapidMiner/RapidMiner%20Studio/lib/rapidminer-studio-core-9.10.0.jar!/com/rapidminer/resources/icons/16/media_play.png"/>
          <p:cNvSpPr>
            <a:spLocks noChangeAspect="1" noChangeArrowheads="1"/>
          </p:cNvSpPr>
          <p:nvPr/>
        </p:nvSpPr>
        <p:spPr bwMode="auto">
          <a:xfrm>
            <a:off x="0" y="0"/>
            <a:ext cx="307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2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mtClean="0"/>
              <a:t>Drag </a:t>
            </a:r>
            <a:r>
              <a:rPr lang="en-US" dirty="0" smtClean="0"/>
              <a:t>Titanic data </a:t>
            </a:r>
          </a:p>
          <a:p>
            <a:pPr lvl="0"/>
            <a:r>
              <a:rPr lang="en-US" dirty="0" smtClean="0"/>
              <a:t>Drag </a:t>
            </a:r>
            <a:r>
              <a:rPr lang="en-US" dirty="0"/>
              <a:t>in the </a:t>
            </a:r>
            <a:r>
              <a:rPr lang="en-US" b="1" dirty="0"/>
              <a:t>Decision Tree</a:t>
            </a:r>
            <a:r>
              <a:rPr lang="en-US" dirty="0"/>
              <a:t> operator and connect it to the "out" port of </a:t>
            </a:r>
            <a:r>
              <a:rPr lang="en-US" b="1" dirty="0"/>
              <a:t>Retrieve Titanic Training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Drag in the </a:t>
            </a:r>
            <a:r>
              <a:rPr lang="en-US" b="1" dirty="0"/>
              <a:t>Naive Bayes</a:t>
            </a:r>
            <a:r>
              <a:rPr lang="en-US" dirty="0"/>
              <a:t> operator and connect its example set input port with the "</a:t>
            </a:r>
            <a:r>
              <a:rPr lang="en-US" dirty="0" err="1"/>
              <a:t>exa</a:t>
            </a:r>
            <a:r>
              <a:rPr lang="en-US" dirty="0"/>
              <a:t>" output of the </a:t>
            </a:r>
            <a:r>
              <a:rPr lang="en-US" b="1" dirty="0"/>
              <a:t>Decision Tree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Drag in the </a:t>
            </a:r>
            <a:r>
              <a:rPr lang="en-US" b="1" dirty="0"/>
              <a:t>Rule Induction</a:t>
            </a:r>
            <a:r>
              <a:rPr lang="en-US" dirty="0"/>
              <a:t> operator and connect its example set input port with the "</a:t>
            </a:r>
            <a:r>
              <a:rPr lang="en-US" dirty="0" err="1"/>
              <a:t>exa</a:t>
            </a:r>
            <a:r>
              <a:rPr lang="en-US" dirty="0"/>
              <a:t>" output of </a:t>
            </a:r>
            <a:r>
              <a:rPr lang="en-US" b="1" dirty="0"/>
              <a:t>Naive Bayes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Connect the "mod" ports of the modeling operators to the "res" results port on the right, then run the process. </a:t>
            </a:r>
          </a:p>
          <a:p>
            <a:pPr lvl="0"/>
            <a:r>
              <a:rPr lang="en-US" dirty="0"/>
              <a:t>Inspect the three different models.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1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172200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Expand the </a:t>
            </a:r>
            <a:r>
              <a:rPr lang="en-US" sz="1600" b="1" dirty="0"/>
              <a:t>Samples</a:t>
            </a:r>
            <a:r>
              <a:rPr lang="en-US" sz="1600" dirty="0"/>
              <a:t> repository in the </a:t>
            </a:r>
            <a:r>
              <a:rPr lang="en-US" sz="1600" b="1" dirty="0"/>
              <a:t>Repository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Next, expand the </a:t>
            </a:r>
            <a:r>
              <a:rPr lang="en-US" sz="1600" b="1" dirty="0"/>
              <a:t>data</a:t>
            </a:r>
            <a:r>
              <a:rPr lang="en-US" sz="1600" dirty="0"/>
              <a:t> folder within the samples repository to retrieve the </a:t>
            </a:r>
            <a:r>
              <a:rPr lang="en-US" sz="1600" b="1" dirty="0"/>
              <a:t>Products</a:t>
            </a:r>
            <a:r>
              <a:rPr lang="en-US" sz="1600" dirty="0"/>
              <a:t> and </a:t>
            </a:r>
            <a:r>
              <a:rPr lang="en-US" sz="1600" b="1" dirty="0"/>
              <a:t>Transactions</a:t>
            </a:r>
            <a:r>
              <a:rPr lang="en-US" sz="1600" dirty="0"/>
              <a:t> data. </a:t>
            </a:r>
          </a:p>
          <a:p>
            <a:pPr lvl="0"/>
            <a:r>
              <a:rPr lang="en-US" sz="1600" dirty="0"/>
              <a:t>Drag the </a:t>
            </a:r>
            <a:r>
              <a:rPr lang="en-US" sz="1600" b="1" dirty="0"/>
              <a:t>Products</a:t>
            </a:r>
            <a:r>
              <a:rPr lang="en-US" sz="1600" dirty="0"/>
              <a:t> data and the </a:t>
            </a:r>
            <a:r>
              <a:rPr lang="en-US" sz="1600" b="1" dirty="0"/>
              <a:t>Transactions</a:t>
            </a:r>
            <a:r>
              <a:rPr lang="en-US" sz="1600" dirty="0"/>
              <a:t> data from the </a:t>
            </a:r>
            <a:r>
              <a:rPr lang="en-US" sz="1600" b="1" dirty="0"/>
              <a:t>Samples - Data</a:t>
            </a:r>
            <a:r>
              <a:rPr lang="en-US" sz="1600" dirty="0"/>
              <a:t> folder into the </a:t>
            </a:r>
            <a:r>
              <a:rPr lang="en-US" sz="1600" b="1" dirty="0"/>
              <a:t>Process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Search for the </a:t>
            </a:r>
            <a:r>
              <a:rPr lang="en-US" sz="1600" b="1" dirty="0"/>
              <a:t>Join</a:t>
            </a:r>
            <a:r>
              <a:rPr lang="en-US" sz="1600" dirty="0"/>
              <a:t> operator in the search box at the top of the </a:t>
            </a:r>
            <a:r>
              <a:rPr lang="en-US" sz="1600" b="1" dirty="0"/>
              <a:t>Operator</a:t>
            </a:r>
            <a:r>
              <a:rPr lang="en-US" sz="1600" dirty="0"/>
              <a:t> panel. Drag </a:t>
            </a:r>
            <a:r>
              <a:rPr lang="en-US" sz="1600" b="1" dirty="0"/>
              <a:t>Join</a:t>
            </a:r>
            <a:r>
              <a:rPr lang="en-US" sz="1600" dirty="0"/>
              <a:t> into the </a:t>
            </a:r>
            <a:r>
              <a:rPr lang="en-US" sz="1600" b="1" dirty="0"/>
              <a:t>Process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Connect the output port of </a:t>
            </a:r>
            <a:r>
              <a:rPr lang="en-US" sz="1600" b="1" dirty="0"/>
              <a:t>Retrieve Products</a:t>
            </a:r>
            <a:r>
              <a:rPr lang="en-US" sz="1600" dirty="0"/>
              <a:t> to an input port of </a:t>
            </a:r>
            <a:r>
              <a:rPr lang="en-US" sz="1600" b="1" dirty="0"/>
              <a:t>Join</a:t>
            </a:r>
            <a:r>
              <a:rPr lang="en-US" sz="1600" dirty="0"/>
              <a:t> (it doesn't matter which one). </a:t>
            </a:r>
          </a:p>
          <a:p>
            <a:pPr lvl="0"/>
            <a:r>
              <a:rPr lang="en-US" sz="1600" dirty="0"/>
              <a:t>Connect </a:t>
            </a:r>
            <a:r>
              <a:rPr lang="en-US" sz="1600" b="1" dirty="0"/>
              <a:t>Retrieve Transactions</a:t>
            </a:r>
            <a:r>
              <a:rPr lang="en-US" sz="1600" dirty="0"/>
              <a:t> to the other </a:t>
            </a:r>
            <a:r>
              <a:rPr lang="en-US" sz="1600" b="1" dirty="0"/>
              <a:t>Join</a:t>
            </a:r>
            <a:r>
              <a:rPr lang="en-US" sz="1600" dirty="0"/>
              <a:t> input port.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Join</a:t>
            </a:r>
            <a:r>
              <a:rPr lang="en-US" sz="1600" dirty="0"/>
              <a:t> to select it. In the </a:t>
            </a:r>
            <a:r>
              <a:rPr lang="en-US" sz="1600" b="1" dirty="0"/>
              <a:t>Parameters</a:t>
            </a:r>
            <a:r>
              <a:rPr lang="en-US" sz="1600" dirty="0"/>
              <a:t> panel find the </a:t>
            </a:r>
            <a:r>
              <a:rPr lang="en-US" sz="1600" b="1" dirty="0"/>
              <a:t>key attributes</a:t>
            </a:r>
            <a:r>
              <a:rPr lang="en-US" sz="1600" dirty="0"/>
              <a:t> field.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Edit List</a:t>
            </a:r>
            <a:r>
              <a:rPr lang="en-US" sz="1600" dirty="0"/>
              <a:t>. Select </a:t>
            </a:r>
            <a:r>
              <a:rPr lang="en-US" sz="1600" i="1" dirty="0"/>
              <a:t>Product ID</a:t>
            </a:r>
            <a:r>
              <a:rPr lang="en-US" sz="1600" dirty="0"/>
              <a:t> for the left and right key attributes. Then,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Drag the </a:t>
            </a:r>
            <a:r>
              <a:rPr lang="en-US" sz="1600" b="1" dirty="0"/>
              <a:t>Aggregate</a:t>
            </a:r>
            <a:r>
              <a:rPr lang="en-US" sz="1600" dirty="0"/>
              <a:t> operator into the process. Connect it to the output of </a:t>
            </a:r>
            <a:r>
              <a:rPr lang="en-US" sz="1600" b="1" dirty="0"/>
              <a:t>Join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Aggregate</a:t>
            </a:r>
            <a:r>
              <a:rPr lang="en-US" sz="1600" dirty="0"/>
              <a:t> to select. Make the following changes in the </a:t>
            </a:r>
            <a:r>
              <a:rPr lang="en-US" sz="1600" b="1" dirty="0"/>
              <a:t>Parameters</a:t>
            </a:r>
            <a:r>
              <a:rPr lang="en-US" sz="1600" dirty="0"/>
              <a:t> panel: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aggregation attributes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Select </a:t>
            </a:r>
            <a:r>
              <a:rPr lang="en-US" sz="1600" i="1" dirty="0"/>
              <a:t>Customer ID</a:t>
            </a:r>
            <a:r>
              <a:rPr lang="en-US" sz="1600" dirty="0"/>
              <a:t> in the left box and set </a:t>
            </a:r>
            <a:r>
              <a:rPr lang="en-US" sz="1600" b="1" dirty="0"/>
              <a:t>function</a:t>
            </a:r>
            <a:r>
              <a:rPr lang="en-US" sz="1600" dirty="0"/>
              <a:t> to </a:t>
            </a:r>
            <a:r>
              <a:rPr lang="en-US" sz="1600" i="1" dirty="0"/>
              <a:t>count</a:t>
            </a:r>
            <a:r>
              <a:rPr lang="en-US" sz="1600" dirty="0"/>
              <a:t> in the right box. </a:t>
            </a:r>
          </a:p>
          <a:p>
            <a:pPr lvl="0"/>
            <a:r>
              <a:rPr lang="en-US" sz="1600" dirty="0"/>
              <a:t>Stay in this dialog and add another entry </a:t>
            </a:r>
            <a:r>
              <a:rPr lang="en-US" sz="1600" i="1" dirty="0"/>
              <a:t>Product Name</a:t>
            </a:r>
            <a:r>
              <a:rPr lang="en-US" sz="1600" dirty="0"/>
              <a:t> with </a:t>
            </a:r>
            <a:r>
              <a:rPr lang="en-US" sz="1600" b="1" dirty="0"/>
              <a:t>function</a:t>
            </a:r>
            <a:r>
              <a:rPr lang="en-US" sz="1600" dirty="0"/>
              <a:t> set to </a:t>
            </a:r>
            <a:r>
              <a:rPr lang="en-US" sz="1600" i="1" dirty="0"/>
              <a:t>mode</a:t>
            </a:r>
            <a:r>
              <a:rPr lang="en-US" sz="1600" dirty="0"/>
              <a:t>.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group by attributes</a:t>
            </a:r>
            <a:r>
              <a:rPr lang="en-US" sz="1600" dirty="0"/>
              <a:t>. Then, select the </a:t>
            </a:r>
            <a:r>
              <a:rPr lang="en-US" sz="1600" i="1" dirty="0"/>
              <a:t>Product ID</a:t>
            </a:r>
            <a:r>
              <a:rPr lang="en-US" sz="1600" dirty="0"/>
              <a:t> by moving it to the right.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Connect </a:t>
            </a:r>
            <a:r>
              <a:rPr lang="en-US" sz="1600" b="1" dirty="0"/>
              <a:t>Aggregate</a:t>
            </a:r>
            <a:r>
              <a:rPr lang="en-US" sz="1600" dirty="0"/>
              <a:t> to the result port on the right. </a:t>
            </a:r>
          </a:p>
          <a:p>
            <a:pPr lvl="0"/>
            <a:r>
              <a:rPr lang="en-US" sz="1600" dirty="0"/>
              <a:t>Press </a:t>
            </a:r>
            <a:r>
              <a:rPr lang="en-US" sz="1600" b="1" dirty="0"/>
              <a:t>Run</a:t>
            </a:r>
            <a:r>
              <a:rPr lang="en-US" sz="1600" dirty="0"/>
              <a:t> to execute the process.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53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2 Working with 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/>
              <a:t>Drag </a:t>
            </a:r>
            <a:r>
              <a:rPr lang="en-US" sz="1600" dirty="0"/>
              <a:t>the </a:t>
            </a:r>
            <a:r>
              <a:rPr lang="en-US" sz="1600" b="1" dirty="0"/>
              <a:t>Transactions</a:t>
            </a:r>
            <a:r>
              <a:rPr lang="en-US" sz="1600" dirty="0"/>
              <a:t> and </a:t>
            </a:r>
            <a:r>
              <a:rPr lang="en-US" sz="1600" b="1" dirty="0"/>
              <a:t>Products</a:t>
            </a:r>
            <a:r>
              <a:rPr lang="en-US" sz="1600" dirty="0"/>
              <a:t> datasets into the </a:t>
            </a:r>
            <a:r>
              <a:rPr lang="en-US" sz="1600" b="1" dirty="0"/>
              <a:t>Process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Add a </a:t>
            </a:r>
            <a:r>
              <a:rPr lang="en-US" sz="1600" b="1" dirty="0"/>
              <a:t>Join</a:t>
            </a:r>
            <a:r>
              <a:rPr lang="en-US" sz="1600" dirty="0"/>
              <a:t> operator. </a:t>
            </a:r>
          </a:p>
          <a:p>
            <a:pPr lvl="0"/>
            <a:r>
              <a:rPr lang="en-US" sz="1600" dirty="0"/>
              <a:t>Connect all operators. </a:t>
            </a:r>
          </a:p>
          <a:p>
            <a:pPr lvl="0"/>
            <a:r>
              <a:rPr lang="en-US" sz="1600" dirty="0"/>
              <a:t>Specify the columns to use in the </a:t>
            </a:r>
            <a:r>
              <a:rPr lang="en-US" sz="1600" b="1" dirty="0"/>
              <a:t>Parameters</a:t>
            </a:r>
            <a:r>
              <a:rPr lang="en-US" sz="1600" dirty="0"/>
              <a:t> for </a:t>
            </a:r>
            <a:r>
              <a:rPr lang="en-US" sz="1600" b="1" dirty="0"/>
              <a:t>Join</a:t>
            </a:r>
            <a:r>
              <a:rPr lang="en-US" sz="1600" dirty="0"/>
              <a:t>. That is, click </a:t>
            </a:r>
            <a:r>
              <a:rPr lang="en-US" sz="1600" b="1" dirty="0"/>
              <a:t>Edit List</a:t>
            </a:r>
            <a:r>
              <a:rPr lang="en-US" sz="1600" dirty="0"/>
              <a:t>, and use </a:t>
            </a:r>
            <a:r>
              <a:rPr lang="en-US" sz="1600" i="1" dirty="0"/>
              <a:t>Product ID</a:t>
            </a:r>
            <a:r>
              <a:rPr lang="en-US" sz="1600" dirty="0"/>
              <a:t> for the left and right key attributes. </a:t>
            </a:r>
          </a:p>
          <a:p>
            <a:pPr lvl="0"/>
            <a:r>
              <a:rPr lang="en-US" sz="1600" dirty="0"/>
              <a:t>Add the </a:t>
            </a:r>
            <a:r>
              <a:rPr lang="en-US" sz="1600" b="1" dirty="0"/>
              <a:t>Generate Attributes</a:t>
            </a:r>
            <a:r>
              <a:rPr lang="en-US" sz="1600" dirty="0"/>
              <a:t> operator. </a:t>
            </a:r>
          </a:p>
          <a:p>
            <a:pPr lvl="0"/>
            <a:r>
              <a:rPr lang="en-US" sz="1600" dirty="0"/>
              <a:t>Connect the operator with </a:t>
            </a:r>
            <a:r>
              <a:rPr lang="en-US" sz="1600" b="1" dirty="0"/>
              <a:t>Join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Edit List</a:t>
            </a:r>
            <a:r>
              <a:rPr lang="en-US" sz="1600" dirty="0"/>
              <a:t> in the </a:t>
            </a:r>
            <a:r>
              <a:rPr lang="en-US" sz="1600" b="1" dirty="0"/>
              <a:t>Parameters</a:t>
            </a:r>
            <a:r>
              <a:rPr lang="en-US" sz="1600" dirty="0"/>
              <a:t> for </a:t>
            </a:r>
            <a:r>
              <a:rPr lang="en-US" sz="1600" b="1" dirty="0"/>
              <a:t>Generate Attributes</a:t>
            </a:r>
            <a:r>
              <a:rPr lang="en-US" sz="1600" dirty="0"/>
              <a:t> to define the new attribute (column). A dialog will pop up. </a:t>
            </a:r>
          </a:p>
          <a:p>
            <a:pPr lvl="0"/>
            <a:r>
              <a:rPr lang="en-US" sz="1600" dirty="0"/>
              <a:t>In the left column of the dialog, enter </a:t>
            </a:r>
            <a:r>
              <a:rPr lang="en-US" sz="1600" i="1" dirty="0"/>
              <a:t>Total</a:t>
            </a:r>
            <a:r>
              <a:rPr lang="en-US" sz="1600" dirty="0"/>
              <a:t> for the </a:t>
            </a:r>
            <a:r>
              <a:rPr lang="en-US" sz="1600" b="1" dirty="0"/>
              <a:t>attribute name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In the right column, type </a:t>
            </a:r>
            <a:r>
              <a:rPr lang="en-US" sz="1600" i="1" dirty="0"/>
              <a:t>Amount*Price</a:t>
            </a:r>
            <a:r>
              <a:rPr lang="en-US" sz="1600" dirty="0"/>
              <a:t> for the </a:t>
            </a:r>
            <a:r>
              <a:rPr lang="en-US" sz="1600" b="1" dirty="0"/>
              <a:t>function expression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Add the </a:t>
            </a:r>
            <a:r>
              <a:rPr lang="en-US" sz="1600" b="1" dirty="0"/>
              <a:t>Select Attributes</a:t>
            </a:r>
            <a:r>
              <a:rPr lang="en-US" sz="1600" dirty="0"/>
              <a:t> operator to the process and connect it. Make the following changes in </a:t>
            </a:r>
            <a:r>
              <a:rPr lang="en-US" sz="1600" b="1" dirty="0"/>
              <a:t>Parameters</a:t>
            </a:r>
            <a:r>
              <a:rPr lang="en-US" sz="1600" dirty="0"/>
              <a:t>: </a:t>
            </a:r>
          </a:p>
          <a:p>
            <a:pPr lvl="0"/>
            <a:r>
              <a:rPr lang="en-US" sz="1600" dirty="0"/>
              <a:t>Set </a:t>
            </a:r>
            <a:r>
              <a:rPr lang="en-US" sz="1600" b="1" dirty="0"/>
              <a:t>attribute filter type</a:t>
            </a:r>
            <a:r>
              <a:rPr lang="en-US" sz="1600" dirty="0"/>
              <a:t> to </a:t>
            </a:r>
            <a:r>
              <a:rPr lang="en-US" sz="1600" i="1" dirty="0"/>
              <a:t>subset</a:t>
            </a:r>
            <a:r>
              <a:rPr lang="en-US" sz="1600" dirty="0"/>
              <a:t>. In general, this means that the operator will be applied only to those attributes (columns) you specify. Here this allows you to choose a subset of columns to keep in the data - all other columns will be removed.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Select Attributes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In the resulting dialog, select the </a:t>
            </a:r>
            <a:r>
              <a:rPr lang="en-US" sz="1600" i="1" dirty="0"/>
              <a:t>Customer ID</a:t>
            </a:r>
            <a:r>
              <a:rPr lang="en-US" sz="1600" dirty="0"/>
              <a:t>, </a:t>
            </a:r>
            <a:r>
              <a:rPr lang="en-US" sz="1600" i="1" dirty="0"/>
              <a:t>Product Name</a:t>
            </a:r>
            <a:r>
              <a:rPr lang="en-US" sz="1600" dirty="0"/>
              <a:t>, and </a:t>
            </a:r>
            <a:r>
              <a:rPr lang="en-US" sz="1600" i="1" dirty="0"/>
              <a:t>Total</a:t>
            </a:r>
            <a:r>
              <a:rPr lang="en-US" sz="1600" dirty="0"/>
              <a:t> attributes. If the list is empty, you forgot to connect the operator first... </a:t>
            </a:r>
          </a:p>
          <a:p>
            <a:pPr lvl="0"/>
            <a:r>
              <a:rPr lang="en-US" sz="1600" b="1" dirty="0"/>
              <a:t>Run</a:t>
            </a:r>
            <a:r>
              <a:rPr lang="en-US" sz="1600" dirty="0"/>
              <a:t> the process.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82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071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Activity 3 </a:t>
            </a:r>
            <a:endParaRPr lang="en-US" b="1" dirty="0" smtClean="0"/>
          </a:p>
          <a:p>
            <a:r>
              <a:rPr lang="en-US" dirty="0" smtClean="0"/>
              <a:t>Here </a:t>
            </a:r>
            <a:r>
              <a:rPr lang="en-US" dirty="0"/>
              <a:t>we will apply a filter to the Titanic data to only look at female /male passengers. Then, we can easily sort the data to find the highest ticket fares paid by women.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from the </a:t>
            </a:r>
            <a:r>
              <a:rPr lang="en-US" b="1" dirty="0"/>
              <a:t>Samples</a:t>
            </a:r>
            <a:r>
              <a:rPr lang="en-US" dirty="0"/>
              <a:t> repository into the </a:t>
            </a:r>
            <a:r>
              <a:rPr lang="en-US" b="1" dirty="0"/>
              <a:t>Process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Search for the </a:t>
            </a:r>
            <a:r>
              <a:rPr lang="en-US" b="1" dirty="0"/>
              <a:t>Filter Examples</a:t>
            </a:r>
            <a:r>
              <a:rPr lang="en-US" dirty="0"/>
              <a:t> operator using the search box at the top of the </a:t>
            </a:r>
            <a:r>
              <a:rPr lang="en-US" b="1" dirty="0"/>
              <a:t>Operator</a:t>
            </a:r>
            <a:r>
              <a:rPr lang="en-US" dirty="0"/>
              <a:t> panel. Drag </a:t>
            </a:r>
            <a:r>
              <a:rPr lang="en-US" b="1" dirty="0"/>
              <a:t>Filter Examples</a:t>
            </a:r>
            <a:r>
              <a:rPr lang="en-US" dirty="0"/>
              <a:t> into the </a:t>
            </a:r>
            <a:r>
              <a:rPr lang="en-US" b="1" dirty="0"/>
              <a:t>Process</a:t>
            </a:r>
            <a:r>
              <a:rPr lang="en-US" dirty="0"/>
              <a:t> panel.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the output port of </a:t>
            </a:r>
            <a:r>
              <a:rPr lang="en-US" b="1" dirty="0"/>
              <a:t>Retrieve Titanic</a:t>
            </a:r>
            <a:r>
              <a:rPr lang="en-US" dirty="0"/>
              <a:t> with the input port of </a:t>
            </a:r>
            <a:r>
              <a:rPr lang="en-US" b="1" dirty="0"/>
              <a:t>Filter Examples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Filter Examples</a:t>
            </a:r>
            <a:r>
              <a:rPr lang="en-US" dirty="0"/>
              <a:t> to select it, then click </a:t>
            </a:r>
            <a:r>
              <a:rPr lang="en-US" b="1" dirty="0"/>
              <a:t>Add Filters</a:t>
            </a:r>
            <a:r>
              <a:rPr lang="en-US" dirty="0"/>
              <a:t> in the </a:t>
            </a:r>
            <a:r>
              <a:rPr lang="en-US" b="1" dirty="0"/>
              <a:t>Parameters</a:t>
            </a:r>
            <a:r>
              <a:rPr lang="en-US" dirty="0"/>
              <a:t> panel to define a filter.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i="1" dirty="0"/>
              <a:t>Sex</a:t>
            </a:r>
            <a:r>
              <a:rPr lang="en-US" dirty="0"/>
              <a:t> on the left, </a:t>
            </a:r>
            <a:r>
              <a:rPr lang="en-US" i="1" dirty="0"/>
              <a:t>equals</a:t>
            </a:r>
            <a:r>
              <a:rPr lang="en-US" dirty="0"/>
              <a:t> in the middle, and type </a:t>
            </a:r>
            <a:r>
              <a:rPr lang="en-US" i="1" dirty="0"/>
              <a:t>Female</a:t>
            </a:r>
            <a:r>
              <a:rPr lang="en-US" dirty="0"/>
              <a:t> in the box on the right. Instead of typing, you can click on the magic wand and select </a:t>
            </a:r>
            <a:r>
              <a:rPr lang="en-US" i="1" dirty="0"/>
              <a:t>Female</a:t>
            </a:r>
            <a:r>
              <a:rPr lang="en-US" dirty="0"/>
              <a:t> from the list.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Search for and then drag the </a:t>
            </a:r>
            <a:r>
              <a:rPr lang="en-US" b="1" dirty="0"/>
              <a:t>Sort</a:t>
            </a:r>
            <a:r>
              <a:rPr lang="en-US" dirty="0"/>
              <a:t> operator into the </a:t>
            </a:r>
            <a:r>
              <a:rPr lang="en-US" b="1" dirty="0"/>
              <a:t>Process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the output of </a:t>
            </a:r>
            <a:r>
              <a:rPr lang="en-US" b="1" dirty="0"/>
              <a:t>Filter</a:t>
            </a:r>
            <a:r>
              <a:rPr lang="en-US" dirty="0"/>
              <a:t> with the input of </a:t>
            </a:r>
            <a:r>
              <a:rPr lang="en-US" b="1" dirty="0"/>
              <a:t>Sort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Sort</a:t>
            </a:r>
            <a:r>
              <a:rPr lang="en-US" dirty="0"/>
              <a:t> to select it. Make the following changes to the </a:t>
            </a:r>
            <a:r>
              <a:rPr lang="en-US" b="1" dirty="0"/>
              <a:t>sort by</a:t>
            </a:r>
            <a:r>
              <a:rPr lang="en-US" dirty="0"/>
              <a:t> parameter in the </a:t>
            </a:r>
            <a:r>
              <a:rPr lang="en-US" b="1" dirty="0"/>
              <a:t>Parameters</a:t>
            </a:r>
            <a:r>
              <a:rPr lang="en-US" dirty="0"/>
              <a:t> panel: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b="1" dirty="0"/>
              <a:t>attribute name</a:t>
            </a:r>
            <a:r>
              <a:rPr lang="en-US" dirty="0"/>
              <a:t> to </a:t>
            </a:r>
            <a:r>
              <a:rPr lang="en-US" i="1" dirty="0"/>
              <a:t>Passenger Fare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Change </a:t>
            </a:r>
            <a:r>
              <a:rPr lang="en-US" b="1" dirty="0"/>
              <a:t>sorting order</a:t>
            </a:r>
            <a:r>
              <a:rPr lang="en-US" dirty="0"/>
              <a:t> to </a:t>
            </a:r>
            <a:r>
              <a:rPr lang="en-US" i="1" dirty="0"/>
              <a:t>descending</a:t>
            </a:r>
            <a:r>
              <a:rPr lang="en-US" dirty="0"/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Connect the </a:t>
            </a:r>
            <a:r>
              <a:rPr lang="en-US" b="1" dirty="0"/>
              <a:t>Sort</a:t>
            </a:r>
            <a:r>
              <a:rPr lang="en-US" dirty="0"/>
              <a:t> output port to the result port on the right of the </a:t>
            </a:r>
            <a:r>
              <a:rPr lang="en-US" b="1" dirty="0"/>
              <a:t>Process</a:t>
            </a:r>
            <a:r>
              <a:rPr lang="en-US" dirty="0"/>
              <a:t> panel. </a:t>
            </a:r>
          </a:p>
          <a:p>
            <a:pPr lvl="0"/>
            <a:r>
              <a:rPr lang="en-US" dirty="0"/>
              <a:t>Run the process and inspect the result. </a:t>
            </a:r>
          </a:p>
        </p:txBody>
      </p:sp>
    </p:spTree>
    <p:extLst>
      <p:ext uri="{BB962C8B-B14F-4D97-AF65-F5344CB8AC3E}">
        <p14:creationId xmlns:p14="http://schemas.microsoft.com/office/powerpoint/2010/main" val="65042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Activity </a:t>
            </a:r>
            <a:r>
              <a:rPr lang="en-US" sz="2800" b="1" dirty="0" smtClean="0"/>
              <a:t>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To </a:t>
            </a:r>
            <a:r>
              <a:rPr lang="en-US" sz="1800" dirty="0"/>
              <a:t>learn about building predictive models, use Titanic data. </a:t>
            </a: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Drag the </a:t>
            </a:r>
            <a:r>
              <a:rPr lang="en-US" sz="1800" b="1" dirty="0"/>
              <a:t>Titanic</a:t>
            </a:r>
            <a:r>
              <a:rPr lang="en-US" sz="1800" dirty="0"/>
              <a:t> data into the process. </a:t>
            </a: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Now, hover the mouse over the output port of the </a:t>
            </a:r>
            <a:r>
              <a:rPr lang="en-US" sz="1800" b="1" dirty="0"/>
              <a:t>Retrieve</a:t>
            </a:r>
            <a:r>
              <a:rPr lang="en-US" sz="1800" dirty="0"/>
              <a:t> operator and wait for a small window to pop up and display some meta data about the Titanic dataset. Some of the information you know from the </a:t>
            </a:r>
            <a:r>
              <a:rPr lang="en-US" sz="1800" b="1" dirty="0"/>
              <a:t>Statistics</a:t>
            </a:r>
            <a:r>
              <a:rPr lang="en-US" sz="1800" dirty="0"/>
              <a:t> tab. </a:t>
            </a: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Note the two columns </a:t>
            </a:r>
            <a:r>
              <a:rPr lang="en-US" sz="1800" b="1" dirty="0"/>
              <a:t>Role</a:t>
            </a:r>
            <a:r>
              <a:rPr lang="en-US" sz="1800" dirty="0"/>
              <a:t> and </a:t>
            </a:r>
            <a:r>
              <a:rPr lang="en-US" sz="1800" b="1" dirty="0"/>
              <a:t>Type</a:t>
            </a:r>
            <a:r>
              <a:rPr lang="en-US" sz="1800" dirty="0"/>
              <a:t> in the table at the bottom. </a:t>
            </a: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Add a </a:t>
            </a:r>
            <a:r>
              <a:rPr lang="en-US" sz="1800" b="1" dirty="0"/>
              <a:t>Discretize by Binning</a:t>
            </a:r>
            <a:r>
              <a:rPr lang="en-US" sz="1800" dirty="0"/>
              <a:t> operator and connect it. In its </a:t>
            </a:r>
            <a:r>
              <a:rPr lang="en-US" sz="1800" b="1" dirty="0"/>
              <a:t>Parameters</a:t>
            </a:r>
            <a:r>
              <a:rPr lang="en-US" sz="1800" dirty="0"/>
              <a:t>: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Set the </a:t>
            </a:r>
            <a:r>
              <a:rPr lang="en-US" sz="1600" b="1" dirty="0"/>
              <a:t>attribute filter type</a:t>
            </a:r>
            <a:r>
              <a:rPr lang="en-US" sz="1600" dirty="0"/>
              <a:t> to </a:t>
            </a:r>
            <a:r>
              <a:rPr lang="en-US" sz="1600" i="1" dirty="0"/>
              <a:t>single</a:t>
            </a:r>
            <a:r>
              <a:rPr lang="en-US" sz="1600" dirty="0"/>
              <a:t> (i.e. you only work on one of the attributes). 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Set </a:t>
            </a:r>
            <a:r>
              <a:rPr lang="en-US" sz="1600" b="1" dirty="0"/>
              <a:t>attribute</a:t>
            </a:r>
            <a:r>
              <a:rPr lang="en-US" sz="1600" dirty="0"/>
              <a:t> to </a:t>
            </a:r>
            <a:r>
              <a:rPr lang="en-US" sz="1600" i="1" dirty="0"/>
              <a:t>Age</a:t>
            </a:r>
            <a:r>
              <a:rPr lang="en-US" sz="1600" dirty="0"/>
              <a:t>. 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Set </a:t>
            </a:r>
            <a:r>
              <a:rPr lang="en-US" sz="1600" b="1" dirty="0"/>
              <a:t>number of bins</a:t>
            </a:r>
            <a:r>
              <a:rPr lang="en-US" sz="1600" dirty="0"/>
              <a:t> to </a:t>
            </a:r>
            <a:r>
              <a:rPr lang="en-US" sz="1600" i="1" dirty="0"/>
              <a:t>3</a:t>
            </a:r>
            <a:r>
              <a:rPr lang="en-US" sz="1600" dirty="0"/>
              <a:t>. </a:t>
            </a:r>
            <a:endParaRPr lang="en-US" sz="12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Add the </a:t>
            </a:r>
            <a:r>
              <a:rPr lang="en-US" sz="1800" b="1" dirty="0"/>
              <a:t>Set Role</a:t>
            </a:r>
            <a:r>
              <a:rPr lang="en-US" sz="1800" dirty="0"/>
              <a:t> operator and connect it. </a:t>
            </a: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In </a:t>
            </a:r>
            <a:r>
              <a:rPr lang="en-US" sz="1800" b="1" dirty="0"/>
              <a:t>Parameters</a:t>
            </a:r>
            <a:r>
              <a:rPr lang="en-US" sz="1800" dirty="0"/>
              <a:t>, for </a:t>
            </a:r>
            <a:r>
              <a:rPr lang="en-US" sz="1800" b="1" dirty="0"/>
              <a:t>attribute name</a:t>
            </a:r>
            <a:r>
              <a:rPr lang="en-US" sz="1800" dirty="0"/>
              <a:t> </a:t>
            </a:r>
            <a:r>
              <a:rPr lang="en-US" sz="1800" i="1" dirty="0"/>
              <a:t>Survived</a:t>
            </a:r>
            <a:r>
              <a:rPr lang="en-US" sz="1800" dirty="0"/>
              <a:t>, change </a:t>
            </a:r>
            <a:r>
              <a:rPr lang="en-US" sz="1800" b="1" dirty="0"/>
              <a:t>target role</a:t>
            </a:r>
            <a:r>
              <a:rPr lang="en-US" sz="1800" dirty="0"/>
              <a:t> to </a:t>
            </a:r>
            <a:r>
              <a:rPr lang="en-US" sz="1800" i="1" dirty="0"/>
              <a:t>label</a:t>
            </a:r>
            <a:r>
              <a:rPr lang="en-US" sz="1800" dirty="0"/>
              <a:t>. </a:t>
            </a:r>
            <a:endParaRPr lang="en-US" sz="16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Run the process and inspect the results.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Look at the </a:t>
            </a:r>
            <a:r>
              <a:rPr lang="en-US" sz="1800" b="1" dirty="0"/>
              <a:t>Statistics</a:t>
            </a:r>
            <a:r>
              <a:rPr lang="en-US" sz="1800" dirty="0"/>
              <a:t> tab in the </a:t>
            </a:r>
            <a:r>
              <a:rPr lang="en-US" sz="1800" b="1" dirty="0"/>
              <a:t>Results</a:t>
            </a:r>
            <a:r>
              <a:rPr lang="en-US" sz="1800" dirty="0"/>
              <a:t> view. Note that the role of </a:t>
            </a:r>
            <a:r>
              <a:rPr lang="en-US" sz="1800" i="1" dirty="0"/>
              <a:t>Survived</a:t>
            </a:r>
            <a:r>
              <a:rPr lang="en-US" sz="1800" dirty="0"/>
              <a:t> has changed to </a:t>
            </a:r>
            <a:r>
              <a:rPr lang="en-US" sz="1800" i="1" dirty="0"/>
              <a:t>label</a:t>
            </a:r>
            <a:r>
              <a:rPr lang="en-US" sz="1800" dirty="0"/>
              <a:t>. The attribute </a:t>
            </a:r>
            <a:r>
              <a:rPr lang="en-US" sz="1800" i="1" dirty="0"/>
              <a:t>Age</a:t>
            </a:r>
            <a:r>
              <a:rPr lang="en-US" sz="1800" dirty="0"/>
              <a:t> also has a new type now: the numerical values for </a:t>
            </a:r>
            <a:r>
              <a:rPr lang="en-US" sz="1800" i="1" dirty="0"/>
              <a:t>Age</a:t>
            </a:r>
            <a:r>
              <a:rPr lang="en-US" sz="1800" dirty="0"/>
              <a:t> have been replaced by new names. 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63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Activity </a:t>
            </a:r>
            <a:r>
              <a:rPr lang="en-US" dirty="0" smtClean="0"/>
              <a:t>5 </a:t>
            </a:r>
          </a:p>
          <a:p>
            <a:r>
              <a:rPr lang="en-US" dirty="0" smtClean="0"/>
              <a:t>Drag </a:t>
            </a:r>
            <a:r>
              <a:rPr lang="en-US" dirty="0"/>
              <a:t>the </a:t>
            </a:r>
            <a:r>
              <a:rPr lang="en-US" b="1" dirty="0"/>
              <a:t>Titanic</a:t>
            </a:r>
            <a:r>
              <a:rPr lang="en-US" dirty="0"/>
              <a:t> data into the process. </a:t>
            </a:r>
          </a:p>
          <a:p>
            <a:pPr lvl="0"/>
            <a:r>
              <a:rPr lang="en-US" dirty="0"/>
              <a:t>Now, hover the mouse over the output port of the </a:t>
            </a:r>
            <a:r>
              <a:rPr lang="en-US" b="1" dirty="0"/>
              <a:t>Retrieve</a:t>
            </a:r>
            <a:r>
              <a:rPr lang="en-US" dirty="0"/>
              <a:t> operator and wait for a small window to pop up and display some meta data about the Titanic dataset. Some of the information you know from the </a:t>
            </a:r>
            <a:r>
              <a:rPr lang="en-US" b="1" dirty="0"/>
              <a:t>Statistics</a:t>
            </a:r>
            <a:r>
              <a:rPr lang="en-US" dirty="0"/>
              <a:t> tab. </a:t>
            </a:r>
          </a:p>
          <a:p>
            <a:pPr lvl="0"/>
            <a:r>
              <a:rPr lang="en-US" dirty="0"/>
              <a:t>Note the two columns </a:t>
            </a:r>
            <a:r>
              <a:rPr lang="en-US" b="1" dirty="0"/>
              <a:t>Role</a:t>
            </a:r>
            <a:r>
              <a:rPr lang="en-US" dirty="0"/>
              <a:t> and </a:t>
            </a:r>
            <a:r>
              <a:rPr lang="en-US" b="1" dirty="0"/>
              <a:t>Type</a:t>
            </a:r>
            <a:r>
              <a:rPr lang="en-US" dirty="0"/>
              <a:t> in the table at the bottom. </a:t>
            </a:r>
          </a:p>
          <a:p>
            <a:pPr lvl="0"/>
            <a:r>
              <a:rPr lang="en-US" dirty="0"/>
              <a:t>Add a </a:t>
            </a:r>
            <a:r>
              <a:rPr lang="en-US" b="1" dirty="0"/>
              <a:t>Discretize by Binning</a:t>
            </a:r>
            <a:r>
              <a:rPr lang="en-US" dirty="0"/>
              <a:t> operator and connect it. In its </a:t>
            </a:r>
            <a:r>
              <a:rPr lang="en-US" b="1" dirty="0"/>
              <a:t>Parameters</a:t>
            </a:r>
            <a:r>
              <a:rPr lang="en-US" dirty="0"/>
              <a:t>: </a:t>
            </a:r>
          </a:p>
          <a:p>
            <a:pPr lvl="0"/>
            <a:r>
              <a:rPr lang="en-US" dirty="0"/>
              <a:t>Set the </a:t>
            </a:r>
            <a:r>
              <a:rPr lang="en-US" b="1" dirty="0"/>
              <a:t>attribute filter type</a:t>
            </a:r>
            <a:r>
              <a:rPr lang="en-US" dirty="0"/>
              <a:t> to </a:t>
            </a:r>
            <a:r>
              <a:rPr lang="en-US" i="1" dirty="0"/>
              <a:t>single</a:t>
            </a:r>
            <a:r>
              <a:rPr lang="en-US" dirty="0"/>
              <a:t> (i.e. you only work on one of the attributes). </a:t>
            </a:r>
          </a:p>
          <a:p>
            <a:pPr lvl="0"/>
            <a:r>
              <a:rPr lang="en-US" dirty="0"/>
              <a:t>Set </a:t>
            </a:r>
            <a:r>
              <a:rPr lang="en-US" b="1" dirty="0"/>
              <a:t>attribute</a:t>
            </a:r>
            <a:r>
              <a:rPr lang="en-US" dirty="0"/>
              <a:t> to </a:t>
            </a:r>
            <a:r>
              <a:rPr lang="en-US" i="1" dirty="0"/>
              <a:t>Age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Set </a:t>
            </a:r>
            <a:r>
              <a:rPr lang="en-US" b="1" dirty="0"/>
              <a:t>number of bins</a:t>
            </a:r>
            <a:r>
              <a:rPr lang="en-US" dirty="0"/>
              <a:t> to </a:t>
            </a:r>
            <a:r>
              <a:rPr lang="en-US" i="1" dirty="0"/>
              <a:t>3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5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477000"/>
          </a:xfrm>
        </p:spPr>
        <p:txBody>
          <a:bodyPr>
            <a:noAutofit/>
          </a:bodyPr>
          <a:lstStyle/>
          <a:p>
            <a:r>
              <a:rPr lang="en-US" sz="1600" b="1" dirty="0"/>
              <a:t>Activity 7 </a:t>
            </a:r>
            <a:r>
              <a:rPr lang="en-US" sz="1600" b="1" dirty="0" smtClean="0"/>
              <a:t>(</a:t>
            </a:r>
            <a:r>
              <a:rPr lang="en-US" sz="1600" b="1" dirty="0"/>
              <a:t>Data Preprocessing)</a:t>
            </a:r>
            <a:endParaRPr lang="en-US" sz="1600" dirty="0"/>
          </a:p>
          <a:p>
            <a:pPr lvl="0">
              <a:buFont typeface="+mj-lt"/>
              <a:buAutoNum type="arabicPeriod"/>
            </a:pPr>
            <a:r>
              <a:rPr lang="en-US" sz="1600" dirty="0"/>
              <a:t>Drag the </a:t>
            </a:r>
            <a:r>
              <a:rPr lang="en-US" sz="1600" b="1" dirty="0"/>
              <a:t>Titanic</a:t>
            </a:r>
            <a:r>
              <a:rPr lang="en-US" sz="1600" dirty="0"/>
              <a:t> data into the process.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Hover your mouse pointer over the output port and wait for the tooltip to show the meta data.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Press F3 while the tooltip is shown. It is now transformed into a window and you can scroll down to see the information about all the columns.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Check for columns with missing values.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Add a new operator </a:t>
            </a:r>
            <a:r>
              <a:rPr lang="en-US" sz="1600" b="1" dirty="0"/>
              <a:t>Select Attributes</a:t>
            </a:r>
            <a:r>
              <a:rPr lang="en-US" sz="1600" dirty="0"/>
              <a:t>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Connect the new operator to the </a:t>
            </a:r>
            <a:r>
              <a:rPr lang="en-US" sz="1600" b="1" dirty="0"/>
              <a:t>Retrieve</a:t>
            </a:r>
            <a:r>
              <a:rPr lang="en-US" sz="1600" dirty="0"/>
              <a:t> operator and the output to the result port "res" on the right.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In Parameters, change the </a:t>
            </a:r>
            <a:r>
              <a:rPr lang="en-US" sz="1600" b="1" dirty="0"/>
              <a:t>attribute filter type</a:t>
            </a:r>
            <a:r>
              <a:rPr lang="en-US" sz="1600" dirty="0"/>
              <a:t> to </a:t>
            </a:r>
            <a:r>
              <a:rPr lang="en-US" sz="1600" i="1" dirty="0"/>
              <a:t>Subset</a:t>
            </a:r>
            <a:r>
              <a:rPr lang="en-US" sz="1600" dirty="0"/>
              <a:t> and select all attributes but </a:t>
            </a:r>
            <a:r>
              <a:rPr lang="en-US" sz="1600" i="1" dirty="0"/>
              <a:t>Cabin</a:t>
            </a:r>
            <a:r>
              <a:rPr lang="en-US" sz="1600" dirty="0"/>
              <a:t> and </a:t>
            </a:r>
            <a:r>
              <a:rPr lang="en-US" sz="1600" i="1" dirty="0"/>
              <a:t>Life Boat</a:t>
            </a:r>
            <a:r>
              <a:rPr lang="en-US" sz="1600" dirty="0"/>
              <a:t>. This means that those two will be removed by the operator.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Run the process. </a:t>
            </a:r>
          </a:p>
          <a:p>
            <a:pPr lvl="0">
              <a:buFont typeface="+mj-lt"/>
              <a:buAutoNum type="arabicPeriod"/>
            </a:pPr>
            <a:r>
              <a:rPr lang="en-US" sz="1600" b="1" dirty="0"/>
              <a:t>Click on the Statistics tab and check which attributes with missing values are still left.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Search for the operator </a:t>
            </a:r>
            <a:r>
              <a:rPr lang="en-US" sz="1600" b="1" dirty="0"/>
              <a:t>Replace Missing Values</a:t>
            </a:r>
            <a:r>
              <a:rPr lang="en-US" sz="1600" dirty="0"/>
              <a:t> and add it to the process. You can drop it on the connection line between </a:t>
            </a:r>
            <a:r>
              <a:rPr lang="en-US" sz="1600" b="1" dirty="0"/>
              <a:t>Select Attributes</a:t>
            </a:r>
            <a:r>
              <a:rPr lang="en-US" sz="1600" dirty="0"/>
              <a:t> and the result port (move the mouse pointer until the connection is highlighted before you drop the new operator). This way you do not need to manually reconnect the operators.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In the Parameters of this operator, use </a:t>
            </a:r>
            <a:r>
              <a:rPr lang="en-US" sz="1600" i="1" dirty="0"/>
              <a:t>single</a:t>
            </a:r>
            <a:r>
              <a:rPr lang="en-US" sz="1600" dirty="0"/>
              <a:t> for the </a:t>
            </a:r>
            <a:r>
              <a:rPr lang="en-US" sz="1600" b="1" dirty="0"/>
              <a:t>attribute filter type</a:t>
            </a:r>
            <a:r>
              <a:rPr lang="en-US" sz="1600" dirty="0"/>
              <a:t> and select </a:t>
            </a:r>
            <a:r>
              <a:rPr lang="en-US" sz="1600" i="1" dirty="0"/>
              <a:t>Age</a:t>
            </a:r>
            <a:r>
              <a:rPr lang="en-US" sz="1600" dirty="0"/>
              <a:t> for </a:t>
            </a:r>
            <a:r>
              <a:rPr lang="en-US" sz="1600" b="1" dirty="0"/>
              <a:t>attribute</a:t>
            </a:r>
            <a:r>
              <a:rPr lang="en-US" sz="1600" dirty="0"/>
              <a:t>. </a:t>
            </a:r>
          </a:p>
          <a:p>
            <a:pPr lvl="0">
              <a:buFont typeface="+mj-lt"/>
              <a:buAutoNum type="arabicPeriod"/>
            </a:pPr>
            <a:r>
              <a:rPr lang="en-US" sz="1600" dirty="0"/>
              <a:t>Run the process again and interpret results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25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997839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Remarks </a:t>
            </a:r>
            <a:endParaRPr lang="en-US" dirty="0"/>
          </a:p>
          <a:p>
            <a:r>
              <a:rPr lang="en-US" dirty="0"/>
              <a:t>We removed </a:t>
            </a:r>
            <a:r>
              <a:rPr lang="en-US" i="1" dirty="0"/>
              <a:t>Cabin</a:t>
            </a:r>
            <a:r>
              <a:rPr lang="en-US" dirty="0"/>
              <a:t> because almost all values in this column were missing and the remaining values probably didn't contain a lot of useful information. We removed </a:t>
            </a:r>
            <a:r>
              <a:rPr lang="en-US" i="1" dirty="0"/>
              <a:t>Life Boat</a:t>
            </a:r>
            <a:r>
              <a:rPr lang="en-US" dirty="0"/>
              <a:t> for similar reasons and because this attribute is strongly correlated to the label. The attribute </a:t>
            </a:r>
            <a:r>
              <a:rPr lang="en-US" i="1" dirty="0"/>
              <a:t>Age</a:t>
            </a:r>
            <a:r>
              <a:rPr lang="en-US" dirty="0"/>
              <a:t> also has a significant number of missing values, but we will handle this using a different method next. </a:t>
            </a:r>
          </a:p>
        </p:txBody>
      </p:sp>
    </p:spTree>
    <p:extLst>
      <p:ext uri="{BB962C8B-B14F-4D97-AF65-F5344CB8AC3E}">
        <p14:creationId xmlns:p14="http://schemas.microsoft.com/office/powerpoint/2010/main" val="26135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r>
              <a:rPr lang="en-US" sz="1200" b="1" dirty="0"/>
              <a:t>Activity 8 </a:t>
            </a:r>
            <a:r>
              <a:rPr lang="en-US" sz="1200" b="1" dirty="0" smtClean="0"/>
              <a:t>(</a:t>
            </a:r>
            <a:r>
              <a:rPr lang="en-US" sz="1200" b="1" dirty="0"/>
              <a:t>Data Preprocessing)</a:t>
            </a:r>
            <a:endParaRPr lang="en-US" sz="1200" dirty="0"/>
          </a:p>
          <a:p>
            <a:pPr lvl="0"/>
            <a:r>
              <a:rPr lang="en-US" sz="1200" dirty="0"/>
              <a:t>Drag the </a:t>
            </a:r>
            <a:r>
              <a:rPr lang="en-US" sz="1200" b="1" dirty="0"/>
              <a:t>Titanic</a:t>
            </a:r>
            <a:r>
              <a:rPr lang="en-US" sz="1200" dirty="0"/>
              <a:t> data into the process. </a:t>
            </a:r>
          </a:p>
          <a:p>
            <a:pPr lvl="0"/>
            <a:r>
              <a:rPr lang="en-US" sz="1200" dirty="0"/>
              <a:t>Hover your mouse pointer over the output port and wait for the tooltip to show the meta data. </a:t>
            </a:r>
          </a:p>
          <a:p>
            <a:pPr lvl="0"/>
            <a:r>
              <a:rPr lang="en-US" sz="1200" dirty="0"/>
              <a:t>Press F3 while the tooltip is shown. It is now transformed into a window and you can scroll down to see the information about all the columns. </a:t>
            </a:r>
          </a:p>
          <a:p>
            <a:pPr lvl="0"/>
            <a:r>
              <a:rPr lang="en-US" sz="1200" dirty="0"/>
              <a:t>Check for columns with missing values. </a:t>
            </a:r>
          </a:p>
          <a:p>
            <a:pPr lvl="0"/>
            <a:r>
              <a:rPr lang="en-US" sz="1200" dirty="0"/>
              <a:t>Add a new operator </a:t>
            </a:r>
            <a:r>
              <a:rPr lang="en-US" sz="1200" b="1" dirty="0"/>
              <a:t>Select Attributes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Connect the new operator to the </a:t>
            </a:r>
            <a:r>
              <a:rPr lang="en-US" sz="1200" b="1" dirty="0"/>
              <a:t>Retrieve</a:t>
            </a:r>
            <a:r>
              <a:rPr lang="en-US" sz="1200" dirty="0"/>
              <a:t> operator and the output to the result port "res" on the right. </a:t>
            </a:r>
          </a:p>
          <a:p>
            <a:pPr lvl="0"/>
            <a:r>
              <a:rPr lang="en-US" sz="1200" dirty="0"/>
              <a:t>In Parameters, change the </a:t>
            </a:r>
            <a:r>
              <a:rPr lang="en-US" sz="1200" b="1" dirty="0"/>
              <a:t>attribute filter type</a:t>
            </a:r>
            <a:r>
              <a:rPr lang="en-US" sz="1200" dirty="0"/>
              <a:t> to </a:t>
            </a:r>
            <a:r>
              <a:rPr lang="en-US" sz="1200" i="1" dirty="0"/>
              <a:t>Subset</a:t>
            </a:r>
            <a:r>
              <a:rPr lang="en-US" sz="1200" dirty="0"/>
              <a:t> and select all attributes but </a:t>
            </a:r>
            <a:r>
              <a:rPr lang="en-US" sz="1200" i="1" dirty="0"/>
              <a:t>Cabin</a:t>
            </a:r>
            <a:r>
              <a:rPr lang="en-US" sz="1200" dirty="0"/>
              <a:t> and </a:t>
            </a:r>
            <a:r>
              <a:rPr lang="en-US" sz="1200" i="1" dirty="0"/>
              <a:t>Life Boat</a:t>
            </a:r>
            <a:r>
              <a:rPr lang="en-US" sz="1200" dirty="0"/>
              <a:t>. This means that those two will be removed by the operator. </a:t>
            </a:r>
          </a:p>
          <a:p>
            <a:pPr lvl="0"/>
            <a:r>
              <a:rPr lang="en-US" sz="1200" dirty="0"/>
              <a:t>Run the process. </a:t>
            </a:r>
          </a:p>
          <a:p>
            <a:pPr lvl="0"/>
            <a:r>
              <a:rPr lang="en-US" sz="1200" dirty="0"/>
              <a:t>Click on the </a:t>
            </a:r>
            <a:r>
              <a:rPr lang="en-US" sz="1200" b="1" dirty="0"/>
              <a:t>Statistics</a:t>
            </a:r>
            <a:r>
              <a:rPr lang="en-US" sz="1200" dirty="0"/>
              <a:t> tab and check which attributes with missing values are still left. </a:t>
            </a:r>
          </a:p>
          <a:p>
            <a:pPr lvl="0"/>
            <a:r>
              <a:rPr lang="en-US" sz="1200" dirty="0"/>
              <a:t>Search for the operator </a:t>
            </a:r>
            <a:r>
              <a:rPr lang="en-US" sz="1200" b="1" dirty="0"/>
              <a:t>Replace Missing Values</a:t>
            </a:r>
            <a:r>
              <a:rPr lang="en-US" sz="1200" dirty="0"/>
              <a:t> and add it to the process. You can drop it on the connection line between </a:t>
            </a:r>
            <a:r>
              <a:rPr lang="en-US" sz="1200" b="1" dirty="0"/>
              <a:t>Select Attributes</a:t>
            </a:r>
            <a:r>
              <a:rPr lang="en-US" sz="1200" dirty="0"/>
              <a:t> and the result port (move the mouse pointer until the connection is highlighted before you drop the new operator). This way you do not need to manually reconnect the operators. </a:t>
            </a:r>
          </a:p>
          <a:p>
            <a:pPr lvl="0"/>
            <a:r>
              <a:rPr lang="en-US" sz="1200" dirty="0"/>
              <a:t>In the Parameters of this operator, use </a:t>
            </a:r>
            <a:r>
              <a:rPr lang="en-US" sz="1200" i="1" dirty="0"/>
              <a:t>single</a:t>
            </a:r>
            <a:r>
              <a:rPr lang="en-US" sz="1200" dirty="0"/>
              <a:t> for the </a:t>
            </a:r>
            <a:r>
              <a:rPr lang="en-US" sz="1200" b="1" dirty="0"/>
              <a:t>attribute filter type</a:t>
            </a:r>
            <a:r>
              <a:rPr lang="en-US" sz="1200" dirty="0"/>
              <a:t> and select </a:t>
            </a:r>
            <a:r>
              <a:rPr lang="en-US" sz="1200" i="1" dirty="0"/>
              <a:t>Age</a:t>
            </a:r>
            <a:r>
              <a:rPr lang="en-US" sz="1200" dirty="0"/>
              <a:t> for </a:t>
            </a:r>
            <a:r>
              <a:rPr lang="en-US" sz="1200" b="1" dirty="0"/>
              <a:t>attribute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Run the process again and interpret results </a:t>
            </a:r>
          </a:p>
          <a:p>
            <a:pPr lvl="0"/>
            <a:r>
              <a:rPr lang="en-US" sz="1200" dirty="0"/>
              <a:t>Search for </a:t>
            </a:r>
            <a:r>
              <a:rPr lang="en-US" sz="1200" b="1" dirty="0"/>
              <a:t>Filter Examples</a:t>
            </a:r>
            <a:r>
              <a:rPr lang="en-US" sz="1200" dirty="0"/>
              <a:t> and drop it again on the connection line to the result port. In case you miss the connection, you can of course always manually connect the operator instead. </a:t>
            </a:r>
          </a:p>
          <a:p>
            <a:pPr lvl="0"/>
            <a:r>
              <a:rPr lang="en-US" sz="1200" dirty="0"/>
              <a:t>Note the </a:t>
            </a:r>
            <a:r>
              <a:rPr lang="en-US" sz="1200" b="1" dirty="0"/>
              <a:t>link</a:t>
            </a:r>
            <a:r>
              <a:rPr lang="en-US" sz="1200" dirty="0"/>
              <a:t> at the bottom of the </a:t>
            </a:r>
            <a:r>
              <a:rPr lang="en-US" sz="1200" b="1" dirty="0"/>
              <a:t>Parameters</a:t>
            </a:r>
            <a:r>
              <a:rPr lang="en-US" sz="1200" dirty="0"/>
              <a:t> panel which shows/hides advanced parameters Click on </a:t>
            </a:r>
            <a:r>
              <a:rPr lang="en-US" sz="1200" b="1" dirty="0"/>
              <a:t>Show advanced parameters</a:t>
            </a:r>
            <a:r>
              <a:rPr lang="en-US" sz="1200" dirty="0"/>
              <a:t> to display all operator parameters. </a:t>
            </a:r>
          </a:p>
          <a:p>
            <a:pPr lvl="0"/>
            <a:r>
              <a:rPr lang="en-US" sz="1200" dirty="0"/>
              <a:t>New parameters should appear. Set the </a:t>
            </a:r>
            <a:r>
              <a:rPr lang="en-US" sz="1200" b="1" dirty="0"/>
              <a:t>condition class</a:t>
            </a:r>
            <a:r>
              <a:rPr lang="en-US" sz="1200" dirty="0"/>
              <a:t> to </a:t>
            </a:r>
            <a:r>
              <a:rPr lang="en-US" sz="1200" i="1" dirty="0" err="1"/>
              <a:t>no_missing_attributes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Run the process again. </a:t>
            </a:r>
          </a:p>
          <a:p>
            <a:pPr lvl="0"/>
            <a:r>
              <a:rPr lang="en-US" sz="1200" dirty="0"/>
              <a:t>Check the </a:t>
            </a:r>
            <a:r>
              <a:rPr lang="en-US" sz="1200" b="1" dirty="0"/>
              <a:t>Statistics</a:t>
            </a:r>
            <a:r>
              <a:rPr lang="en-US" sz="1200" dirty="0"/>
              <a:t> tab - does it still show missing values for any of the columns? </a:t>
            </a:r>
          </a:p>
          <a:p>
            <a:pPr lvl="0"/>
            <a:r>
              <a:rPr lang="en-US" sz="1200" dirty="0"/>
              <a:t>Why is it not a good idea to just filter out the examples right away instead of removing attributes and replacing the </a:t>
            </a:r>
            <a:r>
              <a:rPr lang="en-US" sz="1200" dirty="0" err="1"/>
              <a:t>missings</a:t>
            </a:r>
            <a:r>
              <a:rPr lang="en-US" sz="1200" dirty="0"/>
              <a:t> in </a:t>
            </a:r>
            <a:r>
              <a:rPr lang="en-US" sz="1200" i="1" dirty="0"/>
              <a:t>Age</a:t>
            </a:r>
            <a:r>
              <a:rPr lang="en-US" sz="1200" dirty="0"/>
              <a:t>? </a:t>
            </a:r>
          </a:p>
          <a:p>
            <a:pPr lvl="0"/>
            <a:r>
              <a:rPr lang="en-US" sz="1200" dirty="0"/>
              <a:t>Right-click on </a:t>
            </a:r>
            <a:r>
              <a:rPr lang="en-US" sz="1200" b="1" dirty="0"/>
              <a:t>Select Attributes</a:t>
            </a:r>
            <a:r>
              <a:rPr lang="en-US" sz="1200" dirty="0"/>
              <a:t> and </a:t>
            </a:r>
            <a:r>
              <a:rPr lang="en-US" sz="1200" i="1" dirty="0"/>
              <a:t>uncheck</a:t>
            </a:r>
            <a:r>
              <a:rPr lang="en-US" sz="1200" dirty="0"/>
              <a:t> </a:t>
            </a:r>
            <a:r>
              <a:rPr lang="en-US" sz="1200" b="1" dirty="0"/>
              <a:t>Enable Operator</a:t>
            </a:r>
            <a:r>
              <a:rPr lang="en-US" sz="1200" dirty="0"/>
              <a:t> option. Do the same with </a:t>
            </a:r>
            <a:r>
              <a:rPr lang="en-US" sz="1200" b="1" dirty="0"/>
              <a:t>Replace Missing Values</a:t>
            </a:r>
            <a:r>
              <a:rPr lang="en-US" sz="1200" dirty="0"/>
              <a:t>. What do you expect if you re-run the process now? Try it! </a:t>
            </a:r>
          </a:p>
          <a:p>
            <a:pPr lvl="0"/>
            <a:r>
              <a:rPr lang="en-US" sz="1200" dirty="0"/>
              <a:t>How many examples are left in the data set now?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226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1928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Rapid Miner Activity</vt:lpstr>
      <vt:lpstr>Activity 1  </vt:lpstr>
      <vt:lpstr>Activity 2 Working with attributes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Miner Activity</dc:title>
  <dc:creator>admin</dc:creator>
  <cp:lastModifiedBy>admin</cp:lastModifiedBy>
  <cp:revision>22</cp:revision>
  <dcterms:created xsi:type="dcterms:W3CDTF">2021-09-01T04:19:48Z</dcterms:created>
  <dcterms:modified xsi:type="dcterms:W3CDTF">2021-09-20T03:58:30Z</dcterms:modified>
</cp:coreProperties>
</file>