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72"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7" d="100"/>
          <a:sy n="77" d="100"/>
        </p:scale>
        <p:origin x="-11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718778-378C-4BC8-A7EA-6E254B94082A}"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867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18778-378C-4BC8-A7EA-6E254B94082A}"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188919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18778-378C-4BC8-A7EA-6E254B94082A}"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396200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18778-378C-4BC8-A7EA-6E254B94082A}"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180286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18778-378C-4BC8-A7EA-6E254B94082A}"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105142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18778-378C-4BC8-A7EA-6E254B94082A}"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197490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18778-378C-4BC8-A7EA-6E254B94082A}"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155285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18778-378C-4BC8-A7EA-6E254B94082A}"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204698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18778-378C-4BC8-A7EA-6E254B94082A}"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555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18778-378C-4BC8-A7EA-6E254B94082A}"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29195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718778-378C-4BC8-A7EA-6E254B94082A}"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9B089-F3AC-4F36-9585-CB7794A0E626}" type="slidenum">
              <a:rPr lang="en-US" smtClean="0"/>
              <a:t>‹#›</a:t>
            </a:fld>
            <a:endParaRPr lang="en-US"/>
          </a:p>
        </p:txBody>
      </p:sp>
    </p:spTree>
    <p:extLst>
      <p:ext uri="{BB962C8B-B14F-4D97-AF65-F5344CB8AC3E}">
        <p14:creationId xmlns:p14="http://schemas.microsoft.com/office/powerpoint/2010/main" val="378185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18778-378C-4BC8-A7EA-6E254B94082A}" type="datetimeFigureOut">
              <a:rPr lang="en-US" smtClean="0"/>
              <a:t>10/8/2021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9B089-F3AC-4F36-9585-CB7794A0E626}" type="slidenum">
              <a:rPr lang="en-US" smtClean="0"/>
              <a:t>‹#›</a:t>
            </a:fld>
            <a:endParaRPr lang="en-US"/>
          </a:p>
        </p:txBody>
      </p:sp>
    </p:spTree>
    <p:extLst>
      <p:ext uri="{BB962C8B-B14F-4D97-AF65-F5344CB8AC3E}">
        <p14:creationId xmlns:p14="http://schemas.microsoft.com/office/powerpoint/2010/main" val="284358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Rapid Miner Activity</a:t>
            </a:r>
            <a:endParaRPr lang="en-US" dirty="0"/>
          </a:p>
        </p:txBody>
      </p:sp>
      <p:sp>
        <p:nvSpPr>
          <p:cNvPr id="3" name="Subtitle 2"/>
          <p:cNvSpPr>
            <a:spLocks noGrp="1"/>
          </p:cNvSpPr>
          <p:nvPr>
            <p:ph type="subTitle" idx="1"/>
          </p:nvPr>
        </p:nvSpPr>
        <p:spPr/>
        <p:txBody>
          <a:bodyPr/>
          <a:lstStyle/>
          <a:p>
            <a:r>
              <a:rPr lang="en-US" dirty="0" smtClean="0"/>
              <a:t>Activity 1 </a:t>
            </a:r>
            <a:endParaRPr lang="en-US" dirty="0"/>
          </a:p>
        </p:txBody>
      </p:sp>
    </p:spTree>
    <p:extLst>
      <p:ext uri="{BB962C8B-B14F-4D97-AF65-F5344CB8AC3E}">
        <p14:creationId xmlns:p14="http://schemas.microsoft.com/office/powerpoint/2010/main" val="393204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9</a:t>
            </a:r>
            <a:endParaRPr lang="en-US" dirty="0"/>
          </a:p>
        </p:txBody>
      </p:sp>
      <p:sp>
        <p:nvSpPr>
          <p:cNvPr id="3" name="Content Placeholder 2"/>
          <p:cNvSpPr>
            <a:spLocks noGrp="1"/>
          </p:cNvSpPr>
          <p:nvPr>
            <p:ph idx="1"/>
          </p:nvPr>
        </p:nvSpPr>
        <p:spPr/>
        <p:txBody>
          <a:bodyPr>
            <a:normAutofit fontScale="77500" lnSpcReduction="20000"/>
          </a:bodyPr>
          <a:lstStyle/>
          <a:p>
            <a:r>
              <a:rPr lang="en-US" dirty="0"/>
              <a:t>Drag the </a:t>
            </a:r>
            <a:r>
              <a:rPr lang="en-US" b="1" dirty="0"/>
              <a:t>Titanic</a:t>
            </a:r>
            <a:r>
              <a:rPr lang="en-US" dirty="0"/>
              <a:t> data into the process. </a:t>
            </a:r>
          </a:p>
          <a:p>
            <a:r>
              <a:rPr lang="en-US" dirty="0"/>
              <a:t>Add the operator </a:t>
            </a:r>
            <a:r>
              <a:rPr lang="en-US" b="1" dirty="0"/>
              <a:t>Select Attributes</a:t>
            </a:r>
            <a:r>
              <a:rPr lang="en-US" dirty="0"/>
              <a:t> and connect it. </a:t>
            </a:r>
          </a:p>
          <a:p>
            <a:r>
              <a:rPr lang="en-US" dirty="0"/>
              <a:t>Change the </a:t>
            </a:r>
            <a:r>
              <a:rPr lang="en-US" b="1" dirty="0"/>
              <a:t>Parameters</a:t>
            </a:r>
            <a:r>
              <a:rPr lang="en-US" dirty="0"/>
              <a:t> so that you remove </a:t>
            </a:r>
            <a:r>
              <a:rPr lang="en-US" i="1" dirty="0"/>
              <a:t>Cabin</a:t>
            </a:r>
            <a:r>
              <a:rPr lang="en-US" dirty="0"/>
              <a:t>, </a:t>
            </a:r>
            <a:r>
              <a:rPr lang="en-US" i="1" dirty="0"/>
              <a:t>Life Boat</a:t>
            </a:r>
            <a:r>
              <a:rPr lang="en-US" dirty="0"/>
              <a:t>, </a:t>
            </a:r>
            <a:r>
              <a:rPr lang="en-US" i="1" dirty="0"/>
              <a:t>Name</a:t>
            </a:r>
            <a:r>
              <a:rPr lang="en-US" dirty="0"/>
              <a:t>, and </a:t>
            </a:r>
            <a:r>
              <a:rPr lang="en-US" i="1" dirty="0"/>
              <a:t>Ticket Number</a:t>
            </a:r>
            <a:r>
              <a:rPr lang="en-US" dirty="0"/>
              <a:t> . </a:t>
            </a:r>
          </a:p>
          <a:p>
            <a:r>
              <a:rPr lang="en-US" dirty="0"/>
              <a:t>Add the operator </a:t>
            </a:r>
            <a:r>
              <a:rPr lang="en-US" b="1" dirty="0"/>
              <a:t>Normalize</a:t>
            </a:r>
            <a:r>
              <a:rPr lang="en-US" dirty="0"/>
              <a:t> and connect it. </a:t>
            </a:r>
          </a:p>
          <a:p>
            <a:r>
              <a:rPr lang="en-US" dirty="0"/>
              <a:t>Search for the operator </a:t>
            </a:r>
            <a:r>
              <a:rPr lang="en-US" b="1" dirty="0"/>
              <a:t>Detect Outlier (Distances)</a:t>
            </a:r>
            <a:r>
              <a:rPr lang="en-US" dirty="0"/>
              <a:t>, add it, and connect it to </a:t>
            </a:r>
            <a:r>
              <a:rPr lang="en-US" b="1" dirty="0"/>
              <a:t>Normalize</a:t>
            </a:r>
            <a:r>
              <a:rPr lang="en-US" dirty="0"/>
              <a:t>. </a:t>
            </a:r>
          </a:p>
          <a:p>
            <a:r>
              <a:rPr lang="en-US" dirty="0"/>
              <a:t>Add </a:t>
            </a:r>
            <a:r>
              <a:rPr lang="en-US" b="1" dirty="0"/>
              <a:t>Filter Examples</a:t>
            </a:r>
            <a:r>
              <a:rPr lang="en-US" dirty="0"/>
              <a:t> to the process and connect it to the previous operator and also to the result port on the right. </a:t>
            </a:r>
          </a:p>
          <a:p>
            <a:r>
              <a:rPr lang="en-US" dirty="0"/>
              <a:t>In its Parameters, add a new filter with </a:t>
            </a:r>
            <a:r>
              <a:rPr lang="en-US" i="1" dirty="0"/>
              <a:t>Outlier</a:t>
            </a:r>
            <a:r>
              <a:rPr lang="en-US" dirty="0"/>
              <a:t>, </a:t>
            </a:r>
            <a:r>
              <a:rPr lang="en-US" i="1" dirty="0"/>
              <a:t>equals</a:t>
            </a:r>
            <a:r>
              <a:rPr lang="en-US" dirty="0"/>
              <a:t>, and </a:t>
            </a:r>
            <a:r>
              <a:rPr lang="en-US" i="1" dirty="0"/>
              <a:t>false</a:t>
            </a:r>
            <a:r>
              <a:rPr lang="en-US" dirty="0"/>
              <a:t> as values. </a:t>
            </a:r>
          </a:p>
          <a:p>
            <a:r>
              <a:rPr lang="en-US"/>
              <a:t>Run the process. </a:t>
            </a:r>
          </a:p>
          <a:p>
            <a:endParaRPr lang="en-US"/>
          </a:p>
        </p:txBody>
      </p:sp>
    </p:spTree>
    <p:extLst>
      <p:ext uri="{BB962C8B-B14F-4D97-AF65-F5344CB8AC3E}">
        <p14:creationId xmlns:p14="http://schemas.microsoft.com/office/powerpoint/2010/main" val="22563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09600"/>
            <a:ext cx="8229600" cy="5638800"/>
          </a:xfrm>
        </p:spPr>
        <p:txBody>
          <a:bodyPr>
            <a:normAutofit fontScale="85000" lnSpcReduction="20000"/>
          </a:bodyPr>
          <a:lstStyle/>
          <a:p>
            <a:r>
              <a:rPr lang="en-US" b="1" dirty="0" smtClean="0">
                <a:solidFill>
                  <a:schemeClr val="tx1"/>
                </a:solidFill>
              </a:rPr>
              <a:t>Activity 10 </a:t>
            </a:r>
          </a:p>
          <a:p>
            <a:r>
              <a:rPr lang="en-US" b="1" dirty="0" smtClean="0">
                <a:solidFill>
                  <a:schemeClr val="tx1"/>
                </a:solidFill>
              </a:rPr>
              <a:t>Identify </a:t>
            </a:r>
            <a:r>
              <a:rPr lang="en-US" b="1" dirty="0">
                <a:solidFill>
                  <a:schemeClr val="tx1"/>
                </a:solidFill>
              </a:rPr>
              <a:t>anomalies and outliers in your data. </a:t>
            </a:r>
            <a:r>
              <a:rPr lang="en-US" dirty="0">
                <a:solidFill>
                  <a:schemeClr val="tx1"/>
                </a:solidFill>
              </a:rPr>
              <a:t> </a:t>
            </a:r>
          </a:p>
          <a:p>
            <a:pPr marL="514350" lvl="0" indent="-514350" algn="just">
              <a:buFont typeface="+mj-lt"/>
              <a:buAutoNum type="arabicPeriod"/>
            </a:pPr>
            <a:r>
              <a:rPr lang="en-US" dirty="0" smtClean="0">
                <a:solidFill>
                  <a:schemeClr val="tx1"/>
                </a:solidFill>
              </a:rPr>
              <a:t>Drag </a:t>
            </a:r>
            <a:r>
              <a:rPr lang="en-US" dirty="0">
                <a:solidFill>
                  <a:schemeClr val="tx1"/>
                </a:solidFill>
              </a:rPr>
              <a:t>the </a:t>
            </a:r>
            <a:r>
              <a:rPr lang="en-US" b="1" dirty="0">
                <a:solidFill>
                  <a:schemeClr val="tx1"/>
                </a:solidFill>
              </a:rPr>
              <a:t>Titanic</a:t>
            </a:r>
            <a:r>
              <a:rPr lang="en-US" dirty="0">
                <a:solidFill>
                  <a:schemeClr val="tx1"/>
                </a:solidFill>
              </a:rPr>
              <a:t> data into the process. </a:t>
            </a:r>
          </a:p>
          <a:p>
            <a:pPr marL="514350" lvl="0" indent="-514350" algn="just">
              <a:buFont typeface="+mj-lt"/>
              <a:buAutoNum type="arabicPeriod"/>
            </a:pPr>
            <a:r>
              <a:rPr lang="en-US" dirty="0">
                <a:solidFill>
                  <a:schemeClr val="tx1"/>
                </a:solidFill>
              </a:rPr>
              <a:t>Add the operator </a:t>
            </a:r>
            <a:r>
              <a:rPr lang="en-US" b="1" dirty="0">
                <a:solidFill>
                  <a:schemeClr val="tx1"/>
                </a:solidFill>
              </a:rPr>
              <a:t>Select Attributes</a:t>
            </a:r>
            <a:r>
              <a:rPr lang="en-US" dirty="0">
                <a:solidFill>
                  <a:schemeClr val="tx1"/>
                </a:solidFill>
              </a:rPr>
              <a:t> and connect it. </a:t>
            </a:r>
          </a:p>
          <a:p>
            <a:pPr marL="514350" lvl="0" indent="-514350" algn="just">
              <a:buFont typeface="+mj-lt"/>
              <a:buAutoNum type="arabicPeriod"/>
            </a:pPr>
            <a:r>
              <a:rPr lang="en-US" dirty="0">
                <a:solidFill>
                  <a:schemeClr val="tx1"/>
                </a:solidFill>
              </a:rPr>
              <a:t>Change the </a:t>
            </a:r>
            <a:r>
              <a:rPr lang="en-US" b="1" dirty="0">
                <a:solidFill>
                  <a:schemeClr val="tx1"/>
                </a:solidFill>
              </a:rPr>
              <a:t>Parameters</a:t>
            </a:r>
            <a:r>
              <a:rPr lang="en-US" dirty="0">
                <a:solidFill>
                  <a:schemeClr val="tx1"/>
                </a:solidFill>
              </a:rPr>
              <a:t> so that you remove </a:t>
            </a:r>
            <a:r>
              <a:rPr lang="en-US" i="1" dirty="0">
                <a:solidFill>
                  <a:schemeClr val="tx1"/>
                </a:solidFill>
              </a:rPr>
              <a:t>Cabin</a:t>
            </a:r>
            <a:r>
              <a:rPr lang="en-US" dirty="0">
                <a:solidFill>
                  <a:schemeClr val="tx1"/>
                </a:solidFill>
              </a:rPr>
              <a:t>, </a:t>
            </a:r>
            <a:r>
              <a:rPr lang="en-US" i="1" dirty="0">
                <a:solidFill>
                  <a:schemeClr val="tx1"/>
                </a:solidFill>
              </a:rPr>
              <a:t>Life Boat</a:t>
            </a:r>
            <a:r>
              <a:rPr lang="en-US" dirty="0">
                <a:solidFill>
                  <a:schemeClr val="tx1"/>
                </a:solidFill>
              </a:rPr>
              <a:t>, </a:t>
            </a:r>
            <a:r>
              <a:rPr lang="en-US" i="1" dirty="0">
                <a:solidFill>
                  <a:schemeClr val="tx1"/>
                </a:solidFill>
              </a:rPr>
              <a:t>Name</a:t>
            </a:r>
            <a:r>
              <a:rPr lang="en-US" dirty="0">
                <a:solidFill>
                  <a:schemeClr val="tx1"/>
                </a:solidFill>
              </a:rPr>
              <a:t>, and </a:t>
            </a:r>
            <a:r>
              <a:rPr lang="en-US" i="1" dirty="0">
                <a:solidFill>
                  <a:schemeClr val="tx1"/>
                </a:solidFill>
              </a:rPr>
              <a:t>Ticket Number</a:t>
            </a:r>
            <a:r>
              <a:rPr lang="en-US" dirty="0">
                <a:solidFill>
                  <a:schemeClr val="tx1"/>
                </a:solidFill>
              </a:rPr>
              <a:t> . </a:t>
            </a:r>
          </a:p>
          <a:p>
            <a:pPr marL="514350" lvl="0" indent="-514350" algn="just">
              <a:buFont typeface="+mj-lt"/>
              <a:buAutoNum type="arabicPeriod"/>
            </a:pPr>
            <a:r>
              <a:rPr lang="en-US" dirty="0">
                <a:solidFill>
                  <a:schemeClr val="tx1"/>
                </a:solidFill>
              </a:rPr>
              <a:t>Add the operator </a:t>
            </a:r>
            <a:r>
              <a:rPr lang="en-US" b="1" dirty="0">
                <a:solidFill>
                  <a:schemeClr val="tx1"/>
                </a:solidFill>
              </a:rPr>
              <a:t>Normalize</a:t>
            </a:r>
            <a:r>
              <a:rPr lang="en-US" dirty="0">
                <a:solidFill>
                  <a:schemeClr val="tx1"/>
                </a:solidFill>
              </a:rPr>
              <a:t> and connect it. </a:t>
            </a:r>
          </a:p>
          <a:p>
            <a:pPr marL="514350" lvl="0" indent="-514350" algn="just">
              <a:buFont typeface="+mj-lt"/>
              <a:buAutoNum type="arabicPeriod"/>
            </a:pPr>
            <a:r>
              <a:rPr lang="en-US" dirty="0">
                <a:solidFill>
                  <a:schemeClr val="tx1"/>
                </a:solidFill>
              </a:rPr>
              <a:t>Search for the operator </a:t>
            </a:r>
            <a:r>
              <a:rPr lang="en-US" b="1" dirty="0">
                <a:solidFill>
                  <a:schemeClr val="tx1"/>
                </a:solidFill>
              </a:rPr>
              <a:t>Detect Outlier (Distances)</a:t>
            </a:r>
            <a:r>
              <a:rPr lang="en-US" dirty="0">
                <a:solidFill>
                  <a:schemeClr val="tx1"/>
                </a:solidFill>
              </a:rPr>
              <a:t>, add it, and connect it to </a:t>
            </a:r>
            <a:r>
              <a:rPr lang="en-US" b="1" dirty="0">
                <a:solidFill>
                  <a:schemeClr val="tx1"/>
                </a:solidFill>
              </a:rPr>
              <a:t>Normalize</a:t>
            </a:r>
            <a:r>
              <a:rPr lang="en-US" dirty="0">
                <a:solidFill>
                  <a:schemeClr val="tx1"/>
                </a:solidFill>
              </a:rPr>
              <a:t>.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Add </a:t>
            </a:r>
            <a:r>
              <a:rPr lang="en-US" b="1" dirty="0">
                <a:solidFill>
                  <a:schemeClr val="tx1"/>
                </a:solidFill>
              </a:rPr>
              <a:t>Filter Examples</a:t>
            </a:r>
            <a:r>
              <a:rPr lang="en-US" dirty="0">
                <a:solidFill>
                  <a:schemeClr val="tx1"/>
                </a:solidFill>
              </a:rPr>
              <a:t> to the process and connect it to the previous operator and also to the result port on the right. </a:t>
            </a:r>
            <a:r>
              <a:rPr lang="en-US" dirty="0" smtClean="0">
                <a:solidFill>
                  <a:schemeClr val="tx1"/>
                </a:solidFill>
              </a:rPr>
              <a:t>In </a:t>
            </a:r>
            <a:r>
              <a:rPr lang="en-US" dirty="0">
                <a:solidFill>
                  <a:schemeClr val="tx1"/>
                </a:solidFill>
              </a:rPr>
              <a:t>its Parameters, add a new filter with </a:t>
            </a:r>
            <a:r>
              <a:rPr lang="en-US" i="1" dirty="0">
                <a:solidFill>
                  <a:schemeClr val="tx1"/>
                </a:solidFill>
              </a:rPr>
              <a:t>Outlier</a:t>
            </a:r>
            <a:r>
              <a:rPr lang="en-US" dirty="0">
                <a:solidFill>
                  <a:schemeClr val="tx1"/>
                </a:solidFill>
              </a:rPr>
              <a:t>, </a:t>
            </a:r>
            <a:r>
              <a:rPr lang="en-US" i="1" dirty="0">
                <a:solidFill>
                  <a:schemeClr val="tx1"/>
                </a:solidFill>
              </a:rPr>
              <a:t>equals</a:t>
            </a:r>
            <a:r>
              <a:rPr lang="en-US" dirty="0">
                <a:solidFill>
                  <a:schemeClr val="tx1"/>
                </a:solidFill>
              </a:rPr>
              <a:t>, and </a:t>
            </a:r>
            <a:r>
              <a:rPr lang="en-US" i="1" dirty="0">
                <a:solidFill>
                  <a:schemeClr val="tx1"/>
                </a:solidFill>
              </a:rPr>
              <a:t>false</a:t>
            </a:r>
            <a:r>
              <a:rPr lang="en-US" dirty="0">
                <a:solidFill>
                  <a:schemeClr val="tx1"/>
                </a:solidFill>
              </a:rPr>
              <a:t> as values. </a:t>
            </a:r>
            <a:endParaRPr lang="en-US" dirty="0" smtClean="0">
              <a:solidFill>
                <a:schemeClr val="tx1"/>
              </a:solidFill>
            </a:endParaRPr>
          </a:p>
          <a:p>
            <a:pPr marL="514350" lvl="0" indent="-514350" algn="just">
              <a:buFont typeface="+mj-lt"/>
              <a:buAutoNum type="arabicPeriod"/>
            </a:pPr>
            <a:r>
              <a:rPr lang="en-US" dirty="0" smtClean="0">
                <a:solidFill>
                  <a:schemeClr val="tx1"/>
                </a:solidFill>
              </a:rPr>
              <a:t>Run </a:t>
            </a:r>
            <a:r>
              <a:rPr lang="en-US" dirty="0">
                <a:solidFill>
                  <a:schemeClr val="tx1"/>
                </a:solidFill>
              </a:rPr>
              <a:t>the process. </a:t>
            </a:r>
          </a:p>
          <a:p>
            <a:pPr marL="514350" indent="-514350" algn="just">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77643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11</a:t>
            </a:r>
            <a:br>
              <a:rPr lang="en-US" dirty="0" smtClean="0"/>
            </a:br>
            <a:r>
              <a:rPr lang="en-US" dirty="0" smtClean="0"/>
              <a:t>use of pivot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Drag the </a:t>
            </a:r>
            <a:r>
              <a:rPr lang="en-US" b="1" dirty="0"/>
              <a:t>Titanic</a:t>
            </a:r>
            <a:r>
              <a:rPr lang="en-US" dirty="0"/>
              <a:t> data into the process. </a:t>
            </a:r>
          </a:p>
          <a:p>
            <a:pPr lvl="0"/>
            <a:r>
              <a:rPr lang="en-US" dirty="0"/>
              <a:t>Add the operator </a:t>
            </a:r>
            <a:r>
              <a:rPr lang="en-US" b="1" dirty="0"/>
              <a:t>Pivot</a:t>
            </a:r>
            <a:r>
              <a:rPr lang="en-US" dirty="0"/>
              <a:t> and connect it. </a:t>
            </a:r>
          </a:p>
          <a:p>
            <a:pPr lvl="0"/>
            <a:r>
              <a:rPr lang="en-US" dirty="0"/>
              <a:t>In its </a:t>
            </a:r>
            <a:r>
              <a:rPr lang="en-US" b="1" dirty="0"/>
              <a:t>Parameters</a:t>
            </a:r>
            <a:r>
              <a:rPr lang="en-US" dirty="0"/>
              <a:t>, add </a:t>
            </a:r>
            <a:r>
              <a:rPr lang="en-US" i="1" dirty="0"/>
              <a:t>Sex</a:t>
            </a:r>
            <a:r>
              <a:rPr lang="en-US" dirty="0"/>
              <a:t> to the </a:t>
            </a:r>
            <a:r>
              <a:rPr lang="en-US" b="1" dirty="0"/>
              <a:t>group by attributes</a:t>
            </a:r>
            <a:r>
              <a:rPr lang="en-US" dirty="0"/>
              <a:t>. </a:t>
            </a:r>
          </a:p>
          <a:p>
            <a:pPr lvl="0"/>
            <a:r>
              <a:rPr lang="en-US" dirty="0"/>
              <a:t>Select </a:t>
            </a:r>
            <a:r>
              <a:rPr lang="en-US" i="1" dirty="0"/>
              <a:t>Passenger Class</a:t>
            </a:r>
            <a:r>
              <a:rPr lang="en-US" dirty="0"/>
              <a:t> as </a:t>
            </a:r>
            <a:r>
              <a:rPr lang="en-US" b="1" dirty="0"/>
              <a:t>column grouping attribute</a:t>
            </a:r>
            <a:r>
              <a:rPr lang="en-US" dirty="0"/>
              <a:t>. </a:t>
            </a:r>
          </a:p>
          <a:p>
            <a:pPr lvl="0"/>
            <a:r>
              <a:rPr lang="en-US" dirty="0"/>
              <a:t>Also use </a:t>
            </a:r>
            <a:r>
              <a:rPr lang="en-US" i="1" dirty="0"/>
              <a:t>Passenger Class</a:t>
            </a:r>
            <a:r>
              <a:rPr lang="en-US" dirty="0"/>
              <a:t> with function </a:t>
            </a:r>
            <a:r>
              <a:rPr lang="en-US" i="1" dirty="0"/>
              <a:t>count</a:t>
            </a:r>
            <a:r>
              <a:rPr lang="en-US" dirty="0"/>
              <a:t> as a new entry for </a:t>
            </a:r>
            <a:r>
              <a:rPr lang="en-US" b="1" dirty="0"/>
              <a:t>aggregation attributes</a:t>
            </a:r>
            <a:r>
              <a:rPr lang="en-US" dirty="0"/>
              <a:t>. </a:t>
            </a:r>
            <a:endParaRPr lang="en-US" dirty="0" smtClean="0"/>
          </a:p>
          <a:p>
            <a:pPr lvl="0"/>
            <a:r>
              <a:rPr lang="en-US" dirty="0"/>
              <a:t>Search for the operator </a:t>
            </a:r>
            <a:r>
              <a:rPr lang="en-US" b="1" dirty="0"/>
              <a:t>Rename by Replacing</a:t>
            </a:r>
            <a:r>
              <a:rPr lang="en-US" dirty="0"/>
              <a:t>, add it, and connect it to </a:t>
            </a:r>
            <a:r>
              <a:rPr lang="en-US" b="1" dirty="0"/>
              <a:t>Pivot</a:t>
            </a:r>
            <a:r>
              <a:rPr lang="en-US" dirty="0"/>
              <a:t>. </a:t>
            </a:r>
          </a:p>
          <a:p>
            <a:pPr lvl="0"/>
            <a:r>
              <a:rPr lang="en-US" dirty="0"/>
              <a:t>Also connect the operator to the result port on the right. </a:t>
            </a:r>
          </a:p>
          <a:p>
            <a:pPr lvl="0"/>
            <a:r>
              <a:rPr lang="en-US" dirty="0"/>
              <a:t>Copy </a:t>
            </a:r>
            <a:r>
              <a:rPr lang="en-US" i="1" dirty="0"/>
              <a:t>count\((.*)\)_(.*)</a:t>
            </a:r>
            <a:r>
              <a:rPr lang="en-US" dirty="0"/>
              <a:t> into the </a:t>
            </a:r>
            <a:r>
              <a:rPr lang="en-US" b="1" dirty="0"/>
              <a:t>replace what</a:t>
            </a:r>
            <a:r>
              <a:rPr lang="en-US" dirty="0"/>
              <a:t> parameter field. Make sure that you get all the parentheses right! </a:t>
            </a:r>
          </a:p>
          <a:p>
            <a:pPr lvl="0"/>
            <a:r>
              <a:rPr lang="en-US" dirty="0"/>
              <a:t>Copy </a:t>
            </a:r>
            <a:r>
              <a:rPr lang="en-US" i="1" dirty="0"/>
              <a:t>$1 $2</a:t>
            </a:r>
            <a:r>
              <a:rPr lang="en-US" dirty="0"/>
              <a:t> into the </a:t>
            </a:r>
            <a:r>
              <a:rPr lang="en-US" b="1" dirty="0"/>
              <a:t>replace by</a:t>
            </a:r>
            <a:r>
              <a:rPr lang="en-US" dirty="0"/>
              <a:t> parameter. </a:t>
            </a:r>
          </a:p>
          <a:p>
            <a:pPr lvl="0"/>
            <a:endParaRPr lang="en-US" dirty="0"/>
          </a:p>
          <a:p>
            <a:endParaRPr lang="en-US" dirty="0"/>
          </a:p>
        </p:txBody>
      </p:sp>
    </p:spTree>
    <p:extLst>
      <p:ext uri="{BB962C8B-B14F-4D97-AF65-F5344CB8AC3E}">
        <p14:creationId xmlns:p14="http://schemas.microsoft.com/office/powerpoint/2010/main" val="176072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Can you change the process so that the column names will be changed to "First Passenger Class", "Second Passenger Class", and "Third Passenger Class"? </a:t>
            </a:r>
          </a:p>
          <a:p>
            <a:pPr lvl="0"/>
            <a:r>
              <a:rPr lang="en-US" dirty="0"/>
              <a:t>Can you also change them to just say "First Class", "Second Class", and "Third Class"? </a:t>
            </a:r>
          </a:p>
          <a:p>
            <a:pPr lvl="0"/>
            <a:r>
              <a:rPr lang="en-US" dirty="0"/>
              <a:t>Change the Pivot so that the gender is transformed into new columns and the passenger class is defining three groups of data. How many columns and rows are you getting now? </a:t>
            </a:r>
          </a:p>
          <a:p>
            <a:pPr lvl="0"/>
            <a:r>
              <a:rPr lang="en-US" dirty="0"/>
              <a:t>Try to adapt the renaming so that it just uses the gender as column names after the new pivoting. </a:t>
            </a:r>
          </a:p>
          <a:p>
            <a:pPr lvl="0"/>
            <a:r>
              <a:rPr lang="en-US" dirty="0"/>
              <a:t>Now, remove the Rename by Replacing operator and remove the column grouping attribute from Pivot. Set Sex and Passenger Class as group by attributes and use Passenger Class with count as the aggregation attribute. Run the process and inspect the result. In how far is it different from the first result you obtained through Pivot? </a:t>
            </a:r>
          </a:p>
          <a:p>
            <a:endParaRPr lang="en-US" dirty="0"/>
          </a:p>
        </p:txBody>
      </p:sp>
    </p:spTree>
    <p:extLst>
      <p:ext uri="{BB962C8B-B14F-4D97-AF65-F5344CB8AC3E}">
        <p14:creationId xmlns:p14="http://schemas.microsoft.com/office/powerpoint/2010/main" val="3303332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Macros</a:t>
            </a:r>
            <a:endParaRPr lang="en-US" dirty="0"/>
          </a:p>
        </p:txBody>
      </p:sp>
      <p:sp>
        <p:nvSpPr>
          <p:cNvPr id="3" name="Content Placeholder 2"/>
          <p:cNvSpPr>
            <a:spLocks noGrp="1"/>
          </p:cNvSpPr>
          <p:nvPr>
            <p:ph idx="1"/>
          </p:nvPr>
        </p:nvSpPr>
        <p:spPr/>
        <p:txBody>
          <a:bodyPr>
            <a:normAutofit fontScale="47500" lnSpcReduction="20000"/>
          </a:bodyPr>
          <a:lstStyle/>
          <a:p>
            <a:pPr marL="514350" lvl="0" indent="-514350">
              <a:buFont typeface="+mj-lt"/>
              <a:buAutoNum type="arabicPeriod"/>
            </a:pPr>
            <a:r>
              <a:rPr lang="en-US" dirty="0"/>
              <a:t>Drag the </a:t>
            </a:r>
            <a:r>
              <a:rPr lang="en-US" b="1" dirty="0"/>
              <a:t>Titanic</a:t>
            </a:r>
            <a:r>
              <a:rPr lang="en-US" dirty="0"/>
              <a:t> data into the process. </a:t>
            </a:r>
          </a:p>
          <a:p>
            <a:pPr marL="514350" lvl="0" indent="-514350">
              <a:buFont typeface="+mj-lt"/>
              <a:buAutoNum type="arabicPeriod"/>
            </a:pPr>
            <a:r>
              <a:rPr lang="en-US" dirty="0"/>
              <a:t>Search for the operator </a:t>
            </a:r>
            <a:r>
              <a:rPr lang="en-US" b="1" dirty="0"/>
              <a:t>Set Macro</a:t>
            </a:r>
            <a:r>
              <a:rPr lang="en-US" dirty="0"/>
              <a:t> and add it to the process. </a:t>
            </a:r>
          </a:p>
          <a:p>
            <a:pPr marL="514350" lvl="0" indent="-514350">
              <a:buFont typeface="+mj-lt"/>
              <a:buAutoNum type="arabicPeriod"/>
            </a:pPr>
            <a:r>
              <a:rPr lang="en-US" dirty="0"/>
              <a:t>Connect </a:t>
            </a:r>
            <a:r>
              <a:rPr lang="en-US" b="1" dirty="0"/>
              <a:t>Set Macro</a:t>
            </a:r>
            <a:r>
              <a:rPr lang="en-US" dirty="0"/>
              <a:t> with </a:t>
            </a:r>
            <a:r>
              <a:rPr lang="en-US" b="1" dirty="0"/>
              <a:t>Retrieve Titanic</a:t>
            </a:r>
            <a:r>
              <a:rPr lang="en-US" dirty="0"/>
              <a:t>. </a:t>
            </a:r>
          </a:p>
          <a:p>
            <a:pPr marL="514350" lvl="0" indent="-514350">
              <a:buFont typeface="+mj-lt"/>
              <a:buAutoNum type="arabicPeriod"/>
            </a:pPr>
            <a:r>
              <a:rPr lang="en-US" dirty="0"/>
              <a:t>Click on </a:t>
            </a:r>
            <a:r>
              <a:rPr lang="en-US" b="1" dirty="0"/>
              <a:t>Set Macro</a:t>
            </a:r>
            <a:r>
              <a:rPr lang="en-US" dirty="0"/>
              <a:t> and make the following changes in its </a:t>
            </a:r>
            <a:r>
              <a:rPr lang="en-US" b="1" dirty="0"/>
              <a:t>Parameters</a:t>
            </a:r>
            <a:r>
              <a:rPr lang="en-US" dirty="0"/>
              <a:t>: </a:t>
            </a:r>
          </a:p>
          <a:p>
            <a:pPr marL="514350" lvl="0" indent="-514350">
              <a:buFont typeface="+mj-lt"/>
              <a:buAutoNum type="arabicPeriod"/>
            </a:pPr>
            <a:r>
              <a:rPr lang="en-US" dirty="0"/>
              <a:t>Set </a:t>
            </a:r>
            <a:r>
              <a:rPr lang="en-US" b="1" dirty="0"/>
              <a:t>macro</a:t>
            </a:r>
            <a:r>
              <a:rPr lang="en-US" dirty="0"/>
              <a:t> to </a:t>
            </a:r>
            <a:r>
              <a:rPr lang="en-US" i="1" dirty="0"/>
              <a:t>fraction</a:t>
            </a:r>
            <a:r>
              <a:rPr lang="en-US" dirty="0"/>
              <a:t>. </a:t>
            </a:r>
          </a:p>
          <a:p>
            <a:pPr marL="514350" lvl="0" indent="-514350">
              <a:buFont typeface="+mj-lt"/>
              <a:buAutoNum type="arabicPeriod"/>
            </a:pPr>
            <a:r>
              <a:rPr lang="en-US" dirty="0"/>
              <a:t>Set </a:t>
            </a:r>
            <a:r>
              <a:rPr lang="en-US" b="1" dirty="0"/>
              <a:t>value</a:t>
            </a:r>
            <a:r>
              <a:rPr lang="en-US" dirty="0"/>
              <a:t> to </a:t>
            </a:r>
            <a:r>
              <a:rPr lang="en-US" i="1" dirty="0"/>
              <a:t>0.5</a:t>
            </a:r>
            <a:r>
              <a:rPr lang="en-US" dirty="0"/>
              <a:t> . </a:t>
            </a:r>
            <a:endParaRPr lang="en-US" dirty="0" smtClean="0"/>
          </a:p>
          <a:p>
            <a:pPr marL="514350" lvl="0" indent="-514350">
              <a:buFont typeface="+mj-lt"/>
              <a:buAutoNum type="arabicPeriod"/>
            </a:pPr>
            <a:r>
              <a:rPr lang="en-US" dirty="0"/>
              <a:t>Add the operator </a:t>
            </a:r>
            <a:r>
              <a:rPr lang="en-US" b="1" dirty="0"/>
              <a:t>Extract Macro</a:t>
            </a:r>
            <a:r>
              <a:rPr lang="en-US" dirty="0"/>
              <a:t> to the process and connect it. </a:t>
            </a:r>
          </a:p>
          <a:p>
            <a:pPr marL="514350" lvl="0" indent="-514350">
              <a:buFont typeface="+mj-lt"/>
              <a:buAutoNum type="arabicPeriod"/>
            </a:pPr>
            <a:r>
              <a:rPr lang="en-US" dirty="0"/>
              <a:t>In its </a:t>
            </a:r>
            <a:r>
              <a:rPr lang="en-US" b="1" dirty="0"/>
              <a:t>Parameters</a:t>
            </a:r>
            <a:r>
              <a:rPr lang="en-US" dirty="0"/>
              <a:t>, set </a:t>
            </a:r>
            <a:r>
              <a:rPr lang="en-US" b="1" dirty="0"/>
              <a:t>macro</a:t>
            </a:r>
            <a:r>
              <a:rPr lang="en-US" dirty="0"/>
              <a:t> to </a:t>
            </a:r>
            <a:r>
              <a:rPr lang="en-US" i="1" dirty="0"/>
              <a:t>size</a:t>
            </a:r>
            <a:r>
              <a:rPr lang="en-US" dirty="0"/>
              <a:t>. </a:t>
            </a:r>
          </a:p>
          <a:p>
            <a:pPr marL="514350" lvl="0" indent="-514350">
              <a:buFont typeface="+mj-lt"/>
              <a:buAutoNum type="arabicPeriod"/>
            </a:pPr>
            <a:r>
              <a:rPr lang="en-US" dirty="0"/>
              <a:t>Also set </a:t>
            </a:r>
            <a:r>
              <a:rPr lang="en-US" b="1" dirty="0"/>
              <a:t>macro type</a:t>
            </a:r>
            <a:r>
              <a:rPr lang="en-US" dirty="0"/>
              <a:t> to </a:t>
            </a:r>
            <a:r>
              <a:rPr lang="en-US" i="1" dirty="0" err="1"/>
              <a:t>number_of_examples</a:t>
            </a:r>
            <a:r>
              <a:rPr lang="en-US" dirty="0"/>
              <a:t>. </a:t>
            </a:r>
            <a:endParaRPr lang="en-US" dirty="0" smtClean="0"/>
          </a:p>
          <a:p>
            <a:pPr marL="514350" lvl="0" indent="-514350">
              <a:buFont typeface="+mj-lt"/>
              <a:buAutoNum type="arabicPeriod"/>
            </a:pPr>
            <a:r>
              <a:rPr lang="en-US" dirty="0"/>
              <a:t>Search for the operator </a:t>
            </a:r>
            <a:r>
              <a:rPr lang="en-US" b="1" dirty="0"/>
              <a:t>Generate Macro</a:t>
            </a:r>
            <a:r>
              <a:rPr lang="en-US" dirty="0"/>
              <a:t> and drag it into the process. </a:t>
            </a:r>
          </a:p>
          <a:p>
            <a:pPr marL="514350" lvl="0" indent="-514350">
              <a:buFont typeface="+mj-lt"/>
              <a:buAutoNum type="arabicPeriod"/>
            </a:pPr>
            <a:r>
              <a:rPr lang="en-US" dirty="0"/>
              <a:t>Connect it. </a:t>
            </a:r>
          </a:p>
          <a:p>
            <a:pPr marL="514350" lvl="0" indent="-514350">
              <a:buFont typeface="+mj-lt"/>
              <a:buAutoNum type="arabicPeriod"/>
            </a:pPr>
            <a:r>
              <a:rPr lang="en-US" dirty="0"/>
              <a:t>In its </a:t>
            </a:r>
            <a:r>
              <a:rPr lang="en-US" b="1" dirty="0"/>
              <a:t>Parameters</a:t>
            </a:r>
            <a:r>
              <a:rPr lang="en-US" dirty="0"/>
              <a:t>, click on </a:t>
            </a:r>
            <a:r>
              <a:rPr lang="en-US" b="1" dirty="0"/>
              <a:t>function descriptions</a:t>
            </a:r>
            <a:r>
              <a:rPr lang="en-US" dirty="0"/>
              <a:t>. </a:t>
            </a:r>
          </a:p>
          <a:p>
            <a:pPr marL="514350" lvl="0" indent="-514350">
              <a:buFont typeface="+mj-lt"/>
              <a:buAutoNum type="arabicPeriod"/>
            </a:pPr>
            <a:r>
              <a:rPr lang="en-US" dirty="0"/>
              <a:t>Add a new entry with </a:t>
            </a:r>
            <a:r>
              <a:rPr lang="en-US" i="1" dirty="0"/>
              <a:t>new size</a:t>
            </a:r>
            <a:r>
              <a:rPr lang="en-US" dirty="0"/>
              <a:t> as </a:t>
            </a:r>
            <a:r>
              <a:rPr lang="en-US" b="1" dirty="0"/>
              <a:t>macro name</a:t>
            </a:r>
            <a:r>
              <a:rPr lang="en-US" dirty="0"/>
              <a:t> and </a:t>
            </a:r>
            <a:r>
              <a:rPr lang="en-US" i="1" dirty="0"/>
              <a:t>round(</a:t>
            </a:r>
            <a:r>
              <a:rPr lang="en-US" i="1" dirty="0" err="1"/>
              <a:t>eval</a:t>
            </a:r>
            <a:r>
              <a:rPr lang="en-US" i="1" dirty="0"/>
              <a:t>(%{size})*</a:t>
            </a:r>
            <a:r>
              <a:rPr lang="en-US" i="1" dirty="0" err="1"/>
              <a:t>eval</a:t>
            </a:r>
            <a:r>
              <a:rPr lang="en-US" i="1" dirty="0"/>
              <a:t>(%{fraction}))</a:t>
            </a:r>
            <a:r>
              <a:rPr lang="en-US" dirty="0"/>
              <a:t> as </a:t>
            </a:r>
            <a:r>
              <a:rPr lang="en-US" b="1" dirty="0"/>
              <a:t>function expression</a:t>
            </a:r>
            <a:r>
              <a:rPr lang="en-US" dirty="0"/>
              <a:t>. </a:t>
            </a:r>
          </a:p>
          <a:p>
            <a:pPr marL="514350" lvl="0" indent="-514350">
              <a:buFont typeface="+mj-lt"/>
              <a:buAutoNum type="arabicPeriod"/>
            </a:pPr>
            <a:r>
              <a:rPr lang="en-US" dirty="0" smtClean="0"/>
              <a:t>Drag </a:t>
            </a:r>
            <a:r>
              <a:rPr lang="en-US" dirty="0"/>
              <a:t>the operator </a:t>
            </a:r>
            <a:r>
              <a:rPr lang="en-US" b="1" dirty="0"/>
              <a:t>Sample</a:t>
            </a:r>
            <a:r>
              <a:rPr lang="en-US" dirty="0"/>
              <a:t> into the process and connect it. </a:t>
            </a:r>
          </a:p>
          <a:p>
            <a:pPr marL="514350" lvl="0" indent="-514350">
              <a:buFont typeface="+mj-lt"/>
              <a:buAutoNum type="arabicPeriod"/>
            </a:pPr>
            <a:r>
              <a:rPr lang="en-US" dirty="0"/>
              <a:t>Set the parameter </a:t>
            </a:r>
            <a:r>
              <a:rPr lang="en-US" b="1" dirty="0"/>
              <a:t>sample size</a:t>
            </a:r>
            <a:r>
              <a:rPr lang="en-US" dirty="0"/>
              <a:t> to </a:t>
            </a:r>
            <a:r>
              <a:rPr lang="en-US" i="1" dirty="0"/>
              <a:t>%{new size}</a:t>
            </a:r>
            <a:r>
              <a:rPr lang="en-US" dirty="0"/>
              <a:t> . </a:t>
            </a:r>
          </a:p>
          <a:p>
            <a:pPr marL="514350" lvl="0" indent="-514350">
              <a:buFont typeface="+mj-lt"/>
              <a:buAutoNum type="arabicPeriod"/>
            </a:pPr>
            <a:r>
              <a:rPr lang="en-US" dirty="0"/>
              <a:t>Connect the output of </a:t>
            </a:r>
            <a:r>
              <a:rPr lang="en-US" b="1" dirty="0"/>
              <a:t>Sample</a:t>
            </a:r>
            <a:r>
              <a:rPr lang="en-US" dirty="0"/>
              <a:t> to the result port on the right. </a:t>
            </a:r>
          </a:p>
          <a:p>
            <a:pPr marL="514350" lvl="0" indent="-514350">
              <a:buFont typeface="+mj-lt"/>
              <a:buAutoNum type="arabicPeriod"/>
            </a:pPr>
            <a:r>
              <a:rPr lang="en-US" dirty="0"/>
              <a:t>Run the process. </a:t>
            </a:r>
          </a:p>
          <a:p>
            <a:pPr marL="514350" lvl="0" indent="-514350">
              <a:buFont typeface="+mj-lt"/>
              <a:buAutoNum type="arabicPeriod"/>
            </a:pPr>
            <a:endParaRPr lang="en-US" dirty="0" smtClean="0"/>
          </a:p>
          <a:p>
            <a:pPr marL="514350" lvl="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23381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a:t>
            </a:r>
            <a:endParaRPr lang="en-US" dirty="0"/>
          </a:p>
        </p:txBody>
      </p:sp>
      <p:sp>
        <p:nvSpPr>
          <p:cNvPr id="3" name="Content Placeholder 2"/>
          <p:cNvSpPr>
            <a:spLocks noGrp="1"/>
          </p:cNvSpPr>
          <p:nvPr>
            <p:ph idx="1"/>
          </p:nvPr>
        </p:nvSpPr>
        <p:spPr/>
        <p:txBody>
          <a:bodyPr>
            <a:normAutofit fontScale="32500" lnSpcReduction="20000"/>
          </a:bodyPr>
          <a:lstStyle/>
          <a:p>
            <a:pPr lvl="0"/>
            <a:r>
              <a:rPr lang="en-US" dirty="0"/>
              <a:t>Drag the </a:t>
            </a:r>
            <a:r>
              <a:rPr lang="en-US" b="1" dirty="0"/>
              <a:t>Titanic</a:t>
            </a:r>
            <a:r>
              <a:rPr lang="en-US" dirty="0"/>
              <a:t> data into the process. </a:t>
            </a:r>
          </a:p>
          <a:p>
            <a:pPr lvl="0"/>
            <a:r>
              <a:rPr lang="en-US" dirty="0"/>
              <a:t>Add the operator </a:t>
            </a:r>
            <a:r>
              <a:rPr lang="en-US" b="1" dirty="0"/>
              <a:t>Set Macro</a:t>
            </a:r>
            <a:r>
              <a:rPr lang="en-US" dirty="0"/>
              <a:t> to the process and connect it. </a:t>
            </a:r>
          </a:p>
          <a:p>
            <a:pPr lvl="0"/>
            <a:r>
              <a:rPr lang="en-US" dirty="0"/>
              <a:t>Use </a:t>
            </a:r>
            <a:r>
              <a:rPr lang="en-US" i="1" dirty="0"/>
              <a:t>max size</a:t>
            </a:r>
            <a:r>
              <a:rPr lang="en-US" dirty="0"/>
              <a:t> as </a:t>
            </a:r>
            <a:r>
              <a:rPr lang="en-US" b="1" dirty="0"/>
              <a:t>macro</a:t>
            </a:r>
            <a:r>
              <a:rPr lang="en-US" dirty="0"/>
              <a:t> and </a:t>
            </a:r>
            <a:r>
              <a:rPr lang="en-US" i="1" dirty="0"/>
              <a:t>400</a:t>
            </a:r>
            <a:r>
              <a:rPr lang="en-US" dirty="0"/>
              <a:t> as </a:t>
            </a:r>
            <a:r>
              <a:rPr lang="en-US" b="1" dirty="0"/>
              <a:t>value</a:t>
            </a:r>
            <a:r>
              <a:rPr lang="en-US" dirty="0"/>
              <a:t> in its </a:t>
            </a:r>
            <a:r>
              <a:rPr lang="en-US" b="1" dirty="0"/>
              <a:t>Parameters</a:t>
            </a:r>
            <a:r>
              <a:rPr lang="en-US" dirty="0"/>
              <a:t>. </a:t>
            </a:r>
          </a:p>
          <a:p>
            <a:pPr lvl="0"/>
            <a:r>
              <a:rPr lang="en-US" dirty="0"/>
              <a:t>Search for the operator </a:t>
            </a:r>
            <a:r>
              <a:rPr lang="en-US" b="1" dirty="0"/>
              <a:t>Loop Values</a:t>
            </a:r>
            <a:r>
              <a:rPr lang="en-US" dirty="0"/>
              <a:t> and drag it into the process. Connect it. </a:t>
            </a:r>
          </a:p>
          <a:p>
            <a:pPr lvl="0"/>
            <a:r>
              <a:rPr lang="en-US" dirty="0"/>
              <a:t>In its </a:t>
            </a:r>
            <a:r>
              <a:rPr lang="en-US" b="1" dirty="0"/>
              <a:t>Parameters</a:t>
            </a:r>
            <a:r>
              <a:rPr lang="en-US" dirty="0"/>
              <a:t>, set </a:t>
            </a:r>
            <a:r>
              <a:rPr lang="en-US" b="1" dirty="0"/>
              <a:t>attribute</a:t>
            </a:r>
            <a:r>
              <a:rPr lang="en-US" dirty="0"/>
              <a:t> to </a:t>
            </a:r>
            <a:r>
              <a:rPr lang="en-US" i="1" dirty="0"/>
              <a:t>Passenger Class</a:t>
            </a:r>
            <a:r>
              <a:rPr lang="en-US" dirty="0"/>
              <a:t>. </a:t>
            </a:r>
          </a:p>
          <a:p>
            <a:pPr lvl="0"/>
            <a:r>
              <a:rPr lang="en-US" dirty="0"/>
              <a:t>Double-click </a:t>
            </a:r>
            <a:r>
              <a:rPr lang="en-US" b="1" dirty="0"/>
              <a:t>Loop Values</a:t>
            </a:r>
            <a:r>
              <a:rPr lang="en-US" dirty="0"/>
              <a:t>. </a:t>
            </a:r>
          </a:p>
          <a:p>
            <a:pPr lvl="0"/>
            <a:r>
              <a:rPr lang="en-US" dirty="0"/>
              <a:t>Make sure you are inside the </a:t>
            </a:r>
            <a:r>
              <a:rPr lang="en-US" b="1" dirty="0"/>
              <a:t>Loop</a:t>
            </a:r>
            <a:r>
              <a:rPr lang="en-US" dirty="0"/>
              <a:t> operator by double-clicking it, if you didn’t already. </a:t>
            </a:r>
          </a:p>
          <a:p>
            <a:pPr lvl="0"/>
            <a:r>
              <a:rPr lang="en-US" dirty="0"/>
              <a:t>Inside the </a:t>
            </a:r>
            <a:r>
              <a:rPr lang="en-US" b="1" dirty="0"/>
              <a:t>Loop Values</a:t>
            </a:r>
            <a:r>
              <a:rPr lang="en-US" dirty="0"/>
              <a:t> operator, do the following: </a:t>
            </a:r>
          </a:p>
          <a:p>
            <a:pPr lvl="0"/>
            <a:r>
              <a:rPr lang="en-US" dirty="0"/>
              <a:t>Add the operator </a:t>
            </a:r>
            <a:r>
              <a:rPr lang="en-US" b="1" dirty="0"/>
              <a:t>Filter Examples</a:t>
            </a:r>
            <a:r>
              <a:rPr lang="en-US" dirty="0"/>
              <a:t>. </a:t>
            </a:r>
          </a:p>
          <a:p>
            <a:pPr lvl="0"/>
            <a:r>
              <a:rPr lang="en-US" dirty="0"/>
              <a:t>Connect the input of the filter with the port on the left of the sub-process. This will allow the data set delivered to the Loop Operator to flow into the sub-process. </a:t>
            </a:r>
          </a:p>
          <a:p>
            <a:pPr lvl="0"/>
            <a:r>
              <a:rPr lang="en-US" dirty="0"/>
              <a:t>In the </a:t>
            </a:r>
            <a:r>
              <a:rPr lang="en-US" b="1" dirty="0"/>
              <a:t>Parameters</a:t>
            </a:r>
            <a:r>
              <a:rPr lang="en-US" dirty="0"/>
              <a:t> of </a:t>
            </a:r>
            <a:r>
              <a:rPr lang="en-US" b="1" dirty="0"/>
              <a:t>Filter Examples</a:t>
            </a:r>
            <a:r>
              <a:rPr lang="en-US" dirty="0"/>
              <a:t>, add a new filter with the settings </a:t>
            </a:r>
            <a:r>
              <a:rPr lang="en-US" i="1" dirty="0"/>
              <a:t>Passenger Class</a:t>
            </a:r>
            <a:r>
              <a:rPr lang="en-US" dirty="0"/>
              <a:t>, </a:t>
            </a:r>
            <a:r>
              <a:rPr lang="en-US" i="1" dirty="0"/>
              <a:t>equals</a:t>
            </a:r>
            <a:r>
              <a:rPr lang="en-US" dirty="0"/>
              <a:t>, and </a:t>
            </a:r>
            <a:r>
              <a:rPr lang="en-US" i="1" dirty="0"/>
              <a:t>%{</a:t>
            </a:r>
            <a:r>
              <a:rPr lang="en-US" i="1" dirty="0" err="1"/>
              <a:t>loop_value</a:t>
            </a:r>
            <a:r>
              <a:rPr lang="en-US" i="1" dirty="0"/>
              <a:t>}</a:t>
            </a:r>
            <a:r>
              <a:rPr lang="en-US" dirty="0"/>
              <a:t> . </a:t>
            </a:r>
          </a:p>
          <a:p>
            <a:pPr lvl="0"/>
            <a:r>
              <a:rPr lang="en-US" dirty="0"/>
              <a:t>Still inside </a:t>
            </a:r>
            <a:r>
              <a:rPr lang="en-US" b="1" dirty="0"/>
              <a:t>Loop Values</a:t>
            </a:r>
            <a:r>
              <a:rPr lang="en-US" dirty="0"/>
              <a:t>, add the operator </a:t>
            </a:r>
            <a:r>
              <a:rPr lang="en-US" b="1" dirty="0"/>
              <a:t>Branch</a:t>
            </a:r>
            <a:r>
              <a:rPr lang="en-US" dirty="0"/>
              <a:t> to the sub-process. </a:t>
            </a:r>
          </a:p>
          <a:p>
            <a:pPr lvl="0"/>
            <a:r>
              <a:rPr lang="en-US" dirty="0"/>
              <a:t>Connect the input of </a:t>
            </a:r>
            <a:r>
              <a:rPr lang="en-US" b="1" dirty="0"/>
              <a:t>Branch</a:t>
            </a:r>
            <a:r>
              <a:rPr lang="en-US" dirty="0"/>
              <a:t> with the output of the </a:t>
            </a:r>
            <a:r>
              <a:rPr lang="en-US" b="1" dirty="0"/>
              <a:t>Filter</a:t>
            </a:r>
            <a:r>
              <a:rPr lang="en-US" dirty="0"/>
              <a:t>. </a:t>
            </a:r>
          </a:p>
          <a:p>
            <a:pPr lvl="0"/>
            <a:r>
              <a:rPr lang="en-US" dirty="0"/>
              <a:t>Also connect the first output port of </a:t>
            </a:r>
            <a:r>
              <a:rPr lang="en-US" b="1" dirty="0"/>
              <a:t>Branch</a:t>
            </a:r>
            <a:r>
              <a:rPr lang="en-US" dirty="0"/>
              <a:t> with the "out" port on the right of the </a:t>
            </a:r>
            <a:r>
              <a:rPr lang="en-US" b="1" dirty="0"/>
              <a:t>Loop Values</a:t>
            </a:r>
            <a:r>
              <a:rPr lang="en-US" dirty="0"/>
              <a:t> sub-process. This will allow us to use the results of the loop iterations in the main process. </a:t>
            </a:r>
          </a:p>
          <a:p>
            <a:pPr lvl="0"/>
            <a:r>
              <a:rPr lang="en-US" dirty="0"/>
              <a:t>Click on the </a:t>
            </a:r>
            <a:r>
              <a:rPr lang="en-US" b="1" dirty="0"/>
              <a:t>Branch</a:t>
            </a:r>
            <a:r>
              <a:rPr lang="en-US" dirty="0"/>
              <a:t> operator to get its </a:t>
            </a:r>
            <a:r>
              <a:rPr lang="en-US" b="1" dirty="0"/>
              <a:t>Parameters</a:t>
            </a:r>
            <a:r>
              <a:rPr lang="en-US" dirty="0"/>
              <a:t>. Set </a:t>
            </a:r>
            <a:r>
              <a:rPr lang="en-US" b="1" dirty="0"/>
              <a:t>condition type</a:t>
            </a:r>
            <a:r>
              <a:rPr lang="en-US" dirty="0"/>
              <a:t> to </a:t>
            </a:r>
            <a:r>
              <a:rPr lang="en-US" i="1" dirty="0" err="1"/>
              <a:t>max_examples</a:t>
            </a:r>
            <a:r>
              <a:rPr lang="en-US" dirty="0"/>
              <a:t> and </a:t>
            </a:r>
            <a:r>
              <a:rPr lang="en-US" b="1" dirty="0"/>
              <a:t>condition value</a:t>
            </a:r>
            <a:r>
              <a:rPr lang="en-US" dirty="0"/>
              <a:t> to </a:t>
            </a:r>
            <a:r>
              <a:rPr lang="en-US" i="1" dirty="0"/>
              <a:t>%{max size}</a:t>
            </a:r>
            <a:r>
              <a:rPr lang="en-US" dirty="0"/>
              <a:t> . This is the macro we have defined in the beginning. </a:t>
            </a:r>
          </a:p>
          <a:p>
            <a:pPr lvl="0"/>
            <a:r>
              <a:rPr lang="en-US" dirty="0"/>
              <a:t>Double-click on </a:t>
            </a:r>
            <a:r>
              <a:rPr lang="en-US" b="1" dirty="0"/>
              <a:t>Branch</a:t>
            </a:r>
            <a:r>
              <a:rPr lang="en-US" dirty="0"/>
              <a:t> to jump inside the operator. </a:t>
            </a:r>
          </a:p>
          <a:p>
            <a:pPr lvl="0"/>
            <a:r>
              <a:rPr lang="en-US" dirty="0"/>
              <a:t>In the "Then" sub-process on the left, just connect the first port on the left with the first port on the right. That is right, we do </a:t>
            </a:r>
            <a:r>
              <a:rPr lang="en-US" i="1" dirty="0"/>
              <a:t>not</a:t>
            </a:r>
            <a:r>
              <a:rPr lang="en-US" dirty="0"/>
              <a:t> use any operators here. </a:t>
            </a:r>
          </a:p>
          <a:p>
            <a:pPr lvl="0"/>
            <a:r>
              <a:rPr lang="en-US" dirty="0"/>
              <a:t>In the "Else" sub-process on the right, add a </a:t>
            </a:r>
            <a:r>
              <a:rPr lang="en-US" b="1" dirty="0"/>
              <a:t>Sample</a:t>
            </a:r>
            <a:r>
              <a:rPr lang="en-US" dirty="0"/>
              <a:t> operator and connect its in- and output ports with the ports on the left and the right of the sub-process. </a:t>
            </a:r>
          </a:p>
          <a:p>
            <a:pPr lvl="0"/>
            <a:r>
              <a:rPr lang="en-US" dirty="0"/>
              <a:t>Set the </a:t>
            </a:r>
            <a:r>
              <a:rPr lang="en-US" b="1" dirty="0"/>
              <a:t>sample size</a:t>
            </a:r>
            <a:r>
              <a:rPr lang="en-US" dirty="0"/>
              <a:t> parameter to </a:t>
            </a:r>
            <a:r>
              <a:rPr lang="en-US" i="1" dirty="0"/>
              <a:t>%{max size}</a:t>
            </a:r>
            <a:r>
              <a:rPr lang="en-US" dirty="0"/>
              <a:t> . </a:t>
            </a:r>
          </a:p>
          <a:p>
            <a:pPr lvl="0"/>
            <a:r>
              <a:rPr lang="en-US" dirty="0"/>
              <a:t>Navigate back to the main process at the top of the </a:t>
            </a:r>
            <a:r>
              <a:rPr lang="en-US" b="1" dirty="0"/>
              <a:t>Process</a:t>
            </a:r>
            <a:r>
              <a:rPr lang="en-US" dirty="0"/>
              <a:t> panel. </a:t>
            </a:r>
          </a:p>
          <a:p>
            <a:pPr lvl="0"/>
            <a:r>
              <a:rPr lang="en-US" dirty="0"/>
              <a:t>Add the operator </a:t>
            </a:r>
            <a:r>
              <a:rPr lang="en-US" b="1" dirty="0"/>
              <a:t>Append</a:t>
            </a:r>
            <a:r>
              <a:rPr lang="en-US" dirty="0"/>
              <a:t> to the process. </a:t>
            </a:r>
          </a:p>
          <a:p>
            <a:pPr lvl="0"/>
            <a:r>
              <a:rPr lang="en-US" dirty="0"/>
              <a:t>Connect its input with the output of </a:t>
            </a:r>
            <a:r>
              <a:rPr lang="en-US" b="1" dirty="0"/>
              <a:t>Loop Values</a:t>
            </a:r>
            <a:r>
              <a:rPr lang="en-US" dirty="0"/>
              <a:t> and its output with the result port on the right. </a:t>
            </a:r>
          </a:p>
          <a:p>
            <a:pPr lvl="0"/>
            <a:r>
              <a:rPr lang="en-US"/>
              <a:t>Run the process. </a:t>
            </a:r>
          </a:p>
          <a:p>
            <a:endParaRPr lang="en-US"/>
          </a:p>
        </p:txBody>
      </p:sp>
    </p:spTree>
    <p:extLst>
      <p:ext uri="{BB962C8B-B14F-4D97-AF65-F5344CB8AC3E}">
        <p14:creationId xmlns:p14="http://schemas.microsoft.com/office/powerpoint/2010/main" val="353606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533400"/>
          </a:xfrm>
        </p:spPr>
        <p:txBody>
          <a:bodyPr>
            <a:normAutofit fontScale="90000"/>
          </a:bodyPr>
          <a:lstStyle/>
          <a:p>
            <a:r>
              <a:rPr lang="en-US" dirty="0" smtClean="0"/>
              <a:t>Activity 1 </a:t>
            </a:r>
            <a:br>
              <a:rPr lang="en-US" dirty="0" smtClean="0"/>
            </a:br>
            <a:endParaRPr lang="en-US" dirty="0"/>
          </a:p>
        </p:txBody>
      </p:sp>
      <p:sp>
        <p:nvSpPr>
          <p:cNvPr id="3" name="Content Placeholder 2"/>
          <p:cNvSpPr>
            <a:spLocks noGrp="1"/>
          </p:cNvSpPr>
          <p:nvPr>
            <p:ph idx="1"/>
          </p:nvPr>
        </p:nvSpPr>
        <p:spPr>
          <a:xfrm>
            <a:off x="381000" y="609600"/>
            <a:ext cx="8229600" cy="6172200"/>
          </a:xfrm>
        </p:spPr>
        <p:txBody>
          <a:bodyPr>
            <a:noAutofit/>
          </a:bodyPr>
          <a:lstStyle/>
          <a:p>
            <a:pPr lvl="0"/>
            <a:r>
              <a:rPr lang="en-US" sz="1600" dirty="0"/>
              <a:t>Expand the </a:t>
            </a:r>
            <a:r>
              <a:rPr lang="en-US" sz="1600" b="1" dirty="0"/>
              <a:t>Samples</a:t>
            </a:r>
            <a:r>
              <a:rPr lang="en-US" sz="1600" dirty="0"/>
              <a:t> repository in the </a:t>
            </a:r>
            <a:r>
              <a:rPr lang="en-US" sz="1600" b="1" dirty="0"/>
              <a:t>Repository</a:t>
            </a:r>
            <a:r>
              <a:rPr lang="en-US" sz="1600" dirty="0"/>
              <a:t> panel. </a:t>
            </a:r>
          </a:p>
          <a:p>
            <a:pPr lvl="0"/>
            <a:r>
              <a:rPr lang="en-US" sz="1600" dirty="0"/>
              <a:t>Next, expand the </a:t>
            </a:r>
            <a:r>
              <a:rPr lang="en-US" sz="1600" b="1" dirty="0"/>
              <a:t>data</a:t>
            </a:r>
            <a:r>
              <a:rPr lang="en-US" sz="1600" dirty="0"/>
              <a:t> folder within the samples repository to retrieve the </a:t>
            </a:r>
            <a:r>
              <a:rPr lang="en-US" sz="1600" b="1" dirty="0"/>
              <a:t>Products</a:t>
            </a:r>
            <a:r>
              <a:rPr lang="en-US" sz="1600" dirty="0"/>
              <a:t> and </a:t>
            </a:r>
            <a:r>
              <a:rPr lang="en-US" sz="1600" b="1" dirty="0"/>
              <a:t>Transactions</a:t>
            </a:r>
            <a:r>
              <a:rPr lang="en-US" sz="1600" dirty="0"/>
              <a:t> data. </a:t>
            </a:r>
          </a:p>
          <a:p>
            <a:pPr lvl="0"/>
            <a:r>
              <a:rPr lang="en-US" sz="1600" dirty="0"/>
              <a:t>Drag the </a:t>
            </a:r>
            <a:r>
              <a:rPr lang="en-US" sz="1600" b="1" dirty="0"/>
              <a:t>Products</a:t>
            </a:r>
            <a:r>
              <a:rPr lang="en-US" sz="1600" dirty="0"/>
              <a:t> data and the </a:t>
            </a:r>
            <a:r>
              <a:rPr lang="en-US" sz="1600" b="1" dirty="0"/>
              <a:t>Transactions</a:t>
            </a:r>
            <a:r>
              <a:rPr lang="en-US" sz="1600" dirty="0"/>
              <a:t> data from the </a:t>
            </a:r>
            <a:r>
              <a:rPr lang="en-US" sz="1600" b="1" dirty="0"/>
              <a:t>Samples - Data</a:t>
            </a:r>
            <a:r>
              <a:rPr lang="en-US" sz="1600" dirty="0"/>
              <a:t> folder into the </a:t>
            </a:r>
            <a:r>
              <a:rPr lang="en-US" sz="1600" b="1" dirty="0"/>
              <a:t>Process</a:t>
            </a:r>
            <a:r>
              <a:rPr lang="en-US" sz="1600" dirty="0"/>
              <a:t> panel. </a:t>
            </a:r>
          </a:p>
          <a:p>
            <a:pPr lvl="0"/>
            <a:r>
              <a:rPr lang="en-US" sz="1600" dirty="0"/>
              <a:t>Search for the </a:t>
            </a:r>
            <a:r>
              <a:rPr lang="en-US" sz="1600" b="1" dirty="0"/>
              <a:t>Join</a:t>
            </a:r>
            <a:r>
              <a:rPr lang="en-US" sz="1600" dirty="0"/>
              <a:t> operator in the search box at the top of the </a:t>
            </a:r>
            <a:r>
              <a:rPr lang="en-US" sz="1600" b="1" dirty="0"/>
              <a:t>Operator</a:t>
            </a:r>
            <a:r>
              <a:rPr lang="en-US" sz="1600" dirty="0"/>
              <a:t> panel. Drag </a:t>
            </a:r>
            <a:r>
              <a:rPr lang="en-US" sz="1600" b="1" dirty="0"/>
              <a:t>Join</a:t>
            </a:r>
            <a:r>
              <a:rPr lang="en-US" sz="1600" dirty="0"/>
              <a:t> into the </a:t>
            </a:r>
            <a:r>
              <a:rPr lang="en-US" sz="1600" b="1" dirty="0"/>
              <a:t>Process</a:t>
            </a:r>
            <a:r>
              <a:rPr lang="en-US" sz="1600" dirty="0"/>
              <a:t> panel. </a:t>
            </a:r>
          </a:p>
          <a:p>
            <a:pPr lvl="0"/>
            <a:r>
              <a:rPr lang="en-US" sz="1600" dirty="0"/>
              <a:t>Connect the output port of </a:t>
            </a:r>
            <a:r>
              <a:rPr lang="en-US" sz="1600" b="1" dirty="0"/>
              <a:t>Retrieve Products</a:t>
            </a:r>
            <a:r>
              <a:rPr lang="en-US" sz="1600" dirty="0"/>
              <a:t> to an input port of </a:t>
            </a:r>
            <a:r>
              <a:rPr lang="en-US" sz="1600" b="1" dirty="0"/>
              <a:t>Join</a:t>
            </a:r>
            <a:r>
              <a:rPr lang="en-US" sz="1600" dirty="0"/>
              <a:t> (it doesn't matter which one). </a:t>
            </a:r>
          </a:p>
          <a:p>
            <a:pPr lvl="0"/>
            <a:r>
              <a:rPr lang="en-US" sz="1600" dirty="0"/>
              <a:t>Connect </a:t>
            </a:r>
            <a:r>
              <a:rPr lang="en-US" sz="1600" b="1" dirty="0"/>
              <a:t>Retrieve Transactions</a:t>
            </a:r>
            <a:r>
              <a:rPr lang="en-US" sz="1600" dirty="0"/>
              <a:t> to the other </a:t>
            </a:r>
            <a:r>
              <a:rPr lang="en-US" sz="1600" b="1" dirty="0"/>
              <a:t>Join</a:t>
            </a:r>
            <a:r>
              <a:rPr lang="en-US" sz="1600" dirty="0"/>
              <a:t> input port. </a:t>
            </a:r>
          </a:p>
          <a:p>
            <a:pPr lvl="0"/>
            <a:r>
              <a:rPr lang="en-US" sz="1600" dirty="0"/>
              <a:t>Click on </a:t>
            </a:r>
            <a:r>
              <a:rPr lang="en-US" sz="1600" b="1" dirty="0"/>
              <a:t>Join</a:t>
            </a:r>
            <a:r>
              <a:rPr lang="en-US" sz="1600" dirty="0"/>
              <a:t> to select it. In the </a:t>
            </a:r>
            <a:r>
              <a:rPr lang="en-US" sz="1600" b="1" dirty="0"/>
              <a:t>Parameters</a:t>
            </a:r>
            <a:r>
              <a:rPr lang="en-US" sz="1600" dirty="0"/>
              <a:t> panel find the </a:t>
            </a:r>
            <a:r>
              <a:rPr lang="en-US" sz="1600" b="1" dirty="0"/>
              <a:t>key attributes</a:t>
            </a:r>
            <a:r>
              <a:rPr lang="en-US" sz="1600" dirty="0"/>
              <a:t> field. </a:t>
            </a:r>
          </a:p>
          <a:p>
            <a:pPr lvl="0"/>
            <a:r>
              <a:rPr lang="en-US" sz="1600" dirty="0"/>
              <a:t>Click </a:t>
            </a:r>
            <a:r>
              <a:rPr lang="en-US" sz="1600" b="1" dirty="0"/>
              <a:t>Edit List</a:t>
            </a:r>
            <a:r>
              <a:rPr lang="en-US" sz="1600" dirty="0"/>
              <a:t>. Select </a:t>
            </a:r>
            <a:r>
              <a:rPr lang="en-US" sz="1600" i="1" dirty="0"/>
              <a:t>Product ID</a:t>
            </a:r>
            <a:r>
              <a:rPr lang="en-US" sz="1600" dirty="0"/>
              <a:t> for the left and right key attributes. Then, click </a:t>
            </a:r>
            <a:r>
              <a:rPr lang="en-US" sz="1600" b="1" dirty="0"/>
              <a:t>Apply</a:t>
            </a:r>
            <a:r>
              <a:rPr lang="en-US" sz="1600" dirty="0"/>
              <a:t>. </a:t>
            </a:r>
          </a:p>
          <a:p>
            <a:pPr lvl="0"/>
            <a:r>
              <a:rPr lang="en-US" sz="1600" dirty="0"/>
              <a:t>Drag the </a:t>
            </a:r>
            <a:r>
              <a:rPr lang="en-US" sz="1600" b="1" dirty="0"/>
              <a:t>Aggregate</a:t>
            </a:r>
            <a:r>
              <a:rPr lang="en-US" sz="1600" dirty="0"/>
              <a:t> operator into the process. Connect it to the output of </a:t>
            </a:r>
            <a:r>
              <a:rPr lang="en-US" sz="1600" b="1" dirty="0"/>
              <a:t>Join</a:t>
            </a:r>
            <a:r>
              <a:rPr lang="en-US" sz="1600" dirty="0"/>
              <a:t>. </a:t>
            </a:r>
          </a:p>
          <a:p>
            <a:pPr lvl="0"/>
            <a:r>
              <a:rPr lang="en-US" sz="1600" dirty="0"/>
              <a:t>Click </a:t>
            </a:r>
            <a:r>
              <a:rPr lang="en-US" sz="1600" b="1" dirty="0"/>
              <a:t>Aggregate</a:t>
            </a:r>
            <a:r>
              <a:rPr lang="en-US" sz="1600" dirty="0"/>
              <a:t> to select. Make the following changes in the </a:t>
            </a:r>
            <a:r>
              <a:rPr lang="en-US" sz="1600" b="1" dirty="0"/>
              <a:t>Parameters</a:t>
            </a:r>
            <a:r>
              <a:rPr lang="en-US" sz="1600" dirty="0"/>
              <a:t> panel: </a:t>
            </a:r>
          </a:p>
          <a:p>
            <a:pPr lvl="0"/>
            <a:r>
              <a:rPr lang="en-US" sz="1600" dirty="0"/>
              <a:t>Click on </a:t>
            </a:r>
            <a:r>
              <a:rPr lang="en-US" sz="1600" b="1" dirty="0"/>
              <a:t>aggregation attributes</a:t>
            </a:r>
            <a:r>
              <a:rPr lang="en-US" sz="1600" dirty="0"/>
              <a:t>. </a:t>
            </a:r>
          </a:p>
          <a:p>
            <a:pPr lvl="0"/>
            <a:r>
              <a:rPr lang="en-US" sz="1600" dirty="0"/>
              <a:t>Select </a:t>
            </a:r>
            <a:r>
              <a:rPr lang="en-US" sz="1600" i="1" dirty="0"/>
              <a:t>Customer ID</a:t>
            </a:r>
            <a:r>
              <a:rPr lang="en-US" sz="1600" dirty="0"/>
              <a:t> in the left box and set </a:t>
            </a:r>
            <a:r>
              <a:rPr lang="en-US" sz="1600" b="1" dirty="0"/>
              <a:t>function</a:t>
            </a:r>
            <a:r>
              <a:rPr lang="en-US" sz="1600" dirty="0"/>
              <a:t> to </a:t>
            </a:r>
            <a:r>
              <a:rPr lang="en-US" sz="1600" i="1" dirty="0"/>
              <a:t>count</a:t>
            </a:r>
            <a:r>
              <a:rPr lang="en-US" sz="1600" dirty="0"/>
              <a:t> in the right box. </a:t>
            </a:r>
          </a:p>
          <a:p>
            <a:pPr lvl="0"/>
            <a:r>
              <a:rPr lang="en-US" sz="1600" dirty="0"/>
              <a:t>Stay in this dialog and add another entry </a:t>
            </a:r>
            <a:r>
              <a:rPr lang="en-US" sz="1600" i="1" dirty="0"/>
              <a:t>Product Name</a:t>
            </a:r>
            <a:r>
              <a:rPr lang="en-US" sz="1600" dirty="0"/>
              <a:t> with </a:t>
            </a:r>
            <a:r>
              <a:rPr lang="en-US" sz="1600" b="1" dirty="0"/>
              <a:t>function</a:t>
            </a:r>
            <a:r>
              <a:rPr lang="en-US" sz="1600" dirty="0"/>
              <a:t> set to </a:t>
            </a:r>
            <a:r>
              <a:rPr lang="en-US" sz="1600" i="1" dirty="0"/>
              <a:t>mode</a:t>
            </a:r>
            <a:r>
              <a:rPr lang="en-US" sz="1600" dirty="0"/>
              <a:t>. Click </a:t>
            </a:r>
            <a:r>
              <a:rPr lang="en-US" sz="1600" b="1" dirty="0"/>
              <a:t>Apply</a:t>
            </a:r>
            <a:r>
              <a:rPr lang="en-US" sz="1600" dirty="0"/>
              <a:t>. </a:t>
            </a:r>
          </a:p>
          <a:p>
            <a:pPr lvl="0"/>
            <a:r>
              <a:rPr lang="en-US" sz="1600" dirty="0"/>
              <a:t>Click on </a:t>
            </a:r>
            <a:r>
              <a:rPr lang="en-US" sz="1600" b="1" dirty="0"/>
              <a:t>group by attributes</a:t>
            </a:r>
            <a:r>
              <a:rPr lang="en-US" sz="1600" dirty="0"/>
              <a:t>. Then, select the </a:t>
            </a:r>
            <a:r>
              <a:rPr lang="en-US" sz="1600" i="1" dirty="0"/>
              <a:t>Product ID</a:t>
            </a:r>
            <a:r>
              <a:rPr lang="en-US" sz="1600" dirty="0"/>
              <a:t> by moving it to the right. Click </a:t>
            </a:r>
            <a:r>
              <a:rPr lang="en-US" sz="1600" b="1" dirty="0"/>
              <a:t>Apply</a:t>
            </a:r>
            <a:r>
              <a:rPr lang="en-US" sz="1600" dirty="0"/>
              <a:t>. </a:t>
            </a:r>
          </a:p>
          <a:p>
            <a:pPr lvl="0"/>
            <a:r>
              <a:rPr lang="en-US" sz="1600" dirty="0"/>
              <a:t>Connect </a:t>
            </a:r>
            <a:r>
              <a:rPr lang="en-US" sz="1600" b="1" dirty="0"/>
              <a:t>Aggregate</a:t>
            </a:r>
            <a:r>
              <a:rPr lang="en-US" sz="1600" dirty="0"/>
              <a:t> to the result port on the right. </a:t>
            </a:r>
          </a:p>
          <a:p>
            <a:pPr lvl="0"/>
            <a:r>
              <a:rPr lang="en-US" sz="1600" dirty="0"/>
              <a:t>Press </a:t>
            </a:r>
            <a:r>
              <a:rPr lang="en-US" sz="1600" b="1" dirty="0"/>
              <a:t>Run</a:t>
            </a:r>
            <a:r>
              <a:rPr lang="en-US" sz="1600" dirty="0"/>
              <a:t> to execute the process. </a:t>
            </a:r>
          </a:p>
          <a:p>
            <a:endParaRPr lang="en-US" sz="1600" dirty="0"/>
          </a:p>
        </p:txBody>
      </p:sp>
    </p:spTree>
    <p:extLst>
      <p:ext uri="{BB962C8B-B14F-4D97-AF65-F5344CB8AC3E}">
        <p14:creationId xmlns:p14="http://schemas.microsoft.com/office/powerpoint/2010/main" val="181453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2 Working with attributes</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lvl="0"/>
            <a:r>
              <a:rPr lang="en-US" sz="1600" dirty="0" smtClean="0"/>
              <a:t>Drag </a:t>
            </a:r>
            <a:r>
              <a:rPr lang="en-US" sz="1600" dirty="0"/>
              <a:t>the </a:t>
            </a:r>
            <a:r>
              <a:rPr lang="en-US" sz="1600" b="1" dirty="0"/>
              <a:t>Transactions</a:t>
            </a:r>
            <a:r>
              <a:rPr lang="en-US" sz="1600" dirty="0"/>
              <a:t> and </a:t>
            </a:r>
            <a:r>
              <a:rPr lang="en-US" sz="1600" b="1" dirty="0"/>
              <a:t>Products</a:t>
            </a:r>
            <a:r>
              <a:rPr lang="en-US" sz="1600" dirty="0"/>
              <a:t> datasets into the </a:t>
            </a:r>
            <a:r>
              <a:rPr lang="en-US" sz="1600" b="1" dirty="0"/>
              <a:t>Process</a:t>
            </a:r>
            <a:r>
              <a:rPr lang="en-US" sz="1600" dirty="0"/>
              <a:t>. </a:t>
            </a:r>
          </a:p>
          <a:p>
            <a:pPr lvl="0"/>
            <a:r>
              <a:rPr lang="en-US" sz="1600" dirty="0"/>
              <a:t>Add a </a:t>
            </a:r>
            <a:r>
              <a:rPr lang="en-US" sz="1600" b="1" dirty="0"/>
              <a:t>Join</a:t>
            </a:r>
            <a:r>
              <a:rPr lang="en-US" sz="1600" dirty="0"/>
              <a:t> operator. </a:t>
            </a:r>
          </a:p>
          <a:p>
            <a:pPr lvl="0"/>
            <a:r>
              <a:rPr lang="en-US" sz="1600" dirty="0"/>
              <a:t>Connect all operators. </a:t>
            </a:r>
          </a:p>
          <a:p>
            <a:pPr lvl="0"/>
            <a:r>
              <a:rPr lang="en-US" sz="1600" dirty="0"/>
              <a:t>Specify the columns to use in the </a:t>
            </a:r>
            <a:r>
              <a:rPr lang="en-US" sz="1600" b="1" dirty="0"/>
              <a:t>Parameters</a:t>
            </a:r>
            <a:r>
              <a:rPr lang="en-US" sz="1600" dirty="0"/>
              <a:t> for </a:t>
            </a:r>
            <a:r>
              <a:rPr lang="en-US" sz="1600" b="1" dirty="0"/>
              <a:t>Join</a:t>
            </a:r>
            <a:r>
              <a:rPr lang="en-US" sz="1600" dirty="0"/>
              <a:t>. That is, click </a:t>
            </a:r>
            <a:r>
              <a:rPr lang="en-US" sz="1600" b="1" dirty="0"/>
              <a:t>Edit List</a:t>
            </a:r>
            <a:r>
              <a:rPr lang="en-US" sz="1600" dirty="0"/>
              <a:t>, and use </a:t>
            </a:r>
            <a:r>
              <a:rPr lang="en-US" sz="1600" i="1" dirty="0"/>
              <a:t>Product ID</a:t>
            </a:r>
            <a:r>
              <a:rPr lang="en-US" sz="1600" dirty="0"/>
              <a:t> for the left and right key attributes. </a:t>
            </a:r>
          </a:p>
          <a:p>
            <a:pPr lvl="0"/>
            <a:r>
              <a:rPr lang="en-US" sz="1600" dirty="0"/>
              <a:t>Add the </a:t>
            </a:r>
            <a:r>
              <a:rPr lang="en-US" sz="1600" b="1" dirty="0"/>
              <a:t>Generate Attributes</a:t>
            </a:r>
            <a:r>
              <a:rPr lang="en-US" sz="1600" dirty="0"/>
              <a:t> operator. </a:t>
            </a:r>
          </a:p>
          <a:p>
            <a:pPr lvl="0"/>
            <a:r>
              <a:rPr lang="en-US" sz="1600" dirty="0"/>
              <a:t>Connect the operator with </a:t>
            </a:r>
            <a:r>
              <a:rPr lang="en-US" sz="1600" b="1" dirty="0"/>
              <a:t>Join</a:t>
            </a:r>
            <a:r>
              <a:rPr lang="en-US" sz="1600" dirty="0"/>
              <a:t>. </a:t>
            </a:r>
          </a:p>
          <a:p>
            <a:pPr lvl="0"/>
            <a:r>
              <a:rPr lang="en-US" sz="1600" dirty="0"/>
              <a:t>Click </a:t>
            </a:r>
            <a:r>
              <a:rPr lang="en-US" sz="1600" b="1" dirty="0"/>
              <a:t>Edit List</a:t>
            </a:r>
            <a:r>
              <a:rPr lang="en-US" sz="1600" dirty="0"/>
              <a:t> in the </a:t>
            </a:r>
            <a:r>
              <a:rPr lang="en-US" sz="1600" b="1" dirty="0"/>
              <a:t>Parameters</a:t>
            </a:r>
            <a:r>
              <a:rPr lang="en-US" sz="1600" dirty="0"/>
              <a:t> for </a:t>
            </a:r>
            <a:r>
              <a:rPr lang="en-US" sz="1600" b="1" dirty="0"/>
              <a:t>Generate Attributes</a:t>
            </a:r>
            <a:r>
              <a:rPr lang="en-US" sz="1600" dirty="0"/>
              <a:t> to define the new attribute (column). A dialog will pop up. </a:t>
            </a:r>
          </a:p>
          <a:p>
            <a:pPr lvl="0"/>
            <a:r>
              <a:rPr lang="en-US" sz="1600" dirty="0"/>
              <a:t>In the left column of the dialog, enter </a:t>
            </a:r>
            <a:r>
              <a:rPr lang="en-US" sz="1600" i="1" dirty="0"/>
              <a:t>Total</a:t>
            </a:r>
            <a:r>
              <a:rPr lang="en-US" sz="1600" dirty="0"/>
              <a:t> for the </a:t>
            </a:r>
            <a:r>
              <a:rPr lang="en-US" sz="1600" b="1" dirty="0"/>
              <a:t>attribute name</a:t>
            </a:r>
            <a:r>
              <a:rPr lang="en-US" sz="1600" dirty="0"/>
              <a:t>. </a:t>
            </a:r>
          </a:p>
          <a:p>
            <a:pPr lvl="0"/>
            <a:r>
              <a:rPr lang="en-US" sz="1600" dirty="0"/>
              <a:t>In the right column, type </a:t>
            </a:r>
            <a:r>
              <a:rPr lang="en-US" sz="1600" i="1" dirty="0"/>
              <a:t>Amount*Price</a:t>
            </a:r>
            <a:r>
              <a:rPr lang="en-US" sz="1600" dirty="0"/>
              <a:t> for the </a:t>
            </a:r>
            <a:r>
              <a:rPr lang="en-US" sz="1600" b="1" dirty="0"/>
              <a:t>function expression</a:t>
            </a:r>
            <a:r>
              <a:rPr lang="en-US" sz="1600" dirty="0"/>
              <a:t>. </a:t>
            </a:r>
          </a:p>
          <a:p>
            <a:pPr lvl="0"/>
            <a:r>
              <a:rPr lang="en-US" sz="1600" dirty="0"/>
              <a:t>Add the </a:t>
            </a:r>
            <a:r>
              <a:rPr lang="en-US" sz="1600" b="1" dirty="0"/>
              <a:t>Select Attributes</a:t>
            </a:r>
            <a:r>
              <a:rPr lang="en-US" sz="1600" dirty="0"/>
              <a:t> operator to the process and connect it. Make the following changes in </a:t>
            </a:r>
            <a:r>
              <a:rPr lang="en-US" sz="1600" b="1" dirty="0"/>
              <a:t>Parameters</a:t>
            </a:r>
            <a:r>
              <a:rPr lang="en-US" sz="1600" dirty="0"/>
              <a:t>: </a:t>
            </a:r>
          </a:p>
          <a:p>
            <a:pPr lvl="0"/>
            <a:r>
              <a:rPr lang="en-US" sz="1600" dirty="0"/>
              <a:t>Set </a:t>
            </a:r>
            <a:r>
              <a:rPr lang="en-US" sz="1600" b="1" dirty="0"/>
              <a:t>attribute filter type</a:t>
            </a:r>
            <a:r>
              <a:rPr lang="en-US" sz="1600" dirty="0"/>
              <a:t> to </a:t>
            </a:r>
            <a:r>
              <a:rPr lang="en-US" sz="1600" i="1" dirty="0"/>
              <a:t>subset</a:t>
            </a:r>
            <a:r>
              <a:rPr lang="en-US" sz="1600" dirty="0"/>
              <a:t>. In general, this means that the operator will be applied only to those attributes (columns) you specify. Here this allows you to choose a subset of columns to keep in the data - all other columns will be removed. </a:t>
            </a:r>
          </a:p>
          <a:p>
            <a:pPr lvl="0"/>
            <a:r>
              <a:rPr lang="en-US" sz="1600" dirty="0"/>
              <a:t>Click </a:t>
            </a:r>
            <a:r>
              <a:rPr lang="en-US" sz="1600" b="1" dirty="0"/>
              <a:t>Select Attributes</a:t>
            </a:r>
            <a:r>
              <a:rPr lang="en-US" sz="1600" dirty="0"/>
              <a:t>. </a:t>
            </a:r>
          </a:p>
          <a:p>
            <a:pPr lvl="0"/>
            <a:r>
              <a:rPr lang="en-US" sz="1600" dirty="0"/>
              <a:t>In the resulting dialog, select the </a:t>
            </a:r>
            <a:r>
              <a:rPr lang="en-US" sz="1600" i="1" dirty="0"/>
              <a:t>Customer ID</a:t>
            </a:r>
            <a:r>
              <a:rPr lang="en-US" sz="1600" dirty="0"/>
              <a:t>, </a:t>
            </a:r>
            <a:r>
              <a:rPr lang="en-US" sz="1600" i="1" dirty="0"/>
              <a:t>Product Name</a:t>
            </a:r>
            <a:r>
              <a:rPr lang="en-US" sz="1600" dirty="0"/>
              <a:t>, and </a:t>
            </a:r>
            <a:r>
              <a:rPr lang="en-US" sz="1600" i="1" dirty="0"/>
              <a:t>Total</a:t>
            </a:r>
            <a:r>
              <a:rPr lang="en-US" sz="1600" dirty="0"/>
              <a:t> attributes. If the list is empty, you forgot to connect the operator first... </a:t>
            </a:r>
          </a:p>
          <a:p>
            <a:pPr lvl="0"/>
            <a:r>
              <a:rPr lang="en-US" sz="1600" b="1" dirty="0"/>
              <a:t>Run</a:t>
            </a:r>
            <a:r>
              <a:rPr lang="en-US" sz="1600" dirty="0"/>
              <a:t> the process. </a:t>
            </a:r>
          </a:p>
          <a:p>
            <a:endParaRPr lang="en-US" sz="1600" dirty="0"/>
          </a:p>
        </p:txBody>
      </p:sp>
    </p:spTree>
    <p:extLst>
      <p:ext uri="{BB962C8B-B14F-4D97-AF65-F5344CB8AC3E}">
        <p14:creationId xmlns:p14="http://schemas.microsoft.com/office/powerpoint/2010/main" val="342382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507163"/>
          </a:xfrm>
        </p:spPr>
        <p:txBody>
          <a:bodyPr>
            <a:normAutofit fontScale="62500" lnSpcReduction="20000"/>
          </a:bodyPr>
          <a:lstStyle/>
          <a:p>
            <a:r>
              <a:rPr lang="en-US" b="1" dirty="0"/>
              <a:t>Activity 3 </a:t>
            </a:r>
            <a:endParaRPr lang="en-US" b="1" dirty="0" smtClean="0"/>
          </a:p>
          <a:p>
            <a:r>
              <a:rPr lang="en-US" dirty="0" smtClean="0"/>
              <a:t>Here </a:t>
            </a:r>
            <a:r>
              <a:rPr lang="en-US" dirty="0"/>
              <a:t>we will apply a filter to the Titanic data to only look at female /male passengers. Then, we can easily sort the data to find the highest ticket fares paid by women. </a:t>
            </a:r>
          </a:p>
          <a:p>
            <a:pPr lvl="0"/>
            <a:r>
              <a:rPr lang="en-US" dirty="0"/>
              <a:t>Drag the </a:t>
            </a:r>
            <a:r>
              <a:rPr lang="en-US" b="1" dirty="0"/>
              <a:t>Titanic</a:t>
            </a:r>
            <a:r>
              <a:rPr lang="en-US" dirty="0"/>
              <a:t> data from the </a:t>
            </a:r>
            <a:r>
              <a:rPr lang="en-US" b="1" dirty="0"/>
              <a:t>Samples</a:t>
            </a:r>
            <a:r>
              <a:rPr lang="en-US" dirty="0"/>
              <a:t> repository into the </a:t>
            </a:r>
            <a:r>
              <a:rPr lang="en-US" b="1" dirty="0"/>
              <a:t>Process</a:t>
            </a:r>
            <a:r>
              <a:rPr lang="en-US" dirty="0"/>
              <a:t>. </a:t>
            </a:r>
          </a:p>
          <a:p>
            <a:pPr lvl="0"/>
            <a:r>
              <a:rPr lang="en-US" dirty="0"/>
              <a:t>Search for the </a:t>
            </a:r>
            <a:r>
              <a:rPr lang="en-US" b="1" dirty="0"/>
              <a:t>Filter Examples</a:t>
            </a:r>
            <a:r>
              <a:rPr lang="en-US" dirty="0"/>
              <a:t> operator using the search box at the top of the </a:t>
            </a:r>
            <a:r>
              <a:rPr lang="en-US" b="1" dirty="0"/>
              <a:t>Operator</a:t>
            </a:r>
            <a:r>
              <a:rPr lang="en-US" dirty="0"/>
              <a:t> panel. Drag </a:t>
            </a:r>
            <a:r>
              <a:rPr lang="en-US" b="1" dirty="0"/>
              <a:t>Filter Examples</a:t>
            </a:r>
            <a:r>
              <a:rPr lang="en-US" dirty="0"/>
              <a:t> into the </a:t>
            </a:r>
            <a:r>
              <a:rPr lang="en-US" b="1" dirty="0"/>
              <a:t>Process</a:t>
            </a:r>
            <a:r>
              <a:rPr lang="en-US" dirty="0"/>
              <a:t> panel. </a:t>
            </a:r>
          </a:p>
          <a:p>
            <a:pPr lvl="0"/>
            <a:r>
              <a:rPr lang="en-US" dirty="0"/>
              <a:t>Connect the output port of </a:t>
            </a:r>
            <a:r>
              <a:rPr lang="en-US" b="1" dirty="0"/>
              <a:t>Retrieve Titanic</a:t>
            </a:r>
            <a:r>
              <a:rPr lang="en-US" dirty="0"/>
              <a:t> with the input port of </a:t>
            </a:r>
            <a:r>
              <a:rPr lang="en-US" b="1" dirty="0"/>
              <a:t>Filter Examples</a:t>
            </a:r>
            <a:r>
              <a:rPr lang="en-US" dirty="0"/>
              <a:t>. </a:t>
            </a:r>
          </a:p>
          <a:p>
            <a:pPr lvl="0"/>
            <a:r>
              <a:rPr lang="en-US" dirty="0"/>
              <a:t>Click </a:t>
            </a:r>
            <a:r>
              <a:rPr lang="en-US" b="1" dirty="0"/>
              <a:t>Filter Examples</a:t>
            </a:r>
            <a:r>
              <a:rPr lang="en-US" dirty="0"/>
              <a:t> to select it, then click </a:t>
            </a:r>
            <a:r>
              <a:rPr lang="en-US" b="1" dirty="0"/>
              <a:t>Add Filters</a:t>
            </a:r>
            <a:r>
              <a:rPr lang="en-US" dirty="0"/>
              <a:t> in the </a:t>
            </a:r>
            <a:r>
              <a:rPr lang="en-US" b="1" dirty="0"/>
              <a:t>Parameters</a:t>
            </a:r>
            <a:r>
              <a:rPr lang="en-US" dirty="0"/>
              <a:t> panel to define a filter. </a:t>
            </a:r>
          </a:p>
          <a:p>
            <a:pPr lvl="0"/>
            <a:r>
              <a:rPr lang="en-US" dirty="0"/>
              <a:t>Select </a:t>
            </a:r>
            <a:r>
              <a:rPr lang="en-US" i="1" dirty="0"/>
              <a:t>Sex</a:t>
            </a:r>
            <a:r>
              <a:rPr lang="en-US" dirty="0"/>
              <a:t> on the left, </a:t>
            </a:r>
            <a:r>
              <a:rPr lang="en-US" i="1" dirty="0"/>
              <a:t>equals</a:t>
            </a:r>
            <a:r>
              <a:rPr lang="en-US" dirty="0"/>
              <a:t> in the middle, and type </a:t>
            </a:r>
            <a:r>
              <a:rPr lang="en-US" i="1" dirty="0"/>
              <a:t>Female</a:t>
            </a:r>
            <a:r>
              <a:rPr lang="en-US" dirty="0"/>
              <a:t> in the box on the right. Instead of typing, you can click on the magic wand and select </a:t>
            </a:r>
            <a:r>
              <a:rPr lang="en-US" i="1" dirty="0"/>
              <a:t>Female</a:t>
            </a:r>
            <a:r>
              <a:rPr lang="en-US" dirty="0"/>
              <a:t> from the list. </a:t>
            </a:r>
          </a:p>
          <a:p>
            <a:pPr lvl="0"/>
            <a:r>
              <a:rPr lang="en-US" dirty="0"/>
              <a:t>Search for and then drag the </a:t>
            </a:r>
            <a:r>
              <a:rPr lang="en-US" b="1" dirty="0"/>
              <a:t>Sort</a:t>
            </a:r>
            <a:r>
              <a:rPr lang="en-US" dirty="0"/>
              <a:t> operator into the </a:t>
            </a:r>
            <a:r>
              <a:rPr lang="en-US" b="1" dirty="0"/>
              <a:t>Process</a:t>
            </a:r>
            <a:r>
              <a:rPr lang="en-US" dirty="0"/>
              <a:t>. </a:t>
            </a:r>
          </a:p>
          <a:p>
            <a:pPr lvl="0"/>
            <a:r>
              <a:rPr lang="en-US" dirty="0"/>
              <a:t>Connect the output of </a:t>
            </a:r>
            <a:r>
              <a:rPr lang="en-US" b="1" dirty="0"/>
              <a:t>Filter</a:t>
            </a:r>
            <a:r>
              <a:rPr lang="en-US" dirty="0"/>
              <a:t> with the input of </a:t>
            </a:r>
            <a:r>
              <a:rPr lang="en-US" b="1" dirty="0"/>
              <a:t>Sort</a:t>
            </a:r>
            <a:r>
              <a:rPr lang="en-US" dirty="0"/>
              <a:t>. </a:t>
            </a:r>
          </a:p>
          <a:p>
            <a:pPr lvl="0"/>
            <a:r>
              <a:rPr lang="en-US" dirty="0"/>
              <a:t>Click on </a:t>
            </a:r>
            <a:r>
              <a:rPr lang="en-US" b="1" dirty="0"/>
              <a:t>Sort</a:t>
            </a:r>
            <a:r>
              <a:rPr lang="en-US" dirty="0"/>
              <a:t> to select it. Make the following changes to the </a:t>
            </a:r>
            <a:r>
              <a:rPr lang="en-US" b="1" dirty="0"/>
              <a:t>sort by</a:t>
            </a:r>
            <a:r>
              <a:rPr lang="en-US" dirty="0"/>
              <a:t> parameter in the </a:t>
            </a:r>
            <a:r>
              <a:rPr lang="en-US" b="1" dirty="0"/>
              <a:t>Parameters</a:t>
            </a:r>
            <a:r>
              <a:rPr lang="en-US" dirty="0"/>
              <a:t> panel: </a:t>
            </a:r>
          </a:p>
          <a:p>
            <a:pPr lvl="0"/>
            <a:r>
              <a:rPr lang="en-US" dirty="0"/>
              <a:t>Set </a:t>
            </a:r>
            <a:r>
              <a:rPr lang="en-US" b="1" dirty="0"/>
              <a:t>attribute name</a:t>
            </a:r>
            <a:r>
              <a:rPr lang="en-US" dirty="0"/>
              <a:t> to </a:t>
            </a:r>
            <a:r>
              <a:rPr lang="en-US" i="1" dirty="0"/>
              <a:t>Passenger Fare</a:t>
            </a:r>
            <a:r>
              <a:rPr lang="en-US" dirty="0"/>
              <a:t>. </a:t>
            </a:r>
          </a:p>
          <a:p>
            <a:pPr lvl="0"/>
            <a:r>
              <a:rPr lang="en-US" dirty="0"/>
              <a:t>Change </a:t>
            </a:r>
            <a:r>
              <a:rPr lang="en-US" b="1" dirty="0"/>
              <a:t>sorting order</a:t>
            </a:r>
            <a:r>
              <a:rPr lang="en-US" dirty="0"/>
              <a:t> to </a:t>
            </a:r>
            <a:r>
              <a:rPr lang="en-US" i="1" dirty="0"/>
              <a:t>descending</a:t>
            </a:r>
            <a:r>
              <a:rPr lang="en-US" dirty="0"/>
              <a:t>. </a:t>
            </a:r>
          </a:p>
          <a:p>
            <a:pPr lvl="0"/>
            <a:r>
              <a:rPr lang="en-US" dirty="0"/>
              <a:t>Connect the </a:t>
            </a:r>
            <a:r>
              <a:rPr lang="en-US" b="1" dirty="0"/>
              <a:t>Sort</a:t>
            </a:r>
            <a:r>
              <a:rPr lang="en-US" dirty="0"/>
              <a:t> output port to the result port on the right of the </a:t>
            </a:r>
            <a:r>
              <a:rPr lang="en-US" b="1" dirty="0"/>
              <a:t>Process</a:t>
            </a:r>
            <a:r>
              <a:rPr lang="en-US" dirty="0"/>
              <a:t> panel. </a:t>
            </a:r>
          </a:p>
          <a:p>
            <a:pPr lvl="0"/>
            <a:r>
              <a:rPr lang="en-US" dirty="0"/>
              <a:t>Run the process and inspect the result. </a:t>
            </a:r>
          </a:p>
        </p:txBody>
      </p:sp>
    </p:spTree>
    <p:extLst>
      <p:ext uri="{BB962C8B-B14F-4D97-AF65-F5344CB8AC3E}">
        <p14:creationId xmlns:p14="http://schemas.microsoft.com/office/powerpoint/2010/main" val="65042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marL="0" indent="0">
              <a:buNone/>
            </a:pPr>
            <a:r>
              <a:rPr lang="en-US" b="1" dirty="0"/>
              <a:t>Activity </a:t>
            </a:r>
            <a:r>
              <a:rPr lang="en-US" b="1" dirty="0" smtClean="0"/>
              <a:t>4</a:t>
            </a:r>
          </a:p>
          <a:p>
            <a:r>
              <a:rPr lang="en-US" sz="2000" dirty="0" smtClean="0"/>
              <a:t>To </a:t>
            </a:r>
            <a:r>
              <a:rPr lang="en-US" sz="2000" dirty="0"/>
              <a:t>learn about building predictive models, use Titanic data. </a:t>
            </a:r>
            <a:endParaRPr lang="en-US" sz="1800" dirty="0"/>
          </a:p>
          <a:p>
            <a:pPr lvl="0"/>
            <a:r>
              <a:rPr lang="en-US" sz="2000" dirty="0"/>
              <a:t>Drag the </a:t>
            </a:r>
            <a:r>
              <a:rPr lang="en-US" sz="2000" b="1" dirty="0"/>
              <a:t>Titanic</a:t>
            </a:r>
            <a:r>
              <a:rPr lang="en-US" sz="2000" dirty="0"/>
              <a:t> data into the process. </a:t>
            </a:r>
            <a:endParaRPr lang="en-US" sz="1800" dirty="0"/>
          </a:p>
          <a:p>
            <a:pPr lvl="0"/>
            <a:r>
              <a:rPr lang="en-US" sz="2000" dirty="0"/>
              <a:t>Now, hover the mouse over the output port of the </a:t>
            </a:r>
            <a:r>
              <a:rPr lang="en-US" sz="2000" b="1" dirty="0"/>
              <a:t>Retrieve</a:t>
            </a:r>
            <a:r>
              <a:rPr lang="en-US" sz="2000" dirty="0"/>
              <a:t> operator and wait for a small window to pop up and display some meta data about the Titanic dataset. Some of the information you know from the </a:t>
            </a:r>
            <a:r>
              <a:rPr lang="en-US" sz="2000" b="1" dirty="0"/>
              <a:t>Statistics</a:t>
            </a:r>
            <a:r>
              <a:rPr lang="en-US" sz="2000" dirty="0"/>
              <a:t> tab. </a:t>
            </a:r>
            <a:endParaRPr lang="en-US" sz="1800" dirty="0"/>
          </a:p>
          <a:p>
            <a:pPr lvl="0"/>
            <a:r>
              <a:rPr lang="en-US" sz="2000" dirty="0"/>
              <a:t>Note the two columns </a:t>
            </a:r>
            <a:r>
              <a:rPr lang="en-US" sz="2000" b="1" dirty="0"/>
              <a:t>Role</a:t>
            </a:r>
            <a:r>
              <a:rPr lang="en-US" sz="2000" dirty="0"/>
              <a:t> and </a:t>
            </a:r>
            <a:r>
              <a:rPr lang="en-US" sz="2000" b="1" dirty="0"/>
              <a:t>Type</a:t>
            </a:r>
            <a:r>
              <a:rPr lang="en-US" sz="2000" dirty="0"/>
              <a:t> in the table at the bottom. </a:t>
            </a:r>
            <a:endParaRPr lang="en-US" sz="1800" dirty="0"/>
          </a:p>
          <a:p>
            <a:pPr lvl="0"/>
            <a:r>
              <a:rPr lang="en-US" sz="2000" dirty="0"/>
              <a:t>Add a </a:t>
            </a:r>
            <a:r>
              <a:rPr lang="en-US" sz="2000" b="1" dirty="0"/>
              <a:t>Discretize by Binning</a:t>
            </a:r>
            <a:r>
              <a:rPr lang="en-US" sz="2000" dirty="0"/>
              <a:t> operator and connect it. In its </a:t>
            </a:r>
            <a:r>
              <a:rPr lang="en-US" sz="2000" b="1" dirty="0"/>
              <a:t>Parameters</a:t>
            </a:r>
            <a:r>
              <a:rPr lang="en-US" sz="2000" dirty="0"/>
              <a:t>: </a:t>
            </a:r>
            <a:endParaRPr lang="en-US" sz="1800" dirty="0"/>
          </a:p>
          <a:p>
            <a:pPr lvl="1"/>
            <a:r>
              <a:rPr lang="en-US" sz="1800" dirty="0"/>
              <a:t>Set the </a:t>
            </a:r>
            <a:r>
              <a:rPr lang="en-US" sz="1800" b="1" dirty="0"/>
              <a:t>attribute filter type</a:t>
            </a:r>
            <a:r>
              <a:rPr lang="en-US" sz="1800" dirty="0"/>
              <a:t> to </a:t>
            </a:r>
            <a:r>
              <a:rPr lang="en-US" sz="1800" i="1" dirty="0"/>
              <a:t>single</a:t>
            </a:r>
            <a:r>
              <a:rPr lang="en-US" sz="1800" dirty="0"/>
              <a:t> (i.e. you only work on one of the attributes). </a:t>
            </a:r>
            <a:endParaRPr lang="en-US" sz="1400" dirty="0"/>
          </a:p>
          <a:p>
            <a:pPr lvl="1"/>
            <a:r>
              <a:rPr lang="en-US" sz="1800" dirty="0"/>
              <a:t>Set </a:t>
            </a:r>
            <a:r>
              <a:rPr lang="en-US" sz="1800" b="1" dirty="0"/>
              <a:t>attribute</a:t>
            </a:r>
            <a:r>
              <a:rPr lang="en-US" sz="1800" dirty="0"/>
              <a:t> to </a:t>
            </a:r>
            <a:r>
              <a:rPr lang="en-US" sz="1800" i="1" dirty="0"/>
              <a:t>Age</a:t>
            </a:r>
            <a:r>
              <a:rPr lang="en-US" sz="1800" dirty="0"/>
              <a:t>. </a:t>
            </a:r>
            <a:endParaRPr lang="en-US" sz="1400" dirty="0"/>
          </a:p>
          <a:p>
            <a:pPr lvl="1"/>
            <a:r>
              <a:rPr lang="en-US" sz="1800" dirty="0"/>
              <a:t>Set </a:t>
            </a:r>
            <a:r>
              <a:rPr lang="en-US" sz="1800" b="1" dirty="0"/>
              <a:t>number of bins</a:t>
            </a:r>
            <a:r>
              <a:rPr lang="en-US" sz="1800" dirty="0"/>
              <a:t> to </a:t>
            </a:r>
            <a:r>
              <a:rPr lang="en-US" sz="1800" i="1" dirty="0"/>
              <a:t>3</a:t>
            </a:r>
            <a:r>
              <a:rPr lang="en-US" sz="1800" dirty="0"/>
              <a:t>. </a:t>
            </a:r>
            <a:endParaRPr lang="en-US" sz="1400" dirty="0"/>
          </a:p>
          <a:p>
            <a:pPr lvl="0"/>
            <a:r>
              <a:rPr lang="en-US" sz="2000" dirty="0"/>
              <a:t>Add the </a:t>
            </a:r>
            <a:r>
              <a:rPr lang="en-US" sz="2000" b="1" dirty="0"/>
              <a:t>Set Role</a:t>
            </a:r>
            <a:r>
              <a:rPr lang="en-US" sz="2000" dirty="0"/>
              <a:t> operator and connect it. </a:t>
            </a:r>
            <a:endParaRPr lang="en-US" sz="1800" dirty="0"/>
          </a:p>
          <a:p>
            <a:pPr lvl="0"/>
            <a:r>
              <a:rPr lang="en-US" sz="2000" dirty="0"/>
              <a:t>In </a:t>
            </a:r>
            <a:r>
              <a:rPr lang="en-US" sz="2000" b="1" dirty="0"/>
              <a:t>Parameters</a:t>
            </a:r>
            <a:r>
              <a:rPr lang="en-US" sz="2000" dirty="0"/>
              <a:t>, for </a:t>
            </a:r>
            <a:r>
              <a:rPr lang="en-US" sz="2000" b="1" dirty="0"/>
              <a:t>attribute name</a:t>
            </a:r>
            <a:r>
              <a:rPr lang="en-US" sz="2000" dirty="0"/>
              <a:t> </a:t>
            </a:r>
            <a:r>
              <a:rPr lang="en-US" sz="2000" i="1" dirty="0"/>
              <a:t>Survived</a:t>
            </a:r>
            <a:r>
              <a:rPr lang="en-US" sz="2000" dirty="0"/>
              <a:t>, change </a:t>
            </a:r>
            <a:r>
              <a:rPr lang="en-US" sz="2000" b="1" dirty="0"/>
              <a:t>target role</a:t>
            </a:r>
            <a:r>
              <a:rPr lang="en-US" sz="2000" dirty="0"/>
              <a:t> to </a:t>
            </a:r>
            <a:r>
              <a:rPr lang="en-US" sz="2000" i="1" dirty="0"/>
              <a:t>label</a:t>
            </a:r>
            <a:r>
              <a:rPr lang="en-US" sz="2000" dirty="0"/>
              <a:t>. </a:t>
            </a:r>
            <a:endParaRPr lang="en-US" sz="1800" dirty="0"/>
          </a:p>
          <a:p>
            <a:pPr lvl="0"/>
            <a:r>
              <a:rPr lang="en-US" sz="2000" dirty="0"/>
              <a:t>Run the process and inspect the results.</a:t>
            </a:r>
            <a:endParaRPr lang="en-US" sz="1800" dirty="0"/>
          </a:p>
          <a:p>
            <a:r>
              <a:rPr lang="en-US" sz="2000" dirty="0"/>
              <a:t>Look at the </a:t>
            </a:r>
            <a:r>
              <a:rPr lang="en-US" sz="2000" b="1" dirty="0"/>
              <a:t>Statistics</a:t>
            </a:r>
            <a:r>
              <a:rPr lang="en-US" sz="2000" dirty="0"/>
              <a:t> tab in the </a:t>
            </a:r>
            <a:r>
              <a:rPr lang="en-US" sz="2000" b="1" dirty="0"/>
              <a:t>Results</a:t>
            </a:r>
            <a:r>
              <a:rPr lang="en-US" sz="2000" dirty="0"/>
              <a:t> view. Note that the role of </a:t>
            </a:r>
            <a:r>
              <a:rPr lang="en-US" sz="2000" i="1" dirty="0"/>
              <a:t>Survived</a:t>
            </a:r>
            <a:r>
              <a:rPr lang="en-US" sz="2000" dirty="0"/>
              <a:t> has changed to </a:t>
            </a:r>
            <a:r>
              <a:rPr lang="en-US" sz="2000" i="1" dirty="0"/>
              <a:t>label</a:t>
            </a:r>
            <a:r>
              <a:rPr lang="en-US" sz="2000" dirty="0"/>
              <a:t>. The attribute </a:t>
            </a:r>
            <a:r>
              <a:rPr lang="en-US" sz="2000" i="1" dirty="0"/>
              <a:t>Age</a:t>
            </a:r>
            <a:r>
              <a:rPr lang="en-US" sz="2000" dirty="0"/>
              <a:t> also has a new type now: the numerical values for </a:t>
            </a:r>
            <a:r>
              <a:rPr lang="en-US" sz="2000" i="1" dirty="0"/>
              <a:t>Age</a:t>
            </a:r>
            <a:r>
              <a:rPr lang="en-US" sz="2000" dirty="0"/>
              <a:t> have been replaced by new names. </a:t>
            </a:r>
            <a:endParaRPr lang="en-US" sz="1800" dirty="0"/>
          </a:p>
          <a:p>
            <a:endParaRPr lang="en-US" sz="2000" dirty="0"/>
          </a:p>
        </p:txBody>
      </p:sp>
    </p:spTree>
    <p:extLst>
      <p:ext uri="{BB962C8B-B14F-4D97-AF65-F5344CB8AC3E}">
        <p14:creationId xmlns:p14="http://schemas.microsoft.com/office/powerpoint/2010/main" val="17363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dirty="0"/>
              <a:t>Activity </a:t>
            </a:r>
            <a:r>
              <a:rPr lang="en-US" dirty="0" smtClean="0"/>
              <a:t>5 </a:t>
            </a:r>
          </a:p>
          <a:p>
            <a:r>
              <a:rPr lang="en-US" dirty="0" smtClean="0"/>
              <a:t>Drag </a:t>
            </a:r>
            <a:r>
              <a:rPr lang="en-US" dirty="0" smtClean="0"/>
              <a:t>SOME OTHER DATA SET into </a:t>
            </a:r>
            <a:r>
              <a:rPr lang="en-US" dirty="0"/>
              <a:t>the process. </a:t>
            </a:r>
            <a:r>
              <a:rPr lang="en-US" dirty="0" smtClean="0"/>
              <a:t> AND REPEAT THE ACTIVITY4 </a:t>
            </a:r>
          </a:p>
          <a:p>
            <a:r>
              <a:rPr lang="en-US" dirty="0" smtClean="0"/>
              <a:t>APPLY DISCRETIZE OPERATOR </a:t>
            </a:r>
            <a:endParaRPr lang="en-US" dirty="0"/>
          </a:p>
        </p:txBody>
      </p:sp>
    </p:spTree>
    <p:extLst>
      <p:ext uri="{BB962C8B-B14F-4D97-AF65-F5344CB8AC3E}">
        <p14:creationId xmlns:p14="http://schemas.microsoft.com/office/powerpoint/2010/main" val="548159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6859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6477000"/>
          </a:xfrm>
        </p:spPr>
        <p:txBody>
          <a:bodyPr>
            <a:noAutofit/>
          </a:bodyPr>
          <a:lstStyle/>
          <a:p>
            <a:r>
              <a:rPr lang="en-US" sz="1400" b="1" dirty="0"/>
              <a:t>Activity 7 </a:t>
            </a:r>
            <a:r>
              <a:rPr lang="en-US" sz="1400" b="1" dirty="0" smtClean="0"/>
              <a:t>(</a:t>
            </a:r>
            <a:r>
              <a:rPr lang="en-US" sz="1400" b="1" dirty="0"/>
              <a:t>Data Preprocessing)</a:t>
            </a:r>
            <a:endParaRPr lang="en-US" sz="1400" dirty="0"/>
          </a:p>
          <a:p>
            <a:pPr lvl="0"/>
            <a:r>
              <a:rPr lang="en-US" sz="1400" dirty="0"/>
              <a:t>Drag the </a:t>
            </a:r>
            <a:r>
              <a:rPr lang="en-US" sz="1400" b="1" dirty="0"/>
              <a:t>Titanic</a:t>
            </a:r>
            <a:r>
              <a:rPr lang="en-US" sz="1400" dirty="0"/>
              <a:t> data into the process. </a:t>
            </a:r>
          </a:p>
          <a:p>
            <a:pPr lvl="0"/>
            <a:r>
              <a:rPr lang="en-US" sz="1400" dirty="0"/>
              <a:t>Hover your mouse pointer over the output port and wait for the tooltip to show the meta data. </a:t>
            </a:r>
          </a:p>
          <a:p>
            <a:pPr lvl="0"/>
            <a:r>
              <a:rPr lang="en-US" sz="1400" dirty="0"/>
              <a:t>Press F3 while the tooltip is shown. It is now transformed into a window and you can scroll down to see the information about all the columns. </a:t>
            </a:r>
          </a:p>
          <a:p>
            <a:pPr lvl="0"/>
            <a:r>
              <a:rPr lang="en-US" sz="1400" dirty="0"/>
              <a:t>Check for columns with missing values. </a:t>
            </a:r>
          </a:p>
          <a:p>
            <a:pPr lvl="0"/>
            <a:r>
              <a:rPr lang="en-US" sz="1400" dirty="0"/>
              <a:t>Add a new operator </a:t>
            </a:r>
            <a:r>
              <a:rPr lang="en-US" sz="1400" b="1" dirty="0"/>
              <a:t>Select Attributes</a:t>
            </a:r>
            <a:r>
              <a:rPr lang="en-US" sz="1400" dirty="0"/>
              <a:t>. </a:t>
            </a:r>
          </a:p>
          <a:p>
            <a:pPr lvl="0"/>
            <a:r>
              <a:rPr lang="en-US" sz="1400" dirty="0"/>
              <a:t>Connect the new operator to the </a:t>
            </a:r>
            <a:r>
              <a:rPr lang="en-US" sz="1400" b="1" dirty="0"/>
              <a:t>Retrieve</a:t>
            </a:r>
            <a:r>
              <a:rPr lang="en-US" sz="1400" dirty="0"/>
              <a:t> operator and the output to the result port "res" on the right. </a:t>
            </a:r>
          </a:p>
          <a:p>
            <a:pPr lvl="0"/>
            <a:r>
              <a:rPr lang="en-US" sz="1400" dirty="0"/>
              <a:t>In Parameters, change the </a:t>
            </a:r>
            <a:r>
              <a:rPr lang="en-US" sz="1400" b="1" dirty="0"/>
              <a:t>attribute filter type</a:t>
            </a:r>
            <a:r>
              <a:rPr lang="en-US" sz="1400" dirty="0"/>
              <a:t> to </a:t>
            </a:r>
            <a:r>
              <a:rPr lang="en-US" sz="1400" i="1" dirty="0"/>
              <a:t>Subset</a:t>
            </a:r>
            <a:r>
              <a:rPr lang="en-US" sz="1400" dirty="0"/>
              <a:t> and select all attributes but </a:t>
            </a:r>
            <a:r>
              <a:rPr lang="en-US" sz="1400" i="1" dirty="0"/>
              <a:t>Cabin</a:t>
            </a:r>
            <a:r>
              <a:rPr lang="en-US" sz="1400" dirty="0"/>
              <a:t> and </a:t>
            </a:r>
            <a:r>
              <a:rPr lang="en-US" sz="1400" i="1" dirty="0"/>
              <a:t>Life Boat</a:t>
            </a:r>
            <a:r>
              <a:rPr lang="en-US" sz="1400" dirty="0"/>
              <a:t>. This means that those two will be removed by the operator. </a:t>
            </a:r>
          </a:p>
          <a:p>
            <a:pPr lvl="0"/>
            <a:r>
              <a:rPr lang="en-US" sz="1400" dirty="0"/>
              <a:t>Run the process. </a:t>
            </a:r>
          </a:p>
          <a:p>
            <a:pPr lvl="0"/>
            <a:r>
              <a:rPr lang="en-US" sz="1400" b="1" dirty="0"/>
              <a:t>Click on the Statistics tab and check which attributes with missing values are still left. </a:t>
            </a:r>
          </a:p>
          <a:p>
            <a:pPr lvl="0"/>
            <a:r>
              <a:rPr lang="en-US" sz="1400" dirty="0"/>
              <a:t>Search for the operator </a:t>
            </a:r>
            <a:r>
              <a:rPr lang="en-US" sz="1400" b="1" dirty="0"/>
              <a:t>Replace Missing Values</a:t>
            </a:r>
            <a:r>
              <a:rPr lang="en-US" sz="1400" dirty="0"/>
              <a:t> and add it to the process. You can drop it on the connection line between </a:t>
            </a:r>
            <a:r>
              <a:rPr lang="en-US" sz="1400" b="1" dirty="0"/>
              <a:t>Select Attributes</a:t>
            </a:r>
            <a:r>
              <a:rPr lang="en-US" sz="1400" dirty="0"/>
              <a:t> and the result port (move the mouse pointer until the connection is highlighted before you drop the new operator). This way you do not need to manually reconnect the operators. </a:t>
            </a:r>
          </a:p>
          <a:p>
            <a:pPr lvl="0"/>
            <a:r>
              <a:rPr lang="en-US" sz="1400" dirty="0"/>
              <a:t>In the Parameters of this operator, use </a:t>
            </a:r>
            <a:r>
              <a:rPr lang="en-US" sz="1400" i="1" dirty="0"/>
              <a:t>single</a:t>
            </a:r>
            <a:r>
              <a:rPr lang="en-US" sz="1400" dirty="0"/>
              <a:t> for the </a:t>
            </a:r>
            <a:r>
              <a:rPr lang="en-US" sz="1400" b="1" dirty="0"/>
              <a:t>attribute filter type</a:t>
            </a:r>
            <a:r>
              <a:rPr lang="en-US" sz="1400" dirty="0"/>
              <a:t> and select </a:t>
            </a:r>
            <a:r>
              <a:rPr lang="en-US" sz="1400" i="1" dirty="0"/>
              <a:t>Age</a:t>
            </a:r>
            <a:r>
              <a:rPr lang="en-US" sz="1400" dirty="0"/>
              <a:t> for </a:t>
            </a:r>
            <a:r>
              <a:rPr lang="en-US" sz="1400" b="1" dirty="0"/>
              <a:t>attribute</a:t>
            </a:r>
            <a:r>
              <a:rPr lang="en-US" sz="1400" dirty="0"/>
              <a:t>. </a:t>
            </a:r>
          </a:p>
          <a:p>
            <a:pPr lvl="0"/>
            <a:r>
              <a:rPr lang="en-US" sz="1400" dirty="0"/>
              <a:t>Run the process again and interpret results </a:t>
            </a:r>
          </a:p>
          <a:p>
            <a:r>
              <a:rPr lang="en-US" sz="1400" b="1" dirty="0"/>
              <a:t>Remarks </a:t>
            </a:r>
            <a:endParaRPr lang="en-US" sz="1400" dirty="0"/>
          </a:p>
          <a:p>
            <a:r>
              <a:rPr lang="en-US" sz="1400" dirty="0"/>
              <a:t>We removed </a:t>
            </a:r>
            <a:r>
              <a:rPr lang="en-US" sz="1400" i="1" dirty="0"/>
              <a:t>Cabin</a:t>
            </a:r>
            <a:r>
              <a:rPr lang="en-US" sz="1400" dirty="0"/>
              <a:t> because almost all values in this column were missing and the remaining values probably didn't contain a lot of useful information. We removed </a:t>
            </a:r>
            <a:r>
              <a:rPr lang="en-US" sz="1400" i="1" dirty="0"/>
              <a:t>Life Boat</a:t>
            </a:r>
            <a:r>
              <a:rPr lang="en-US" sz="1400" dirty="0"/>
              <a:t> for similar reasons and because this attribute is strongly correlated to the label. The attribute </a:t>
            </a:r>
            <a:r>
              <a:rPr lang="en-US" sz="1400" i="1" dirty="0"/>
              <a:t>Age</a:t>
            </a:r>
            <a:r>
              <a:rPr lang="en-US" sz="1400" dirty="0"/>
              <a:t> also has a significant number of missing values, but we will handle this using a different method next. </a:t>
            </a:r>
          </a:p>
          <a:p>
            <a:endParaRPr lang="en-US" sz="1400" dirty="0"/>
          </a:p>
        </p:txBody>
      </p:sp>
    </p:spTree>
    <p:extLst>
      <p:ext uri="{BB962C8B-B14F-4D97-AF65-F5344CB8AC3E}">
        <p14:creationId xmlns:p14="http://schemas.microsoft.com/office/powerpoint/2010/main" val="94255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705600"/>
          </a:xfrm>
        </p:spPr>
        <p:txBody>
          <a:bodyPr>
            <a:noAutofit/>
          </a:bodyPr>
          <a:lstStyle/>
          <a:p>
            <a:r>
              <a:rPr lang="en-US" sz="1200" b="1" dirty="0"/>
              <a:t>Activity 8 </a:t>
            </a:r>
            <a:r>
              <a:rPr lang="en-US" sz="1200" b="1" dirty="0" smtClean="0"/>
              <a:t>(</a:t>
            </a:r>
            <a:r>
              <a:rPr lang="en-US" sz="1200" b="1" dirty="0"/>
              <a:t>Data Preprocessing)</a:t>
            </a:r>
            <a:endParaRPr lang="en-US" sz="1200" dirty="0"/>
          </a:p>
          <a:p>
            <a:pPr lvl="0"/>
            <a:r>
              <a:rPr lang="en-US" sz="1200" dirty="0"/>
              <a:t>Drag the </a:t>
            </a:r>
            <a:r>
              <a:rPr lang="en-US" sz="1200" b="1" dirty="0"/>
              <a:t>Titanic</a:t>
            </a:r>
            <a:r>
              <a:rPr lang="en-US" sz="1200" dirty="0"/>
              <a:t> data into the process. </a:t>
            </a:r>
          </a:p>
          <a:p>
            <a:pPr lvl="0"/>
            <a:r>
              <a:rPr lang="en-US" sz="1200" dirty="0"/>
              <a:t>Hover your mouse pointer over the output port and wait for the tooltip to show the meta data. </a:t>
            </a:r>
          </a:p>
          <a:p>
            <a:pPr lvl="0"/>
            <a:r>
              <a:rPr lang="en-US" sz="1200" dirty="0"/>
              <a:t>Press F3 while the tooltip is shown. It is now transformed into a window and you can scroll down to see the information about all the columns. </a:t>
            </a:r>
          </a:p>
          <a:p>
            <a:pPr lvl="0"/>
            <a:r>
              <a:rPr lang="en-US" sz="1200" dirty="0"/>
              <a:t>Check for columns with missing values. </a:t>
            </a:r>
          </a:p>
          <a:p>
            <a:pPr lvl="0"/>
            <a:r>
              <a:rPr lang="en-US" sz="1200" dirty="0"/>
              <a:t>Add a new operator </a:t>
            </a:r>
            <a:r>
              <a:rPr lang="en-US" sz="1200" b="1" dirty="0"/>
              <a:t>Select Attributes</a:t>
            </a:r>
            <a:r>
              <a:rPr lang="en-US" sz="1200" dirty="0"/>
              <a:t>. </a:t>
            </a:r>
          </a:p>
          <a:p>
            <a:pPr lvl="0"/>
            <a:r>
              <a:rPr lang="en-US" sz="1200" dirty="0"/>
              <a:t>Connect the new operator to the </a:t>
            </a:r>
            <a:r>
              <a:rPr lang="en-US" sz="1200" b="1" dirty="0"/>
              <a:t>Retrieve</a:t>
            </a:r>
            <a:r>
              <a:rPr lang="en-US" sz="1200" dirty="0"/>
              <a:t> operator and the output to the result port "res" on the right. </a:t>
            </a:r>
          </a:p>
          <a:p>
            <a:pPr lvl="0"/>
            <a:r>
              <a:rPr lang="en-US" sz="1200" dirty="0"/>
              <a:t>In Parameters, change the </a:t>
            </a:r>
            <a:r>
              <a:rPr lang="en-US" sz="1200" b="1" dirty="0"/>
              <a:t>attribute filter type</a:t>
            </a:r>
            <a:r>
              <a:rPr lang="en-US" sz="1200" dirty="0"/>
              <a:t> to </a:t>
            </a:r>
            <a:r>
              <a:rPr lang="en-US" sz="1200" i="1" dirty="0"/>
              <a:t>Subset</a:t>
            </a:r>
            <a:r>
              <a:rPr lang="en-US" sz="1200" dirty="0"/>
              <a:t> and select all attributes but </a:t>
            </a:r>
            <a:r>
              <a:rPr lang="en-US" sz="1200" i="1" dirty="0"/>
              <a:t>Cabin</a:t>
            </a:r>
            <a:r>
              <a:rPr lang="en-US" sz="1200" dirty="0"/>
              <a:t> and </a:t>
            </a:r>
            <a:r>
              <a:rPr lang="en-US" sz="1200" i="1" dirty="0"/>
              <a:t>Life Boat</a:t>
            </a:r>
            <a:r>
              <a:rPr lang="en-US" sz="1200" dirty="0"/>
              <a:t>. This means that those two will be removed by the operator. </a:t>
            </a:r>
          </a:p>
          <a:p>
            <a:pPr lvl="0"/>
            <a:r>
              <a:rPr lang="en-US" sz="1200" dirty="0"/>
              <a:t>Run the process. </a:t>
            </a:r>
          </a:p>
          <a:p>
            <a:pPr lvl="0"/>
            <a:r>
              <a:rPr lang="en-US" sz="1200" dirty="0"/>
              <a:t>Click on the </a:t>
            </a:r>
            <a:r>
              <a:rPr lang="en-US" sz="1200" b="1" dirty="0"/>
              <a:t>Statistics</a:t>
            </a:r>
            <a:r>
              <a:rPr lang="en-US" sz="1200" dirty="0"/>
              <a:t> tab and check which attributes with missing values are still left. </a:t>
            </a:r>
          </a:p>
          <a:p>
            <a:pPr lvl="0"/>
            <a:r>
              <a:rPr lang="en-US" sz="1200" dirty="0"/>
              <a:t>Search for the operator </a:t>
            </a:r>
            <a:r>
              <a:rPr lang="en-US" sz="1200" b="1" dirty="0"/>
              <a:t>Replace Missing Values</a:t>
            </a:r>
            <a:r>
              <a:rPr lang="en-US" sz="1200" dirty="0"/>
              <a:t> and add it to the process. You can drop it on the connection line between </a:t>
            </a:r>
            <a:r>
              <a:rPr lang="en-US" sz="1200" b="1" dirty="0"/>
              <a:t>Select Attributes</a:t>
            </a:r>
            <a:r>
              <a:rPr lang="en-US" sz="1200" dirty="0"/>
              <a:t> and the result port (move the mouse pointer until the connection is highlighted before you drop the new operator). This way you do not need to manually reconnect the operators. </a:t>
            </a:r>
          </a:p>
          <a:p>
            <a:pPr lvl="0"/>
            <a:r>
              <a:rPr lang="en-US" sz="1200" dirty="0"/>
              <a:t>In the Parameters of this operator, use </a:t>
            </a:r>
            <a:r>
              <a:rPr lang="en-US" sz="1200" i="1" dirty="0"/>
              <a:t>single</a:t>
            </a:r>
            <a:r>
              <a:rPr lang="en-US" sz="1200" dirty="0"/>
              <a:t> for the </a:t>
            </a:r>
            <a:r>
              <a:rPr lang="en-US" sz="1200" b="1" dirty="0"/>
              <a:t>attribute filter type</a:t>
            </a:r>
            <a:r>
              <a:rPr lang="en-US" sz="1200" dirty="0"/>
              <a:t> and select </a:t>
            </a:r>
            <a:r>
              <a:rPr lang="en-US" sz="1200" i="1" dirty="0"/>
              <a:t>Age</a:t>
            </a:r>
            <a:r>
              <a:rPr lang="en-US" sz="1200" dirty="0"/>
              <a:t> for </a:t>
            </a:r>
            <a:r>
              <a:rPr lang="en-US" sz="1200" b="1" dirty="0"/>
              <a:t>attribute</a:t>
            </a:r>
            <a:r>
              <a:rPr lang="en-US" sz="1200" dirty="0"/>
              <a:t>. </a:t>
            </a:r>
          </a:p>
          <a:p>
            <a:pPr lvl="0"/>
            <a:r>
              <a:rPr lang="en-US" sz="1200" dirty="0"/>
              <a:t>Run the process again and interpret results </a:t>
            </a:r>
          </a:p>
          <a:p>
            <a:pPr lvl="0"/>
            <a:r>
              <a:rPr lang="en-US" sz="1200" dirty="0"/>
              <a:t>Search for </a:t>
            </a:r>
            <a:r>
              <a:rPr lang="en-US" sz="1200" b="1" dirty="0"/>
              <a:t>Filter Examples</a:t>
            </a:r>
            <a:r>
              <a:rPr lang="en-US" sz="1200" dirty="0"/>
              <a:t> and drop it again on the connection line to the result port. In case you miss the connection, you can of course always manually connect the operator instead. </a:t>
            </a:r>
          </a:p>
          <a:p>
            <a:pPr lvl="0"/>
            <a:r>
              <a:rPr lang="en-US" sz="1200" dirty="0"/>
              <a:t>Note the </a:t>
            </a:r>
            <a:r>
              <a:rPr lang="en-US" sz="1200" b="1" dirty="0"/>
              <a:t>link</a:t>
            </a:r>
            <a:r>
              <a:rPr lang="en-US" sz="1200" dirty="0"/>
              <a:t> at the bottom of the </a:t>
            </a:r>
            <a:r>
              <a:rPr lang="en-US" sz="1200" b="1" dirty="0"/>
              <a:t>Parameters</a:t>
            </a:r>
            <a:r>
              <a:rPr lang="en-US" sz="1200" dirty="0"/>
              <a:t> panel which shows/hides advanced parameters Click on </a:t>
            </a:r>
            <a:r>
              <a:rPr lang="en-US" sz="1200" b="1" dirty="0"/>
              <a:t>Show advanced parameters</a:t>
            </a:r>
            <a:r>
              <a:rPr lang="en-US" sz="1200" dirty="0"/>
              <a:t> to display all operator parameters. </a:t>
            </a:r>
          </a:p>
          <a:p>
            <a:pPr lvl="0"/>
            <a:r>
              <a:rPr lang="en-US" sz="1200" dirty="0"/>
              <a:t>New parameters should appear. Set the </a:t>
            </a:r>
            <a:r>
              <a:rPr lang="en-US" sz="1200" b="1" dirty="0"/>
              <a:t>condition class</a:t>
            </a:r>
            <a:r>
              <a:rPr lang="en-US" sz="1200" dirty="0"/>
              <a:t> to </a:t>
            </a:r>
            <a:r>
              <a:rPr lang="en-US" sz="1200" i="1" dirty="0" err="1"/>
              <a:t>no_missing_attributes</a:t>
            </a:r>
            <a:r>
              <a:rPr lang="en-US" sz="1200" dirty="0"/>
              <a:t>. </a:t>
            </a:r>
          </a:p>
          <a:p>
            <a:pPr lvl="0"/>
            <a:r>
              <a:rPr lang="en-US" sz="1200" dirty="0"/>
              <a:t>Run the process again. </a:t>
            </a:r>
          </a:p>
          <a:p>
            <a:pPr lvl="0"/>
            <a:r>
              <a:rPr lang="en-US" sz="1200" dirty="0"/>
              <a:t>Check the </a:t>
            </a:r>
            <a:r>
              <a:rPr lang="en-US" sz="1200" b="1" dirty="0"/>
              <a:t>Statistics</a:t>
            </a:r>
            <a:r>
              <a:rPr lang="en-US" sz="1200" dirty="0"/>
              <a:t> tab - does it still show missing values for any of the columns? </a:t>
            </a:r>
          </a:p>
          <a:p>
            <a:pPr lvl="0"/>
            <a:r>
              <a:rPr lang="en-US" sz="1200" dirty="0"/>
              <a:t>Why is it not a good idea to just filter out the examples right away instead of removing attributes and replacing the </a:t>
            </a:r>
            <a:r>
              <a:rPr lang="en-US" sz="1200" dirty="0" err="1"/>
              <a:t>missings</a:t>
            </a:r>
            <a:r>
              <a:rPr lang="en-US" sz="1200" dirty="0"/>
              <a:t> in </a:t>
            </a:r>
            <a:r>
              <a:rPr lang="en-US" sz="1200" i="1" dirty="0"/>
              <a:t>Age</a:t>
            </a:r>
            <a:r>
              <a:rPr lang="en-US" sz="1200" dirty="0"/>
              <a:t>? </a:t>
            </a:r>
          </a:p>
          <a:p>
            <a:pPr lvl="0"/>
            <a:r>
              <a:rPr lang="en-US" sz="1200" dirty="0"/>
              <a:t>Right-click on </a:t>
            </a:r>
            <a:r>
              <a:rPr lang="en-US" sz="1200" b="1" dirty="0"/>
              <a:t>Select Attributes</a:t>
            </a:r>
            <a:r>
              <a:rPr lang="en-US" sz="1200" dirty="0"/>
              <a:t> and </a:t>
            </a:r>
            <a:r>
              <a:rPr lang="en-US" sz="1200" i="1" dirty="0"/>
              <a:t>uncheck</a:t>
            </a:r>
            <a:r>
              <a:rPr lang="en-US" sz="1200" dirty="0"/>
              <a:t> </a:t>
            </a:r>
            <a:r>
              <a:rPr lang="en-US" sz="1200" b="1" dirty="0"/>
              <a:t>Enable Operator</a:t>
            </a:r>
            <a:r>
              <a:rPr lang="en-US" sz="1200" dirty="0"/>
              <a:t> option. Do the same with </a:t>
            </a:r>
            <a:r>
              <a:rPr lang="en-US" sz="1200" b="1" dirty="0"/>
              <a:t>Replace Missing Values</a:t>
            </a:r>
            <a:r>
              <a:rPr lang="en-US" sz="1200" dirty="0"/>
              <a:t>. What do you expect if you re-run the process now? Try it! </a:t>
            </a:r>
          </a:p>
          <a:p>
            <a:pPr lvl="0"/>
            <a:r>
              <a:rPr lang="en-US" sz="1200" dirty="0"/>
              <a:t>How many examples are left in the data set now? </a:t>
            </a:r>
          </a:p>
          <a:p>
            <a:endParaRPr lang="en-US" sz="1200" dirty="0"/>
          </a:p>
        </p:txBody>
      </p:sp>
    </p:spTree>
    <p:extLst>
      <p:ext uri="{BB962C8B-B14F-4D97-AF65-F5344CB8AC3E}">
        <p14:creationId xmlns:p14="http://schemas.microsoft.com/office/powerpoint/2010/main" val="221226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2582</Words>
  <Application>Microsoft Office PowerPoint</Application>
  <PresentationFormat>On-screen Show (4:3)</PresentationFormat>
  <Paragraphs>176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Rapid Miner Activity</vt:lpstr>
      <vt:lpstr>Activity 1  </vt:lpstr>
      <vt:lpstr>Activity 2 Working with attributes </vt:lpstr>
      <vt:lpstr>PowerPoint Presentation</vt:lpstr>
      <vt:lpstr>PowerPoint Presentation</vt:lpstr>
      <vt:lpstr>PowerPoint Presentation</vt:lpstr>
      <vt:lpstr>PowerPoint Presentation</vt:lpstr>
      <vt:lpstr>PowerPoint Presentation</vt:lpstr>
      <vt:lpstr>PowerPoint Presentation</vt:lpstr>
      <vt:lpstr>Activity 9</vt:lpstr>
      <vt:lpstr>PowerPoint Presentation</vt:lpstr>
      <vt:lpstr>Activity 11 use of pivot </vt:lpstr>
      <vt:lpstr>PowerPoint Presentation</vt:lpstr>
      <vt:lpstr>Using Macros</vt:lpstr>
      <vt:lpstr>Looping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Miner Activity</dc:title>
  <dc:creator>admin</dc:creator>
  <cp:lastModifiedBy>admin</cp:lastModifiedBy>
  <cp:revision>16</cp:revision>
  <dcterms:created xsi:type="dcterms:W3CDTF">2021-09-01T04:19:48Z</dcterms:created>
  <dcterms:modified xsi:type="dcterms:W3CDTF">2021-10-08T09:02:46Z</dcterms:modified>
</cp:coreProperties>
</file>