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9C0E-ACEA-4A1A-885E-C60C716A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7276-7499-4E44-92EC-DC9BAA41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86E3-0E5B-4BA5-850F-6D6E5AC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FA45-47F2-431D-8FFC-8674174F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8795-CA09-4EB1-B211-92F2117C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D62-5665-4247-BE8A-F904A888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CA2-3FE1-4D22-8A8B-6C14A09D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B816-1F3C-4619-A4D1-31E8635A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0E49-1A98-4DAB-A5E6-E2D37CB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A851-A697-476E-92B8-E9D1B93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20C0B-2397-4618-BD46-643C2C5F0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1272-4CC3-4EFE-BB26-C02490C7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86B0-DDF0-46A2-8368-173746FA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9305-BC93-458C-998D-65393DD0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928D-9436-459C-9089-12733AFC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C7DB-675C-4F44-8A3B-1AF995DA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17FB-E59B-44A2-8A49-4D9E1CBF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8D81-468E-46E6-88E8-2E156917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1054-53E4-44F0-9975-CD0D8B5C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1593-811B-4362-8BA7-561B560A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992E-B06D-46F2-9287-A9BBF9FE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7149E-49F9-4D5F-A8D0-34BCD4B6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A9B7-9749-41A7-B746-C05897C8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C22C-0542-494A-8A58-1007C569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7838-EA14-4819-B104-94F32957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2B33-1ACA-4BEB-B422-AC48D96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8834-FD49-43E9-9591-9710F89E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00721-414C-4E88-91E9-D90AA1E8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D319-7AEB-4434-AF25-B5584A96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E423E-05C2-4916-9D0E-067975E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0571-5A4F-4D09-BD59-B791E50E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7F0-CA95-4394-A0F5-345D17E5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311F-4755-41C4-A48E-866F9FD6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1D393-46B0-45B2-BF8E-5FE0C9A0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79B15-4FBF-45AC-B31A-4AF22D39B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E42E7-6FE6-4DDD-BA7A-06879163C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DD8F-F25F-4154-B017-304A35BA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8C91C-8C09-441A-A556-FB505F04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2C48B-1A7C-4E0E-BE06-5528927B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AB4-265C-4B65-BD3C-4DDB77E8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A7518-2933-489C-A40E-E44CEC59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22C7C-10C4-4148-A49D-78394154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60C0-250E-43D5-B5BB-23E2D647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DC94A-1F5B-47F5-BA78-172D8D43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2FB3A-3E88-4FBC-AC1A-4F681103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D852-08A4-4295-95D2-258762E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03F-45B4-40BF-A3B2-1B24CCED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CC43-2C63-42CE-AC74-20D8A9B4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D85A-76A0-47ED-96A5-A88275AD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D05C1-DC1D-48E6-BC31-C15218C7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5495-E12A-4570-87FE-80B98AF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D220-CE4F-4894-8197-E74070B3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1A51-07A6-4ACD-AA79-A4CFC16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FA83E-E26A-40A4-976A-EC346EC9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E357B-3CD7-4088-9E86-1C4AC229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8464-B632-4DD3-86DB-857C8265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D4AC-B077-4C30-B197-7E5EDCD5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5B4F9-3CAD-4412-A0AF-3F3EC5F0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23976-E5DC-4E11-9BB4-0E1D978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A60A-ACF6-4CD1-AA22-63C09986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C986-26FB-449B-857E-B774622B4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0A2F-FBEB-4F37-8B93-68590B9A17E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031-1878-489E-B18C-7587C73E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DE93-46B4-430A-B6DF-8B7189ADC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2B50-FD54-43DF-9C59-E204D1B4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E735-B883-4AE2-BFFD-BAB00B5BE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++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94255-C754-4024-B72F-CA1A9AD6D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EE778A-C097-4348-9D63-309B5864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563"/>
            <a:ext cx="10515600" cy="5867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C++ What is OOP?</a:t>
            </a:r>
          </a:p>
          <a:p>
            <a:r>
              <a:rPr lang="en-US" dirty="0"/>
              <a:t>OOP stands for Object-Oriented Programming.</a:t>
            </a:r>
          </a:p>
          <a:p>
            <a:r>
              <a:rPr lang="en-US" dirty="0"/>
              <a:t>Procedural programming is about writing procedures or functions that perform operations on the data, while object-oriented programming is about creating objects that contain both data and functions.</a:t>
            </a:r>
          </a:p>
          <a:p>
            <a:r>
              <a:rPr lang="en-US" dirty="0"/>
              <a:t>Object-oriented programming has several advantages over procedural programming: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OOP is faster and easier to execute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OOP provides a clear structure for the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OOP helps to keep the C++ code DRY "Don't Repeat Yourself", and makes the code easier to maintain, modify and 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OOP makes it possible to create full reusable applications with less code and shorter development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AD20-E311-409E-A0DE-E8B2070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2"/>
            <a:ext cx="10515600" cy="62720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are Classes and Objects?</a:t>
            </a:r>
          </a:p>
          <a:p>
            <a:r>
              <a:rPr lang="en-US" dirty="0"/>
              <a:t>Classes and objects are the two main aspects of object-oriented programming.</a:t>
            </a:r>
          </a:p>
          <a:p>
            <a:r>
              <a:rPr lang="en-US" dirty="0"/>
              <a:t>Look at the following illustration to see the difference between class and objects: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a class is a template for objects, and an object is an instance of a class.</a:t>
            </a:r>
          </a:p>
          <a:p>
            <a:r>
              <a:rPr lang="en-US" dirty="0"/>
              <a:t>When the individual objects are created, they inherit all the variables and functions from the class.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70DC7-27C8-4747-9C29-1CBEA016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9" y="2167599"/>
            <a:ext cx="5133457" cy="28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AD20-E311-409E-A0DE-E8B2070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2"/>
            <a:ext cx="10515600" cy="6548907"/>
          </a:xfrm>
        </p:spPr>
        <p:txBody>
          <a:bodyPr/>
          <a:lstStyle/>
          <a:p>
            <a:r>
              <a:rPr lang="en-US" b="1" dirty="0"/>
              <a:t>C++ Classes/Objects</a:t>
            </a:r>
          </a:p>
          <a:p>
            <a:r>
              <a:rPr lang="en-US" dirty="0"/>
              <a:t>C++ is an object-oriented programming language.</a:t>
            </a:r>
          </a:p>
          <a:p>
            <a:r>
              <a:rPr lang="en-US" dirty="0"/>
              <a:t>Everything in C++ is associated with classes and objects, along with its attributes and methods. For example: in real life, a car is an </a:t>
            </a:r>
            <a:r>
              <a:rPr lang="en-US" b="1" dirty="0"/>
              <a:t>object</a:t>
            </a:r>
            <a:r>
              <a:rPr lang="en-US" dirty="0"/>
              <a:t>. The car has </a:t>
            </a:r>
            <a:r>
              <a:rPr lang="en-US" b="1" dirty="0"/>
              <a:t>attributes</a:t>
            </a:r>
            <a:r>
              <a:rPr lang="en-US" dirty="0"/>
              <a:t>, such as weight and color, and </a:t>
            </a:r>
            <a:r>
              <a:rPr lang="en-US" b="1" dirty="0"/>
              <a:t>methods</a:t>
            </a:r>
            <a:r>
              <a:rPr lang="en-US" dirty="0"/>
              <a:t>, such as drive and brake.</a:t>
            </a:r>
          </a:p>
          <a:p>
            <a:r>
              <a:rPr lang="en-US" dirty="0"/>
              <a:t>Attributes and methods are basically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that belongs to the class. These are often referred to as "class members".</a:t>
            </a:r>
          </a:p>
          <a:p>
            <a:r>
              <a:rPr lang="en-US" dirty="0"/>
              <a:t>A class is a user-defined data type that we can use in our program, and it works as an object constructor, or a "blueprint" for creating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AD20-E311-409E-A0DE-E8B2070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r>
              <a:rPr lang="en-US" dirty="0"/>
              <a:t>To create the class we use “</a:t>
            </a:r>
            <a:r>
              <a:rPr lang="en-US" dirty="0" err="1"/>
              <a:t>classs</a:t>
            </a:r>
            <a:r>
              <a:rPr lang="en-US" dirty="0"/>
              <a:t>” keyword</a:t>
            </a:r>
          </a:p>
          <a:p>
            <a:r>
              <a:rPr lang="en-US" dirty="0">
                <a:solidFill>
                  <a:srgbClr val="0000CD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mca</a:t>
            </a:r>
            <a:r>
              <a:rPr lang="en-US" dirty="0">
                <a:solidFill>
                  <a:srgbClr val="000000"/>
                </a:solidFill>
                <a:effectLst/>
              </a:rPr>
              <a:t>  {       </a:t>
            </a:r>
            <a:r>
              <a:rPr lang="en-US" dirty="0">
                <a:solidFill>
                  <a:srgbClr val="008000"/>
                </a:solidFill>
                <a:effectLst/>
              </a:rPr>
              <a:t>// The class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:             </a:t>
            </a:r>
            <a:r>
              <a:rPr lang="en-US" dirty="0">
                <a:solidFill>
                  <a:srgbClr val="008000"/>
                </a:solidFill>
                <a:effectLst/>
              </a:rPr>
              <a:t>// Access specifier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</a:t>
            </a:r>
            <a:r>
              <a:rPr lang="en-US" dirty="0">
                <a:solidFill>
                  <a:srgbClr val="0000CD"/>
                </a:solidFill>
                <a:effectLst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rollno</a:t>
            </a:r>
            <a:r>
              <a:rPr lang="en-US" dirty="0">
                <a:solidFill>
                  <a:srgbClr val="000000"/>
                </a:solidFill>
                <a:effectLst/>
              </a:rPr>
              <a:t>;        </a:t>
            </a:r>
            <a:r>
              <a:rPr lang="en-US" dirty="0">
                <a:solidFill>
                  <a:srgbClr val="008000"/>
                </a:solidFill>
                <a:effectLst/>
              </a:rPr>
              <a:t>// Attribute (int variable)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string name;  </a:t>
            </a:r>
            <a:r>
              <a:rPr lang="en-US" dirty="0">
                <a:solidFill>
                  <a:srgbClr val="008000"/>
                </a:solidFill>
                <a:effectLst/>
              </a:rPr>
              <a:t>// Attribute (string variable)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AD20-E311-409E-A0DE-E8B2070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r>
              <a:rPr lang="en-US" b="1" dirty="0"/>
              <a:t>Create an Object</a:t>
            </a:r>
          </a:p>
          <a:p>
            <a:r>
              <a:rPr lang="en-US" dirty="0"/>
              <a:t>In C++, an object is created from a class. We have already created the class named </a:t>
            </a:r>
            <a:r>
              <a:rPr lang="en-US" dirty="0" err="1"/>
              <a:t>mca</a:t>
            </a:r>
            <a:r>
              <a:rPr lang="en-US" dirty="0"/>
              <a:t>, so now we can use this to create objects.</a:t>
            </a:r>
          </a:p>
          <a:p>
            <a:r>
              <a:rPr lang="en-US" dirty="0"/>
              <a:t>To create an object of </a:t>
            </a:r>
            <a:r>
              <a:rPr lang="en-US" dirty="0" err="1"/>
              <a:t>mca</a:t>
            </a:r>
            <a:r>
              <a:rPr lang="en-US" dirty="0"/>
              <a:t>, specify the class name, followed by the object name.</a:t>
            </a:r>
          </a:p>
          <a:p>
            <a:r>
              <a:rPr lang="en-US" dirty="0"/>
              <a:t>To access the class attributes (name and </a:t>
            </a:r>
            <a:r>
              <a:rPr lang="en-US" dirty="0" err="1"/>
              <a:t>rollno</a:t>
            </a:r>
            <a:r>
              <a:rPr lang="en-US" dirty="0"/>
              <a:t>), use the dot syntax (.) on the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AD20-E311-409E-A0DE-E8B2070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mca</a:t>
            </a:r>
            <a:r>
              <a:rPr lang="en-US" dirty="0">
                <a:solidFill>
                  <a:srgbClr val="000000"/>
                </a:solidFill>
                <a:effectLst/>
              </a:rPr>
              <a:t> {       </a:t>
            </a:r>
            <a:r>
              <a:rPr lang="en-US" dirty="0">
                <a:solidFill>
                  <a:srgbClr val="008000"/>
                </a:solidFill>
                <a:effectLst/>
              </a:rPr>
              <a:t>// The class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:             </a:t>
            </a:r>
            <a:r>
              <a:rPr lang="en-US" dirty="0">
                <a:solidFill>
                  <a:srgbClr val="008000"/>
                </a:solidFill>
                <a:effectLst/>
              </a:rPr>
              <a:t>// Access specifier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</a:t>
            </a:r>
            <a:r>
              <a:rPr lang="en-US" dirty="0">
                <a:solidFill>
                  <a:srgbClr val="0000CD"/>
                </a:solidFill>
                <a:effectLst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rollno</a:t>
            </a:r>
            <a:r>
              <a:rPr lang="en-US" dirty="0">
                <a:solidFill>
                  <a:srgbClr val="000000"/>
                </a:solidFill>
                <a:effectLst/>
              </a:rPr>
              <a:t>;        </a:t>
            </a:r>
            <a:r>
              <a:rPr lang="en-US" dirty="0">
                <a:solidFill>
                  <a:srgbClr val="008000"/>
                </a:solidFill>
                <a:effectLst/>
              </a:rPr>
              <a:t>// Attribute (int variable)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  string name;  </a:t>
            </a:r>
            <a:r>
              <a:rPr lang="en-US" dirty="0">
                <a:solidFill>
                  <a:srgbClr val="008000"/>
                </a:solidFill>
                <a:effectLst/>
              </a:rPr>
              <a:t>// Attribute (string variable)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</a:rPr>
              <a:t> main() 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 err="1">
                <a:solidFill>
                  <a:srgbClr val="000000"/>
                </a:solidFill>
                <a:effectLst/>
              </a:rPr>
              <a:t>mca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</a:t>
            </a:r>
            <a:r>
              <a:rPr lang="en-US" b="1" dirty="0">
                <a:solidFill>
                  <a:srgbClr val="000000"/>
                </a:solidFill>
                <a:effectLst/>
              </a:rPr>
              <a:t>bj</a:t>
            </a:r>
            <a:r>
              <a:rPr lang="en-US" dirty="0">
                <a:solidFill>
                  <a:srgbClr val="000000"/>
                </a:solidFill>
                <a:effectLst/>
              </a:rPr>
              <a:t>;  </a:t>
            </a:r>
            <a:r>
              <a:rPr lang="en-US" dirty="0">
                <a:solidFill>
                  <a:srgbClr val="008000"/>
                </a:solidFill>
                <a:effectLst/>
              </a:rPr>
              <a:t>// Create an object of </a:t>
            </a:r>
            <a:r>
              <a:rPr lang="en-US" dirty="0" err="1">
                <a:solidFill>
                  <a:srgbClr val="008000"/>
                </a:solidFill>
                <a:effectLst/>
              </a:rPr>
              <a:t>MyClass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8000"/>
                </a:solidFill>
                <a:effectLst/>
              </a:rPr>
              <a:t>// Access attributes and set values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Obj.rollno</a:t>
            </a:r>
            <a:r>
              <a:rPr lang="en-US" dirty="0">
                <a:solidFill>
                  <a:srgbClr val="000000"/>
                </a:solidFill>
                <a:effectLst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</a:rPr>
              <a:t>15</a:t>
            </a:r>
            <a:r>
              <a:rPr lang="en-US" dirty="0">
                <a:solidFill>
                  <a:srgbClr val="000000"/>
                </a:solidFill>
                <a:effectLst/>
              </a:rPr>
              <a:t>; 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b="1" dirty="0">
                <a:solidFill>
                  <a:srgbClr val="000000"/>
                </a:solidFill>
              </a:rPr>
              <a:t>o</a:t>
            </a:r>
            <a:r>
              <a:rPr lang="en-US" b="1" dirty="0">
                <a:solidFill>
                  <a:srgbClr val="000000"/>
                </a:solidFill>
                <a:effectLst/>
              </a:rPr>
              <a:t>bj.name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A52A2A"/>
                </a:solidFill>
                <a:effectLst/>
              </a:rPr>
              <a:t>“</a:t>
            </a:r>
            <a:r>
              <a:rPr lang="en-US" dirty="0" err="1">
                <a:solidFill>
                  <a:srgbClr val="A52A2A"/>
                </a:solidFill>
                <a:effectLst/>
              </a:rPr>
              <a:t>yasir</a:t>
            </a:r>
            <a:r>
              <a:rPr lang="en-US" dirty="0">
                <a:solidFill>
                  <a:srgbClr val="A52A2A"/>
                </a:solidFill>
                <a:effectLst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8000"/>
                </a:solidFill>
                <a:effectLst/>
              </a:rPr>
              <a:t>// Print attribute values</a:t>
            </a:r>
            <a:br>
              <a:rPr lang="en-US" dirty="0">
                <a:solidFill>
                  <a:srgbClr val="008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&lt;&lt; obj.name &lt;&lt; </a:t>
            </a:r>
            <a:r>
              <a:rPr lang="en-US" dirty="0">
                <a:solidFill>
                  <a:srgbClr val="A52A2A"/>
                </a:solidFill>
                <a:effectLst/>
              </a:rPr>
              <a:t>"\n"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</a:rPr>
              <a:t> &lt;&lt; </a:t>
            </a:r>
            <a:r>
              <a:rPr lang="en-US" dirty="0" err="1">
                <a:solidFill>
                  <a:srgbClr val="000000"/>
                </a:solidFill>
              </a:rPr>
              <a:t>obj</a:t>
            </a:r>
            <a:r>
              <a:rPr lang="en-US" dirty="0" err="1">
                <a:solidFill>
                  <a:srgbClr val="000000"/>
                </a:solidFill>
                <a:effectLst/>
              </a:rPr>
              <a:t>.ro</a:t>
            </a:r>
            <a:r>
              <a:rPr lang="en-US" dirty="0" err="1">
                <a:solidFill>
                  <a:srgbClr val="000000"/>
                </a:solidFill>
              </a:rPr>
              <a:t>llno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 ++ 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++ basic concepts</dc:title>
  <dc:creator>Yasir Mir</dc:creator>
  <cp:lastModifiedBy>Yasir Mir</cp:lastModifiedBy>
  <cp:revision>1</cp:revision>
  <dcterms:created xsi:type="dcterms:W3CDTF">2021-10-12T05:31:41Z</dcterms:created>
  <dcterms:modified xsi:type="dcterms:W3CDTF">2021-10-12T06:17:20Z</dcterms:modified>
</cp:coreProperties>
</file>