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71" r:id="rId14"/>
    <p:sldId id="267" r:id="rId15"/>
    <p:sldId id="269" r:id="rId16"/>
    <p:sldId id="272" r:id="rId17"/>
    <p:sldId id="273" r:id="rId18"/>
    <p:sldId id="274" r:id="rId19"/>
    <p:sldId id="270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nix/for-loop.htm" TargetMode="External"/><Relationship Id="rId2" Type="http://schemas.openxmlformats.org/officeDocument/2006/relationships/hyperlink" Target="https://www.tutorialspoint.com/unix/while-loop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utorialspoint.com/unix/select-loop.htm" TargetMode="External"/><Relationship Id="rId4" Type="http://schemas.openxmlformats.org/officeDocument/2006/relationships/hyperlink" Target="https://www.tutorialspoint.com/unix/until-loop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nix/if-else-statement.htm" TargetMode="External"/><Relationship Id="rId2" Type="http://schemas.openxmlformats.org/officeDocument/2006/relationships/hyperlink" Target="https://www.tutorialspoint.com/unix/if-fi-statement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torialspoint.com/unix/if-elif-statement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unix/if-fi-statement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EBD6-054C-8643-940B-0179DBCC6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You can use multiple </a:t>
            </a:r>
            <a:r>
              <a:rPr lang="en-IN" sz="2800" b="1" dirty="0"/>
              <a:t>if...</a:t>
            </a:r>
            <a:r>
              <a:rPr lang="en-IN" sz="2800" b="1" dirty="0" err="1"/>
              <a:t>elif</a:t>
            </a:r>
            <a:r>
              <a:rPr lang="en-IN" sz="2800" dirty="0"/>
              <a:t> statements to perform a multiway branch.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However, this is not always the best solution, especially when all of the branches depend on the value of a single variable.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Unix Shell supports </a:t>
            </a:r>
            <a:r>
              <a:rPr lang="en-IN" sz="2800" b="1" dirty="0"/>
              <a:t>case...</a:t>
            </a:r>
            <a:r>
              <a:rPr lang="en-IN" sz="2800" b="1" dirty="0" err="1"/>
              <a:t>esac</a:t>
            </a:r>
            <a:r>
              <a:rPr lang="en-IN" sz="2800" dirty="0"/>
              <a:t> statement which handles exactly this situation, and it does so more efficiently than repeated </a:t>
            </a:r>
            <a:r>
              <a:rPr lang="en-IN" sz="2800" b="1" dirty="0"/>
              <a:t>if...</a:t>
            </a:r>
            <a:r>
              <a:rPr lang="en-IN" sz="2800" b="1" dirty="0" err="1"/>
              <a:t>elif</a:t>
            </a:r>
            <a:r>
              <a:rPr lang="en-IN" sz="2800" dirty="0"/>
              <a:t> statements.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9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algn="l"/>
            <a:r>
              <a:rPr lang="en-IN" dirty="0"/>
              <a:t>case word in</a:t>
            </a:r>
          </a:p>
          <a:p>
            <a:pPr algn="l"/>
            <a:r>
              <a:rPr lang="en-IN" dirty="0"/>
              <a:t> pattern1) </a:t>
            </a:r>
          </a:p>
          <a:p>
            <a:pPr algn="l"/>
            <a:r>
              <a:rPr lang="en-IN" dirty="0"/>
              <a:t>Statement(s) to be executed if pattern1 matches </a:t>
            </a:r>
          </a:p>
          <a:p>
            <a:pPr algn="l"/>
            <a:r>
              <a:rPr lang="en-IN" dirty="0"/>
              <a:t>;; </a:t>
            </a:r>
          </a:p>
          <a:p>
            <a:pPr algn="l"/>
            <a:r>
              <a:rPr lang="en-IN" dirty="0"/>
              <a:t>pattern2) </a:t>
            </a:r>
          </a:p>
          <a:p>
            <a:pPr algn="l"/>
            <a:r>
              <a:rPr lang="en-IN" dirty="0"/>
              <a:t>Statement(s) to be executed if pattern2 matches</a:t>
            </a:r>
          </a:p>
          <a:p>
            <a:pPr algn="l"/>
            <a:r>
              <a:rPr lang="en-IN" dirty="0"/>
              <a:t> ;; </a:t>
            </a:r>
          </a:p>
          <a:p>
            <a:pPr algn="l"/>
            <a:r>
              <a:rPr lang="en-IN" dirty="0"/>
              <a:t> *) </a:t>
            </a:r>
          </a:p>
          <a:p>
            <a:pPr algn="l"/>
            <a:r>
              <a:rPr lang="en-IN" dirty="0"/>
              <a:t>Default condition to be executed</a:t>
            </a:r>
          </a:p>
          <a:p>
            <a:pPr algn="l"/>
            <a:r>
              <a:rPr lang="en-IN" dirty="0"/>
              <a:t> ;; </a:t>
            </a:r>
          </a:p>
          <a:p>
            <a:pPr algn="l"/>
            <a:r>
              <a:rPr lang="en-IN" dirty="0" err="1"/>
              <a:t>esac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7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/>
          </a:bodyPr>
          <a:lstStyle/>
          <a:p>
            <a:pPr algn="l"/>
            <a:r>
              <a:rPr lang="en-IN" sz="2500" dirty="0"/>
              <a:t>#!/bin/</a:t>
            </a:r>
            <a:r>
              <a:rPr lang="en-IN" sz="2500" dirty="0" err="1"/>
              <a:t>sh</a:t>
            </a:r>
            <a:r>
              <a:rPr lang="en-IN" sz="2500" dirty="0"/>
              <a:t> </a:t>
            </a:r>
          </a:p>
          <a:p>
            <a:pPr algn="l"/>
            <a:r>
              <a:rPr lang="en-IN" sz="2500" dirty="0"/>
              <a:t>FRUIT="kiwi" </a:t>
            </a:r>
          </a:p>
          <a:p>
            <a:pPr algn="l"/>
            <a:r>
              <a:rPr lang="en-IN" sz="2500" dirty="0"/>
              <a:t>case "$FRUIT" in </a:t>
            </a:r>
          </a:p>
          <a:p>
            <a:pPr algn="l"/>
            <a:r>
              <a:rPr lang="en-IN" sz="2500" dirty="0"/>
              <a:t>"apple") echo "Apple pie is quite tasty." </a:t>
            </a:r>
          </a:p>
          <a:p>
            <a:pPr algn="l"/>
            <a:r>
              <a:rPr lang="en-IN" sz="2500" dirty="0"/>
              <a:t>;; </a:t>
            </a:r>
          </a:p>
          <a:p>
            <a:pPr algn="l"/>
            <a:r>
              <a:rPr lang="en-IN" sz="2500" dirty="0"/>
              <a:t>"banana") echo "I like banana nut bread.”</a:t>
            </a:r>
          </a:p>
          <a:p>
            <a:pPr algn="l"/>
            <a:r>
              <a:rPr lang="en-IN" sz="2500" dirty="0"/>
              <a:t> ;;</a:t>
            </a:r>
          </a:p>
          <a:p>
            <a:pPr algn="l"/>
            <a:r>
              <a:rPr lang="en-IN" sz="2500" dirty="0"/>
              <a:t> "kiwi") echo "New Zealand is famous for kiwi." </a:t>
            </a:r>
          </a:p>
          <a:p>
            <a:pPr algn="l"/>
            <a:r>
              <a:rPr lang="en-IN" sz="2500" dirty="0"/>
              <a:t>;;</a:t>
            </a:r>
          </a:p>
          <a:p>
            <a:pPr algn="l"/>
            <a:r>
              <a:rPr lang="en-IN" sz="2500" dirty="0"/>
              <a:t> </a:t>
            </a:r>
            <a:r>
              <a:rPr lang="en-IN" sz="2500" dirty="0" err="1"/>
              <a:t>esac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692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EBD6-054C-8643-940B-0179DBCC6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r>
              <a:rPr lang="en-IN" dirty="0"/>
              <a:t>A loop is a powerful programming tool that enables you to execute a set of commands repeatedly</a:t>
            </a: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The while loop</a:t>
            </a:r>
            <a:endParaRPr lang="en-IN" dirty="0"/>
          </a:p>
          <a:p>
            <a:r>
              <a:rPr lang="en-IN" dirty="0">
                <a:hlinkClick r:id="rId3"/>
              </a:rPr>
              <a:t>The for loop</a:t>
            </a:r>
            <a:endParaRPr lang="en-IN" dirty="0"/>
          </a:p>
          <a:p>
            <a:r>
              <a:rPr lang="en-IN" dirty="0">
                <a:hlinkClick r:id="rId4"/>
              </a:rPr>
              <a:t>The until loop</a:t>
            </a:r>
            <a:endParaRPr lang="en-IN" dirty="0"/>
          </a:p>
          <a:p>
            <a:r>
              <a:rPr lang="en-IN" dirty="0">
                <a:hlinkClick r:id="rId5"/>
              </a:rPr>
              <a:t>The select loop</a:t>
            </a:r>
            <a:endParaRPr lang="en-IN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5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IN" dirty="0"/>
              <a:t>The </a:t>
            </a:r>
            <a:r>
              <a:rPr lang="en-IN" b="1" dirty="0"/>
              <a:t>while</a:t>
            </a:r>
            <a:r>
              <a:rPr lang="en-IN" dirty="0"/>
              <a:t> loop enables you to execute a set of commands repeatedly until some condition occurs. It is usually used when you need to manipulate the value of a variable repeatedly.</a:t>
            </a:r>
          </a:p>
          <a:p>
            <a:pPr algn="l"/>
            <a:r>
              <a:rPr lang="en-IN" dirty="0"/>
              <a:t>SYNTAX</a:t>
            </a:r>
          </a:p>
          <a:p>
            <a:pPr algn="l"/>
            <a:r>
              <a:rPr lang="en-IN" dirty="0"/>
              <a:t>while command</a:t>
            </a:r>
          </a:p>
          <a:p>
            <a:pPr algn="l"/>
            <a:r>
              <a:rPr lang="en-IN" dirty="0"/>
              <a:t> do </a:t>
            </a:r>
          </a:p>
          <a:p>
            <a:pPr algn="l"/>
            <a:r>
              <a:rPr lang="en-IN" dirty="0"/>
              <a:t>Statement(s) to be executed if command is true </a:t>
            </a:r>
          </a:p>
          <a:p>
            <a:pPr algn="l"/>
            <a:r>
              <a:rPr lang="en-IN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algn="l"/>
            <a:r>
              <a:rPr lang="en-IN" dirty="0"/>
              <a:t>a=0 </a:t>
            </a:r>
          </a:p>
          <a:p>
            <a:pPr algn="l"/>
            <a:r>
              <a:rPr lang="en-IN" dirty="0"/>
              <a:t>While</a:t>
            </a:r>
          </a:p>
          <a:p>
            <a:pPr algn="l"/>
            <a:r>
              <a:rPr lang="en-IN" dirty="0"/>
              <a:t> [ $a -</a:t>
            </a:r>
            <a:r>
              <a:rPr lang="en-IN" dirty="0" err="1"/>
              <a:t>lt</a:t>
            </a:r>
            <a:r>
              <a:rPr lang="en-IN" dirty="0"/>
              <a:t> 10 ] </a:t>
            </a:r>
          </a:p>
          <a:p>
            <a:pPr algn="l"/>
            <a:r>
              <a:rPr lang="en-IN" dirty="0"/>
              <a:t>do </a:t>
            </a:r>
          </a:p>
          <a:p>
            <a:pPr algn="l"/>
            <a:r>
              <a:rPr lang="en-IN" dirty="0"/>
              <a:t>echo $a</a:t>
            </a:r>
          </a:p>
          <a:p>
            <a:pPr algn="l"/>
            <a:r>
              <a:rPr lang="en-IN" dirty="0"/>
              <a:t> a=`expr $a + 1` </a:t>
            </a:r>
          </a:p>
          <a:p>
            <a:pPr algn="l"/>
            <a:r>
              <a:rPr lang="en-IN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9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algn="l"/>
            <a:r>
              <a:rPr lang="en-IN" dirty="0"/>
              <a:t>The </a:t>
            </a:r>
            <a:r>
              <a:rPr lang="en-IN" b="1" dirty="0"/>
              <a:t>for</a:t>
            </a:r>
            <a:r>
              <a:rPr lang="en-IN" dirty="0"/>
              <a:t> loop operates on lists of items. It repeats a set of commands for every item in a list.</a:t>
            </a:r>
          </a:p>
          <a:p>
            <a:pPr algn="l"/>
            <a:r>
              <a:rPr lang="en-IN" dirty="0"/>
              <a:t>syntax</a:t>
            </a:r>
          </a:p>
          <a:p>
            <a:pPr algn="l"/>
            <a:r>
              <a:rPr lang="en-IN" dirty="0"/>
              <a:t>for var in word1 word2 ... </a:t>
            </a:r>
            <a:r>
              <a:rPr lang="en-IN" dirty="0" err="1"/>
              <a:t>wordN</a:t>
            </a:r>
            <a:endParaRPr lang="en-IN" dirty="0"/>
          </a:p>
          <a:p>
            <a:pPr algn="l"/>
            <a:r>
              <a:rPr lang="en-IN" dirty="0"/>
              <a:t> do </a:t>
            </a:r>
          </a:p>
          <a:p>
            <a:pPr algn="l"/>
            <a:r>
              <a:rPr lang="en-IN" dirty="0"/>
              <a:t>Statement(s) to be executed for every word.</a:t>
            </a:r>
          </a:p>
          <a:p>
            <a:pPr algn="l"/>
            <a:r>
              <a:rPr lang="en-IN" dirty="0"/>
              <a:t>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algn="l"/>
            <a:r>
              <a:rPr lang="en-IN" dirty="0"/>
              <a:t>for var in 0 1 2 3 4 5 6 7 8 9 </a:t>
            </a:r>
          </a:p>
          <a:p>
            <a:pPr algn="l"/>
            <a:r>
              <a:rPr lang="en-IN" dirty="0"/>
              <a:t>do</a:t>
            </a:r>
          </a:p>
          <a:p>
            <a:pPr algn="l"/>
            <a:r>
              <a:rPr lang="en-IN" dirty="0"/>
              <a:t> echo $var </a:t>
            </a:r>
          </a:p>
          <a:p>
            <a:pPr algn="l"/>
            <a:r>
              <a:rPr lang="en-IN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0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The while loop is perfect for a situation where you need to execute a set of commands while some condition is true. Sometimes you need to execute a set of commands until a condition is true.</a:t>
            </a:r>
          </a:p>
          <a:p>
            <a:pPr algn="l"/>
            <a:r>
              <a:rPr lang="en-IN" sz="2800" b="1" dirty="0"/>
              <a:t>Syntax</a:t>
            </a:r>
          </a:p>
          <a:p>
            <a:pPr algn="l"/>
            <a:r>
              <a:rPr lang="en-IN" sz="2800" dirty="0"/>
              <a:t>until command</a:t>
            </a:r>
          </a:p>
          <a:p>
            <a:pPr algn="l"/>
            <a:r>
              <a:rPr lang="en-IN" sz="2800" dirty="0"/>
              <a:t> do </a:t>
            </a:r>
          </a:p>
          <a:p>
            <a:pPr algn="l"/>
            <a:r>
              <a:rPr lang="en-IN" sz="2800" dirty="0"/>
              <a:t>Statement(s) to be executed until command is true </a:t>
            </a:r>
          </a:p>
          <a:p>
            <a:pPr algn="l"/>
            <a:r>
              <a:rPr lang="en-IN" sz="2800" dirty="0"/>
              <a:t>done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32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algn="l"/>
            <a:endParaRPr lang="en-IN" sz="2800" dirty="0"/>
          </a:p>
          <a:p>
            <a:pPr algn="l"/>
            <a:r>
              <a:rPr lang="en-IN" sz="2800" dirty="0"/>
              <a:t>Unix Shell supports conditional statements which are used to perform different actions based on different conditions.</a:t>
            </a:r>
          </a:p>
          <a:p>
            <a:pPr algn="l"/>
            <a:r>
              <a:rPr lang="en-IN" sz="2800" dirty="0"/>
              <a:t>two decision-making statements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The </a:t>
            </a:r>
            <a:r>
              <a:rPr lang="en-IN" sz="2800" b="1" dirty="0"/>
              <a:t>if...else</a:t>
            </a:r>
            <a:r>
              <a:rPr lang="en-IN" sz="2800" dirty="0"/>
              <a:t> statement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The </a:t>
            </a:r>
            <a:r>
              <a:rPr lang="en-IN" sz="2800" b="1" dirty="0"/>
              <a:t>case...</a:t>
            </a:r>
            <a:r>
              <a:rPr lang="en-IN" sz="2800" b="1" dirty="0" err="1"/>
              <a:t>esac</a:t>
            </a:r>
            <a:r>
              <a:rPr lang="en-IN" sz="2800" dirty="0"/>
              <a:t> statement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95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a=0</a:t>
            </a:r>
          </a:p>
          <a:p>
            <a:pPr algn="l"/>
            <a:r>
              <a:rPr lang="en-IN" sz="2800" dirty="0"/>
              <a:t> until </a:t>
            </a:r>
          </a:p>
          <a:p>
            <a:pPr algn="l"/>
            <a:r>
              <a:rPr lang="en-IN" sz="2800" dirty="0"/>
              <a:t>[ ! $a -</a:t>
            </a:r>
            <a:r>
              <a:rPr lang="en-IN" sz="2800" dirty="0" err="1"/>
              <a:t>lt</a:t>
            </a:r>
            <a:r>
              <a:rPr lang="en-IN" sz="2800" dirty="0"/>
              <a:t> 10 ]</a:t>
            </a:r>
          </a:p>
          <a:p>
            <a:pPr algn="l"/>
            <a:r>
              <a:rPr lang="en-IN" sz="2800" dirty="0"/>
              <a:t> do </a:t>
            </a:r>
          </a:p>
          <a:p>
            <a:pPr algn="l"/>
            <a:r>
              <a:rPr lang="en-IN" sz="2800" dirty="0"/>
              <a:t>echo $a</a:t>
            </a:r>
          </a:p>
          <a:p>
            <a:pPr algn="l"/>
            <a:r>
              <a:rPr lang="en-IN" sz="2800" dirty="0"/>
              <a:t> a=`expr $a + 1`</a:t>
            </a:r>
          </a:p>
          <a:p>
            <a:pPr algn="l"/>
            <a:r>
              <a:rPr lang="en-IN" sz="2800" dirty="0"/>
              <a:t> done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55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The </a:t>
            </a:r>
            <a:r>
              <a:rPr lang="en-IN" sz="2800" b="1" dirty="0"/>
              <a:t>select</a:t>
            </a:r>
            <a:r>
              <a:rPr lang="en-IN" sz="2800" dirty="0"/>
              <a:t> loop provides an easy way to create a numbered menu from which users can select options. It is useful when you need to ask the user to choose one or more items from a list of choices.</a:t>
            </a:r>
          </a:p>
          <a:p>
            <a:pPr algn="l"/>
            <a:r>
              <a:rPr lang="en-IN" sz="2800" b="1" dirty="0"/>
              <a:t>Syntax</a:t>
            </a:r>
          </a:p>
          <a:p>
            <a:pPr algn="l"/>
            <a:r>
              <a:rPr lang="en-IN" sz="2800" dirty="0"/>
              <a:t>select var in word1 word2 ... </a:t>
            </a:r>
            <a:r>
              <a:rPr lang="en-IN" sz="2800" dirty="0" err="1"/>
              <a:t>wordN</a:t>
            </a:r>
            <a:r>
              <a:rPr lang="en-IN" sz="2800" dirty="0"/>
              <a:t> </a:t>
            </a:r>
          </a:p>
          <a:p>
            <a:pPr algn="l"/>
            <a:r>
              <a:rPr lang="en-IN" sz="2800" dirty="0"/>
              <a:t>Do</a:t>
            </a:r>
          </a:p>
          <a:p>
            <a:pPr algn="l"/>
            <a:r>
              <a:rPr lang="en-IN" sz="2800" dirty="0"/>
              <a:t> Statement(s) to be executed for every word.</a:t>
            </a:r>
          </a:p>
          <a:p>
            <a:pPr algn="l"/>
            <a:r>
              <a:rPr lang="en-IN" sz="2800" dirty="0"/>
              <a:t> done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9569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sz="2800" dirty="0"/>
              <a:t>select DRINK in tea </a:t>
            </a:r>
            <a:r>
              <a:rPr lang="en-IN" sz="2800" dirty="0" err="1"/>
              <a:t>cofee</a:t>
            </a:r>
            <a:r>
              <a:rPr lang="en-IN" sz="2800" dirty="0"/>
              <a:t> water juice </a:t>
            </a:r>
            <a:r>
              <a:rPr lang="en-IN" sz="2800" dirty="0" err="1"/>
              <a:t>appe</a:t>
            </a:r>
            <a:r>
              <a:rPr lang="en-IN" sz="2800" dirty="0"/>
              <a:t> all none</a:t>
            </a:r>
          </a:p>
          <a:p>
            <a:pPr algn="l"/>
            <a:r>
              <a:rPr lang="en-IN" sz="2800" dirty="0"/>
              <a:t> do </a:t>
            </a:r>
          </a:p>
          <a:p>
            <a:pPr algn="l"/>
            <a:r>
              <a:rPr lang="en-IN" sz="2800" dirty="0"/>
              <a:t>case $DRINK in </a:t>
            </a:r>
          </a:p>
          <a:p>
            <a:pPr algn="l"/>
            <a:r>
              <a:rPr lang="en-IN" sz="2800" dirty="0" err="1"/>
              <a:t>tea|cofee|water|all</a:t>
            </a:r>
            <a:r>
              <a:rPr lang="en-IN" sz="2800" dirty="0"/>
              <a:t>) </a:t>
            </a:r>
          </a:p>
          <a:p>
            <a:pPr algn="l"/>
            <a:r>
              <a:rPr lang="en-IN" sz="2800" dirty="0"/>
              <a:t>echo "Go to canteen”</a:t>
            </a:r>
          </a:p>
          <a:p>
            <a:pPr algn="l"/>
            <a:r>
              <a:rPr lang="en-IN" sz="2800" dirty="0"/>
              <a:t> ;;</a:t>
            </a:r>
          </a:p>
          <a:p>
            <a:pPr algn="l"/>
            <a:r>
              <a:rPr lang="en-IN" sz="2800" dirty="0"/>
              <a:t> </a:t>
            </a:r>
            <a:r>
              <a:rPr lang="en-IN" sz="2800" dirty="0" err="1"/>
              <a:t>juice|appe</a:t>
            </a:r>
            <a:r>
              <a:rPr lang="en-IN" sz="2800" dirty="0"/>
              <a:t>) </a:t>
            </a:r>
          </a:p>
          <a:p>
            <a:pPr algn="l"/>
            <a:r>
              <a:rPr lang="en-IN" sz="2800" dirty="0"/>
              <a:t>echo "Available at home" </a:t>
            </a:r>
          </a:p>
          <a:p>
            <a:pPr algn="l"/>
            <a:r>
              <a:rPr lang="en-IN" sz="2800" dirty="0"/>
              <a:t>;;</a:t>
            </a:r>
          </a:p>
          <a:p>
            <a:pPr algn="l"/>
            <a:r>
              <a:rPr lang="en-IN" sz="2800" dirty="0"/>
              <a:t> none)</a:t>
            </a:r>
          </a:p>
          <a:p>
            <a:pPr algn="l"/>
            <a:r>
              <a:rPr lang="en-IN" sz="2800" dirty="0"/>
              <a:t> break</a:t>
            </a:r>
          </a:p>
          <a:p>
            <a:pPr algn="l"/>
            <a:r>
              <a:rPr lang="en-IN" sz="2800" dirty="0"/>
              <a:t> ;;</a:t>
            </a:r>
          </a:p>
          <a:p>
            <a:pPr algn="l"/>
            <a:r>
              <a:rPr lang="en-IN" sz="2800" dirty="0"/>
              <a:t> *)</a:t>
            </a:r>
          </a:p>
          <a:p>
            <a:pPr algn="l"/>
            <a:r>
              <a:rPr lang="en-IN" sz="2800" dirty="0"/>
              <a:t> echo "ERROR: Invalid selection" </a:t>
            </a:r>
          </a:p>
          <a:p>
            <a:pPr algn="l"/>
            <a:r>
              <a:rPr lang="en-IN" sz="2800" dirty="0"/>
              <a:t>;;</a:t>
            </a:r>
          </a:p>
          <a:p>
            <a:pPr algn="l"/>
            <a:r>
              <a:rPr lang="en-IN" sz="2800" dirty="0"/>
              <a:t> </a:t>
            </a:r>
            <a:r>
              <a:rPr lang="en-IN" sz="2800" dirty="0" err="1"/>
              <a:t>esac</a:t>
            </a:r>
            <a:r>
              <a:rPr lang="en-IN" sz="2800" dirty="0"/>
              <a:t> </a:t>
            </a:r>
          </a:p>
          <a:p>
            <a:pPr algn="l"/>
            <a:r>
              <a:rPr lang="en-IN" sz="2800" dirty="0"/>
              <a:t>done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80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algn="l"/>
            <a:r>
              <a:rPr lang="en-IN" sz="2800" b="1" u="sng" dirty="0"/>
              <a:t>The if...else statements</a:t>
            </a:r>
          </a:p>
          <a:p>
            <a:pPr algn="l"/>
            <a:r>
              <a:rPr lang="en-IN" sz="2800" dirty="0"/>
              <a:t>If else statements are useful decision-making statements which can be used to select an option from a given set of options.</a:t>
            </a:r>
          </a:p>
          <a:p>
            <a:pPr algn="l"/>
            <a:r>
              <a:rPr lang="en-IN" sz="2800" dirty="0"/>
              <a:t>Unix Shell supports following forms of </a:t>
            </a:r>
            <a:r>
              <a:rPr lang="en-IN" sz="2800" b="1" dirty="0"/>
              <a:t>if…else</a:t>
            </a:r>
            <a:r>
              <a:rPr lang="en-IN" sz="2800" dirty="0"/>
              <a:t> statement −</a:t>
            </a:r>
          </a:p>
          <a:p>
            <a:pPr algn="l"/>
            <a:r>
              <a:rPr lang="en-IN" sz="2800" b="1" u="sng" dirty="0">
                <a:solidFill>
                  <a:schemeClr val="tx1"/>
                </a:solidFill>
                <a:hlinkClick r:id="rId2"/>
              </a:rPr>
              <a:t>if...fi statement</a:t>
            </a:r>
            <a:endParaRPr lang="en-IN" sz="2800" b="1" u="sng" dirty="0">
              <a:solidFill>
                <a:schemeClr val="tx1"/>
              </a:solidFill>
            </a:endParaRPr>
          </a:p>
          <a:p>
            <a:pPr algn="l"/>
            <a:r>
              <a:rPr lang="en-IN" sz="2800" b="1" u="sng" dirty="0">
                <a:solidFill>
                  <a:schemeClr val="tx1"/>
                </a:solidFill>
                <a:hlinkClick r:id="rId3"/>
              </a:rPr>
              <a:t>if...else...fi statement</a:t>
            </a:r>
            <a:endParaRPr lang="en-IN" sz="2800" b="1" u="sng" dirty="0">
              <a:solidFill>
                <a:schemeClr val="tx1"/>
              </a:solidFill>
            </a:endParaRPr>
          </a:p>
          <a:p>
            <a:pPr algn="l"/>
            <a:r>
              <a:rPr lang="en-IN" sz="2800" b="1" u="sng" dirty="0">
                <a:solidFill>
                  <a:schemeClr val="tx1"/>
                </a:solidFill>
                <a:hlinkClick r:id="rId4"/>
              </a:rPr>
              <a:t>if...elif...else...fi statement</a:t>
            </a:r>
            <a:endParaRPr lang="en-IN" sz="2800" b="1" u="sng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6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tx1"/>
                </a:solidFill>
                <a:hlinkClick r:id="rId2"/>
              </a:rPr>
              <a:t>if...fi statement</a:t>
            </a:r>
            <a:endParaRPr lang="en-IN" sz="2800" dirty="0">
              <a:solidFill>
                <a:schemeClr val="tx1"/>
              </a:solidFill>
            </a:endParaRPr>
          </a:p>
          <a:p>
            <a:pPr algn="l"/>
            <a:endParaRPr lang="en-IN" sz="28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IN" sz="2800" dirty="0"/>
              <a:t>The </a:t>
            </a:r>
            <a:r>
              <a:rPr lang="en-IN" sz="2800" b="1" dirty="0"/>
              <a:t>if...fi</a:t>
            </a:r>
            <a:r>
              <a:rPr lang="en-IN" sz="2800" dirty="0"/>
              <a:t> statement is the fundamental control statement that allows Shell to make decisions and execute statements conditionally.</a:t>
            </a:r>
          </a:p>
          <a:p>
            <a:pPr algn="l"/>
            <a:r>
              <a:rPr lang="en-IN" sz="2800" dirty="0"/>
              <a:t>I f [ expression ] </a:t>
            </a:r>
          </a:p>
          <a:p>
            <a:pPr algn="l"/>
            <a:r>
              <a:rPr lang="en-IN" sz="2800" dirty="0"/>
              <a:t>then </a:t>
            </a:r>
          </a:p>
          <a:p>
            <a:pPr algn="l"/>
            <a:r>
              <a:rPr lang="en-IN" sz="2800" dirty="0"/>
              <a:t>Statement(s) to be executed if expression is true </a:t>
            </a:r>
          </a:p>
          <a:p>
            <a:pPr algn="l"/>
            <a:r>
              <a:rPr lang="en-IN" sz="2800" dirty="0"/>
              <a:t>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17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/>
          <a:lstStyle/>
          <a:p>
            <a:pPr algn="l"/>
            <a:r>
              <a:rPr lang="en-IN" dirty="0"/>
              <a:t>#!/bin/</a:t>
            </a:r>
            <a:r>
              <a:rPr lang="en-IN" dirty="0" err="1"/>
              <a:t>sh</a:t>
            </a:r>
            <a:endParaRPr lang="en-IN" dirty="0"/>
          </a:p>
          <a:p>
            <a:pPr algn="l"/>
            <a:r>
              <a:rPr lang="en-IN" dirty="0"/>
              <a:t> a=10</a:t>
            </a:r>
          </a:p>
          <a:p>
            <a:pPr algn="l"/>
            <a:r>
              <a:rPr lang="en-IN" dirty="0"/>
              <a:t> b=20</a:t>
            </a:r>
          </a:p>
          <a:p>
            <a:pPr algn="l"/>
            <a:r>
              <a:rPr lang="en-IN" dirty="0"/>
              <a:t> if [ $a == $b ] </a:t>
            </a:r>
          </a:p>
          <a:p>
            <a:pPr algn="l"/>
            <a:r>
              <a:rPr lang="en-IN" dirty="0"/>
              <a:t>Then</a:t>
            </a:r>
          </a:p>
          <a:p>
            <a:pPr algn="l"/>
            <a:r>
              <a:rPr lang="en-IN" dirty="0"/>
              <a:t> echo "a is equal to b" </a:t>
            </a:r>
          </a:p>
          <a:p>
            <a:pPr algn="l"/>
            <a:r>
              <a:rPr lang="en-IN" dirty="0"/>
              <a:t>fi </a:t>
            </a:r>
          </a:p>
          <a:p>
            <a:pPr algn="l"/>
            <a:r>
              <a:rPr lang="en-IN" dirty="0"/>
              <a:t>if [ $a != $b ] </a:t>
            </a:r>
          </a:p>
          <a:p>
            <a:pPr algn="l"/>
            <a:r>
              <a:rPr lang="en-IN" dirty="0"/>
              <a:t>Then</a:t>
            </a:r>
          </a:p>
          <a:p>
            <a:pPr algn="l"/>
            <a:r>
              <a:rPr lang="en-IN" dirty="0"/>
              <a:t> echo "a is not equal to b" 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IN" sz="2800" dirty="0"/>
              <a:t>The </a:t>
            </a:r>
            <a:r>
              <a:rPr lang="en-IN" sz="2800" b="1" dirty="0"/>
              <a:t>if...else...fi</a:t>
            </a:r>
            <a:r>
              <a:rPr lang="en-IN" sz="2800" dirty="0"/>
              <a:t> statement is the next form of control statement that allows Shell to execute statements in a controlled way and make the right choice</a:t>
            </a:r>
          </a:p>
          <a:p>
            <a:pPr algn="l"/>
            <a:r>
              <a:rPr lang="en-IN" sz="2800" dirty="0"/>
              <a:t>if [ expression ] </a:t>
            </a:r>
          </a:p>
          <a:p>
            <a:pPr algn="l"/>
            <a:r>
              <a:rPr lang="en-IN" sz="2800" dirty="0"/>
              <a:t>Then</a:t>
            </a:r>
          </a:p>
          <a:p>
            <a:pPr algn="l"/>
            <a:r>
              <a:rPr lang="en-IN" sz="2800" dirty="0"/>
              <a:t> Statement(s) to be executed</a:t>
            </a:r>
          </a:p>
          <a:p>
            <a:pPr algn="l"/>
            <a:r>
              <a:rPr lang="en-IN" sz="2800" dirty="0"/>
              <a:t> if expression is true</a:t>
            </a:r>
          </a:p>
          <a:p>
            <a:pPr algn="l"/>
            <a:r>
              <a:rPr lang="en-IN" sz="2800" dirty="0"/>
              <a:t> else </a:t>
            </a:r>
          </a:p>
          <a:p>
            <a:pPr algn="l"/>
            <a:r>
              <a:rPr lang="en-IN" sz="2800" dirty="0"/>
              <a:t>Statement(s) to be executed if expression is not true </a:t>
            </a:r>
          </a:p>
          <a:p>
            <a:pPr algn="l"/>
            <a:r>
              <a:rPr lang="en-IN" sz="2800" dirty="0"/>
              <a:t>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191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#!/bin/</a:t>
            </a:r>
            <a:r>
              <a:rPr lang="en-IN" sz="2800" dirty="0" err="1"/>
              <a:t>sh</a:t>
            </a:r>
            <a:endParaRPr lang="en-IN" sz="2800" dirty="0"/>
          </a:p>
          <a:p>
            <a:pPr algn="l"/>
            <a:r>
              <a:rPr lang="en-IN" sz="2800" dirty="0"/>
              <a:t> a=10 </a:t>
            </a:r>
          </a:p>
          <a:p>
            <a:pPr algn="l"/>
            <a:r>
              <a:rPr lang="en-IN" sz="2800" dirty="0"/>
              <a:t>b=20 </a:t>
            </a:r>
          </a:p>
          <a:p>
            <a:pPr algn="l"/>
            <a:r>
              <a:rPr lang="en-IN" sz="2800" dirty="0"/>
              <a:t> if [ $a == $b ] </a:t>
            </a:r>
          </a:p>
          <a:p>
            <a:pPr algn="l"/>
            <a:r>
              <a:rPr lang="en-IN" sz="2800" dirty="0"/>
              <a:t>Then </a:t>
            </a:r>
          </a:p>
          <a:p>
            <a:pPr algn="l"/>
            <a:r>
              <a:rPr lang="en-IN" sz="2800" dirty="0"/>
              <a:t> echo "a is equal to b" </a:t>
            </a:r>
          </a:p>
          <a:p>
            <a:pPr algn="l"/>
            <a:r>
              <a:rPr lang="en-IN" sz="2800" dirty="0"/>
              <a:t>Else </a:t>
            </a:r>
          </a:p>
          <a:p>
            <a:pPr algn="l"/>
            <a:r>
              <a:rPr lang="en-IN" sz="2800" dirty="0"/>
              <a:t> echo "a is not equal to b" </a:t>
            </a:r>
          </a:p>
          <a:p>
            <a:pPr algn="l"/>
            <a:r>
              <a:rPr lang="en-IN" sz="2800" dirty="0"/>
              <a:t>fi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54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126" y="1118937"/>
            <a:ext cx="9793706" cy="4572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dirty="0"/>
              <a:t>The </a:t>
            </a:r>
            <a:r>
              <a:rPr lang="en-IN" b="1" dirty="0"/>
              <a:t>if...</a:t>
            </a:r>
            <a:r>
              <a:rPr lang="en-IN" b="1" dirty="0" err="1"/>
              <a:t>elif</a:t>
            </a:r>
            <a:r>
              <a:rPr lang="en-IN" b="1" dirty="0"/>
              <a:t>...fi</a:t>
            </a:r>
            <a:r>
              <a:rPr lang="en-IN" dirty="0"/>
              <a:t> statement is the one level advance form of control statement that allows Shell to make correct decision out of several conditions.</a:t>
            </a:r>
          </a:p>
          <a:p>
            <a:pPr algn="l"/>
            <a:r>
              <a:rPr lang="en-IN" dirty="0"/>
              <a:t>a=10</a:t>
            </a:r>
          </a:p>
          <a:p>
            <a:pPr algn="l"/>
            <a:r>
              <a:rPr lang="en-IN" dirty="0"/>
              <a:t> b=20 </a:t>
            </a:r>
          </a:p>
          <a:p>
            <a:pPr algn="l"/>
            <a:r>
              <a:rPr lang="en-IN" dirty="0"/>
              <a:t>if [ $a == $b ] </a:t>
            </a:r>
          </a:p>
          <a:p>
            <a:pPr algn="l"/>
            <a:r>
              <a:rPr lang="en-IN" dirty="0"/>
              <a:t>then </a:t>
            </a:r>
          </a:p>
          <a:p>
            <a:pPr algn="l"/>
            <a:r>
              <a:rPr lang="en-IN" dirty="0"/>
              <a:t>echo "a is equal to b" </a:t>
            </a:r>
          </a:p>
          <a:p>
            <a:pPr algn="l"/>
            <a:r>
              <a:rPr lang="en-IN" dirty="0" err="1"/>
              <a:t>elif</a:t>
            </a:r>
            <a:r>
              <a:rPr lang="en-IN" dirty="0"/>
              <a:t> [ $a -</a:t>
            </a:r>
            <a:r>
              <a:rPr lang="en-IN" dirty="0" err="1"/>
              <a:t>gt</a:t>
            </a:r>
            <a:r>
              <a:rPr lang="en-IN" dirty="0"/>
              <a:t> $b ] </a:t>
            </a:r>
          </a:p>
          <a:p>
            <a:pPr algn="l"/>
            <a:r>
              <a:rPr lang="en-IN" dirty="0"/>
              <a:t>then </a:t>
            </a:r>
          </a:p>
          <a:p>
            <a:pPr algn="l"/>
            <a:r>
              <a:rPr lang="en-IN" dirty="0"/>
              <a:t>echo "a is greater than b" </a:t>
            </a:r>
          </a:p>
          <a:p>
            <a:pPr algn="l"/>
            <a:r>
              <a:rPr lang="en-IN" dirty="0" err="1"/>
              <a:t>elif</a:t>
            </a:r>
            <a:r>
              <a:rPr lang="en-IN" dirty="0"/>
              <a:t> [ $a -</a:t>
            </a:r>
            <a:r>
              <a:rPr lang="en-IN" dirty="0" err="1"/>
              <a:t>lt</a:t>
            </a:r>
            <a:r>
              <a:rPr lang="en-IN" dirty="0"/>
              <a:t> $b ] </a:t>
            </a:r>
          </a:p>
          <a:p>
            <a:pPr algn="l"/>
            <a:r>
              <a:rPr lang="en-IN" dirty="0"/>
              <a:t>Then</a:t>
            </a:r>
          </a:p>
          <a:p>
            <a:pPr algn="l"/>
            <a:r>
              <a:rPr lang="en-IN" dirty="0"/>
              <a:t> echo "a is less than b" </a:t>
            </a:r>
          </a:p>
          <a:p>
            <a:pPr algn="l"/>
            <a:r>
              <a:rPr lang="en-IN" dirty="0"/>
              <a:t>else </a:t>
            </a:r>
          </a:p>
          <a:p>
            <a:pPr algn="l"/>
            <a:r>
              <a:rPr lang="en-IN" dirty="0"/>
              <a:t>echo "None of the condition met”</a:t>
            </a:r>
          </a:p>
          <a:p>
            <a:pPr algn="l"/>
            <a:r>
              <a:rPr lang="en-IN" dirty="0"/>
              <a:t> 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3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EBD6-054C-8643-940B-0179DBCC6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case…</a:t>
            </a:r>
            <a:r>
              <a:rPr lang="en-US" dirty="0" err="1"/>
              <a:t>ecase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E014D-004A-0749-B43A-AB6DBC26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89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256</TotalTime>
  <Words>933</Words>
  <Application>Microsoft Macintosh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Franklin Gothic Book</vt:lpstr>
      <vt:lpstr>Wingdings</vt:lpstr>
      <vt:lpstr>Crop</vt:lpstr>
      <vt:lpstr>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case…ecase</vt:lpstr>
      <vt:lpstr>PowerPoint Presentation</vt:lpstr>
      <vt:lpstr>PowerPoint Presentation</vt:lpstr>
      <vt:lpstr>PowerPoint Presentation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Microsoft Office User</dc:creator>
  <cp:lastModifiedBy>Microsoft Office User</cp:lastModifiedBy>
  <cp:revision>2</cp:revision>
  <dcterms:created xsi:type="dcterms:W3CDTF">2021-11-01T03:54:21Z</dcterms:created>
  <dcterms:modified xsi:type="dcterms:W3CDTF">2021-11-01T08:10:52Z</dcterms:modified>
</cp:coreProperties>
</file>