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2B0B-EFA5-7241-81A0-CE85AFD58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3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2"/>
            <a:ext cx="11815011" cy="660533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100" dirty="0">
                <a:solidFill>
                  <a:schemeClr val="bg1"/>
                </a:solidFill>
              </a:rPr>
              <a:t>Overloading binary operator </a:t>
            </a:r>
          </a:p>
          <a:p>
            <a:pPr algn="l"/>
            <a:r>
              <a:rPr lang="en-US" sz="4100" dirty="0">
                <a:solidFill>
                  <a:schemeClr val="bg1"/>
                </a:solidFill>
              </a:rPr>
              <a:t>We will make a class that will multiply  objects</a:t>
            </a:r>
          </a:p>
          <a:p>
            <a:pPr algn="l"/>
            <a:r>
              <a:rPr lang="en-US" sz="4100" dirty="0">
                <a:solidFill>
                  <a:schemeClr val="bg1"/>
                </a:solidFill>
              </a:rPr>
              <a:t>Obj3=obj1 * obj 2</a:t>
            </a:r>
          </a:p>
          <a:p>
            <a:pPr algn="l"/>
            <a:r>
              <a:rPr lang="en-US" sz="4100" dirty="0">
                <a:solidFill>
                  <a:schemeClr val="bg1"/>
                </a:solidFill>
              </a:rPr>
              <a:t>We want to make the above statement valid as compiler doesn’t know how to multiply objects</a:t>
            </a:r>
          </a:p>
          <a:p>
            <a:pPr algn="l"/>
            <a:r>
              <a:rPr lang="en-US" sz="4100" dirty="0">
                <a:solidFill>
                  <a:schemeClr val="bg1"/>
                </a:solidFill>
              </a:rPr>
              <a:t>We will need some variables to hold data</a:t>
            </a:r>
          </a:p>
          <a:p>
            <a:pPr algn="l"/>
            <a:r>
              <a:rPr lang="en-US" sz="4100" dirty="0">
                <a:solidFill>
                  <a:schemeClr val="bg1"/>
                </a:solidFill>
              </a:rPr>
              <a:t>Obj3=obj1*obj2 </a:t>
            </a:r>
            <a:r>
              <a:rPr lang="en-US" sz="4100" dirty="0" err="1">
                <a:solidFill>
                  <a:schemeClr val="bg1"/>
                </a:solidFill>
              </a:rPr>
              <a:t>I,e</a:t>
            </a:r>
            <a:r>
              <a:rPr lang="en-US" sz="4100" dirty="0">
                <a:solidFill>
                  <a:schemeClr val="bg1"/>
                </a:solidFill>
              </a:rPr>
              <a:t> 5*3=15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CA3E1-F149-2743-8B3B-1EB266BBAE8C}"/>
              </a:ext>
            </a:extLst>
          </p:cNvPr>
          <p:cNvSpPr/>
          <p:nvPr/>
        </p:nvSpPr>
        <p:spPr>
          <a:xfrm>
            <a:off x="457200" y="3749040"/>
            <a:ext cx="2594610" cy="260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First               second</a:t>
            </a:r>
          </a:p>
          <a:p>
            <a:pPr algn="ctr"/>
            <a:endParaRPr lang="en-US" dirty="0"/>
          </a:p>
          <a:p>
            <a:pPr algn="ctr"/>
            <a:r>
              <a:rPr lang="en-US" sz="2000" dirty="0"/>
              <a:t>Void </a:t>
            </a:r>
            <a:r>
              <a:rPr lang="en-US" sz="2000" dirty="0" err="1"/>
              <a:t>getdata</a:t>
            </a:r>
            <a:r>
              <a:rPr lang="en-US" sz="2000" dirty="0"/>
              <a:t>(</a:t>
            </a:r>
            <a:r>
              <a:rPr lang="en-US" sz="2000" dirty="0" err="1"/>
              <a:t>int,int,int</a:t>
            </a:r>
            <a:r>
              <a:rPr lang="en-US" sz="2000" dirty="0"/>
              <a:t>)</a:t>
            </a:r>
          </a:p>
          <a:p>
            <a:pPr algn="ctr"/>
            <a:r>
              <a:rPr lang="en-US" sz="2000" dirty="0"/>
              <a:t>Void display()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B73A4-94BE-F746-BF7E-F99D2D66DCB1}"/>
              </a:ext>
            </a:extLst>
          </p:cNvPr>
          <p:cNvSpPr/>
          <p:nvPr/>
        </p:nvSpPr>
        <p:spPr>
          <a:xfrm>
            <a:off x="685800" y="3931920"/>
            <a:ext cx="83439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7E1D3-387A-E745-91B6-2F0A57B2E95E}"/>
              </a:ext>
            </a:extLst>
          </p:cNvPr>
          <p:cNvSpPr/>
          <p:nvPr/>
        </p:nvSpPr>
        <p:spPr>
          <a:xfrm>
            <a:off x="1868805" y="3931920"/>
            <a:ext cx="83439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13FCF-76FC-3A47-9645-53EBA9DF39BB}"/>
              </a:ext>
            </a:extLst>
          </p:cNvPr>
          <p:cNvSpPr/>
          <p:nvPr/>
        </p:nvSpPr>
        <p:spPr>
          <a:xfrm>
            <a:off x="4095750" y="3749040"/>
            <a:ext cx="2682240" cy="260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First               second</a:t>
            </a:r>
          </a:p>
          <a:p>
            <a:pPr algn="ctr"/>
            <a:endParaRPr lang="en-US" dirty="0"/>
          </a:p>
          <a:p>
            <a:pPr algn="ctr"/>
            <a:r>
              <a:rPr lang="en-US" sz="2000" dirty="0"/>
              <a:t>Void </a:t>
            </a:r>
            <a:r>
              <a:rPr lang="en-US" sz="2000" dirty="0" err="1"/>
              <a:t>getdata</a:t>
            </a:r>
            <a:r>
              <a:rPr lang="en-US" sz="2000" dirty="0"/>
              <a:t>(</a:t>
            </a:r>
            <a:r>
              <a:rPr lang="en-US" sz="2000" dirty="0" err="1"/>
              <a:t>int,int,int</a:t>
            </a:r>
            <a:r>
              <a:rPr lang="en-US" sz="2000" dirty="0"/>
              <a:t>)</a:t>
            </a:r>
          </a:p>
          <a:p>
            <a:pPr algn="ctr"/>
            <a:r>
              <a:rPr lang="en-US" sz="2000" dirty="0"/>
              <a:t>Void display()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C0E8C-BAC4-D742-BFF1-C2BF95E451B4}"/>
              </a:ext>
            </a:extLst>
          </p:cNvPr>
          <p:cNvSpPr/>
          <p:nvPr/>
        </p:nvSpPr>
        <p:spPr>
          <a:xfrm>
            <a:off x="4427019" y="3931920"/>
            <a:ext cx="83439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B13A2-DF89-8E49-BCD2-18C29C89BAE1}"/>
              </a:ext>
            </a:extLst>
          </p:cNvPr>
          <p:cNvSpPr/>
          <p:nvPr/>
        </p:nvSpPr>
        <p:spPr>
          <a:xfrm>
            <a:off x="5706877" y="3931920"/>
            <a:ext cx="83439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C0059-21AA-7A4C-A5DA-5B2B8043EF2A}"/>
              </a:ext>
            </a:extLst>
          </p:cNvPr>
          <p:cNvSpPr/>
          <p:nvPr/>
        </p:nvSpPr>
        <p:spPr>
          <a:xfrm>
            <a:off x="7700010" y="3783330"/>
            <a:ext cx="2594610" cy="260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First               second</a:t>
            </a:r>
          </a:p>
          <a:p>
            <a:pPr algn="ctr"/>
            <a:endParaRPr lang="en-US" dirty="0"/>
          </a:p>
          <a:p>
            <a:pPr algn="ctr"/>
            <a:r>
              <a:rPr lang="en-US" sz="2000" dirty="0"/>
              <a:t>Void </a:t>
            </a:r>
            <a:r>
              <a:rPr lang="en-US" sz="2000" dirty="0" err="1"/>
              <a:t>getdata</a:t>
            </a:r>
            <a:r>
              <a:rPr lang="en-US" sz="2000" dirty="0"/>
              <a:t>(</a:t>
            </a:r>
            <a:r>
              <a:rPr lang="en-US" sz="2000" dirty="0" err="1"/>
              <a:t>int,int,int</a:t>
            </a:r>
            <a:r>
              <a:rPr lang="en-US" sz="2000" dirty="0"/>
              <a:t>)</a:t>
            </a:r>
          </a:p>
          <a:p>
            <a:pPr algn="ctr"/>
            <a:r>
              <a:rPr lang="en-US" sz="2000" dirty="0"/>
              <a:t>Void display()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22A84D-C958-AC49-A828-325ECDBEEB39}"/>
              </a:ext>
            </a:extLst>
          </p:cNvPr>
          <p:cNvSpPr/>
          <p:nvPr/>
        </p:nvSpPr>
        <p:spPr>
          <a:xfrm>
            <a:off x="7959090" y="3931920"/>
            <a:ext cx="83439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4DFC0-1B37-2441-9C07-BC4E3D885ACE}"/>
              </a:ext>
            </a:extLst>
          </p:cNvPr>
          <p:cNvSpPr/>
          <p:nvPr/>
        </p:nvSpPr>
        <p:spPr>
          <a:xfrm>
            <a:off x="9298305" y="3931920"/>
            <a:ext cx="834390" cy="86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9235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500" b="1" dirty="0">
                <a:solidFill>
                  <a:schemeClr val="bg1"/>
                </a:solidFill>
              </a:rPr>
              <a:t>Syntax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</a:rPr>
              <a:t>Obj3  =   obj1  *  obj2;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</a:rPr>
              <a:t>Multiply multiply::operator * (multiply c)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</a:rPr>
              <a:t>Multiply temp;   </a:t>
            </a:r>
            <a:r>
              <a:rPr lang="en-US" sz="3500" b="1" dirty="0">
                <a:solidFill>
                  <a:schemeClr val="bg1"/>
                </a:solidFill>
              </a:rPr>
              <a:t>used temp for packaging</a:t>
            </a:r>
          </a:p>
          <a:p>
            <a:pPr algn="l"/>
            <a:r>
              <a:rPr lang="en-US" sz="3500" dirty="0" err="1">
                <a:solidFill>
                  <a:schemeClr val="bg1"/>
                </a:solidFill>
              </a:rPr>
              <a:t>Temp.first</a:t>
            </a:r>
            <a:r>
              <a:rPr lang="en-US" sz="3500" dirty="0">
                <a:solidFill>
                  <a:schemeClr val="bg1"/>
                </a:solidFill>
              </a:rPr>
              <a:t>=first*</a:t>
            </a:r>
            <a:r>
              <a:rPr lang="en-US" sz="3500" dirty="0" err="1">
                <a:solidFill>
                  <a:schemeClr val="bg1"/>
                </a:solidFill>
              </a:rPr>
              <a:t>c.first</a:t>
            </a:r>
            <a:r>
              <a:rPr lang="en-US" sz="3500" dirty="0">
                <a:solidFill>
                  <a:schemeClr val="bg1"/>
                </a:solidFill>
              </a:rPr>
              <a:t>.   </a:t>
            </a:r>
            <a:r>
              <a:rPr lang="en-US" sz="3500" b="1" dirty="0">
                <a:solidFill>
                  <a:schemeClr val="bg1"/>
                </a:solidFill>
              </a:rPr>
              <a:t>C represents obj2 </a:t>
            </a:r>
          </a:p>
          <a:p>
            <a:pPr algn="l"/>
            <a:r>
              <a:rPr lang="en-US" sz="3500" dirty="0" err="1">
                <a:solidFill>
                  <a:schemeClr val="bg1"/>
                </a:solidFill>
              </a:rPr>
              <a:t>Temp.second</a:t>
            </a:r>
            <a:r>
              <a:rPr lang="en-US" sz="3500" dirty="0">
                <a:solidFill>
                  <a:schemeClr val="bg1"/>
                </a:solidFill>
              </a:rPr>
              <a:t>=second*</a:t>
            </a:r>
            <a:r>
              <a:rPr lang="en-US" sz="3500" dirty="0" err="1">
                <a:solidFill>
                  <a:schemeClr val="bg1"/>
                </a:solidFill>
              </a:rPr>
              <a:t>c.second</a:t>
            </a:r>
            <a:endParaRPr lang="en-US" sz="3500" dirty="0">
              <a:solidFill>
                <a:schemeClr val="bg1"/>
              </a:solidFill>
            </a:endParaRPr>
          </a:p>
          <a:p>
            <a:pPr algn="l"/>
            <a:r>
              <a:rPr lang="en-US" sz="3500" dirty="0">
                <a:solidFill>
                  <a:schemeClr val="bg1"/>
                </a:solidFill>
              </a:rPr>
              <a:t>Return temp // coz we are returning temp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</a:rPr>
              <a:t>}</a:t>
            </a:r>
          </a:p>
          <a:p>
            <a:pPr algn="l"/>
            <a:r>
              <a:rPr lang="en-US" sz="3000" dirty="0">
                <a:solidFill>
                  <a:schemeClr val="bg1"/>
                </a:solidFill>
              </a:rPr>
              <a:t>Why are we passing argument </a:t>
            </a:r>
            <a:r>
              <a:rPr lang="en-US" sz="3000" b="1" dirty="0">
                <a:solidFill>
                  <a:schemeClr val="bg1"/>
                </a:solidFill>
              </a:rPr>
              <a:t>multiply c</a:t>
            </a:r>
            <a:r>
              <a:rPr lang="en-US" sz="3000" dirty="0">
                <a:solidFill>
                  <a:schemeClr val="bg1"/>
                </a:solidFill>
              </a:rPr>
              <a:t>, as we don’t see any function passing</a:t>
            </a:r>
            <a:endParaRPr lang="en-US" sz="3000" b="1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396C62-25D0-9345-8540-CB924CB2657D}"/>
              </a:ext>
            </a:extLst>
          </p:cNvPr>
          <p:cNvCxnSpPr/>
          <p:nvPr/>
        </p:nvCxnSpPr>
        <p:spPr>
          <a:xfrm flipH="1" flipV="1">
            <a:off x="2343150" y="1280160"/>
            <a:ext cx="171450" cy="187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17667F-C708-AD48-8212-A78609609943}"/>
              </a:ext>
            </a:extLst>
          </p:cNvPr>
          <p:cNvCxnSpPr/>
          <p:nvPr/>
        </p:nvCxnSpPr>
        <p:spPr>
          <a:xfrm flipV="1">
            <a:off x="3463290" y="1920240"/>
            <a:ext cx="2137410" cy="12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EA8FB5-C353-8944-BE27-E4AF25A72EDA}"/>
              </a:ext>
            </a:extLst>
          </p:cNvPr>
          <p:cNvCxnSpPr/>
          <p:nvPr/>
        </p:nvCxnSpPr>
        <p:spPr>
          <a:xfrm flipH="1" flipV="1">
            <a:off x="4263390" y="1143000"/>
            <a:ext cx="113157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8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 obj3=obj1*obj2;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Also written as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Obj3=obj1.operator*(obj2)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AS IT IS TOO COMLEX TO WRITE 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That is why we have to write multiply c because c represents obj2</a:t>
            </a:r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47" y="306805"/>
            <a:ext cx="11815011" cy="62443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Temp acts like packaging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Obj3=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Whenever we buy something online, company sends products in package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2" name="Snip and Round Single Corner of Rectangle 1">
            <a:extLst>
              <a:ext uri="{FF2B5EF4-FFF2-40B4-BE49-F238E27FC236}">
                <a16:creationId xmlns:a16="http://schemas.microsoft.com/office/drawing/2014/main" id="{E7529200-12D7-774E-B6AF-C77C0577760C}"/>
              </a:ext>
            </a:extLst>
          </p:cNvPr>
          <p:cNvSpPr/>
          <p:nvPr/>
        </p:nvSpPr>
        <p:spPr>
          <a:xfrm>
            <a:off x="2194560" y="2651760"/>
            <a:ext cx="2194560" cy="188595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1EDE21-8C9D-3247-995F-7D90E18B38A9}"/>
              </a:ext>
            </a:extLst>
          </p:cNvPr>
          <p:cNvSpPr/>
          <p:nvPr/>
        </p:nvSpPr>
        <p:spPr>
          <a:xfrm>
            <a:off x="1725930" y="822960"/>
            <a:ext cx="2457450" cy="77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obj1*obj2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4C3AC-7C49-DA42-A68A-8EBA4C2C6E72}"/>
              </a:ext>
            </a:extLst>
          </p:cNvPr>
          <p:cNvCxnSpPr/>
          <p:nvPr/>
        </p:nvCxnSpPr>
        <p:spPr>
          <a:xfrm>
            <a:off x="3177540" y="1680210"/>
            <a:ext cx="342900" cy="8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381C71-65AA-4C4B-89A0-D4E0654A6B3C}"/>
              </a:ext>
            </a:extLst>
          </p:cNvPr>
          <p:cNvCxnSpPr/>
          <p:nvPr/>
        </p:nvCxnSpPr>
        <p:spPr>
          <a:xfrm flipH="1" flipV="1">
            <a:off x="1074420" y="1485900"/>
            <a:ext cx="1120140" cy="116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0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Class multiply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{ int </a:t>
            </a:r>
            <a:r>
              <a:rPr lang="en-US" sz="3200" dirty="0" err="1">
                <a:solidFill>
                  <a:schemeClr val="bg1"/>
                </a:solidFill>
              </a:rPr>
              <a:t>first,second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public: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void </a:t>
            </a:r>
            <a:r>
              <a:rPr lang="en-US" sz="3200" dirty="0" err="1">
                <a:solidFill>
                  <a:schemeClr val="bg1"/>
                </a:solidFill>
              </a:rPr>
              <a:t>getdata</a:t>
            </a:r>
            <a:r>
              <a:rPr lang="en-US" sz="3200" dirty="0">
                <a:solidFill>
                  <a:schemeClr val="bg1"/>
                </a:solidFill>
              </a:rPr>
              <a:t>(int a, int b)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	{ first =a;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	Second=b;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void display()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{ </a:t>
            </a:r>
            <a:r>
              <a:rPr lang="en-US" sz="3200" dirty="0" err="1">
                <a:solidFill>
                  <a:schemeClr val="bg1"/>
                </a:solidFill>
              </a:rPr>
              <a:t>cout</a:t>
            </a:r>
            <a:r>
              <a:rPr lang="en-US" sz="3200" dirty="0">
                <a:solidFill>
                  <a:schemeClr val="bg1"/>
                </a:solidFill>
              </a:rPr>
              <a:t>&lt;&lt;first&lt;&lt;second; }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Multiply operator *(multiply c) //declaration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179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Multiply multiply::operator *(multiply c)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{ multiply temp;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temp.first</a:t>
            </a:r>
            <a:r>
              <a:rPr lang="en-US" sz="3200" dirty="0">
                <a:solidFill>
                  <a:schemeClr val="bg1"/>
                </a:solidFill>
              </a:rPr>
              <a:t>=first*</a:t>
            </a:r>
            <a:r>
              <a:rPr lang="en-US" sz="3200" dirty="0" err="1">
                <a:solidFill>
                  <a:schemeClr val="bg1"/>
                </a:solidFill>
              </a:rPr>
              <a:t>c.first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3200" dirty="0" err="1">
                <a:solidFill>
                  <a:schemeClr val="bg1"/>
                </a:solidFill>
              </a:rPr>
              <a:t>Temp.second</a:t>
            </a:r>
            <a:r>
              <a:rPr lang="en-US" sz="3200" dirty="0">
                <a:solidFill>
                  <a:schemeClr val="bg1"/>
                </a:solidFill>
              </a:rPr>
              <a:t>=second*</a:t>
            </a:r>
            <a:r>
              <a:rPr lang="en-US" sz="3200" dirty="0" err="1">
                <a:solidFill>
                  <a:schemeClr val="bg1"/>
                </a:solidFill>
              </a:rPr>
              <a:t>c.second</a:t>
            </a:r>
            <a:r>
              <a:rPr lang="en-US" sz="32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Return temp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4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Int main()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Multiply obj1,obj2,ob3;   //object created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Obj1.getdata(15,20);  //value passed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Obj2.getdata(2,45);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Obj3=obj1*obj2;</a:t>
            </a:r>
          </a:p>
          <a:p>
            <a:pPr algn="l"/>
            <a:r>
              <a:rPr lang="en-US" sz="3200" dirty="0" err="1">
                <a:solidFill>
                  <a:schemeClr val="bg1"/>
                </a:solidFill>
              </a:rPr>
              <a:t>Obj.display</a:t>
            </a:r>
            <a:r>
              <a:rPr lang="en-US" sz="32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23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As you know, the minus operator - when applied to any built-in type variable such as int, float, double, long will change its value from positive to negative.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We can even change the sign of values of an object by using the unary - operator using member function.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But let's see how to achieve the same using a non-member friend function.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0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class A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{ private: int a;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public: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void </a:t>
            </a:r>
            <a:r>
              <a:rPr lang="en-US" sz="3200" dirty="0" err="1">
                <a:solidFill>
                  <a:schemeClr val="bg1"/>
                </a:solidFill>
              </a:rPr>
              <a:t>set_a</a:t>
            </a:r>
            <a:r>
              <a:rPr lang="en-US" sz="3200" dirty="0">
                <a:solidFill>
                  <a:schemeClr val="bg1"/>
                </a:solidFill>
              </a:rPr>
              <a:t>()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	{ a=10;}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void </a:t>
            </a:r>
            <a:r>
              <a:rPr lang="en-US" sz="3200" dirty="0" err="1">
                <a:solidFill>
                  <a:schemeClr val="bg1"/>
                </a:solidFill>
              </a:rPr>
              <a:t>disp_a</a:t>
            </a:r>
            <a:r>
              <a:rPr lang="en-US" sz="3200" dirty="0">
                <a:solidFill>
                  <a:schemeClr val="bg1"/>
                </a:solidFill>
              </a:rPr>
              <a:t>();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{  </a:t>
            </a:r>
            <a:r>
              <a:rPr lang="en-US" sz="3200" dirty="0" err="1">
                <a:solidFill>
                  <a:schemeClr val="bg1"/>
                </a:solidFill>
              </a:rPr>
              <a:t>cout</a:t>
            </a:r>
            <a:r>
              <a:rPr lang="en-US" sz="3200" dirty="0">
                <a:solidFill>
                  <a:schemeClr val="bg1"/>
                </a:solidFill>
              </a:rPr>
              <a:t>&lt;&lt;a;  }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friend A operator -(A); // Friend function which takes an object of A 					and return an object of A type.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};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9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 //Definition of overloaded unary minus operator - friend function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A operator -(A </a:t>
            </a:r>
            <a:r>
              <a:rPr lang="en-US" sz="3200" dirty="0" err="1">
                <a:solidFill>
                  <a:schemeClr val="bg1"/>
                </a:solidFill>
              </a:rPr>
              <a:t>ob</a:t>
            </a:r>
            <a:r>
              <a:rPr lang="en-US" sz="3200" dirty="0">
                <a:solidFill>
                  <a:schemeClr val="bg1"/>
                </a:solidFill>
              </a:rPr>
              <a:t>)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{  </a:t>
            </a:r>
            <a:r>
              <a:rPr lang="en-US" sz="3200" dirty="0" err="1">
                <a:solidFill>
                  <a:schemeClr val="bg1"/>
                </a:solidFill>
              </a:rPr>
              <a:t>ob.a</a:t>
            </a:r>
            <a:r>
              <a:rPr lang="en-US" sz="3200" dirty="0">
                <a:solidFill>
                  <a:schemeClr val="bg1"/>
                </a:solidFill>
              </a:rPr>
              <a:t> = -(</a:t>
            </a:r>
            <a:r>
              <a:rPr lang="en-US" sz="3200" dirty="0" err="1">
                <a:solidFill>
                  <a:schemeClr val="bg1"/>
                </a:solidFill>
              </a:rPr>
              <a:t>ob.a</a:t>
            </a:r>
            <a:r>
              <a:rPr lang="en-US" sz="3200" dirty="0">
                <a:solidFill>
                  <a:schemeClr val="bg1"/>
                </a:solidFill>
              </a:rPr>
              <a:t>);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return </a:t>
            </a:r>
            <a:r>
              <a:rPr lang="en-US" sz="3200" dirty="0" err="1">
                <a:solidFill>
                  <a:schemeClr val="bg1"/>
                </a:solidFill>
              </a:rPr>
              <a:t>ob</a:t>
            </a:r>
            <a:r>
              <a:rPr lang="en-US" sz="3200" dirty="0">
                <a:solidFill>
                  <a:schemeClr val="bg1"/>
                </a:solidFill>
              </a:rPr>
              <a:t>;  }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int main()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{   A </a:t>
            </a:r>
            <a:r>
              <a:rPr lang="en-US" sz="2800" dirty="0" err="1">
                <a:solidFill>
                  <a:schemeClr val="bg1"/>
                </a:solidFill>
              </a:rPr>
              <a:t>ob</a:t>
            </a:r>
            <a:r>
              <a:rPr lang="en-US" sz="2800" dirty="0">
                <a:solidFill>
                  <a:schemeClr val="bg1"/>
                </a:solidFill>
              </a:rPr>
              <a:t>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 err="1">
                <a:solidFill>
                  <a:schemeClr val="bg1"/>
                </a:solidFill>
              </a:rPr>
              <a:t>ob.set_a</a:t>
            </a:r>
            <a:r>
              <a:rPr lang="en-US" sz="2800" dirty="0">
                <a:solidFill>
                  <a:schemeClr val="bg1"/>
                </a:solidFill>
              </a:rPr>
              <a:t>();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    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&lt;&lt;"The value of a is : ";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    </a:t>
            </a:r>
            <a:r>
              <a:rPr lang="en-US" sz="2800" dirty="0" err="1">
                <a:solidFill>
                  <a:schemeClr val="bg1"/>
                </a:solidFill>
              </a:rPr>
              <a:t>ob.disp_a</a:t>
            </a:r>
            <a:r>
              <a:rPr lang="en-US" sz="2800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   </a:t>
            </a:r>
            <a:r>
              <a:rPr lang="en-US" sz="2800" dirty="0" err="1">
                <a:solidFill>
                  <a:schemeClr val="bg1"/>
                </a:solidFill>
              </a:rPr>
              <a:t>ob</a:t>
            </a:r>
            <a:r>
              <a:rPr lang="en-US" sz="2800" dirty="0">
                <a:solidFill>
                  <a:schemeClr val="bg1"/>
                </a:solidFill>
              </a:rPr>
              <a:t> = -</a:t>
            </a:r>
            <a:r>
              <a:rPr lang="en-US" sz="2800" dirty="0" err="1">
                <a:solidFill>
                  <a:schemeClr val="bg1"/>
                </a:solidFill>
              </a:rPr>
              <a:t>ob</a:t>
            </a:r>
            <a:r>
              <a:rPr lang="en-US" sz="2800" dirty="0">
                <a:solidFill>
                  <a:schemeClr val="bg1"/>
                </a:solidFill>
              </a:rPr>
              <a:t>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 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&lt;&lt; " value after calling operator overloading friend function is : ";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ob.disp_a</a:t>
            </a:r>
            <a:r>
              <a:rPr lang="en-US" sz="2800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9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If we create two or more members having the same name but different in number or type of parameter, it is known as C++ overloading.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Types of overloading in C++ are: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  Function overloading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  Operator overloading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3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IN" b="1" dirty="0">
                <a:solidFill>
                  <a:schemeClr val="bg1"/>
                </a:solidFill>
              </a:rPr>
              <a:t>Unary overloading using friend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class Test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{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private: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int a;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public: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void </a:t>
            </a:r>
            <a:r>
              <a:rPr lang="en-IN" dirty="0" err="1">
                <a:solidFill>
                  <a:schemeClr val="bg1"/>
                </a:solidFill>
              </a:rPr>
              <a:t>set_a</a:t>
            </a:r>
            <a:r>
              <a:rPr lang="en-IN" dirty="0">
                <a:solidFill>
                  <a:schemeClr val="bg1"/>
                </a:solidFill>
              </a:rPr>
              <a:t>();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void </a:t>
            </a:r>
            <a:r>
              <a:rPr lang="en-IN" dirty="0" err="1">
                <a:solidFill>
                  <a:schemeClr val="bg1"/>
                </a:solidFill>
              </a:rPr>
              <a:t>get_a</a:t>
            </a:r>
            <a:r>
              <a:rPr lang="en-IN" dirty="0">
                <a:solidFill>
                  <a:schemeClr val="bg1"/>
                </a:solidFill>
              </a:rPr>
              <a:t>();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friend Test operator -(Test);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};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void Test :: </a:t>
            </a:r>
            <a:r>
              <a:rPr lang="en-IN" dirty="0" err="1">
                <a:solidFill>
                  <a:schemeClr val="bg1"/>
                </a:solidFill>
              </a:rPr>
              <a:t>set_a</a:t>
            </a:r>
            <a:r>
              <a:rPr lang="en-IN" dirty="0">
                <a:solidFill>
                  <a:schemeClr val="bg1"/>
                </a:solidFill>
              </a:rPr>
              <a:t>()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{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a = 10;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}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void Test :: </a:t>
            </a:r>
            <a:r>
              <a:rPr lang="en-IN" dirty="0" err="1">
                <a:solidFill>
                  <a:schemeClr val="bg1"/>
                </a:solidFill>
              </a:rPr>
              <a:t>get_a</a:t>
            </a:r>
            <a:r>
              <a:rPr lang="en-IN" dirty="0">
                <a:solidFill>
                  <a:schemeClr val="bg1"/>
                </a:solidFill>
              </a:rPr>
              <a:t>()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{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&lt;&lt; a &lt;&lt;"\n";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}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Test operator -(Test </a:t>
            </a:r>
            <a:r>
              <a:rPr lang="en-IN" dirty="0" err="1">
                <a:solidFill>
                  <a:schemeClr val="bg1"/>
                </a:solidFill>
              </a:rPr>
              <a:t>obj</a:t>
            </a:r>
            <a:r>
              <a:rPr lang="en-IN" dirty="0">
                <a:solidFill>
                  <a:schemeClr val="bg1"/>
                </a:solidFill>
              </a:rPr>
              <a:t>)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{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obj.a</a:t>
            </a:r>
            <a:r>
              <a:rPr lang="en-IN" dirty="0">
                <a:solidFill>
                  <a:schemeClr val="bg1"/>
                </a:solidFill>
              </a:rPr>
              <a:t> = -(</a:t>
            </a:r>
            <a:r>
              <a:rPr lang="en-IN" dirty="0" err="1">
                <a:solidFill>
                  <a:schemeClr val="bg1"/>
                </a:solidFill>
              </a:rPr>
              <a:t>obj.a</a:t>
            </a:r>
            <a:r>
              <a:rPr lang="en-IN" dirty="0">
                <a:solidFill>
                  <a:schemeClr val="bg1"/>
                </a:solidFill>
              </a:rPr>
              <a:t>);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return </a:t>
            </a:r>
            <a:r>
              <a:rPr lang="en-IN" dirty="0" err="1">
                <a:solidFill>
                  <a:schemeClr val="bg1"/>
                </a:solidFill>
              </a:rPr>
              <a:t>obj</a:t>
            </a:r>
            <a:r>
              <a:rPr lang="en-IN" dirty="0">
                <a:solidFill>
                  <a:schemeClr val="bg1"/>
                </a:solidFill>
              </a:rPr>
              <a:t>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}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int main()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{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Test </a:t>
            </a:r>
            <a:r>
              <a:rPr lang="en-IN" dirty="0" err="1">
                <a:solidFill>
                  <a:schemeClr val="bg1"/>
                </a:solidFill>
              </a:rPr>
              <a:t>obj</a:t>
            </a:r>
            <a:r>
              <a:rPr lang="en-IN" dirty="0">
                <a:solidFill>
                  <a:schemeClr val="bg1"/>
                </a:solidFill>
              </a:rPr>
              <a:t>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obj.set_a</a:t>
            </a:r>
            <a:r>
              <a:rPr lang="en-IN" dirty="0">
                <a:solidFill>
                  <a:schemeClr val="bg1"/>
                </a:solidFill>
              </a:rPr>
              <a:t>();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&lt;&lt;"The value of a is : ";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obj.get_a</a:t>
            </a:r>
            <a:r>
              <a:rPr lang="en-IN" dirty="0">
                <a:solidFill>
                  <a:schemeClr val="bg1"/>
                </a:solidFill>
              </a:rPr>
              <a:t>();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obj</a:t>
            </a:r>
            <a:r>
              <a:rPr lang="en-IN" dirty="0">
                <a:solidFill>
                  <a:schemeClr val="bg1"/>
                </a:solidFill>
              </a:rPr>
              <a:t> = -</a:t>
            </a:r>
            <a:r>
              <a:rPr lang="en-IN" dirty="0" err="1">
                <a:solidFill>
                  <a:schemeClr val="bg1"/>
                </a:solidFill>
              </a:rPr>
              <a:t>obj</a:t>
            </a:r>
            <a:r>
              <a:rPr lang="en-IN" dirty="0">
                <a:solidFill>
                  <a:schemeClr val="bg1"/>
                </a:solidFill>
              </a:rPr>
              <a:t>;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cout</a:t>
            </a:r>
            <a:r>
              <a:rPr lang="en-IN" dirty="0">
                <a:solidFill>
                  <a:schemeClr val="bg1"/>
                </a:solidFill>
              </a:rPr>
              <a:t>&lt;&lt;"after Overloading :";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obj.get_a</a:t>
            </a:r>
            <a:r>
              <a:rPr lang="en-IN" dirty="0">
                <a:solidFill>
                  <a:schemeClr val="bg1"/>
                </a:solidFill>
              </a:rPr>
              <a:t>();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E51A2B-F563-D845-ADCA-654AE6045826}"/>
              </a:ext>
            </a:extLst>
          </p:cNvPr>
          <p:cNvSpPr txBox="1">
            <a:spLocks/>
          </p:cNvSpPr>
          <p:nvPr/>
        </p:nvSpPr>
        <p:spPr>
          <a:xfrm>
            <a:off x="270828" y="224790"/>
            <a:ext cx="4162425" cy="64084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/>
              <a:t>Binary overloading using friend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class complex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int x, y;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public: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	complex()  {  }  // default constructor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complex(int a, int b)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x=a;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y=b;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void display()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bg1"/>
                </a:solidFill>
              </a:rPr>
              <a:t>cout</a:t>
            </a:r>
            <a:r>
              <a:rPr lang="en-US" sz="1800" dirty="0">
                <a:solidFill>
                  <a:schemeClr val="bg1"/>
                </a:solidFill>
              </a:rPr>
              <a:t>&lt;&lt;x&lt;&lt;</a:t>
            </a:r>
            <a:r>
              <a:rPr lang="en-US" sz="1800" dirty="0" err="1">
                <a:solidFill>
                  <a:schemeClr val="bg1"/>
                </a:solidFill>
              </a:rPr>
              <a:t>endl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chemeClr val="bg1"/>
                </a:solidFill>
              </a:rPr>
              <a:t>cout</a:t>
            </a:r>
            <a:r>
              <a:rPr lang="en-US" sz="1800" dirty="0">
                <a:solidFill>
                  <a:schemeClr val="bg1"/>
                </a:solidFill>
              </a:rPr>
              <a:t>&lt;&lt;y&lt;&lt;</a:t>
            </a:r>
            <a:r>
              <a:rPr lang="en-US" sz="1800" dirty="0" err="1">
                <a:solidFill>
                  <a:schemeClr val="bg1"/>
                </a:solidFill>
              </a:rPr>
              <a:t>endl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chemeClr val="bg1"/>
                </a:solidFill>
              </a:rPr>
              <a:t>friend complex operator+(complex &amp;obj1, complex &amp;obj2);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chemeClr val="bg1"/>
                </a:solidFill>
              </a:rPr>
              <a:t>}; //end of class definition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600" dirty="0"/>
          </a:p>
          <a:p>
            <a:pPr marL="21600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600" dirty="0"/>
              <a:t>	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745056-A4C2-F046-A88F-90ED6FA2C127}"/>
              </a:ext>
            </a:extLst>
          </p:cNvPr>
          <p:cNvSpPr txBox="1">
            <a:spLocks/>
          </p:cNvSpPr>
          <p:nvPr/>
        </p:nvSpPr>
        <p:spPr>
          <a:xfrm>
            <a:off x="7169468" y="0"/>
            <a:ext cx="4062412" cy="5543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complex operator + (complex &amp;obj)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{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        complex temp;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	</a:t>
            </a:r>
            <a:r>
              <a:rPr lang="en-US" altLang="en-US" b="1" dirty="0" err="1">
                <a:solidFill>
                  <a:schemeClr val="bg1"/>
                </a:solidFill>
              </a:rPr>
              <a:t>temp.x</a:t>
            </a:r>
            <a:r>
              <a:rPr lang="en-US" altLang="en-US" b="1" dirty="0">
                <a:solidFill>
                  <a:schemeClr val="bg1"/>
                </a:solidFill>
              </a:rPr>
              <a:t> = x + </a:t>
            </a:r>
            <a:r>
              <a:rPr lang="en-US" altLang="en-US" b="1" dirty="0" err="1">
                <a:solidFill>
                  <a:schemeClr val="bg1"/>
                </a:solidFill>
              </a:rPr>
              <a:t>obj.x</a:t>
            </a:r>
            <a:r>
              <a:rPr lang="en-US" altLang="en-US" b="1" dirty="0">
                <a:solidFill>
                  <a:schemeClr val="bg1"/>
                </a:solidFill>
              </a:rPr>
              <a:t>;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	</a:t>
            </a:r>
            <a:r>
              <a:rPr lang="en-US" altLang="en-US" b="1" dirty="0" err="1">
                <a:solidFill>
                  <a:schemeClr val="bg1"/>
                </a:solidFill>
              </a:rPr>
              <a:t>temp.y</a:t>
            </a:r>
            <a:r>
              <a:rPr lang="en-US" altLang="en-US" b="1" dirty="0">
                <a:solidFill>
                  <a:schemeClr val="bg1"/>
                </a:solidFill>
              </a:rPr>
              <a:t> = y + </a:t>
            </a:r>
            <a:r>
              <a:rPr lang="en-US" altLang="en-US" b="1" dirty="0" err="1">
                <a:solidFill>
                  <a:schemeClr val="bg1"/>
                </a:solidFill>
              </a:rPr>
              <a:t>obj.y</a:t>
            </a:r>
            <a:r>
              <a:rPr lang="en-US" altLang="en-US" b="1" dirty="0">
                <a:solidFill>
                  <a:schemeClr val="bg1"/>
                </a:solidFill>
              </a:rPr>
              <a:t>;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	return temp;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}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}; //end of class definition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int main()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{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complex  c1(15,30);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complex c2(20,35);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complex c3;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c3 = c1+c2 ;  // or c3 = c1.operator+(c2);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c3.display();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spcAft>
                <a:spcPct val="0"/>
              </a:spcAft>
              <a:buFont typeface="Times New Roman" panose="02020603050405020304" pitchFamily="18" charset="0"/>
              <a:buNone/>
            </a:pPr>
            <a:br>
              <a:rPr lang="en-US" altLang="en-US" dirty="0"/>
            </a:b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16969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TYPE CONVERSION</a:t>
            </a: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A type cast is basically a conversion from one type to another. There are two types of type conversion:</a:t>
            </a: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Done by the compiler on its own, without any external trigger from the user.</a:t>
            </a: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Generally takes place when in an expression more than one data type is present. In such condition type conversion (type promotion) takes place to avoid lose of data.</a:t>
            </a: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All the data types of the variables are upgraded to the data type of the variable with largest data type.</a:t>
            </a: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bool -&gt; char -&gt; short int -&gt; int -&gt; unsigned int -&gt; long -&gt; unsigned -&gt; long long -&gt; float -&gt; double -&gt; long double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54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  #include &lt;iostream&gt;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using namespace std;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int main()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int x = 10;   // integer x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char y = 'a’;    // character c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// y implicitly converted to int. ASCII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// value of 'a' is 97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x = x + y;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// x is implicitly converted to float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float z = x + 1.0;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</a:t>
            </a:r>
            <a:r>
              <a:rPr lang="en-US" sz="3100" dirty="0" err="1">
                <a:solidFill>
                  <a:schemeClr val="bg1"/>
                </a:solidFill>
              </a:rPr>
              <a:t>cout</a:t>
            </a:r>
            <a:r>
              <a:rPr lang="en-US" sz="3100" dirty="0">
                <a:solidFill>
                  <a:schemeClr val="bg1"/>
                </a:solidFill>
              </a:rPr>
              <a:t> &lt;&lt; "x = " &lt;&lt; x &lt;&lt; </a:t>
            </a:r>
            <a:r>
              <a:rPr lang="en-US" sz="3100" dirty="0" err="1">
                <a:solidFill>
                  <a:schemeClr val="bg1"/>
                </a:solidFill>
              </a:rPr>
              <a:t>endl</a:t>
            </a:r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     &lt;&lt; "y = " &lt;&lt; y &lt;&lt; </a:t>
            </a:r>
            <a:r>
              <a:rPr lang="en-US" sz="3100" dirty="0" err="1">
                <a:solidFill>
                  <a:schemeClr val="bg1"/>
                </a:solidFill>
              </a:rPr>
              <a:t>endl</a:t>
            </a:r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         &lt;&lt; "z = " &lt;&lt; z &lt;&lt; </a:t>
            </a:r>
            <a:r>
              <a:rPr lang="en-US" sz="3100" dirty="0" err="1">
                <a:solidFill>
                  <a:schemeClr val="bg1"/>
                </a:solidFill>
              </a:rPr>
              <a:t>endl</a:t>
            </a:r>
            <a:r>
              <a:rPr lang="en-US" sz="31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3100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9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</a:rPr>
              <a:t>Explicit Type Conversion</a:t>
            </a:r>
            <a:r>
              <a:rPr lang="en-IN" sz="2800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This process is also called type casting and it is user-defined. Here the user can typecast the result to make it of a particular data </a:t>
            </a:r>
            <a:r>
              <a:rPr lang="en-IN" sz="2800" dirty="0" err="1">
                <a:solidFill>
                  <a:schemeClr val="bg1"/>
                </a:solidFill>
              </a:rPr>
              <a:t>type.In</a:t>
            </a:r>
            <a:r>
              <a:rPr lang="en-IN" sz="2800" dirty="0">
                <a:solidFill>
                  <a:schemeClr val="bg1"/>
                </a:solidFill>
              </a:rPr>
              <a:t> C++, it can be done by two ways:</a:t>
            </a:r>
          </a:p>
          <a:p>
            <a:pPr algn="l"/>
            <a:r>
              <a:rPr lang="en-IN" sz="2800" b="1" dirty="0">
                <a:solidFill>
                  <a:schemeClr val="bg1"/>
                </a:solidFill>
              </a:rPr>
              <a:t>1</a:t>
            </a:r>
            <a:r>
              <a:rPr lang="en-IN" sz="2800" b="1" baseline="30000" dirty="0">
                <a:solidFill>
                  <a:schemeClr val="bg1"/>
                </a:solidFill>
              </a:rPr>
              <a:t>st</a:t>
            </a:r>
            <a:r>
              <a:rPr lang="en-IN" sz="2800" b="1" dirty="0">
                <a:solidFill>
                  <a:schemeClr val="bg1"/>
                </a:solidFill>
              </a:rPr>
              <a:t> way: Converting by assignment: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This is done by explicitly defining the required type in front of the expression in parenthesis. This can be also considered as forceful casting.</a:t>
            </a:r>
          </a:p>
          <a:p>
            <a:pPr algn="l"/>
            <a:r>
              <a:rPr lang="en-IN" sz="2800" b="1" dirty="0">
                <a:solidFill>
                  <a:schemeClr val="bg1"/>
                </a:solidFill>
              </a:rPr>
              <a:t>Syntax:</a:t>
            </a:r>
            <a:endParaRPr lang="en-IN" sz="2800" dirty="0">
              <a:solidFill>
                <a:schemeClr val="bg1"/>
              </a:solidFill>
            </a:endParaRPr>
          </a:p>
          <a:p>
            <a:pPr algn="l"/>
            <a:r>
              <a:rPr lang="en-IN" sz="2800" dirty="0">
                <a:solidFill>
                  <a:schemeClr val="bg1"/>
                </a:solidFill>
              </a:rPr>
              <a:t>(type) expression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9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#include &lt;iostream&gt;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using namespace std;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int main()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    double x = 1.2;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  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    // Explicit conversion from double to int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    int sum = (int)x + 1;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  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    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"Sum = " &lt;&lt; sum;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  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 }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349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3200" b="1" dirty="0">
                <a:solidFill>
                  <a:schemeClr val="bg1"/>
                </a:solidFill>
              </a:rPr>
              <a:t>2</a:t>
            </a:r>
            <a:r>
              <a:rPr lang="en-IN" sz="3200" b="1" baseline="30000" dirty="0">
                <a:solidFill>
                  <a:schemeClr val="bg1"/>
                </a:solidFill>
              </a:rPr>
              <a:t>nd</a:t>
            </a:r>
            <a:r>
              <a:rPr lang="en-IN" sz="3200" b="1" dirty="0">
                <a:solidFill>
                  <a:schemeClr val="bg1"/>
                </a:solidFill>
              </a:rPr>
              <a:t> way Conversion using Cast operator: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en-IN" sz="3200" dirty="0">
                <a:solidFill>
                  <a:schemeClr val="bg1"/>
                </a:solidFill>
              </a:rPr>
              <a:t>A Cast operator is an </a:t>
            </a:r>
            <a:r>
              <a:rPr lang="en-IN" sz="3200" b="1" dirty="0">
                <a:solidFill>
                  <a:schemeClr val="bg1"/>
                </a:solidFill>
              </a:rPr>
              <a:t>unary operator</a:t>
            </a:r>
            <a:r>
              <a:rPr lang="en-IN" sz="3200" dirty="0">
                <a:solidFill>
                  <a:schemeClr val="bg1"/>
                </a:solidFill>
              </a:rPr>
              <a:t> which forces one data type to be converted into another data type.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#include &lt;iostream&gt;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using namespace std;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int main()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    float f = 3.5;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    int b = </a:t>
            </a:r>
            <a:r>
              <a:rPr lang="en-US" sz="3200" dirty="0" err="1">
                <a:solidFill>
                  <a:schemeClr val="bg1"/>
                </a:solidFill>
              </a:rPr>
              <a:t>static_cast</a:t>
            </a:r>
            <a:r>
              <a:rPr lang="en-US" sz="3200" dirty="0">
                <a:solidFill>
                  <a:schemeClr val="bg1"/>
                </a:solidFill>
              </a:rPr>
              <a:t>&lt;int&gt;(f); // using cast operator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    </a:t>
            </a:r>
            <a:r>
              <a:rPr lang="en-US" sz="3200" dirty="0" err="1">
                <a:solidFill>
                  <a:schemeClr val="bg1"/>
                </a:solidFill>
              </a:rPr>
              <a:t>cout</a:t>
            </a:r>
            <a:r>
              <a:rPr lang="en-US" sz="3200" dirty="0">
                <a:solidFill>
                  <a:schemeClr val="bg1"/>
                </a:solidFill>
              </a:rPr>
              <a:t> &lt;&lt; b;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36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94" y="306805"/>
            <a:ext cx="11815011" cy="6244390"/>
          </a:xfrm>
        </p:spPr>
        <p:txBody>
          <a:bodyPr>
            <a:normAutofit/>
          </a:bodyPr>
          <a:lstStyle/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7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Operators Overloading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Operator overloading is a compile-time polymorphism in which the operator is overloaded to give user defined meaning to it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Use + to add two numbers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Use + to concatenate two strings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Overloading +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C++ allows programmer to redefine the meaning of operator to operate on class objects </a:t>
            </a:r>
          </a:p>
          <a:p>
            <a:pPr algn="l"/>
            <a:r>
              <a:rPr lang="en-IN" sz="3200" dirty="0">
                <a:solidFill>
                  <a:srgbClr val="000000"/>
                </a:solidFill>
                <a:latin typeface="Inter"/>
              </a:rPr>
              <a:t>Operator overloading is a type of polymorphism in which a single operator is overloaded to give user defined meaning to it.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The advantage of Operators overloading is to perform different operations on the same operand.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1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/>
          <a:lstStyle/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Operator that cannot be overloaded are as follows: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Scope operator (::)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Size operator   </a:t>
            </a:r>
            <a:r>
              <a:rPr lang="en-US" sz="3200" dirty="0" err="1">
                <a:solidFill>
                  <a:schemeClr val="bg1"/>
                </a:solidFill>
              </a:rPr>
              <a:t>sizeof</a:t>
            </a:r>
            <a:r>
              <a:rPr lang="en-US" sz="32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Conditional operator ? 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member selector(.)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6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800" b="1" dirty="0">
                <a:solidFill>
                  <a:schemeClr val="bg1"/>
                </a:solidFill>
              </a:rPr>
              <a:t>Rules for the operator overloading. </a:t>
            </a:r>
          </a:p>
          <a:p>
            <a:pPr algn="l"/>
            <a:r>
              <a:rPr lang="en-US" sz="3800" dirty="0">
                <a:solidFill>
                  <a:schemeClr val="bg1"/>
                </a:solidFill>
              </a:rPr>
              <a:t>Only built-in operators can be overloaded. </a:t>
            </a:r>
          </a:p>
          <a:p>
            <a:pPr algn="l"/>
            <a:r>
              <a:rPr lang="en-US" sz="3800" dirty="0">
                <a:solidFill>
                  <a:schemeClr val="bg1"/>
                </a:solidFill>
              </a:rPr>
              <a:t>The arity of the operators cannot be changed.</a:t>
            </a:r>
          </a:p>
          <a:p>
            <a:pPr algn="l"/>
            <a:r>
              <a:rPr lang="en-US" sz="3800" dirty="0">
                <a:solidFill>
                  <a:schemeClr val="bg1"/>
                </a:solidFill>
              </a:rPr>
              <a:t>The precedence of the operators remains same.</a:t>
            </a:r>
          </a:p>
          <a:p>
            <a:pPr algn="l"/>
            <a:r>
              <a:rPr lang="en-US" sz="3800" dirty="0">
                <a:solidFill>
                  <a:schemeClr val="bg1"/>
                </a:solidFill>
              </a:rPr>
              <a:t>The overloaded operator cannot hold the default parameters except function call operator “()”.</a:t>
            </a:r>
          </a:p>
          <a:p>
            <a:pPr algn="l"/>
            <a:r>
              <a:rPr lang="en-US" sz="3800" dirty="0">
                <a:solidFill>
                  <a:schemeClr val="bg1"/>
                </a:solidFill>
              </a:rPr>
              <a:t>We cannot overload operators for built-in data types.  </a:t>
            </a:r>
          </a:p>
          <a:p>
            <a:pPr algn="l"/>
            <a:r>
              <a:rPr lang="en-US" sz="3800" dirty="0">
                <a:solidFill>
                  <a:schemeClr val="bg1"/>
                </a:solidFill>
              </a:rPr>
              <a:t>The assignment “=”, subscript “[]”, function call “()” and arrow operator “-&gt;” these operators must be defined as member functions, not the friend functions.</a:t>
            </a:r>
          </a:p>
          <a:p>
            <a:pPr algn="l"/>
            <a:r>
              <a:rPr lang="en-US" sz="3800" dirty="0">
                <a:solidFill>
                  <a:schemeClr val="bg1"/>
                </a:solidFill>
              </a:rPr>
              <a:t>Some operators like assignment “=”, address “&amp;” and comma “,” are by default overloaded.</a:t>
            </a:r>
          </a:p>
          <a:p>
            <a:pPr algn="l"/>
            <a:r>
              <a:rPr lang="en-US" sz="3800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6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Syntax</a:t>
            </a:r>
          </a:p>
          <a:p>
            <a:pPr algn="l"/>
            <a:r>
              <a:rPr lang="en-US" sz="3200" dirty="0" err="1">
                <a:solidFill>
                  <a:schemeClr val="bg1"/>
                </a:solidFill>
              </a:rPr>
              <a:t>returntype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  <a:r>
              <a:rPr lang="en-US" sz="3200" dirty="0" err="1">
                <a:solidFill>
                  <a:schemeClr val="bg1"/>
                </a:solidFill>
              </a:rPr>
              <a:t>classname</a:t>
            </a:r>
            <a:r>
              <a:rPr lang="en-US" sz="3200" dirty="0">
                <a:solidFill>
                  <a:schemeClr val="bg1"/>
                </a:solidFill>
              </a:rPr>
              <a:t>  : : operator </a:t>
            </a:r>
            <a:r>
              <a:rPr lang="en-US" sz="3200" dirty="0" err="1">
                <a:solidFill>
                  <a:schemeClr val="bg1"/>
                </a:solidFill>
              </a:rPr>
              <a:t>operatortobeoverloaded</a:t>
            </a:r>
            <a:r>
              <a:rPr lang="en-US" sz="3200" dirty="0">
                <a:solidFill>
                  <a:schemeClr val="bg1"/>
                </a:solidFill>
              </a:rPr>
              <a:t> (</a:t>
            </a:r>
            <a:r>
              <a:rPr lang="en-US" sz="3200" dirty="0" err="1">
                <a:solidFill>
                  <a:schemeClr val="bg1"/>
                </a:solidFill>
              </a:rPr>
              <a:t>argument_list</a:t>
            </a:r>
            <a:r>
              <a:rPr lang="en-US" sz="3200" dirty="0">
                <a:solidFill>
                  <a:schemeClr val="bg1"/>
                </a:solidFill>
              </a:rPr>
              <a:t>)  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{  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     // body of the function.  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  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Two types of operator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</a:rPr>
              <a:t>Unary</a:t>
            </a:r>
            <a:r>
              <a:rPr lang="en-US" sz="3200" dirty="0">
                <a:solidFill>
                  <a:schemeClr val="bg1"/>
                </a:solidFill>
              </a:rPr>
              <a:t>: operates on single operand like ++, - -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Binary : =, - requires two operands </a:t>
            </a:r>
            <a:r>
              <a:rPr lang="en-US" sz="3200" dirty="0" err="1">
                <a:solidFill>
                  <a:schemeClr val="bg1"/>
                </a:solidFill>
              </a:rPr>
              <a:t>a+b</a:t>
            </a:r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6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#include &lt;iostream&gt;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using namespace std;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class </a:t>
            </a:r>
            <a:r>
              <a:rPr lang="en-US" sz="6400" dirty="0" err="1">
                <a:solidFill>
                  <a:schemeClr val="bg1"/>
                </a:solidFill>
              </a:rPr>
              <a:t>lpu</a:t>
            </a:r>
            <a:r>
              <a:rPr lang="en-US" sz="6400" dirty="0">
                <a:solidFill>
                  <a:schemeClr val="bg1"/>
                </a:solidFill>
              </a:rPr>
              <a:t> {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int x, y;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public: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</a:t>
            </a:r>
            <a:r>
              <a:rPr lang="en-US" sz="6400" dirty="0" err="1">
                <a:solidFill>
                  <a:schemeClr val="bg1"/>
                </a:solidFill>
              </a:rPr>
              <a:t>lpu</a:t>
            </a:r>
            <a:r>
              <a:rPr lang="en-US" sz="6400" dirty="0">
                <a:solidFill>
                  <a:schemeClr val="bg1"/>
                </a:solidFill>
              </a:rPr>
              <a:t>() {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    x=0;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    y=0; }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void operator++() {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    x=x+1;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    y=y+1;  }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void display(){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    </a:t>
            </a:r>
            <a:r>
              <a:rPr lang="en-US" sz="6400" dirty="0" err="1">
                <a:solidFill>
                  <a:schemeClr val="bg1"/>
                </a:solidFill>
              </a:rPr>
              <a:t>cout</a:t>
            </a:r>
            <a:r>
              <a:rPr lang="en-US" sz="6400" dirty="0">
                <a:solidFill>
                  <a:schemeClr val="bg1"/>
                </a:solidFill>
              </a:rPr>
              <a:t>&lt;&lt;x&lt;&lt;</a:t>
            </a:r>
            <a:r>
              <a:rPr lang="en-US" sz="6400" dirty="0" err="1">
                <a:solidFill>
                  <a:schemeClr val="bg1"/>
                </a:solidFill>
              </a:rPr>
              <a:t>endl</a:t>
            </a:r>
            <a:r>
              <a:rPr lang="en-US" sz="64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    </a:t>
            </a:r>
            <a:r>
              <a:rPr lang="en-US" sz="6400" dirty="0" err="1">
                <a:solidFill>
                  <a:schemeClr val="bg1"/>
                </a:solidFill>
              </a:rPr>
              <a:t>cout</a:t>
            </a:r>
            <a:r>
              <a:rPr lang="en-US" sz="6400" dirty="0">
                <a:solidFill>
                  <a:schemeClr val="bg1"/>
                </a:solidFill>
              </a:rPr>
              <a:t>&lt;&lt;y&lt;&lt;</a:t>
            </a:r>
            <a:r>
              <a:rPr lang="en-US" sz="6400" dirty="0" err="1">
                <a:solidFill>
                  <a:schemeClr val="bg1"/>
                </a:solidFill>
              </a:rPr>
              <a:t>endl</a:t>
            </a:r>
            <a:r>
              <a:rPr lang="en-US" sz="6400" dirty="0">
                <a:solidFill>
                  <a:schemeClr val="bg1"/>
                </a:solidFill>
              </a:rPr>
              <a:t>;  }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};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int main()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{  </a:t>
            </a:r>
            <a:r>
              <a:rPr lang="en-US" sz="6400" dirty="0" err="1">
                <a:solidFill>
                  <a:schemeClr val="bg1"/>
                </a:solidFill>
              </a:rPr>
              <a:t>lpu</a:t>
            </a:r>
            <a:r>
              <a:rPr lang="en-US" sz="6400" dirty="0">
                <a:solidFill>
                  <a:schemeClr val="bg1"/>
                </a:solidFill>
              </a:rPr>
              <a:t> obj;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</a:t>
            </a:r>
            <a:r>
              <a:rPr lang="en-US" sz="6400" dirty="0" err="1">
                <a:solidFill>
                  <a:schemeClr val="bg1"/>
                </a:solidFill>
              </a:rPr>
              <a:t>obj.display</a:t>
            </a:r>
            <a:r>
              <a:rPr lang="en-US" sz="6400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++obj;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 </a:t>
            </a:r>
            <a:r>
              <a:rPr lang="en-US" sz="6400" dirty="0" err="1">
                <a:solidFill>
                  <a:schemeClr val="bg1"/>
                </a:solidFill>
              </a:rPr>
              <a:t>obj.display</a:t>
            </a:r>
            <a:r>
              <a:rPr lang="en-US" sz="6400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6400" dirty="0">
                <a:solidFill>
                  <a:schemeClr val="bg1"/>
                </a:solidFill>
              </a:rPr>
              <a:t>  }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12031578" cy="7122695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Write a program to which will covert positive value to negative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include &lt;iostream&gt;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using namespace std;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class </a:t>
            </a:r>
            <a:r>
              <a:rPr lang="en-US" sz="4200" dirty="0" err="1">
                <a:solidFill>
                  <a:schemeClr val="bg1"/>
                </a:solidFill>
              </a:rPr>
              <a:t>lpu</a:t>
            </a:r>
            <a:r>
              <a:rPr lang="en-US" sz="4200" dirty="0">
                <a:solidFill>
                  <a:schemeClr val="bg1"/>
                </a:solidFill>
              </a:rPr>
              <a:t> {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int x, y;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public: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void </a:t>
            </a:r>
            <a:r>
              <a:rPr lang="en-US" sz="4200" dirty="0" err="1">
                <a:solidFill>
                  <a:schemeClr val="bg1"/>
                </a:solidFill>
              </a:rPr>
              <a:t>getdata</a:t>
            </a:r>
            <a:r>
              <a:rPr lang="en-US" sz="4200" dirty="0">
                <a:solidFill>
                  <a:schemeClr val="bg1"/>
                </a:solidFill>
              </a:rPr>
              <a:t>(int a, int b){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    x=a;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    y=b;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}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void display() {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    </a:t>
            </a:r>
            <a:r>
              <a:rPr lang="en-US" sz="4200" dirty="0" err="1">
                <a:solidFill>
                  <a:schemeClr val="bg1"/>
                </a:solidFill>
              </a:rPr>
              <a:t>cout</a:t>
            </a:r>
            <a:r>
              <a:rPr lang="en-US" sz="4200" dirty="0">
                <a:solidFill>
                  <a:schemeClr val="bg1"/>
                </a:solidFill>
              </a:rPr>
              <a:t>&lt;&lt;x&lt;&lt;</a:t>
            </a:r>
            <a:r>
              <a:rPr lang="en-US" sz="4200" dirty="0" err="1">
                <a:solidFill>
                  <a:schemeClr val="bg1"/>
                </a:solidFill>
              </a:rPr>
              <a:t>endl</a:t>
            </a:r>
            <a:r>
              <a:rPr lang="en-US" sz="42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    </a:t>
            </a:r>
            <a:r>
              <a:rPr lang="en-US" sz="4200" dirty="0" err="1">
                <a:solidFill>
                  <a:schemeClr val="bg1"/>
                </a:solidFill>
              </a:rPr>
              <a:t>cout</a:t>
            </a:r>
            <a:r>
              <a:rPr lang="en-US" sz="4200" dirty="0">
                <a:solidFill>
                  <a:schemeClr val="bg1"/>
                </a:solidFill>
              </a:rPr>
              <a:t>&lt;&lt;y&lt;&lt;</a:t>
            </a:r>
            <a:r>
              <a:rPr lang="en-US" sz="4200" dirty="0" err="1">
                <a:solidFill>
                  <a:schemeClr val="bg1"/>
                </a:solidFill>
              </a:rPr>
              <a:t>endl</a:t>
            </a:r>
            <a:r>
              <a:rPr lang="en-US" sz="42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  }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 void operator-();</a:t>
            </a:r>
          </a:p>
          <a:p>
            <a:pPr algn="l"/>
            <a:r>
              <a:rPr lang="en-US" sz="4200" dirty="0">
                <a:solidFill>
                  <a:schemeClr val="bg1"/>
                </a:solidFill>
              </a:rPr>
              <a:t>};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64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3711C-E012-D94E-B460-93D6B52CD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7" y="252663"/>
            <a:ext cx="11815011" cy="624439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void </a:t>
            </a:r>
            <a:r>
              <a:rPr lang="en-US" sz="3200" dirty="0" err="1">
                <a:solidFill>
                  <a:schemeClr val="bg1"/>
                </a:solidFill>
              </a:rPr>
              <a:t>lpu</a:t>
            </a:r>
            <a:r>
              <a:rPr lang="en-US" sz="3200" dirty="0">
                <a:solidFill>
                  <a:schemeClr val="bg1"/>
                </a:solidFill>
              </a:rPr>
              <a:t>::operator-(){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  x=-x;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   y=-y;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int main()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{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lpu</a:t>
            </a:r>
            <a:r>
              <a:rPr lang="en-US" sz="3200" dirty="0">
                <a:solidFill>
                  <a:schemeClr val="bg1"/>
                </a:solidFill>
              </a:rPr>
              <a:t> obj;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obj.getdata</a:t>
            </a:r>
            <a:r>
              <a:rPr lang="en-US" sz="3200" dirty="0">
                <a:solidFill>
                  <a:schemeClr val="bg1"/>
                </a:solidFill>
              </a:rPr>
              <a:t>(10,20);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obj.display</a:t>
            </a:r>
            <a:r>
              <a:rPr lang="en-US" sz="3200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-obj;  or </a:t>
            </a:r>
            <a:r>
              <a:rPr lang="en-US" sz="3200" dirty="0" err="1">
                <a:solidFill>
                  <a:schemeClr val="bg1"/>
                </a:solidFill>
              </a:rPr>
              <a:t>obj.operator</a:t>
            </a:r>
            <a:r>
              <a:rPr lang="en-US" sz="3200" dirty="0">
                <a:solidFill>
                  <a:schemeClr val="bg1"/>
                </a:solidFill>
              </a:rPr>
              <a:t>-();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obj.display</a:t>
            </a:r>
            <a:r>
              <a:rPr lang="en-US" sz="3200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80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239</TotalTime>
  <Words>1935</Words>
  <Application>Microsoft Macintosh PowerPoint</Application>
  <PresentationFormat>Widescreen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Gill Sans MT</vt:lpstr>
      <vt:lpstr>Inter</vt:lpstr>
      <vt:lpstr>Times New Roman</vt:lpstr>
      <vt:lpstr>Wingdings</vt:lpstr>
      <vt:lpstr>Parcel</vt:lpstr>
      <vt:lpstr>OPERATOR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Microsoft Office User</dc:creator>
  <cp:lastModifiedBy>Microsoft Office User</cp:lastModifiedBy>
  <cp:revision>13</cp:revision>
  <dcterms:created xsi:type="dcterms:W3CDTF">2021-10-23T07:11:05Z</dcterms:created>
  <dcterms:modified xsi:type="dcterms:W3CDTF">2021-10-26T08:31:43Z</dcterms:modified>
</cp:coreProperties>
</file>