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4" r:id="rId6"/>
    <p:sldId id="278" r:id="rId7"/>
    <p:sldId id="259" r:id="rId8"/>
    <p:sldId id="260" r:id="rId9"/>
    <p:sldId id="261" r:id="rId10"/>
    <p:sldId id="262" r:id="rId11"/>
    <p:sldId id="266" r:id="rId12"/>
    <p:sldId id="263" r:id="rId13"/>
    <p:sldId id="264" r:id="rId14"/>
    <p:sldId id="265" r:id="rId15"/>
    <p:sldId id="268" r:id="rId16"/>
    <p:sldId id="270" r:id="rId17"/>
    <p:sldId id="267" r:id="rId18"/>
    <p:sldId id="269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virtual-function-cpp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0336-32E2-B544-8F28-EECF60AFA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 to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1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	</a:t>
            </a:r>
            <a:r>
              <a:rPr lang="en-US" sz="2800" dirty="0" err="1"/>
              <a:t>mca</a:t>
            </a:r>
            <a:r>
              <a:rPr lang="en-US" sz="2800" dirty="0"/>
              <a:t> *</a:t>
            </a:r>
            <a:r>
              <a:rPr lang="en-US" sz="2800" dirty="0" err="1"/>
              <a:t>derived_class_pointer</a:t>
            </a:r>
            <a:r>
              <a:rPr lang="en-US" sz="2800" dirty="0"/>
              <a:t>;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derived_class_pointer</a:t>
            </a:r>
            <a:r>
              <a:rPr lang="en-US" sz="2800" dirty="0"/>
              <a:t> = &amp;</a:t>
            </a:r>
            <a:r>
              <a:rPr lang="en-US" sz="2800" dirty="0" err="1"/>
              <a:t>obj_derived</a:t>
            </a:r>
            <a:r>
              <a:rPr lang="en-US" sz="2800" dirty="0"/>
              <a:t>;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derived_class_pointer</a:t>
            </a:r>
            <a:r>
              <a:rPr lang="en-US" sz="2800" dirty="0"/>
              <a:t>-&gt;</a:t>
            </a:r>
            <a:r>
              <a:rPr lang="en-US" sz="2800" dirty="0" err="1"/>
              <a:t>var_base</a:t>
            </a:r>
            <a:r>
              <a:rPr lang="en-US" sz="2800" dirty="0"/>
              <a:t> = 9448;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derived_class_pointer</a:t>
            </a:r>
            <a:r>
              <a:rPr lang="en-US" sz="2800" dirty="0"/>
              <a:t>-&gt;</a:t>
            </a:r>
            <a:r>
              <a:rPr lang="en-US" sz="2800" dirty="0" err="1"/>
              <a:t>var_derived</a:t>
            </a:r>
            <a:r>
              <a:rPr lang="en-US" sz="2800" dirty="0"/>
              <a:t> = 98;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derived_class_pointer</a:t>
            </a:r>
            <a:r>
              <a:rPr lang="en-US" sz="2800" dirty="0"/>
              <a:t>-&gt;display();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660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0336-32E2-B544-8F28-EECF60AFA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sz="3000" b="1" dirty="0"/>
            </a:br>
            <a:r>
              <a:rPr lang="en-IN" sz="3000" b="1" dirty="0"/>
              <a:t>Early binding and Late binding 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74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Binding refers to the process of converting identifiers (such as variable and performance names) into addresses.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 Binding is done for each variable and functions.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 For functions, it means that matching the call with the right function definition by the compiler.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 It takes place either at compile time or at runtime.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381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E421B-53BA-454F-9487-5F9D6FF1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79095"/>
            <a:ext cx="8802987" cy="407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3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Early Binding (compile-time time polymorphism)</a:t>
            </a:r>
            <a:r>
              <a:rPr lang="en-IN" sz="2800" dirty="0"/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As the name indicates, compiler (or linker) directly associate an address to the function call. It replaces the call with a machine language instruction that tells the mainframe to leap to the address of the function.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5125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/>
              <a:t>#include&lt;iostream&gt;</a:t>
            </a:r>
          </a:p>
          <a:p>
            <a:pPr algn="l"/>
            <a:r>
              <a:rPr lang="en-US" sz="2800" dirty="0"/>
              <a:t>using namespace std;</a:t>
            </a:r>
          </a:p>
          <a:p>
            <a:pPr algn="l"/>
            <a:r>
              <a:rPr lang="en-US" sz="2800" dirty="0"/>
              <a:t>class Base</a:t>
            </a:r>
          </a:p>
          <a:p>
            <a:pPr algn="l"/>
            <a:r>
              <a:rPr lang="en-US" sz="2800" dirty="0"/>
              <a:t>{</a:t>
            </a:r>
          </a:p>
          <a:p>
            <a:pPr algn="l"/>
            <a:r>
              <a:rPr lang="en-US" sz="2800" dirty="0"/>
              <a:t>public:</a:t>
            </a:r>
          </a:p>
          <a:p>
            <a:pPr algn="l"/>
            <a:r>
              <a:rPr lang="en-US" sz="2800" dirty="0"/>
              <a:t>    void show() { </a:t>
            </a:r>
            <a:r>
              <a:rPr lang="en-US" sz="2800" dirty="0" err="1"/>
              <a:t>cout</a:t>
            </a:r>
            <a:r>
              <a:rPr lang="en-US" sz="2800" dirty="0"/>
              <a:t>&lt;&lt;" In Base \n"; }</a:t>
            </a:r>
          </a:p>
          <a:p>
            <a:pPr algn="l"/>
            <a:r>
              <a:rPr lang="en-US" sz="2800" dirty="0"/>
              <a:t>};</a:t>
            </a:r>
          </a:p>
          <a:p>
            <a:pPr algn="l"/>
            <a:r>
              <a:rPr lang="en-US" sz="2800" dirty="0"/>
              <a:t>class Derived: public Base</a:t>
            </a:r>
          </a:p>
          <a:p>
            <a:pPr algn="l"/>
            <a:r>
              <a:rPr lang="en-US" sz="2800" dirty="0"/>
              <a:t>{</a:t>
            </a:r>
          </a:p>
          <a:p>
            <a:pPr algn="l"/>
            <a:r>
              <a:rPr lang="en-US" sz="2800" dirty="0"/>
              <a:t>public:</a:t>
            </a:r>
          </a:p>
          <a:p>
            <a:pPr algn="l"/>
            <a:r>
              <a:rPr lang="en-US" sz="2800" dirty="0"/>
              <a:t>    void show() { </a:t>
            </a:r>
            <a:r>
              <a:rPr lang="en-US" sz="2800" dirty="0" err="1"/>
              <a:t>cout</a:t>
            </a:r>
            <a:r>
              <a:rPr lang="en-US" sz="2800" dirty="0"/>
              <a:t>&lt;&lt;"In Derived \n"; }</a:t>
            </a:r>
          </a:p>
          <a:p>
            <a:pPr algn="l"/>
            <a:r>
              <a:rPr lang="en-US" sz="2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0387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int main(void)</a:t>
            </a:r>
          </a:p>
          <a:p>
            <a:pPr algn="l"/>
            <a:r>
              <a:rPr lang="en-US" sz="2800" dirty="0"/>
              <a:t>{</a:t>
            </a:r>
          </a:p>
          <a:p>
            <a:pPr algn="l"/>
            <a:r>
              <a:rPr lang="en-US" sz="2800" dirty="0"/>
              <a:t>    Base *bp = new Derived;</a:t>
            </a:r>
          </a:p>
          <a:p>
            <a:pPr algn="l"/>
            <a:r>
              <a:rPr lang="en-US" sz="2800" dirty="0"/>
              <a:t>    // The function call decided at </a:t>
            </a:r>
          </a:p>
          <a:p>
            <a:pPr algn="l"/>
            <a:r>
              <a:rPr lang="en-US" sz="2800" dirty="0"/>
              <a:t>    // compile time (compiler sees type</a:t>
            </a:r>
          </a:p>
          <a:p>
            <a:pPr algn="l"/>
            <a:r>
              <a:rPr lang="en-US" sz="2800" dirty="0"/>
              <a:t>    // of pointer and calls base class</a:t>
            </a:r>
          </a:p>
          <a:p>
            <a:pPr algn="l"/>
            <a:r>
              <a:rPr lang="en-US" sz="2800" dirty="0"/>
              <a:t>    // function.</a:t>
            </a:r>
          </a:p>
          <a:p>
            <a:pPr algn="l"/>
            <a:r>
              <a:rPr lang="en-US" sz="2800" dirty="0"/>
              <a:t>    bp-&gt;show();  </a:t>
            </a:r>
          </a:p>
          <a:p>
            <a:pPr algn="l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383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Late Binding : (Run time polymorphism)</a:t>
            </a:r>
            <a:r>
              <a:rPr lang="en-IN" sz="2800" dirty="0"/>
              <a:t>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In this, the compiler adds code that identifies the kind of object at runtime then matches the call with the right function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This can be achieved by declaring a </a:t>
            </a:r>
            <a:r>
              <a:rPr lang="en-IN" sz="2800" dirty="0">
                <a:hlinkClick r:id="rId2"/>
              </a:rPr>
              <a:t>virtual function</a:t>
            </a:r>
            <a:r>
              <a:rPr lang="en-IN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136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2800" dirty="0"/>
              <a:t>#include&lt;iostream&gt;</a:t>
            </a:r>
          </a:p>
          <a:p>
            <a:pPr algn="l"/>
            <a:r>
              <a:rPr lang="en-IN" sz="2800" dirty="0"/>
              <a:t>using namespace std;</a:t>
            </a:r>
          </a:p>
          <a:p>
            <a:pPr algn="l"/>
            <a:r>
              <a:rPr lang="en-IN" sz="2800" dirty="0"/>
              <a:t>    </a:t>
            </a:r>
          </a:p>
          <a:p>
            <a:pPr algn="l"/>
            <a:r>
              <a:rPr lang="en-IN" sz="2800" dirty="0"/>
              <a:t>class Base</a:t>
            </a:r>
          </a:p>
          <a:p>
            <a:pPr algn="l"/>
            <a:r>
              <a:rPr lang="en-IN" sz="2800" dirty="0"/>
              <a:t>{</a:t>
            </a:r>
          </a:p>
          <a:p>
            <a:pPr algn="l"/>
            <a:r>
              <a:rPr lang="en-IN" sz="2800" dirty="0"/>
              <a:t>public:</a:t>
            </a:r>
          </a:p>
          <a:p>
            <a:pPr algn="l"/>
            <a:r>
              <a:rPr lang="en-IN" sz="2800" dirty="0"/>
              <a:t>    virtual void show() { </a:t>
            </a:r>
            <a:r>
              <a:rPr lang="en-IN" sz="2800" dirty="0" err="1"/>
              <a:t>cout</a:t>
            </a:r>
            <a:r>
              <a:rPr lang="en-IN" sz="2800" dirty="0"/>
              <a:t>&lt;&lt;" In Base \n"; }</a:t>
            </a:r>
          </a:p>
          <a:p>
            <a:pPr algn="l"/>
            <a:r>
              <a:rPr lang="en-IN" sz="2800" dirty="0"/>
              <a:t>};</a:t>
            </a:r>
          </a:p>
          <a:p>
            <a:pPr algn="l"/>
            <a:r>
              <a:rPr lang="en-IN" sz="2800" dirty="0"/>
              <a:t>    </a:t>
            </a:r>
          </a:p>
          <a:p>
            <a:pPr algn="l"/>
            <a:r>
              <a:rPr lang="en-IN" sz="2800" dirty="0"/>
              <a:t>class Derived: public Base</a:t>
            </a:r>
          </a:p>
          <a:p>
            <a:pPr algn="l"/>
            <a:r>
              <a:rPr lang="en-IN" sz="2800" dirty="0"/>
              <a:t>{</a:t>
            </a:r>
          </a:p>
          <a:p>
            <a:pPr algn="l"/>
            <a:r>
              <a:rPr lang="en-IN" sz="2800" dirty="0"/>
              <a:t>public:</a:t>
            </a:r>
          </a:p>
          <a:p>
            <a:pPr algn="l"/>
            <a:r>
              <a:rPr lang="en-IN" sz="2800" dirty="0"/>
              <a:t>    void show() { </a:t>
            </a:r>
            <a:r>
              <a:rPr lang="en-IN" sz="2800" dirty="0" err="1"/>
              <a:t>cout</a:t>
            </a:r>
            <a:r>
              <a:rPr lang="en-IN" sz="2800" dirty="0"/>
              <a:t>&lt;&lt;"In Derived \n"; }</a:t>
            </a:r>
          </a:p>
          <a:p>
            <a:pPr algn="l"/>
            <a:r>
              <a:rPr lang="en-IN" sz="2800" dirty="0"/>
              <a:t>};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3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int main(void)</a:t>
            </a:r>
          </a:p>
          <a:p>
            <a:pPr algn="l"/>
            <a:r>
              <a:rPr lang="en-IN" sz="2800" dirty="0"/>
              <a:t>{</a:t>
            </a:r>
          </a:p>
          <a:p>
            <a:pPr algn="l"/>
            <a:r>
              <a:rPr lang="en-IN" sz="2800" dirty="0"/>
              <a:t>    Base *bp = new Derived;</a:t>
            </a:r>
          </a:p>
          <a:p>
            <a:pPr algn="l"/>
            <a:endParaRPr lang="en-IN" sz="2800" dirty="0"/>
          </a:p>
          <a:p>
            <a:pPr algn="l"/>
            <a:r>
              <a:rPr lang="en-IN" sz="2800" dirty="0"/>
              <a:t>    bp-&gt;show();  // RUN-TIME POLYMORPHISM</a:t>
            </a:r>
          </a:p>
          <a:p>
            <a:pPr algn="l"/>
            <a:r>
              <a:rPr lang="en-IN" sz="2800" dirty="0"/>
              <a:t> }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110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You can access an object either directly, or by using a pointer to the object.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To access an element of an object when using the actual object itself, use the dot operator. 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800" dirty="0"/>
              <a:t>To access a specific element of an object when using a pointer to the object, you must use the arrow operator. 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5152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047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247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800" dirty="0"/>
              <a:t>class </a:t>
            </a:r>
            <a:r>
              <a:rPr lang="en-US" sz="2800" dirty="0" err="1"/>
              <a:t>My_Class</a:t>
            </a:r>
            <a:r>
              <a:rPr lang="en-US" sz="2800" dirty="0"/>
              <a:t> {</a:t>
            </a:r>
          </a:p>
          <a:p>
            <a:pPr algn="l"/>
            <a:r>
              <a:rPr lang="en-US" sz="2800" dirty="0"/>
              <a:t>   int num;</a:t>
            </a:r>
          </a:p>
          <a:p>
            <a:pPr algn="l"/>
            <a:r>
              <a:rPr lang="en-US" sz="2800" dirty="0"/>
              <a:t>public:</a:t>
            </a:r>
          </a:p>
          <a:p>
            <a:pPr algn="l"/>
            <a:r>
              <a:rPr lang="en-US" sz="2800" dirty="0"/>
              <a:t>   void </a:t>
            </a:r>
            <a:r>
              <a:rPr lang="en-US" sz="2800" dirty="0" err="1"/>
              <a:t>set_num</a:t>
            </a:r>
            <a:r>
              <a:rPr lang="en-US" sz="2800" dirty="0"/>
              <a:t>(int </a:t>
            </a:r>
            <a:r>
              <a:rPr lang="en-US" sz="2800" dirty="0" err="1"/>
              <a:t>val</a:t>
            </a:r>
            <a:r>
              <a:rPr lang="en-US" sz="2800" dirty="0"/>
              <a:t>) </a:t>
            </a:r>
          </a:p>
          <a:p>
            <a:pPr algn="l"/>
            <a:r>
              <a:rPr lang="en-US" sz="2800" dirty="0"/>
              <a:t>         {num = </a:t>
            </a:r>
            <a:r>
              <a:rPr lang="en-US" sz="2800" dirty="0" err="1"/>
              <a:t>val</a:t>
            </a:r>
            <a:r>
              <a:rPr lang="en-US" sz="2800" dirty="0"/>
              <a:t>;}</a:t>
            </a:r>
          </a:p>
          <a:p>
            <a:pPr algn="l"/>
            <a:r>
              <a:rPr lang="en-US" sz="2800" dirty="0"/>
              <a:t>   void </a:t>
            </a:r>
            <a:r>
              <a:rPr lang="en-US" sz="2800" dirty="0" err="1"/>
              <a:t>show_num</a:t>
            </a:r>
            <a:r>
              <a:rPr lang="en-US" sz="2800" dirty="0"/>
              <a:t>()</a:t>
            </a:r>
          </a:p>
          <a:p>
            <a:pPr algn="l"/>
            <a:r>
              <a:rPr lang="en-US" sz="2800" dirty="0"/>
              <a:t>   {</a:t>
            </a:r>
          </a:p>
          <a:p>
            <a:pPr algn="l"/>
            <a:r>
              <a:rPr lang="en-US" sz="2800" dirty="0"/>
              <a:t>       </a:t>
            </a:r>
            <a:r>
              <a:rPr lang="en-US" sz="2800" dirty="0" err="1"/>
              <a:t>cout</a:t>
            </a:r>
            <a:r>
              <a:rPr lang="en-US" sz="2800" dirty="0"/>
              <a:t> &lt;&lt; num &lt;&lt; "\n";</a:t>
            </a:r>
          </a:p>
          <a:p>
            <a:pPr algn="l"/>
            <a:r>
              <a:rPr lang="en-US" sz="2800" dirty="0"/>
              <a:t>   }</a:t>
            </a:r>
          </a:p>
          <a:p>
            <a:pPr algn="l"/>
            <a:r>
              <a:rPr lang="en-US" sz="2800" dirty="0"/>
              <a:t>};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int main()</a:t>
            </a:r>
          </a:p>
          <a:p>
            <a:pPr algn="l"/>
            <a:r>
              <a:rPr lang="en-US" sz="2800" dirty="0"/>
              <a:t>{</a:t>
            </a:r>
          </a:p>
          <a:p>
            <a:pPr algn="l"/>
            <a:r>
              <a:rPr lang="en-US" sz="2800" dirty="0"/>
              <a:t>  </a:t>
            </a:r>
            <a:r>
              <a:rPr lang="en-US" sz="2800" dirty="0" err="1"/>
              <a:t>My_Class</a:t>
            </a:r>
            <a:r>
              <a:rPr lang="en-US" sz="2800" dirty="0"/>
              <a:t> </a:t>
            </a:r>
            <a:r>
              <a:rPr lang="en-US" sz="2800" dirty="0" err="1"/>
              <a:t>ob</a:t>
            </a:r>
            <a:r>
              <a:rPr lang="en-US" sz="2800" dirty="0"/>
              <a:t>, *p; // declare an object and pointer to it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  </a:t>
            </a:r>
            <a:r>
              <a:rPr lang="en-US" sz="2800" dirty="0" err="1"/>
              <a:t>ob.set_num</a:t>
            </a:r>
            <a:r>
              <a:rPr lang="en-US" sz="2800" dirty="0"/>
              <a:t>(10); // access </a:t>
            </a:r>
            <a:r>
              <a:rPr lang="en-US" sz="2800" dirty="0" err="1"/>
              <a:t>ob</a:t>
            </a:r>
            <a:r>
              <a:rPr lang="en-US" sz="2800" dirty="0"/>
              <a:t> directly</a:t>
            </a:r>
          </a:p>
          <a:p>
            <a:pPr algn="l"/>
            <a:r>
              <a:rPr lang="en-US" sz="2800" dirty="0"/>
              <a:t>  </a:t>
            </a:r>
            <a:r>
              <a:rPr lang="en-US" sz="2800" dirty="0" err="1"/>
              <a:t>ob.show_num</a:t>
            </a:r>
            <a:r>
              <a:rPr lang="en-US" sz="2800" dirty="0"/>
              <a:t>();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  p = &amp;</a:t>
            </a:r>
            <a:r>
              <a:rPr lang="en-US" sz="2800" dirty="0" err="1"/>
              <a:t>ob</a:t>
            </a:r>
            <a:r>
              <a:rPr lang="en-US" sz="2800" dirty="0"/>
              <a:t>; // assign p the address of </a:t>
            </a:r>
            <a:r>
              <a:rPr lang="en-US" sz="2800" dirty="0" err="1"/>
              <a:t>ob</a:t>
            </a:r>
            <a:endParaRPr lang="en-US" sz="2800" dirty="0"/>
          </a:p>
          <a:p>
            <a:pPr algn="l"/>
            <a:r>
              <a:rPr lang="en-US" sz="2800" dirty="0"/>
              <a:t>  p-&gt;</a:t>
            </a:r>
            <a:r>
              <a:rPr lang="en-US" sz="2800" dirty="0" err="1"/>
              <a:t>show_num</a:t>
            </a:r>
            <a:r>
              <a:rPr lang="en-US" sz="2800" dirty="0"/>
              <a:t>(); // access </a:t>
            </a:r>
            <a:r>
              <a:rPr lang="en-US" sz="2800" dirty="0" err="1"/>
              <a:t>ob</a:t>
            </a:r>
            <a:r>
              <a:rPr lang="en-US" sz="2800" dirty="0"/>
              <a:t> using pointer</a:t>
            </a:r>
          </a:p>
          <a:p>
            <a:pPr algn="l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78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0336-32E2-B544-8F28-EECF60AFA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 to derived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4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4B066-A8C6-0949-A187-D79E9A3A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79095"/>
            <a:ext cx="78232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4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/>
          </a:bodyPr>
          <a:lstStyle/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C++ program to illustrate the</a:t>
            </a:r>
          </a:p>
          <a:p>
            <a:r>
              <a:rPr lang="en-IN" sz="2800" dirty="0"/>
              <a:t> implementation of the base class</a:t>
            </a:r>
          </a:p>
          <a:p>
            <a:r>
              <a:rPr lang="en-IN" sz="2800" dirty="0"/>
              <a:t>pointer pointing to derived class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511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/>
              <a:t>#include &lt;iostream&gt;</a:t>
            </a:r>
          </a:p>
          <a:p>
            <a:pPr algn="l"/>
            <a:r>
              <a:rPr lang="en-US" sz="2800" dirty="0"/>
              <a:t>using namespace std;</a:t>
            </a:r>
          </a:p>
          <a:p>
            <a:pPr algn="l"/>
            <a:r>
              <a:rPr lang="en-US" sz="2800" dirty="0"/>
              <a:t>class </a:t>
            </a:r>
            <a:r>
              <a:rPr lang="en-US" sz="2800" dirty="0" err="1"/>
              <a:t>lpu</a:t>
            </a:r>
            <a:r>
              <a:rPr lang="en-US" sz="2800" dirty="0"/>
              <a:t> {</a:t>
            </a:r>
          </a:p>
          <a:p>
            <a:pPr algn="l"/>
            <a:r>
              <a:rPr lang="en-US" sz="2800" dirty="0"/>
              <a:t>public:</a:t>
            </a:r>
          </a:p>
          <a:p>
            <a:pPr algn="l"/>
            <a:r>
              <a:rPr lang="en-US" sz="2800" dirty="0"/>
              <a:t>	int </a:t>
            </a:r>
            <a:r>
              <a:rPr lang="en-US" sz="2800" dirty="0" err="1"/>
              <a:t>var_base</a:t>
            </a:r>
            <a:r>
              <a:rPr lang="en-US" sz="2800" dirty="0"/>
              <a:t>;</a:t>
            </a:r>
          </a:p>
          <a:p>
            <a:pPr algn="l"/>
            <a:r>
              <a:rPr lang="en-US" sz="2800" dirty="0"/>
              <a:t>	void display()</a:t>
            </a:r>
          </a:p>
          <a:p>
            <a:pPr algn="l"/>
            <a:r>
              <a:rPr lang="en-US" sz="2800" dirty="0"/>
              <a:t>	{</a:t>
            </a:r>
          </a:p>
          <a:p>
            <a:pPr algn="l"/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 &lt;&lt; "</a:t>
            </a:r>
            <a:r>
              <a:rPr lang="en-US" sz="2800" dirty="0" err="1"/>
              <a:t>Diiiisplaying</a:t>
            </a:r>
            <a:r>
              <a:rPr lang="en-US" sz="2800" dirty="0"/>
              <a:t> Base class"</a:t>
            </a:r>
          </a:p>
          <a:p>
            <a:pPr algn="l"/>
            <a:r>
              <a:rPr lang="en-US" sz="2800" dirty="0"/>
              <a:t>			&lt;&lt; " variable </a:t>
            </a:r>
            <a:r>
              <a:rPr lang="en-US" sz="2800" dirty="0" err="1"/>
              <a:t>var_base</a:t>
            </a:r>
            <a:r>
              <a:rPr lang="en-US" sz="2800" dirty="0"/>
              <a:t>: " &lt;&lt; </a:t>
            </a:r>
            <a:r>
              <a:rPr lang="en-US" sz="2800" dirty="0" err="1"/>
              <a:t>var_base</a:t>
            </a:r>
            <a:r>
              <a:rPr lang="en-US" sz="2800" dirty="0"/>
              <a:t>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algn="l"/>
            <a:r>
              <a:rPr lang="en-US" sz="2800" dirty="0"/>
              <a:t>	}</a:t>
            </a:r>
          </a:p>
          <a:p>
            <a:pPr algn="l"/>
            <a:r>
              <a:rPr lang="en-US" sz="2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2100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/>
              <a:t>class </a:t>
            </a:r>
            <a:r>
              <a:rPr lang="en-US" sz="2800" dirty="0" err="1"/>
              <a:t>mca</a:t>
            </a:r>
            <a:r>
              <a:rPr lang="en-US" sz="2800" dirty="0"/>
              <a:t> : public </a:t>
            </a:r>
            <a:r>
              <a:rPr lang="en-US" sz="2800" dirty="0" err="1"/>
              <a:t>lpu</a:t>
            </a:r>
            <a:r>
              <a:rPr lang="en-US" sz="2800" dirty="0"/>
              <a:t> {</a:t>
            </a:r>
          </a:p>
          <a:p>
            <a:pPr algn="l"/>
            <a:r>
              <a:rPr lang="en-US" sz="2800" dirty="0"/>
              <a:t>public:</a:t>
            </a:r>
          </a:p>
          <a:p>
            <a:pPr algn="l"/>
            <a:r>
              <a:rPr lang="en-US" sz="2800" dirty="0"/>
              <a:t>	int </a:t>
            </a:r>
            <a:r>
              <a:rPr lang="en-US" sz="2800" dirty="0" err="1"/>
              <a:t>var_derived</a:t>
            </a:r>
            <a:r>
              <a:rPr lang="en-US" sz="2800" dirty="0"/>
              <a:t>;</a:t>
            </a:r>
          </a:p>
          <a:p>
            <a:pPr algn="l"/>
            <a:r>
              <a:rPr lang="en-US" sz="2800" dirty="0"/>
              <a:t>	void display()</a:t>
            </a:r>
          </a:p>
          <a:p>
            <a:pPr algn="l"/>
            <a:r>
              <a:rPr lang="en-US" sz="2800" dirty="0"/>
              <a:t>	{</a:t>
            </a:r>
          </a:p>
          <a:p>
            <a:pPr algn="l"/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 &lt;&lt; "</a:t>
            </a:r>
            <a:r>
              <a:rPr lang="en-US" sz="2800" dirty="0" err="1"/>
              <a:t>Displayingggg</a:t>
            </a:r>
            <a:r>
              <a:rPr lang="en-US" sz="2800" dirty="0"/>
              <a:t> Base class"</a:t>
            </a:r>
          </a:p>
          <a:p>
            <a:pPr algn="l"/>
            <a:r>
              <a:rPr lang="en-US" sz="2800" dirty="0"/>
              <a:t>			&lt;&lt; "variable </a:t>
            </a:r>
            <a:r>
              <a:rPr lang="en-US" sz="2800" dirty="0" err="1"/>
              <a:t>var_base</a:t>
            </a:r>
            <a:r>
              <a:rPr lang="en-US" sz="2800" dirty="0"/>
              <a:t>: " &lt;&lt; </a:t>
            </a:r>
            <a:r>
              <a:rPr lang="en-US" sz="2800" dirty="0" err="1"/>
              <a:t>var_base</a:t>
            </a:r>
            <a:r>
              <a:rPr lang="en-US" sz="2800" dirty="0"/>
              <a:t>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algn="l"/>
            <a:r>
              <a:rPr lang="en-US" sz="2800" dirty="0"/>
              <a:t>		</a:t>
            </a:r>
            <a:r>
              <a:rPr lang="en-US" sz="2800" dirty="0" err="1"/>
              <a:t>cout</a:t>
            </a:r>
            <a:r>
              <a:rPr lang="en-US" sz="2800" dirty="0"/>
              <a:t> &lt;&lt; "Displaying Derived "</a:t>
            </a:r>
          </a:p>
          <a:p>
            <a:pPr algn="l"/>
            <a:r>
              <a:rPr lang="en-US" sz="2800" dirty="0"/>
              <a:t>			&lt;&lt; " class variable </a:t>
            </a:r>
            <a:r>
              <a:rPr lang="en-US" sz="2800" dirty="0" err="1"/>
              <a:t>var_derived</a:t>
            </a:r>
            <a:r>
              <a:rPr lang="en-US" sz="2800" dirty="0"/>
              <a:t>: "</a:t>
            </a:r>
          </a:p>
          <a:p>
            <a:pPr algn="l"/>
            <a:r>
              <a:rPr lang="en-US" sz="2800" dirty="0"/>
              <a:t>			&lt;&lt; </a:t>
            </a:r>
            <a:r>
              <a:rPr lang="en-US" sz="2800" dirty="0" err="1"/>
              <a:t>var_derived</a:t>
            </a:r>
            <a:r>
              <a:rPr lang="en-US" sz="2800" dirty="0"/>
              <a:t> &lt;&lt; 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pPr algn="l"/>
            <a:r>
              <a:rPr lang="en-US" sz="2800" dirty="0"/>
              <a:t>	}</a:t>
            </a:r>
          </a:p>
          <a:p>
            <a:pPr algn="l"/>
            <a:r>
              <a:rPr lang="en-US" sz="28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234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D0F69-C5DB-964E-9772-A565D6C42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58" y="1143001"/>
            <a:ext cx="9769642" cy="45359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800" dirty="0"/>
              <a:t>int main()</a:t>
            </a:r>
          </a:p>
          <a:p>
            <a:pPr algn="l"/>
            <a:r>
              <a:rPr lang="en-US" sz="2800" dirty="0"/>
              <a:t>{   // Pointer to base class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lpu</a:t>
            </a:r>
            <a:r>
              <a:rPr lang="en-US" sz="2800" dirty="0"/>
              <a:t> *</a:t>
            </a:r>
            <a:r>
              <a:rPr lang="en-US" sz="2800" dirty="0" err="1"/>
              <a:t>lpuptr</a:t>
            </a:r>
            <a:r>
              <a:rPr lang="en-US" sz="2800" dirty="0"/>
              <a:t>;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lpu</a:t>
            </a:r>
            <a:r>
              <a:rPr lang="en-US" sz="2800" dirty="0"/>
              <a:t> </a:t>
            </a:r>
            <a:r>
              <a:rPr lang="en-US" sz="2800" dirty="0" err="1"/>
              <a:t>obj_base</a:t>
            </a:r>
            <a:r>
              <a:rPr lang="en-US" sz="2800" dirty="0"/>
              <a:t>;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mca</a:t>
            </a:r>
            <a:r>
              <a:rPr lang="en-US" sz="2800" dirty="0"/>
              <a:t> </a:t>
            </a:r>
            <a:r>
              <a:rPr lang="en-US" sz="2800" dirty="0" err="1"/>
              <a:t>obj_derived</a:t>
            </a:r>
            <a:r>
              <a:rPr lang="en-US" sz="2800" dirty="0"/>
              <a:t>;</a:t>
            </a:r>
          </a:p>
          <a:p>
            <a:pPr algn="l"/>
            <a:r>
              <a:rPr lang="en-US" sz="2800" dirty="0"/>
              <a:t>	// Pointing to derived class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lpuptr</a:t>
            </a:r>
            <a:r>
              <a:rPr lang="en-US" sz="2800" dirty="0"/>
              <a:t> = &amp;</a:t>
            </a:r>
            <a:r>
              <a:rPr lang="en-US" sz="2800" dirty="0" err="1"/>
              <a:t>obj_derived</a:t>
            </a:r>
            <a:r>
              <a:rPr lang="en-US" sz="2800" dirty="0"/>
              <a:t>;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lpuptr</a:t>
            </a:r>
            <a:r>
              <a:rPr lang="en-US" sz="2800" dirty="0"/>
              <a:t>-&gt;</a:t>
            </a:r>
            <a:r>
              <a:rPr lang="en-US" sz="2800" dirty="0" err="1"/>
              <a:t>var_base</a:t>
            </a:r>
            <a:r>
              <a:rPr lang="en-US" sz="2800" dirty="0"/>
              <a:t> = 34;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	// Calling base class member function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err="1"/>
              <a:t>lpuptr</a:t>
            </a:r>
            <a:r>
              <a:rPr lang="en-US" sz="2800" dirty="0"/>
              <a:t>-&gt;display();</a:t>
            </a:r>
          </a:p>
        </p:txBody>
      </p:sp>
    </p:spTree>
    <p:extLst>
      <p:ext uri="{BB962C8B-B14F-4D97-AF65-F5344CB8AC3E}">
        <p14:creationId xmlns:p14="http://schemas.microsoft.com/office/powerpoint/2010/main" val="32566248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99</TotalTime>
  <Words>797</Words>
  <Application>Microsoft Macintosh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Franklin Gothic Book</vt:lpstr>
      <vt:lpstr>Wingdings</vt:lpstr>
      <vt:lpstr>Crop</vt:lpstr>
      <vt:lpstr>Pointer to object</vt:lpstr>
      <vt:lpstr>PowerPoint Presentation</vt:lpstr>
      <vt:lpstr>PowerPoint Presentation</vt:lpstr>
      <vt:lpstr>Pointer to derived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Early binding and Late binding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 to object</dc:title>
  <dc:creator>Microsoft Office User</dc:creator>
  <cp:lastModifiedBy>Microsoft Office User</cp:lastModifiedBy>
  <cp:revision>3</cp:revision>
  <dcterms:created xsi:type="dcterms:W3CDTF">2021-11-15T07:46:46Z</dcterms:created>
  <dcterms:modified xsi:type="dcterms:W3CDTF">2021-11-16T06:17:23Z</dcterms:modified>
</cp:coreProperties>
</file>