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virtual-functions-and-runtime-polymorphism-in-c-set-1-introduction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A054-4089-0144-8B00-06D2EF42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316" y="1788454"/>
            <a:ext cx="9733547" cy="2098226"/>
          </a:xfrm>
        </p:spPr>
        <p:txBody>
          <a:bodyPr/>
          <a:lstStyle/>
          <a:p>
            <a:r>
              <a:rPr lang="en-US" sz="8000" dirty="0"/>
              <a:t>Virtual base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3910" y="4403557"/>
            <a:ext cx="7269953" cy="1167063"/>
          </a:xfrm>
        </p:spPr>
        <p:txBody>
          <a:bodyPr>
            <a:normAutofit/>
          </a:bodyPr>
          <a:lstStyle/>
          <a:p>
            <a:r>
              <a:rPr lang="en-IN" sz="2400" dirty="0"/>
              <a:t>The virtual base class is used when a derived class has multiple copies of the base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34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A pure virtual function (or abstract function) is a </a:t>
            </a:r>
            <a:r>
              <a:rPr lang="en-IN" sz="2800" dirty="0">
                <a:hlinkClick r:id="rId2"/>
              </a:rPr>
              <a:t>virtual function </a:t>
            </a:r>
            <a:r>
              <a:rPr lang="en-IN" sz="2800" dirty="0"/>
              <a:t>for which we can have implementation, But we must override that function in the derived class, otherwise the derived class will also become abstract class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A pure virtual function is declared by assigning 0 in declaration.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21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>
            <a:normAutofit/>
          </a:bodyPr>
          <a:lstStyle/>
          <a:p>
            <a:r>
              <a:rPr lang="en-IN" sz="2800" dirty="0"/>
              <a:t>class Test</a:t>
            </a:r>
          </a:p>
          <a:p>
            <a:r>
              <a:rPr lang="en-IN" sz="2800" dirty="0"/>
              <a:t>{   </a:t>
            </a:r>
          </a:p>
          <a:p>
            <a:r>
              <a:rPr lang="en-IN" sz="2800" dirty="0"/>
              <a:t>    // Data members of class</a:t>
            </a:r>
          </a:p>
          <a:p>
            <a:r>
              <a:rPr lang="en-IN" sz="2800" dirty="0"/>
              <a:t>public:</a:t>
            </a:r>
          </a:p>
          <a:p>
            <a:r>
              <a:rPr lang="en-IN" sz="2800" dirty="0"/>
              <a:t>    // Pure Virtual Function</a:t>
            </a:r>
          </a:p>
          <a:p>
            <a:r>
              <a:rPr lang="en-IN" sz="2800" dirty="0"/>
              <a:t>    virtual void show() = 0;</a:t>
            </a:r>
          </a:p>
          <a:p>
            <a:r>
              <a:rPr lang="en-IN" sz="2800" dirty="0"/>
              <a:t>    </a:t>
            </a:r>
          </a:p>
          <a:p>
            <a:r>
              <a:rPr lang="en-IN" sz="2800" dirty="0"/>
              <a:t>   /* Other members */</a:t>
            </a:r>
          </a:p>
          <a:p>
            <a:r>
              <a:rPr lang="en-IN" sz="2800" dirty="0"/>
              <a:t>};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48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IN" dirty="0"/>
              <a:t>A pure virtual function is implemented by classes which are derived from a Abstract class.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dirty="0"/>
              <a:t>A pure virtual function is implemented by classes which are derived from a Abstract class. Following is a simple example to demonstrate the same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FDEC75-FB7D-1449-B58A-DD1815DF75D9}"/>
              </a:ext>
            </a:extLst>
          </p:cNvPr>
          <p:cNvSpPr txBox="1">
            <a:spLocks/>
          </p:cNvSpPr>
          <p:nvPr/>
        </p:nvSpPr>
        <p:spPr>
          <a:xfrm>
            <a:off x="1474470" y="2045970"/>
            <a:ext cx="6187440" cy="305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  </a:t>
            </a:r>
          </a:p>
          <a:p>
            <a:r>
              <a:rPr lang="en-IN" dirty="0"/>
              <a:t>class Base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int x;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    virtual void fun() = 0;</a:t>
            </a:r>
          </a:p>
          <a:p>
            <a:r>
              <a:rPr lang="en-IN" dirty="0"/>
              <a:t>    int </a:t>
            </a:r>
            <a:r>
              <a:rPr lang="en-IN" dirty="0" err="1"/>
              <a:t>getX</a:t>
            </a:r>
            <a:r>
              <a:rPr lang="en-IN" dirty="0"/>
              <a:t>() { return x; }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// This class inherits from Base and implements fun()</a:t>
            </a:r>
          </a:p>
          <a:p>
            <a:r>
              <a:rPr lang="en-IN" dirty="0"/>
              <a:t>class Derived: public Base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int y;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    void fun() { </a:t>
            </a:r>
            <a:r>
              <a:rPr lang="en-IN" dirty="0" err="1"/>
              <a:t>cout</a:t>
            </a:r>
            <a:r>
              <a:rPr lang="en-IN" dirty="0"/>
              <a:t> &lt;&lt; "fun() called"; }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int main(void)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Derived d;</a:t>
            </a:r>
          </a:p>
          <a:p>
            <a:r>
              <a:rPr lang="en-IN" dirty="0"/>
              <a:t>    </a:t>
            </a:r>
            <a:r>
              <a:rPr lang="en-IN" dirty="0" err="1"/>
              <a:t>d.fun</a:t>
            </a:r>
            <a:r>
              <a:rPr lang="en-IN" dirty="0"/>
              <a:t>();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5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67E81-17DE-FC43-A2E6-BDCA6914A266}"/>
              </a:ext>
            </a:extLst>
          </p:cNvPr>
          <p:cNvSpPr/>
          <p:nvPr/>
        </p:nvSpPr>
        <p:spPr>
          <a:xfrm>
            <a:off x="4620126" y="1263316"/>
            <a:ext cx="1335506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676D4-83ED-8A4A-A801-9E1CA2DAC335}"/>
              </a:ext>
            </a:extLst>
          </p:cNvPr>
          <p:cNvSpPr/>
          <p:nvPr/>
        </p:nvSpPr>
        <p:spPr>
          <a:xfrm>
            <a:off x="4018547" y="2803358"/>
            <a:ext cx="794082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00B9C-DB1A-B94F-BE4B-E2D72E636C68}"/>
              </a:ext>
            </a:extLst>
          </p:cNvPr>
          <p:cNvSpPr/>
          <p:nvPr/>
        </p:nvSpPr>
        <p:spPr>
          <a:xfrm>
            <a:off x="5763126" y="2803358"/>
            <a:ext cx="794082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AF4B1-C344-6540-9487-F18F40A032A7}"/>
              </a:ext>
            </a:extLst>
          </p:cNvPr>
          <p:cNvSpPr/>
          <p:nvPr/>
        </p:nvSpPr>
        <p:spPr>
          <a:xfrm>
            <a:off x="4692315" y="4788568"/>
            <a:ext cx="1335506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B46567-FBB4-0C40-B4FF-CD1C763176AF}"/>
              </a:ext>
            </a:extLst>
          </p:cNvPr>
          <p:cNvSpPr/>
          <p:nvPr/>
        </p:nvSpPr>
        <p:spPr>
          <a:xfrm>
            <a:off x="4451684" y="2117558"/>
            <a:ext cx="481263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9E6449B-62F0-7E40-AE68-B252C0CCF2A2}"/>
              </a:ext>
            </a:extLst>
          </p:cNvPr>
          <p:cNvSpPr/>
          <p:nvPr/>
        </p:nvSpPr>
        <p:spPr>
          <a:xfrm>
            <a:off x="5614737" y="2117558"/>
            <a:ext cx="481263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6E12BB-93E4-3042-9D1E-29A9DF6AADFA}"/>
              </a:ext>
            </a:extLst>
          </p:cNvPr>
          <p:cNvCxnSpPr>
            <a:cxnSpLocks/>
          </p:cNvCxnSpPr>
          <p:nvPr/>
        </p:nvCxnSpPr>
        <p:spPr>
          <a:xfrm>
            <a:off x="6160167" y="3657600"/>
            <a:ext cx="0" cy="55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2CCFBC-C694-A546-9E71-EB48DBAD734C}"/>
              </a:ext>
            </a:extLst>
          </p:cNvPr>
          <p:cNvCxnSpPr>
            <a:cxnSpLocks/>
          </p:cNvCxnSpPr>
          <p:nvPr/>
        </p:nvCxnSpPr>
        <p:spPr>
          <a:xfrm>
            <a:off x="4415588" y="3657600"/>
            <a:ext cx="0" cy="55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1E98A9-8F68-B945-991E-16630A479EE5}"/>
              </a:ext>
            </a:extLst>
          </p:cNvPr>
          <p:cNvCxnSpPr/>
          <p:nvPr/>
        </p:nvCxnSpPr>
        <p:spPr>
          <a:xfrm>
            <a:off x="4415588" y="4211052"/>
            <a:ext cx="174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C7560-CBAF-F846-918A-2B210B5861BD}"/>
              </a:ext>
            </a:extLst>
          </p:cNvPr>
          <p:cNvCxnSpPr>
            <a:cxnSpLocks/>
          </p:cNvCxnSpPr>
          <p:nvPr/>
        </p:nvCxnSpPr>
        <p:spPr>
          <a:xfrm>
            <a:off x="5287879" y="4211052"/>
            <a:ext cx="0" cy="51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3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>
            <a:noAutofit/>
          </a:bodyPr>
          <a:lstStyle/>
          <a:p>
            <a:pPr algn="l"/>
            <a:r>
              <a:rPr lang="en-IN" sz="1800" dirty="0"/>
              <a:t>class A {</a:t>
            </a:r>
          </a:p>
          <a:p>
            <a:pPr algn="l"/>
            <a:r>
              <a:rPr lang="en-IN" sz="1800" dirty="0"/>
              <a:t>public:</a:t>
            </a:r>
          </a:p>
          <a:p>
            <a:pPr algn="l"/>
            <a:r>
              <a:rPr lang="en-IN" sz="1800" dirty="0"/>
              <a:t>    void show()</a:t>
            </a:r>
          </a:p>
          <a:p>
            <a:pPr algn="l"/>
            <a:r>
              <a:rPr lang="en-IN" sz="1800" dirty="0"/>
              <a:t>    {</a:t>
            </a:r>
          </a:p>
          <a:p>
            <a:pPr algn="l"/>
            <a:r>
              <a:rPr lang="en-IN" sz="1800" dirty="0"/>
              <a:t>        </a:t>
            </a:r>
            <a:r>
              <a:rPr lang="en-IN" sz="1800" dirty="0" err="1"/>
              <a:t>cout</a:t>
            </a:r>
            <a:r>
              <a:rPr lang="en-IN" sz="1800" dirty="0"/>
              <a:t> &lt;&lt; "Hello form A \n";    }</a:t>
            </a:r>
          </a:p>
          <a:p>
            <a:pPr algn="l"/>
            <a:r>
              <a:rPr lang="en-IN" sz="1800" dirty="0"/>
              <a:t>};</a:t>
            </a:r>
          </a:p>
          <a:p>
            <a:pPr algn="l"/>
            <a:r>
              <a:rPr lang="en-IN" sz="1800" dirty="0"/>
              <a:t>class B : public A {    };</a:t>
            </a:r>
          </a:p>
          <a:p>
            <a:pPr algn="l"/>
            <a:r>
              <a:rPr lang="en-IN" sz="1800" dirty="0"/>
              <a:t>class C : public A {     }; </a:t>
            </a:r>
          </a:p>
          <a:p>
            <a:pPr algn="l"/>
            <a:r>
              <a:rPr lang="en-IN" sz="1800" dirty="0"/>
              <a:t>class D : public B, public C {      };</a:t>
            </a:r>
          </a:p>
          <a:p>
            <a:pPr algn="l"/>
            <a:r>
              <a:rPr lang="en-IN" sz="1800" dirty="0"/>
              <a:t>  int main()</a:t>
            </a:r>
          </a:p>
          <a:p>
            <a:pPr algn="l"/>
            <a:r>
              <a:rPr lang="en-IN" sz="1800" dirty="0"/>
              <a:t> {   D object;</a:t>
            </a:r>
          </a:p>
          <a:p>
            <a:pPr algn="l"/>
            <a:r>
              <a:rPr lang="en-IN" sz="1800" dirty="0"/>
              <a:t>    </a:t>
            </a:r>
            <a:r>
              <a:rPr lang="en-IN" sz="1800" dirty="0" err="1"/>
              <a:t>object.show</a:t>
            </a:r>
            <a:r>
              <a:rPr lang="en-IN" sz="1800" dirty="0"/>
              <a:t>();</a:t>
            </a:r>
          </a:p>
          <a:p>
            <a:pPr algn="l"/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98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IN" sz="2800" dirty="0"/>
              <a:t>class </a:t>
            </a:r>
            <a:r>
              <a:rPr lang="en-IN" sz="2800" b="1" dirty="0"/>
              <a:t>A</a:t>
            </a:r>
            <a:r>
              <a:rPr lang="en-IN" sz="2800" dirty="0"/>
              <a:t> are inherited twice to class </a:t>
            </a:r>
            <a:r>
              <a:rPr lang="en-IN" sz="2800" b="1" dirty="0"/>
              <a:t>D</a:t>
            </a:r>
            <a:r>
              <a:rPr lang="en-IN" sz="2800" dirty="0"/>
              <a:t>.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800" dirty="0"/>
              <a:t>One through class </a:t>
            </a:r>
            <a:r>
              <a:rPr lang="en-IN" sz="2800" b="1" dirty="0"/>
              <a:t>B</a:t>
            </a:r>
            <a:r>
              <a:rPr lang="en-IN" sz="2800" dirty="0"/>
              <a:t> and second through class </a:t>
            </a:r>
            <a:r>
              <a:rPr lang="en-IN" sz="2800" b="1" dirty="0"/>
              <a:t>C</a:t>
            </a:r>
            <a:r>
              <a:rPr lang="en-IN" sz="2800" dirty="0"/>
              <a:t>.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800" dirty="0"/>
              <a:t>When any data / function member of class </a:t>
            </a:r>
            <a:r>
              <a:rPr lang="en-IN" sz="2800" b="1" dirty="0"/>
              <a:t>A</a:t>
            </a:r>
            <a:r>
              <a:rPr lang="en-IN" sz="2800" dirty="0"/>
              <a:t> is accessed by an object of class </a:t>
            </a:r>
            <a:r>
              <a:rPr lang="en-IN" sz="2800" b="1" dirty="0"/>
              <a:t>D</a:t>
            </a:r>
            <a:r>
              <a:rPr lang="en-IN" sz="2800" dirty="0"/>
              <a:t>, ambiguity arises as to which data/function member would be called?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800" dirty="0"/>
              <a:t> One inherited through </a:t>
            </a:r>
            <a:r>
              <a:rPr lang="en-IN" sz="2800" b="1" dirty="0"/>
              <a:t>B</a:t>
            </a:r>
            <a:r>
              <a:rPr lang="en-IN" sz="2800" dirty="0"/>
              <a:t> or the other inherited through </a:t>
            </a:r>
            <a:r>
              <a:rPr lang="en-IN" sz="2800" b="1" dirty="0"/>
              <a:t>C</a:t>
            </a:r>
            <a:r>
              <a:rPr lang="en-IN" sz="2800" dirty="0"/>
              <a:t>. This confuses compiler and it displays error.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800" b="1" dirty="0"/>
              <a:t>How to resolve this issue?</a:t>
            </a:r>
            <a:br>
              <a:rPr lang="en-IN" sz="2800" dirty="0"/>
            </a:br>
            <a:r>
              <a:rPr lang="en-IN" sz="2800" dirty="0"/>
              <a:t>To resolve this ambiguity when class </a:t>
            </a:r>
            <a:r>
              <a:rPr lang="en-IN" sz="2800" b="1" dirty="0"/>
              <a:t>A</a:t>
            </a:r>
            <a:r>
              <a:rPr lang="en-IN" sz="2800" dirty="0"/>
              <a:t> is inherited in both class </a:t>
            </a:r>
            <a:r>
              <a:rPr lang="en-IN" sz="2800" b="1" dirty="0"/>
              <a:t>B</a:t>
            </a:r>
            <a:r>
              <a:rPr lang="en-IN" sz="2800" dirty="0"/>
              <a:t> and class </a:t>
            </a:r>
            <a:r>
              <a:rPr lang="en-IN" sz="2800" b="1" dirty="0"/>
              <a:t>C</a:t>
            </a:r>
            <a:r>
              <a:rPr lang="en-IN" sz="2800" dirty="0"/>
              <a:t>, it is declared as </a:t>
            </a:r>
            <a:r>
              <a:rPr lang="en-IN" sz="2800" b="1" dirty="0"/>
              <a:t>virtual base class</a:t>
            </a:r>
            <a:r>
              <a:rPr lang="en-IN" sz="2800" dirty="0"/>
              <a:t> by placing a keyword </a:t>
            </a:r>
            <a:r>
              <a:rPr lang="en-IN" sz="2800" b="1" dirty="0"/>
              <a:t>virtual</a:t>
            </a:r>
            <a:r>
              <a:rPr lang="en-IN" sz="2800" dirty="0"/>
              <a:t> as :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b="1" dirty="0"/>
              <a:t>Syntax 1:</a:t>
            </a:r>
            <a:r>
              <a:rPr lang="en-IN" sz="2800" dirty="0"/>
              <a:t> </a:t>
            </a:r>
          </a:p>
          <a:p>
            <a:pPr algn="l"/>
            <a:r>
              <a:rPr lang="en-IN" sz="2800" dirty="0"/>
              <a:t>	class B : virtual public A { };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b="1" dirty="0"/>
              <a:t>Syntax 2:</a:t>
            </a:r>
            <a:r>
              <a:rPr lang="en-IN" sz="2800" dirty="0"/>
              <a:t> </a:t>
            </a:r>
          </a:p>
          <a:p>
            <a:pPr algn="l"/>
            <a:r>
              <a:rPr lang="en-IN" sz="2800" dirty="0"/>
              <a:t>	class C : public virtual A { };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Now only one copy of data/function member will be copied to class </a:t>
            </a:r>
            <a:r>
              <a:rPr lang="en-IN" sz="2800" b="1" dirty="0"/>
              <a:t>C</a:t>
            </a:r>
            <a:r>
              <a:rPr lang="en-IN" sz="2800" dirty="0"/>
              <a:t> and class </a:t>
            </a:r>
            <a:r>
              <a:rPr lang="en-IN" sz="2800" b="1" dirty="0"/>
              <a:t>B</a:t>
            </a:r>
            <a:r>
              <a:rPr lang="en-IN" sz="2800" dirty="0"/>
              <a:t> and class </a:t>
            </a:r>
            <a:r>
              <a:rPr lang="en-IN" sz="2800" b="1" dirty="0"/>
              <a:t>A</a:t>
            </a:r>
            <a:r>
              <a:rPr lang="en-IN" sz="2800" dirty="0"/>
              <a:t> becomes the virtual base class.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Virtual base classes are used in virtual inheritance in a way of preventing multiple “instances” of a given class appearing in an inheritance hierarchy when using multiple inheritances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800" dirty="0"/>
              <a:t>Virtual base classes offer a way to save space and avoid ambiguities in class hierarchies that use multiple inheritances.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800" dirty="0"/>
              <a:t>When a base class is specified as a virtual base, it can act as an indirect base more than once without duplication of its data members.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800" dirty="0"/>
              <a:t>A single copy of its data members is shared by all the base classes that use virtual base.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>
            <a:normAutofit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public:  </a:t>
            </a:r>
          </a:p>
          <a:p>
            <a:r>
              <a:rPr lang="en-US" dirty="0"/>
              <a:t>void show()</a:t>
            </a:r>
          </a:p>
          <a:p>
            <a:r>
              <a:rPr lang="en-US" dirty="0"/>
              <a:t>	                                    {  </a:t>
            </a:r>
            <a:r>
              <a:rPr lang="en-US" dirty="0" err="1"/>
              <a:t>cout</a:t>
            </a:r>
            <a:r>
              <a:rPr lang="en-US" dirty="0"/>
              <a:t> &lt;&lt; "Hello from A \n";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class B : public virtual A {     };</a:t>
            </a:r>
          </a:p>
          <a:p>
            <a:r>
              <a:rPr lang="en-US" dirty="0"/>
              <a:t>class C : public virtual A {    };</a:t>
            </a:r>
          </a:p>
          <a:p>
            <a:r>
              <a:rPr lang="en-US" dirty="0"/>
              <a:t>class D : public B, public C {    };</a:t>
            </a:r>
          </a:p>
          <a:p>
            <a:r>
              <a:rPr lang="en-US" dirty="0"/>
              <a:t>main()</a:t>
            </a:r>
          </a:p>
          <a:p>
            <a:r>
              <a:rPr lang="en-US" dirty="0"/>
              <a:t>{   D object;</a:t>
            </a:r>
          </a:p>
          <a:p>
            <a:r>
              <a:rPr lang="en-US" dirty="0"/>
              <a:t>	</a:t>
            </a:r>
            <a:r>
              <a:rPr lang="en-US" dirty="0" err="1"/>
              <a:t>object.show</a:t>
            </a:r>
            <a:r>
              <a:rPr lang="en-US" dirty="0"/>
              <a:t>();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9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009F0-58C2-E440-8904-5348BA2D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67063"/>
            <a:ext cx="9769642" cy="4511842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Pure Virtual Functions and Abstract Classes in C++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dirty="0"/>
              <a:t>Sometimes implementation of all function cannot be provided in a base class because we don’t know the implementation. Such a class is called </a:t>
            </a:r>
            <a:r>
              <a:rPr lang="en-IN" b="1" dirty="0"/>
              <a:t>abstract class.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dirty="0"/>
              <a:t>For example, let Shape be a base class. We cannot provide implementation of function draw() in Shape, but we know every derived class must have implementation of draw().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dirty="0"/>
              <a:t> Similarly an Animal class doesn’t have implementation of move() (assuming that all animals move), but all animals must know how to move.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dirty="0"/>
              <a:t>We cannot create objects of abstract classes.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24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65</TotalTime>
  <Words>775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Crop</vt:lpstr>
      <vt:lpstr>Virtual base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base class</dc:title>
  <dc:creator>Microsoft Office User</dc:creator>
  <cp:lastModifiedBy>Microsoft Office User</cp:lastModifiedBy>
  <cp:revision>4</cp:revision>
  <dcterms:created xsi:type="dcterms:W3CDTF">2021-10-30T05:39:35Z</dcterms:created>
  <dcterms:modified xsi:type="dcterms:W3CDTF">2021-11-18T05:15:57Z</dcterms:modified>
</cp:coreProperties>
</file>