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1"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599"/>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11/18/21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11/18/21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11/18/21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11/18/21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11/18/21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B2C3-9DB9-1048-9A0F-353F4A741E16}"/>
              </a:ext>
            </a:extLst>
          </p:cNvPr>
          <p:cNvSpPr>
            <a:spLocks noGrp="1"/>
          </p:cNvSpPr>
          <p:nvPr>
            <p:ph type="ctrTitle"/>
          </p:nvPr>
        </p:nvSpPr>
        <p:spPr/>
        <p:txBody>
          <a:bodyPr/>
          <a:lstStyle/>
          <a:p>
            <a:r>
              <a:rPr lang="en-US" dirty="0"/>
              <a:t>Virtual function </a:t>
            </a:r>
          </a:p>
        </p:txBody>
      </p:sp>
      <p:sp>
        <p:nvSpPr>
          <p:cNvPr id="3" name="Subtitle 2">
            <a:extLst>
              <a:ext uri="{FF2B5EF4-FFF2-40B4-BE49-F238E27FC236}">
                <a16:creationId xmlns:a16="http://schemas.microsoft.com/office/drawing/2014/main" id="{9D781201-C4F5-DE4B-8524-1D912B8ED4B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67739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D781201-C4F5-DE4B-8524-1D912B8ED4B4}"/>
              </a:ext>
            </a:extLst>
          </p:cNvPr>
          <p:cNvSpPr>
            <a:spLocks noGrp="1"/>
          </p:cNvSpPr>
          <p:nvPr>
            <p:ph type="subTitle" idx="1"/>
          </p:nvPr>
        </p:nvSpPr>
        <p:spPr>
          <a:xfrm>
            <a:off x="1203158" y="1155033"/>
            <a:ext cx="9817768" cy="4523872"/>
          </a:xfrm>
        </p:spPr>
        <p:txBody>
          <a:bodyPr>
            <a:normAutofit/>
          </a:bodyPr>
          <a:lstStyle/>
          <a:p>
            <a:pPr algn="l"/>
            <a:r>
              <a:rPr lang="en-IN" sz="2800" dirty="0"/>
              <a:t>int main()   </a:t>
            </a:r>
          </a:p>
          <a:p>
            <a:pPr algn="l"/>
            <a:r>
              <a:rPr lang="en-IN" sz="2800" dirty="0"/>
              <a:t> {     A* a;    //pointer of base class </a:t>
            </a:r>
          </a:p>
          <a:p>
            <a:pPr algn="l"/>
            <a:r>
              <a:rPr lang="en-IN" sz="2800" dirty="0"/>
              <a:t>    B b;     //object of derived class</a:t>
            </a:r>
          </a:p>
          <a:p>
            <a:pPr algn="l"/>
            <a:r>
              <a:rPr lang="en-IN" sz="2800" dirty="0"/>
              <a:t>     a = &amp;b; </a:t>
            </a:r>
          </a:p>
          <a:p>
            <a:pPr algn="l"/>
            <a:r>
              <a:rPr lang="en-IN" sz="2800" dirty="0"/>
              <a:t>    a-&gt;display();   //Late Binding occurs  </a:t>
            </a:r>
          </a:p>
          <a:p>
            <a:pPr algn="l"/>
            <a:r>
              <a:rPr lang="en-IN" sz="2800" dirty="0"/>
              <a:t>  }    </a:t>
            </a:r>
          </a:p>
          <a:p>
            <a:pPr algn="l"/>
            <a:r>
              <a:rPr lang="en-IN" sz="2800" dirty="0"/>
              <a:t>Output : Derived Class is invoked </a:t>
            </a:r>
            <a:endParaRPr lang="en-US" sz="2800" dirty="0"/>
          </a:p>
        </p:txBody>
      </p:sp>
    </p:spTree>
    <p:extLst>
      <p:ext uri="{BB962C8B-B14F-4D97-AF65-F5344CB8AC3E}">
        <p14:creationId xmlns:p14="http://schemas.microsoft.com/office/powerpoint/2010/main" val="995697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D781201-C4F5-DE4B-8524-1D912B8ED4B4}"/>
              </a:ext>
            </a:extLst>
          </p:cNvPr>
          <p:cNvSpPr>
            <a:spLocks noGrp="1"/>
          </p:cNvSpPr>
          <p:nvPr>
            <p:ph type="subTitle" idx="1"/>
          </p:nvPr>
        </p:nvSpPr>
        <p:spPr>
          <a:xfrm>
            <a:off x="1203158" y="1155033"/>
            <a:ext cx="9817768" cy="4523872"/>
          </a:xfrm>
        </p:spPr>
        <p:txBody>
          <a:bodyPr>
            <a:normAutofit/>
          </a:bodyPr>
          <a:lstStyle/>
          <a:p>
            <a:pPr algn="l"/>
            <a:endParaRPr lang="en-US" sz="2800" dirty="0"/>
          </a:p>
        </p:txBody>
      </p:sp>
      <p:sp>
        <p:nvSpPr>
          <p:cNvPr id="2" name="TextBox 1">
            <a:extLst>
              <a:ext uri="{FF2B5EF4-FFF2-40B4-BE49-F238E27FC236}">
                <a16:creationId xmlns:a16="http://schemas.microsoft.com/office/drawing/2014/main" id="{46B4EE1E-C8AE-5145-ACA7-247B5BDDE80E}"/>
              </a:ext>
            </a:extLst>
          </p:cNvPr>
          <p:cNvSpPr txBox="1"/>
          <p:nvPr/>
        </p:nvSpPr>
        <p:spPr>
          <a:xfrm>
            <a:off x="1417320" y="147447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1166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D781201-C4F5-DE4B-8524-1D912B8ED4B4}"/>
              </a:ext>
            </a:extLst>
          </p:cNvPr>
          <p:cNvSpPr>
            <a:spLocks noGrp="1"/>
          </p:cNvSpPr>
          <p:nvPr>
            <p:ph type="subTitle" idx="1"/>
          </p:nvPr>
        </p:nvSpPr>
        <p:spPr>
          <a:xfrm>
            <a:off x="1203158" y="1155033"/>
            <a:ext cx="9817768" cy="4523872"/>
          </a:xfrm>
        </p:spPr>
        <p:txBody>
          <a:bodyPr>
            <a:normAutofit/>
          </a:bodyPr>
          <a:lstStyle/>
          <a:p>
            <a:pPr marL="342900" indent="-342900" algn="l">
              <a:buFont typeface="Wingdings" pitchFamily="2" charset="2"/>
              <a:buChar char="Ø"/>
            </a:pPr>
            <a:r>
              <a:rPr lang="en-IN" sz="2800" dirty="0"/>
              <a:t> virtual function is a member function in the base class that you redefine in a derived class. It is declared using the virtual keyword.</a:t>
            </a:r>
          </a:p>
          <a:p>
            <a:pPr marL="342900" indent="-342900" algn="l">
              <a:buFont typeface="Wingdings" pitchFamily="2" charset="2"/>
              <a:buChar char="Ø"/>
            </a:pPr>
            <a:r>
              <a:rPr lang="en-IN" sz="2800" dirty="0"/>
              <a:t>It is used to tell the compiler to perform dynamic linkage or late binding on the function.</a:t>
            </a:r>
            <a:endParaRPr lang="en-US" sz="2800" dirty="0"/>
          </a:p>
        </p:txBody>
      </p:sp>
    </p:spTree>
    <p:extLst>
      <p:ext uri="{BB962C8B-B14F-4D97-AF65-F5344CB8AC3E}">
        <p14:creationId xmlns:p14="http://schemas.microsoft.com/office/powerpoint/2010/main" val="2484744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D781201-C4F5-DE4B-8524-1D912B8ED4B4}"/>
              </a:ext>
            </a:extLst>
          </p:cNvPr>
          <p:cNvSpPr>
            <a:spLocks noGrp="1"/>
          </p:cNvSpPr>
          <p:nvPr>
            <p:ph type="subTitle" idx="1"/>
          </p:nvPr>
        </p:nvSpPr>
        <p:spPr>
          <a:xfrm>
            <a:off x="1203158" y="1155033"/>
            <a:ext cx="9817768" cy="4523872"/>
          </a:xfrm>
        </p:spPr>
        <p:txBody>
          <a:bodyPr>
            <a:normAutofit/>
          </a:bodyPr>
          <a:lstStyle/>
          <a:p>
            <a:pPr algn="l"/>
            <a:r>
              <a:rPr lang="en-IN" sz="2800" dirty="0"/>
              <a:t> </a:t>
            </a:r>
            <a:r>
              <a:rPr lang="en-IN" sz="2800" b="1" dirty="0"/>
              <a:t>issue</a:t>
            </a:r>
          </a:p>
          <a:p>
            <a:pPr marL="342900" indent="-342900" algn="l">
              <a:buFont typeface="Wingdings" pitchFamily="2" charset="2"/>
              <a:buChar char="Ø"/>
            </a:pPr>
            <a:r>
              <a:rPr lang="en-IN" sz="2800" dirty="0"/>
              <a:t>There is a necessity to use the single pointer to refer to all the objects of the different classes. So, we create the pointer to the base class that refers to all the derived objects. But, when base class pointer contains the address of the derived class object, always executes the base class function. </a:t>
            </a:r>
          </a:p>
          <a:p>
            <a:pPr marL="342900" indent="-342900" algn="l">
              <a:buFont typeface="Wingdings" pitchFamily="2" charset="2"/>
              <a:buChar char="Ø"/>
            </a:pPr>
            <a:r>
              <a:rPr lang="en-IN" sz="2800" dirty="0"/>
              <a:t>This issue can only be resolved by using the 'virtual' function.</a:t>
            </a:r>
            <a:endParaRPr lang="en-US" sz="2800" dirty="0"/>
          </a:p>
        </p:txBody>
      </p:sp>
    </p:spTree>
    <p:extLst>
      <p:ext uri="{BB962C8B-B14F-4D97-AF65-F5344CB8AC3E}">
        <p14:creationId xmlns:p14="http://schemas.microsoft.com/office/powerpoint/2010/main" val="2627122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D781201-C4F5-DE4B-8524-1D912B8ED4B4}"/>
              </a:ext>
            </a:extLst>
          </p:cNvPr>
          <p:cNvSpPr>
            <a:spLocks noGrp="1"/>
          </p:cNvSpPr>
          <p:nvPr>
            <p:ph type="subTitle" idx="1"/>
          </p:nvPr>
        </p:nvSpPr>
        <p:spPr>
          <a:xfrm>
            <a:off x="1203158" y="1155033"/>
            <a:ext cx="9817768" cy="4523872"/>
          </a:xfrm>
        </p:spPr>
        <p:txBody>
          <a:bodyPr>
            <a:normAutofit/>
          </a:bodyPr>
          <a:lstStyle/>
          <a:p>
            <a:pPr marL="457200" indent="-457200" algn="l">
              <a:buFont typeface="Wingdings" pitchFamily="2" charset="2"/>
              <a:buChar char="Ø"/>
            </a:pPr>
            <a:r>
              <a:rPr lang="en-IN" sz="2800" dirty="0"/>
              <a:t>A 'virtual' is a keyword preceding the normal declaration of a function. </a:t>
            </a:r>
          </a:p>
          <a:p>
            <a:pPr marL="457200" indent="-457200" algn="l">
              <a:buFont typeface="Wingdings" pitchFamily="2" charset="2"/>
              <a:buChar char="Ø"/>
            </a:pPr>
            <a:r>
              <a:rPr lang="en-IN" sz="2800" dirty="0"/>
              <a:t>When the function is made virtual, C++ determines which function is to be invoked at the runtime based on the type of the object pointed by the base class pointer.</a:t>
            </a:r>
            <a:endParaRPr lang="en-US" sz="2800" dirty="0"/>
          </a:p>
        </p:txBody>
      </p:sp>
    </p:spTree>
    <p:extLst>
      <p:ext uri="{BB962C8B-B14F-4D97-AF65-F5344CB8AC3E}">
        <p14:creationId xmlns:p14="http://schemas.microsoft.com/office/powerpoint/2010/main" val="2186285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D781201-C4F5-DE4B-8524-1D912B8ED4B4}"/>
              </a:ext>
            </a:extLst>
          </p:cNvPr>
          <p:cNvSpPr>
            <a:spLocks noGrp="1"/>
          </p:cNvSpPr>
          <p:nvPr>
            <p:ph type="subTitle" idx="1"/>
          </p:nvPr>
        </p:nvSpPr>
        <p:spPr>
          <a:xfrm>
            <a:off x="1203158" y="1155033"/>
            <a:ext cx="9817768" cy="4523872"/>
          </a:xfrm>
        </p:spPr>
        <p:txBody>
          <a:bodyPr>
            <a:normAutofit fontScale="92500" lnSpcReduction="10000"/>
          </a:bodyPr>
          <a:lstStyle/>
          <a:p>
            <a:pPr algn="l"/>
            <a:r>
              <a:rPr lang="en-US" sz="2800" dirty="0"/>
              <a:t>#include &lt;iostream&gt;  </a:t>
            </a:r>
          </a:p>
          <a:p>
            <a:pPr algn="l"/>
            <a:r>
              <a:rPr lang="en-US" sz="2800" dirty="0"/>
              <a:t>    using namespace std;  </a:t>
            </a:r>
          </a:p>
          <a:p>
            <a:pPr algn="l"/>
            <a:r>
              <a:rPr lang="en-US" sz="2800" dirty="0"/>
              <a:t>    class A  </a:t>
            </a:r>
          </a:p>
          <a:p>
            <a:pPr algn="l"/>
            <a:r>
              <a:rPr lang="en-US" sz="2800" dirty="0"/>
              <a:t>    {  </a:t>
            </a:r>
          </a:p>
          <a:p>
            <a:pPr algn="l"/>
            <a:r>
              <a:rPr lang="en-US" sz="2800" dirty="0"/>
              <a:t>       int x=5;  </a:t>
            </a:r>
          </a:p>
          <a:p>
            <a:pPr algn="l"/>
            <a:r>
              <a:rPr lang="en-US" sz="2800" dirty="0"/>
              <a:t>        public:  </a:t>
            </a:r>
          </a:p>
          <a:p>
            <a:pPr algn="l"/>
            <a:r>
              <a:rPr lang="en-US" sz="2800" dirty="0"/>
              <a:t>        void display()  </a:t>
            </a:r>
          </a:p>
          <a:p>
            <a:pPr algn="l"/>
            <a:r>
              <a:rPr lang="en-US" sz="2800" dirty="0"/>
              <a:t>        {  </a:t>
            </a:r>
          </a:p>
          <a:p>
            <a:pPr algn="l"/>
            <a:r>
              <a:rPr lang="en-US" sz="2800" dirty="0"/>
              <a:t>            </a:t>
            </a:r>
            <a:r>
              <a:rPr lang="en-US" sz="2800" dirty="0" err="1"/>
              <a:t>cout</a:t>
            </a:r>
            <a:r>
              <a:rPr lang="en-US" sz="2800" dirty="0"/>
              <a:t> &lt;&lt; "Value of x is : " &lt;&lt; x;  </a:t>
            </a:r>
          </a:p>
          <a:p>
            <a:pPr algn="l"/>
            <a:r>
              <a:rPr lang="en-US" sz="2800" dirty="0"/>
              <a:t>        }  </a:t>
            </a:r>
          </a:p>
          <a:p>
            <a:pPr algn="l"/>
            <a:r>
              <a:rPr lang="en-US" sz="2800" dirty="0"/>
              <a:t>    }; </a:t>
            </a:r>
          </a:p>
        </p:txBody>
      </p:sp>
    </p:spTree>
    <p:extLst>
      <p:ext uri="{BB962C8B-B14F-4D97-AF65-F5344CB8AC3E}">
        <p14:creationId xmlns:p14="http://schemas.microsoft.com/office/powerpoint/2010/main" val="27250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D781201-C4F5-DE4B-8524-1D912B8ED4B4}"/>
              </a:ext>
            </a:extLst>
          </p:cNvPr>
          <p:cNvSpPr>
            <a:spLocks noGrp="1"/>
          </p:cNvSpPr>
          <p:nvPr>
            <p:ph type="subTitle" idx="1"/>
          </p:nvPr>
        </p:nvSpPr>
        <p:spPr>
          <a:xfrm>
            <a:off x="1203158" y="1155033"/>
            <a:ext cx="9817768" cy="4523872"/>
          </a:xfrm>
        </p:spPr>
        <p:txBody>
          <a:bodyPr>
            <a:normAutofit/>
          </a:bodyPr>
          <a:lstStyle/>
          <a:p>
            <a:pPr algn="l"/>
            <a:r>
              <a:rPr lang="en-US" sz="2800" dirty="0"/>
              <a:t>class B: public A  </a:t>
            </a:r>
          </a:p>
          <a:p>
            <a:pPr algn="l"/>
            <a:r>
              <a:rPr lang="en-US" sz="2800" dirty="0"/>
              <a:t>    {  </a:t>
            </a:r>
          </a:p>
          <a:p>
            <a:pPr algn="l"/>
            <a:r>
              <a:rPr lang="en-US" sz="2800" dirty="0"/>
              <a:t>        int y = 10;  </a:t>
            </a:r>
          </a:p>
          <a:p>
            <a:pPr algn="l"/>
            <a:r>
              <a:rPr lang="en-US" sz="2800" dirty="0"/>
              <a:t>        public:  </a:t>
            </a:r>
          </a:p>
          <a:p>
            <a:pPr algn="l"/>
            <a:r>
              <a:rPr lang="en-US" sz="2800" dirty="0"/>
              <a:t>        void display()  </a:t>
            </a:r>
          </a:p>
          <a:p>
            <a:pPr algn="l"/>
            <a:r>
              <a:rPr lang="en-US" sz="2800" dirty="0"/>
              <a:t>        {  </a:t>
            </a:r>
          </a:p>
          <a:p>
            <a:pPr algn="l"/>
            <a:r>
              <a:rPr lang="en-US" sz="2800" dirty="0"/>
              <a:t>            </a:t>
            </a:r>
            <a:r>
              <a:rPr lang="en-US" sz="2800" dirty="0" err="1"/>
              <a:t>cout</a:t>
            </a:r>
            <a:r>
              <a:rPr lang="en-US" sz="2800" dirty="0"/>
              <a:t> &lt;&lt; "Value of y is : " &lt;&lt;y;  </a:t>
            </a:r>
          </a:p>
          <a:p>
            <a:pPr algn="l"/>
            <a:r>
              <a:rPr lang="en-US" sz="2800" dirty="0"/>
              <a:t>        }  </a:t>
            </a:r>
          </a:p>
          <a:p>
            <a:pPr algn="l"/>
            <a:r>
              <a:rPr lang="en-US" sz="2800" dirty="0"/>
              <a:t>    }; </a:t>
            </a:r>
          </a:p>
        </p:txBody>
      </p:sp>
    </p:spTree>
    <p:extLst>
      <p:ext uri="{BB962C8B-B14F-4D97-AF65-F5344CB8AC3E}">
        <p14:creationId xmlns:p14="http://schemas.microsoft.com/office/powerpoint/2010/main" val="103463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D781201-C4F5-DE4B-8524-1D912B8ED4B4}"/>
              </a:ext>
            </a:extLst>
          </p:cNvPr>
          <p:cNvSpPr>
            <a:spLocks noGrp="1"/>
          </p:cNvSpPr>
          <p:nvPr>
            <p:ph type="subTitle" idx="1"/>
          </p:nvPr>
        </p:nvSpPr>
        <p:spPr>
          <a:xfrm>
            <a:off x="1203158" y="1155033"/>
            <a:ext cx="9817768" cy="4523872"/>
          </a:xfrm>
        </p:spPr>
        <p:txBody>
          <a:bodyPr>
            <a:normAutofit/>
          </a:bodyPr>
          <a:lstStyle/>
          <a:p>
            <a:pPr algn="l"/>
            <a:r>
              <a:rPr lang="en-US" sz="2800" dirty="0"/>
              <a:t>int main()  </a:t>
            </a:r>
          </a:p>
          <a:p>
            <a:pPr algn="l"/>
            <a:r>
              <a:rPr lang="en-US" sz="2800" dirty="0"/>
              <a:t>    {  </a:t>
            </a:r>
          </a:p>
          <a:p>
            <a:pPr algn="l"/>
            <a:r>
              <a:rPr lang="en-US" sz="2800" dirty="0"/>
              <a:t>        A *a;  </a:t>
            </a:r>
          </a:p>
          <a:p>
            <a:pPr algn="l"/>
            <a:r>
              <a:rPr lang="en-US" sz="2800" dirty="0"/>
              <a:t>        B b;  </a:t>
            </a:r>
          </a:p>
          <a:p>
            <a:pPr algn="l"/>
            <a:r>
              <a:rPr lang="en-US" sz="2800" dirty="0"/>
              <a:t>        a = &amp;b;  </a:t>
            </a:r>
          </a:p>
          <a:p>
            <a:pPr algn="l"/>
            <a:r>
              <a:rPr lang="en-US" sz="2800" dirty="0"/>
              <a:t>       a-&gt;display();  </a:t>
            </a:r>
          </a:p>
          <a:p>
            <a:pPr algn="l"/>
            <a:r>
              <a:rPr lang="en-US" sz="2800" dirty="0"/>
              <a:t>}</a:t>
            </a:r>
          </a:p>
          <a:p>
            <a:pPr algn="l"/>
            <a:r>
              <a:rPr lang="en-US" sz="2800" dirty="0"/>
              <a:t>Output: Value of x is : 5</a:t>
            </a:r>
          </a:p>
        </p:txBody>
      </p:sp>
    </p:spTree>
    <p:extLst>
      <p:ext uri="{BB962C8B-B14F-4D97-AF65-F5344CB8AC3E}">
        <p14:creationId xmlns:p14="http://schemas.microsoft.com/office/powerpoint/2010/main" val="1151538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D781201-C4F5-DE4B-8524-1D912B8ED4B4}"/>
              </a:ext>
            </a:extLst>
          </p:cNvPr>
          <p:cNvSpPr>
            <a:spLocks noGrp="1"/>
          </p:cNvSpPr>
          <p:nvPr>
            <p:ph type="subTitle" idx="1"/>
          </p:nvPr>
        </p:nvSpPr>
        <p:spPr>
          <a:xfrm>
            <a:off x="1203158" y="1155033"/>
            <a:ext cx="9817768" cy="4523872"/>
          </a:xfrm>
        </p:spPr>
        <p:txBody>
          <a:bodyPr>
            <a:normAutofit/>
          </a:bodyPr>
          <a:lstStyle/>
          <a:p>
            <a:pPr algn="l"/>
            <a:r>
              <a:rPr lang="en-IN" sz="2800" b="1" dirty="0"/>
              <a:t>In the above example</a:t>
            </a:r>
          </a:p>
          <a:p>
            <a:pPr marL="457200" indent="-457200" algn="l">
              <a:buFont typeface="Wingdings" pitchFamily="2" charset="2"/>
              <a:buChar char="Ø"/>
            </a:pPr>
            <a:r>
              <a:rPr lang="en-IN" sz="2800" dirty="0"/>
              <a:t>* a is the base class pointer. The pointer can only access the base class members but not the members of the derived class.</a:t>
            </a:r>
          </a:p>
          <a:p>
            <a:pPr marL="457200" indent="-457200" algn="l">
              <a:buFont typeface="Wingdings" pitchFamily="2" charset="2"/>
              <a:buChar char="Ø"/>
            </a:pPr>
            <a:r>
              <a:rPr lang="en-IN" sz="2800" dirty="0"/>
              <a:t> Although C++ permits the base pointer to point to any object derived from the base class, it cannot directly access the members of the derived class. </a:t>
            </a:r>
          </a:p>
          <a:p>
            <a:pPr marL="457200" indent="-457200" algn="l">
              <a:buFont typeface="Wingdings" pitchFamily="2" charset="2"/>
              <a:buChar char="Ø"/>
            </a:pPr>
            <a:r>
              <a:rPr lang="en-IN" sz="2800" dirty="0"/>
              <a:t>Therefore, there is a need for virtual function which allows the base pointer to access the members of the derived class.</a:t>
            </a:r>
            <a:endParaRPr lang="en-US" sz="2800" dirty="0"/>
          </a:p>
        </p:txBody>
      </p:sp>
    </p:spTree>
    <p:extLst>
      <p:ext uri="{BB962C8B-B14F-4D97-AF65-F5344CB8AC3E}">
        <p14:creationId xmlns:p14="http://schemas.microsoft.com/office/powerpoint/2010/main" val="486814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D781201-C4F5-DE4B-8524-1D912B8ED4B4}"/>
              </a:ext>
            </a:extLst>
          </p:cNvPr>
          <p:cNvSpPr>
            <a:spLocks noGrp="1"/>
          </p:cNvSpPr>
          <p:nvPr>
            <p:ph type="subTitle" idx="1"/>
          </p:nvPr>
        </p:nvSpPr>
        <p:spPr>
          <a:xfrm>
            <a:off x="1203158" y="1155033"/>
            <a:ext cx="9817768" cy="4523872"/>
          </a:xfrm>
        </p:spPr>
        <p:txBody>
          <a:bodyPr>
            <a:normAutofit/>
          </a:bodyPr>
          <a:lstStyle/>
          <a:p>
            <a:pPr algn="l"/>
            <a:r>
              <a:rPr lang="en-IN" sz="2800" dirty="0"/>
              <a:t>#include &lt;iostream&gt; </a:t>
            </a:r>
          </a:p>
          <a:p>
            <a:pPr algn="l"/>
            <a:r>
              <a:rPr lang="en-IN" sz="2800" dirty="0"/>
              <a:t>   {     public:     virtual void display()   </a:t>
            </a:r>
          </a:p>
          <a:p>
            <a:pPr algn="l"/>
            <a:r>
              <a:rPr lang="en-IN" sz="2800" dirty="0"/>
              <a:t>  {      </a:t>
            </a:r>
            <a:r>
              <a:rPr lang="en-IN" sz="2800" dirty="0" err="1"/>
              <a:t>cout</a:t>
            </a:r>
            <a:r>
              <a:rPr lang="en-IN" sz="2800" dirty="0"/>
              <a:t> &lt;&lt; "Base class is invoked"&lt;&lt;</a:t>
            </a:r>
            <a:r>
              <a:rPr lang="en-IN" sz="2800" dirty="0" err="1"/>
              <a:t>endl</a:t>
            </a:r>
            <a:r>
              <a:rPr lang="en-IN" sz="2800" dirty="0"/>
              <a:t>;  </a:t>
            </a:r>
          </a:p>
          <a:p>
            <a:pPr algn="l"/>
            <a:r>
              <a:rPr lang="en-IN" sz="2800" dirty="0"/>
              <a:t>   }    };   </a:t>
            </a:r>
          </a:p>
          <a:p>
            <a:pPr algn="l"/>
            <a:r>
              <a:rPr lang="en-IN" sz="2800" dirty="0"/>
              <a:t>class </a:t>
            </a:r>
            <a:r>
              <a:rPr lang="en-IN" sz="2800" dirty="0" err="1"/>
              <a:t>B:public</a:t>
            </a:r>
            <a:r>
              <a:rPr lang="en-IN" sz="2800" dirty="0"/>
              <a:t> A  </a:t>
            </a:r>
          </a:p>
          <a:p>
            <a:pPr algn="l"/>
            <a:r>
              <a:rPr lang="en-IN" sz="2800" dirty="0"/>
              <a:t>  {     public:   </a:t>
            </a:r>
          </a:p>
          <a:p>
            <a:pPr algn="l"/>
            <a:r>
              <a:rPr lang="en-IN" sz="2800" dirty="0"/>
              <a:t>  void display()   </a:t>
            </a:r>
          </a:p>
          <a:p>
            <a:pPr algn="l"/>
            <a:r>
              <a:rPr lang="en-IN" sz="2800" dirty="0"/>
              <a:t>  {      </a:t>
            </a:r>
            <a:r>
              <a:rPr lang="en-IN" sz="2800" dirty="0" err="1"/>
              <a:t>cout</a:t>
            </a:r>
            <a:r>
              <a:rPr lang="en-IN" sz="2800" dirty="0"/>
              <a:t> &lt;&lt; "Derived Class is invoked"&lt;&lt;</a:t>
            </a:r>
            <a:r>
              <a:rPr lang="en-IN" sz="2800" dirty="0" err="1"/>
              <a:t>endl</a:t>
            </a:r>
            <a:r>
              <a:rPr lang="en-IN" sz="2800" dirty="0"/>
              <a:t>;     } </a:t>
            </a:r>
          </a:p>
          <a:p>
            <a:pPr algn="l"/>
            <a:r>
              <a:rPr lang="en-IN" sz="2800" dirty="0"/>
              <a:t>   };      </a:t>
            </a:r>
            <a:endParaRPr lang="en-US" sz="2800" dirty="0"/>
          </a:p>
        </p:txBody>
      </p:sp>
    </p:spTree>
    <p:extLst>
      <p:ext uri="{BB962C8B-B14F-4D97-AF65-F5344CB8AC3E}">
        <p14:creationId xmlns:p14="http://schemas.microsoft.com/office/powerpoint/2010/main" val="213072851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22</TotalTime>
  <Words>495</Words>
  <Application>Microsoft Macintosh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Franklin Gothic Book</vt:lpstr>
      <vt:lpstr>Wingdings</vt:lpstr>
      <vt:lpstr>Crop</vt:lpstr>
      <vt:lpstr>Virtual function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function </dc:title>
  <dc:creator>Microsoft Office User</dc:creator>
  <cp:lastModifiedBy>Microsoft Office User</cp:lastModifiedBy>
  <cp:revision>2</cp:revision>
  <dcterms:created xsi:type="dcterms:W3CDTF">2021-11-15T09:19:06Z</dcterms:created>
  <dcterms:modified xsi:type="dcterms:W3CDTF">2021-11-18T05:16:03Z</dcterms:modified>
</cp:coreProperties>
</file>