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2"/>
  </p:notesMasterIdLst>
  <p:sldIdLst>
    <p:sldId id="256" r:id="rId2"/>
    <p:sldId id="258" r:id="rId3"/>
    <p:sldId id="261" r:id="rId4"/>
    <p:sldId id="276" r:id="rId5"/>
    <p:sldId id="257" r:id="rId6"/>
    <p:sldId id="262" r:id="rId7"/>
    <p:sldId id="263" r:id="rId8"/>
    <p:sldId id="264" r:id="rId9"/>
    <p:sldId id="265" r:id="rId10"/>
    <p:sldId id="266" r:id="rId11"/>
    <p:sldId id="267" r:id="rId12"/>
    <p:sldId id="277" r:id="rId13"/>
    <p:sldId id="268" r:id="rId14"/>
    <p:sldId id="269" r:id="rId15"/>
    <p:sldId id="270" r:id="rId16"/>
    <p:sldId id="271" r:id="rId17"/>
    <p:sldId id="272"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353" autoAdjust="0"/>
  </p:normalViewPr>
  <p:slideViewPr>
    <p:cSldViewPr snapToGrid="0">
      <p:cViewPr varScale="1">
        <p:scale>
          <a:sx n="51" d="100"/>
          <a:sy n="51" d="100"/>
        </p:scale>
        <p:origin x="190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8EC60-EADF-4BF3-AD4D-494F04242E76}"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59B0F-BCFD-4C86-A7F0-B07A5F650E97}" type="slidenum">
              <a:rPr lang="en-US" smtClean="0"/>
              <a:t>‹#›</a:t>
            </a:fld>
            <a:endParaRPr lang="en-US"/>
          </a:p>
        </p:txBody>
      </p:sp>
    </p:spTree>
    <p:extLst>
      <p:ext uri="{BB962C8B-B14F-4D97-AF65-F5344CB8AC3E}">
        <p14:creationId xmlns:p14="http://schemas.microsoft.com/office/powerpoint/2010/main" val="202660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ournals.plos.org/plosone/article?id=10.1371/journal.pone.0158996#pone.0158996.ref004"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journals.plos.org/plosone/article?id=10.1371/journal.pone.0158996#pone.0158996.ref00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journals.plos.org/plosone/article?id=10.1371/journal.pone.0158996#pone.0158996.ref01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journals.plos.org/plosone/article?id=10.1371/journal.pone.0158996#pone-0158996-g00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ournals.plos.org/plosone/article?id=10.1371/journal.pone.0158996#pone.0158996.ref04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Diabetic Retinopathy (DR) harm retinal blood vessels in the eye causing visual deficiency.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The appearance and structure of blood vessels in retinal images play an essential part in the diagnoses of an eye sicknesses.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In this way, a completely automated framework extracting the vessel structures in retinal images could surely diminish the workload of eye clinicians.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THIS IS a less computational unsupervised automated technique with promising results for detection of retinal vasculature by using morphological hessian based approach and region based Otsu thresholding.</a:t>
            </a:r>
          </a:p>
          <a:p>
            <a:endParaRPr lang="en-US" dirty="0"/>
          </a:p>
          <a:p>
            <a:endParaRPr lang="en-US" dirty="0"/>
          </a:p>
          <a:p>
            <a:endParaRPr lang="en-US" b="0" i="0" dirty="0">
              <a:solidFill>
                <a:srgbClr val="202020"/>
              </a:solidFill>
              <a:effectLst/>
              <a:latin typeface="Helvetica" panose="020B0604020202020204" pitchFamily="34" charset="0"/>
            </a:endParaRPr>
          </a:p>
          <a:p>
            <a:r>
              <a:rPr lang="en-US" b="0" i="0" dirty="0">
                <a:solidFill>
                  <a:srgbClr val="202020"/>
                </a:solidFill>
                <a:effectLst/>
                <a:latin typeface="Helvetica" panose="020B0604020202020204" pitchFamily="34" charset="0"/>
              </a:rPr>
              <a:t>---------------------------extra for reference --------------------------------------------------------</a:t>
            </a:r>
          </a:p>
          <a:p>
            <a:r>
              <a:rPr lang="en-US" b="0" i="0" dirty="0">
                <a:solidFill>
                  <a:srgbClr val="202020"/>
                </a:solidFill>
                <a:effectLst/>
                <a:latin typeface="Helvetica" panose="020B0604020202020204" pitchFamily="34" charset="0"/>
              </a:rPr>
              <a:t>((Segmentation and review of retinal vasculature characteristics for example, tortuosity, normal or abnormal branching, shading and diameter as well as the optic disk morphology permits eye care experts and ophthalmologists to perform mass vision screening exams for early discovery of retinal ailments and treatment assessment. This could forestall and decrease vision debilitations, age-related diseases, and numerous cardiovascular ailments, and in addition diminish the expense of the screening [</a:t>
            </a:r>
            <a:r>
              <a:rPr lang="en-US" b="0" i="0" u="sng" dirty="0">
                <a:solidFill>
                  <a:srgbClr val="3E0577"/>
                </a:solidFill>
                <a:effectLst/>
                <a:latin typeface="Helvetica" panose="020B0604020202020204" pitchFamily="34" charset="0"/>
                <a:hlinkClick r:id="rId3"/>
              </a:rPr>
              <a:t>4</a:t>
            </a:r>
            <a:r>
              <a:rPr lang="en-US" b="0" i="0" dirty="0">
                <a:solidFill>
                  <a:srgbClr val="202020"/>
                </a:solidFill>
                <a:effectLst/>
                <a:latin typeface="Helvetica" panose="020B0604020202020204" pitchFamily="34" charset="0"/>
              </a:rPr>
              <a:t>, </a:t>
            </a:r>
            <a:r>
              <a:rPr lang="en-US" b="0" i="0" u="sng" dirty="0">
                <a:solidFill>
                  <a:srgbClr val="3E0577"/>
                </a:solidFill>
                <a:effectLst/>
                <a:latin typeface="Helvetica" panose="020B0604020202020204" pitchFamily="34" charset="0"/>
                <a:hlinkClick r:id="rId4"/>
              </a:rPr>
              <a:t>5</a:t>
            </a:r>
            <a:r>
              <a:rPr lang="en-US" b="0" i="0" dirty="0">
                <a:solidFill>
                  <a:srgbClr val="202020"/>
                </a:solidFill>
                <a:effectLst/>
                <a:latin typeface="Helvetica" panose="020B0604020202020204" pitchFamily="34" charset="0"/>
              </a:rPr>
              <a:t>]. In manual assessment, segmentation and estimation accuracy also fluctuates relying upon nature of the retinal images, graders ability and experience. </a:t>
            </a:r>
          </a:p>
          <a:p>
            <a:r>
              <a:rPr lang="en-US" b="0" i="0" dirty="0">
                <a:solidFill>
                  <a:srgbClr val="202020"/>
                </a:solidFill>
                <a:effectLst/>
                <a:latin typeface="Helvetica" panose="020B0604020202020204" pitchFamily="34" charset="0"/>
              </a:rPr>
              <a:t>Moreover, manual segmentation and estimation procedures can take up to an hour for assessment of just a single eye. In this way, a completely automated framework extracting the vessel structures in retinal images could surely diminish the workload of eye clinicians.))</a:t>
            </a:r>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2</a:t>
            </a:fld>
            <a:endParaRPr lang="en-US"/>
          </a:p>
        </p:txBody>
      </p:sp>
    </p:spTree>
    <p:extLst>
      <p:ext uri="{BB962C8B-B14F-4D97-AF65-F5344CB8AC3E}">
        <p14:creationId xmlns:p14="http://schemas.microsoft.com/office/powerpoint/2010/main" val="3708892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12</a:t>
            </a:fld>
            <a:endParaRPr lang="en-US"/>
          </a:p>
        </p:txBody>
      </p:sp>
    </p:spTree>
    <p:extLst>
      <p:ext uri="{BB962C8B-B14F-4D97-AF65-F5344CB8AC3E}">
        <p14:creationId xmlns:p14="http://schemas.microsoft.com/office/powerpoint/2010/main" val="864945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We have used pixel/area based thresholding to eliminate unconnected non-vessel pixels.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The segmentation results usually consist of some small isolated regions caused by noise, and these regions are sometimes wrongly detected as vessels.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Based on the connectivity of the retinal vessels, we removed less than or equal to 30 unconnected pixels considered as a non-vessel or a part of the background noise.</a:t>
            </a:r>
            <a:endParaRPr lang="en-US" dirty="0"/>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13</a:t>
            </a:fld>
            <a:endParaRPr lang="en-US"/>
          </a:p>
        </p:txBody>
      </p:sp>
    </p:spTree>
    <p:extLst>
      <p:ext uri="{BB962C8B-B14F-4D97-AF65-F5344CB8AC3E}">
        <p14:creationId xmlns:p14="http://schemas.microsoft.com/office/powerpoint/2010/main" val="2798103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Accuracy (Acc), Sensitivity (Sn), Specificity (</a:t>
            </a:r>
            <a:r>
              <a:rPr lang="en-US" b="0" i="0" dirty="0" err="1">
                <a:solidFill>
                  <a:srgbClr val="202020"/>
                </a:solidFill>
                <a:effectLst/>
                <a:latin typeface="Helvetica" panose="020B0604020202020204" pitchFamily="34" charset="0"/>
              </a:rPr>
              <a:t>Sp</a:t>
            </a:r>
            <a:r>
              <a:rPr lang="en-US" b="0" i="0" dirty="0">
                <a:solidFill>
                  <a:srgbClr val="202020"/>
                </a:solidFill>
                <a:effectLst/>
                <a:latin typeface="Helvetica" panose="020B0604020202020204" pitchFamily="34" charset="0"/>
              </a:rPr>
              <a:t>), and the area under a Receiver Operating Characteristic (ROC) curve, also known as Area Under the Curve (AUC) are four commonly used parameters to compare the performance of the competing techniques.</a:t>
            </a:r>
          </a:p>
          <a:p>
            <a:r>
              <a:rPr lang="en-US" b="0" i="0" dirty="0">
                <a:solidFill>
                  <a:srgbClr val="202020"/>
                </a:solidFill>
                <a:effectLst/>
                <a:latin typeface="Helvetica" panose="020B0604020202020204" pitchFamily="34" charset="0"/>
              </a:rPr>
              <a:t> Accuracy shows the overall segmentation performance. </a:t>
            </a:r>
          </a:p>
          <a:p>
            <a:r>
              <a:rPr lang="en-US" b="0" i="0" dirty="0">
                <a:solidFill>
                  <a:srgbClr val="202020"/>
                </a:solidFill>
                <a:effectLst/>
                <a:latin typeface="Helvetica" panose="020B0604020202020204" pitchFamily="34" charset="0"/>
              </a:rPr>
              <a:t>Sensitivity indicates effectiveness in detection of pixels with positive values: specificity measure the detection of pixels with negative values.</a:t>
            </a:r>
          </a:p>
          <a:p>
            <a:endParaRPr lang="en-US" b="0" i="0" dirty="0">
              <a:solidFill>
                <a:srgbClr val="202020"/>
              </a:solidFill>
              <a:effectLst/>
              <a:latin typeface="Helvetica" panose="020B0604020202020204" pitchFamily="34" charset="0"/>
            </a:endParaRPr>
          </a:p>
          <a:p>
            <a:r>
              <a:rPr lang="en-US" b="0" i="0" dirty="0">
                <a:solidFill>
                  <a:srgbClr val="202020"/>
                </a:solidFill>
                <a:effectLst/>
                <a:latin typeface="Helvetica" panose="020B0604020202020204" pitchFamily="34" charset="0"/>
              </a:rPr>
              <a:t>For performance evaluation, the proposed framework has been applied on 20 test images of the DRIVE and the STARE datasets</a:t>
            </a:r>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14</a:t>
            </a:fld>
            <a:endParaRPr lang="en-US"/>
          </a:p>
        </p:txBody>
      </p:sp>
    </p:spTree>
    <p:extLst>
      <p:ext uri="{BB962C8B-B14F-4D97-AF65-F5344CB8AC3E}">
        <p14:creationId xmlns:p14="http://schemas.microsoft.com/office/powerpoint/2010/main" val="384747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Visual inspection of retinal blood vessel segmentation with major processing stages of our proposed framework using the DRIVE and the STARE datasets are depicted IN THE FIG</a:t>
            </a:r>
          </a:p>
          <a:p>
            <a:endParaRPr lang="en-US" b="0" i="0" dirty="0">
              <a:solidFill>
                <a:srgbClr val="202020"/>
              </a:solidFill>
              <a:effectLst/>
              <a:latin typeface="Helvetica" panose="020B0604020202020204" pitchFamily="34" charset="0"/>
            </a:endParaRPr>
          </a:p>
          <a:p>
            <a:r>
              <a:rPr lang="en-US" b="1" i="0" dirty="0">
                <a:solidFill>
                  <a:srgbClr val="202020"/>
                </a:solidFill>
                <a:effectLst/>
                <a:latin typeface="Helvetica" panose="020B0604020202020204" pitchFamily="34" charset="0"/>
              </a:rPr>
              <a:t>Fig 4. Proposed method main processing steps for retinal blood vessel segmentation.</a:t>
            </a:r>
          </a:p>
          <a:p>
            <a:pPr marL="228600" indent="-228600" algn="l">
              <a:buAutoNum type="alphaLcParenBoth"/>
            </a:pPr>
            <a:r>
              <a:rPr lang="en-US" b="0" i="0" dirty="0">
                <a:solidFill>
                  <a:srgbClr val="202020"/>
                </a:solidFill>
                <a:effectLst/>
                <a:latin typeface="Helvetica" panose="020B0604020202020204" pitchFamily="34" charset="0"/>
              </a:rPr>
              <a:t>RGB image from </a:t>
            </a:r>
            <a:r>
              <a:rPr lang="en-US" b="1" i="0" dirty="0">
                <a:solidFill>
                  <a:srgbClr val="202020"/>
                </a:solidFill>
                <a:effectLst/>
                <a:latin typeface="Helvetica" panose="020B0604020202020204" pitchFamily="34" charset="0"/>
              </a:rPr>
              <a:t>DRIVE</a:t>
            </a:r>
            <a:r>
              <a:rPr lang="en-US" b="0" i="0" dirty="0">
                <a:solidFill>
                  <a:srgbClr val="202020"/>
                </a:solidFill>
                <a:effectLst/>
                <a:latin typeface="Helvetica" panose="020B0604020202020204" pitchFamily="34" charset="0"/>
              </a:rPr>
              <a:t> database. </a:t>
            </a:r>
          </a:p>
          <a:p>
            <a:pPr marL="228600" indent="-228600" algn="l">
              <a:buAutoNum type="alphaLcParenBoth"/>
            </a:pPr>
            <a:r>
              <a:rPr lang="en-US" b="0" i="0" dirty="0">
                <a:solidFill>
                  <a:srgbClr val="202020"/>
                </a:solidFill>
                <a:effectLst/>
                <a:latin typeface="Helvetica" panose="020B0604020202020204" pitchFamily="34" charset="0"/>
              </a:rPr>
              <a:t>(b) Green Channel</a:t>
            </a:r>
          </a:p>
          <a:p>
            <a:pPr marL="228600" indent="-228600" algn="l">
              <a:buAutoNum type="alphaLcParenBoth"/>
            </a:pPr>
            <a:r>
              <a:rPr lang="en-US" b="0" i="0" dirty="0">
                <a:solidFill>
                  <a:srgbClr val="202020"/>
                </a:solidFill>
                <a:effectLst/>
                <a:latin typeface="Helvetica" panose="020B0604020202020204" pitchFamily="34" charset="0"/>
              </a:rPr>
              <a:t>. (c) CLAHE.</a:t>
            </a:r>
          </a:p>
          <a:p>
            <a:pPr marL="228600" indent="-228600" algn="l">
              <a:buAutoNum type="alphaLcParenBoth"/>
            </a:pPr>
            <a:r>
              <a:rPr lang="en-US" b="0" i="0" dirty="0">
                <a:solidFill>
                  <a:srgbClr val="202020"/>
                </a:solidFill>
                <a:effectLst/>
                <a:latin typeface="Helvetica" panose="020B0604020202020204" pitchFamily="34" charset="0"/>
              </a:rPr>
              <a:t> (d) Morphological filters. </a:t>
            </a:r>
          </a:p>
          <a:p>
            <a:pPr marL="228600" indent="-228600" algn="l">
              <a:buAutoNum type="alphaLcParenBoth"/>
            </a:pPr>
            <a:r>
              <a:rPr lang="en-US" b="0" i="0" dirty="0">
                <a:solidFill>
                  <a:srgbClr val="202020"/>
                </a:solidFill>
                <a:effectLst/>
                <a:latin typeface="Helvetica" panose="020B0604020202020204" pitchFamily="34" charset="0"/>
              </a:rPr>
              <a:t>(e) Thin vessel enhanced image. </a:t>
            </a:r>
          </a:p>
          <a:p>
            <a:pPr marL="228600" indent="-228600" algn="l">
              <a:buAutoNum type="alphaLcParenBoth"/>
            </a:pPr>
            <a:r>
              <a:rPr lang="en-US" b="0" i="0" dirty="0">
                <a:solidFill>
                  <a:srgbClr val="202020"/>
                </a:solidFill>
                <a:effectLst/>
                <a:latin typeface="Helvetica" panose="020B0604020202020204" pitchFamily="34" charset="0"/>
              </a:rPr>
              <a:t>(f) Wide vessel enhanced image.</a:t>
            </a:r>
          </a:p>
          <a:p>
            <a:pPr marL="228600" indent="-228600" algn="l">
              <a:buAutoNum type="alphaLcParenBoth"/>
            </a:pPr>
            <a:r>
              <a:rPr lang="en-US" b="0" i="0" dirty="0">
                <a:solidFill>
                  <a:srgbClr val="202020"/>
                </a:solidFill>
                <a:effectLst/>
                <a:latin typeface="Helvetica" panose="020B0604020202020204" pitchFamily="34" charset="0"/>
              </a:rPr>
              <a:t> (g) Otsu global thresholding output image. </a:t>
            </a:r>
          </a:p>
          <a:p>
            <a:pPr marL="228600" indent="-228600" algn="l">
              <a:buAutoNum type="alphaLcParenBoth"/>
            </a:pPr>
            <a:r>
              <a:rPr lang="en-US" b="0" i="0" dirty="0">
                <a:solidFill>
                  <a:srgbClr val="202020"/>
                </a:solidFill>
                <a:effectLst/>
                <a:latin typeface="Helvetica" panose="020B0604020202020204" pitchFamily="34" charset="0"/>
              </a:rPr>
              <a:t>(h) Fused image of thin enhanced image and Otsu global thresholding output image. </a:t>
            </a:r>
          </a:p>
          <a:p>
            <a:pPr marL="228600" indent="-228600" algn="l">
              <a:buAutoNum type="alphaLcParenBoth"/>
            </a:pPr>
            <a:r>
              <a:rPr lang="en-US" b="0" i="0" dirty="0">
                <a:solidFill>
                  <a:srgbClr val="202020"/>
                </a:solidFill>
                <a:effectLst/>
                <a:latin typeface="Helvetica" panose="020B0604020202020204" pitchFamily="34" charset="0"/>
              </a:rPr>
              <a:t>(</a:t>
            </a:r>
            <a:r>
              <a:rPr lang="en-US" b="0" i="0" dirty="0" err="1">
                <a:solidFill>
                  <a:srgbClr val="202020"/>
                </a:solidFill>
                <a:effectLst/>
                <a:latin typeface="Helvetica" panose="020B0604020202020204" pitchFamily="34" charset="0"/>
              </a:rPr>
              <a:t>i</a:t>
            </a:r>
            <a:r>
              <a:rPr lang="en-US" b="0" i="0" dirty="0">
                <a:solidFill>
                  <a:srgbClr val="202020"/>
                </a:solidFill>
                <a:effectLst/>
                <a:latin typeface="Helvetica" panose="020B0604020202020204" pitchFamily="34" charset="0"/>
              </a:rPr>
              <a:t>) Otsu local thresholding to enhance thin vessels</a:t>
            </a:r>
          </a:p>
          <a:p>
            <a:pPr marL="228600" indent="-228600" algn="l">
              <a:buAutoNum type="alphaLcParenBoth"/>
            </a:pPr>
            <a:r>
              <a:rPr lang="en-US" b="0" i="0" dirty="0">
                <a:solidFill>
                  <a:srgbClr val="202020"/>
                </a:solidFill>
                <a:effectLst/>
                <a:latin typeface="Helvetica" panose="020B0604020202020204" pitchFamily="34" charset="0"/>
              </a:rPr>
              <a:t> (j) Postprocessed final binary image.</a:t>
            </a:r>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15</a:t>
            </a:fld>
            <a:endParaRPr lang="en-US"/>
          </a:p>
        </p:txBody>
      </p:sp>
    </p:spTree>
    <p:extLst>
      <p:ext uri="{BB962C8B-B14F-4D97-AF65-F5344CB8AC3E}">
        <p14:creationId xmlns:p14="http://schemas.microsoft.com/office/powerpoint/2010/main" val="3393186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2020"/>
                </a:solidFill>
                <a:effectLst/>
                <a:latin typeface="Helvetica" panose="020B0604020202020204" pitchFamily="34" charset="0"/>
              </a:rPr>
              <a:t>Proposed method main processing steps for retinal blood vessel segmentation.</a:t>
            </a:r>
          </a:p>
          <a:p>
            <a:pPr algn="l"/>
            <a:endParaRPr lang="en-US" b="1" i="0" dirty="0">
              <a:solidFill>
                <a:srgbClr val="202020"/>
              </a:solidFill>
              <a:effectLst/>
              <a:latin typeface="Helvetica" panose="020B0604020202020204" pitchFamily="34" charset="0"/>
            </a:endParaRPr>
          </a:p>
          <a:p>
            <a:r>
              <a:rPr lang="en-US" b="1" i="0" dirty="0">
                <a:solidFill>
                  <a:srgbClr val="202020"/>
                </a:solidFill>
                <a:effectLst/>
                <a:latin typeface="Helvetica" panose="020B0604020202020204" pitchFamily="34" charset="0"/>
              </a:rPr>
              <a:t>Fig 4. Proposed method main processing steps for retinal blood vessel segmentation.</a:t>
            </a:r>
          </a:p>
          <a:p>
            <a:pPr marL="228600" indent="-228600" algn="l">
              <a:buAutoNum type="alphaLcParenBoth"/>
            </a:pPr>
            <a:r>
              <a:rPr lang="en-US" b="0" i="0" dirty="0">
                <a:solidFill>
                  <a:srgbClr val="202020"/>
                </a:solidFill>
                <a:effectLst/>
                <a:latin typeface="Helvetica" panose="020B0604020202020204" pitchFamily="34" charset="0"/>
              </a:rPr>
              <a:t>RGB image from STARE database. </a:t>
            </a:r>
          </a:p>
          <a:p>
            <a:pPr marL="228600" indent="-228600" algn="l">
              <a:buAutoNum type="alphaLcParenBoth"/>
            </a:pPr>
            <a:r>
              <a:rPr lang="en-US" b="0" i="0" dirty="0">
                <a:solidFill>
                  <a:srgbClr val="202020"/>
                </a:solidFill>
                <a:effectLst/>
                <a:latin typeface="Helvetica" panose="020B0604020202020204" pitchFamily="34" charset="0"/>
              </a:rPr>
              <a:t>(b) Green Channel</a:t>
            </a:r>
          </a:p>
          <a:p>
            <a:pPr marL="228600" indent="-228600" algn="l">
              <a:buAutoNum type="alphaLcParenBoth"/>
            </a:pPr>
            <a:r>
              <a:rPr lang="en-US" b="0" i="0" dirty="0">
                <a:solidFill>
                  <a:srgbClr val="202020"/>
                </a:solidFill>
                <a:effectLst/>
                <a:latin typeface="Helvetica" panose="020B0604020202020204" pitchFamily="34" charset="0"/>
              </a:rPr>
              <a:t>. (c) CLAHE.</a:t>
            </a:r>
          </a:p>
          <a:p>
            <a:pPr marL="228600" indent="-228600" algn="l">
              <a:buAutoNum type="alphaLcParenBoth"/>
            </a:pPr>
            <a:r>
              <a:rPr lang="en-US" b="0" i="0" dirty="0">
                <a:solidFill>
                  <a:srgbClr val="202020"/>
                </a:solidFill>
                <a:effectLst/>
                <a:latin typeface="Helvetica" panose="020B0604020202020204" pitchFamily="34" charset="0"/>
              </a:rPr>
              <a:t> (d) Morphological filters. </a:t>
            </a:r>
          </a:p>
          <a:p>
            <a:pPr marL="228600" indent="-228600" algn="l">
              <a:buAutoNum type="alphaLcParenBoth"/>
            </a:pPr>
            <a:r>
              <a:rPr lang="en-US" b="0" i="0" dirty="0">
                <a:solidFill>
                  <a:srgbClr val="202020"/>
                </a:solidFill>
                <a:effectLst/>
                <a:latin typeface="Helvetica" panose="020B0604020202020204" pitchFamily="34" charset="0"/>
              </a:rPr>
              <a:t>(e) Thin vessel enhanced image. </a:t>
            </a:r>
          </a:p>
          <a:p>
            <a:pPr marL="228600" indent="-228600" algn="l">
              <a:buAutoNum type="alphaLcParenBoth"/>
            </a:pPr>
            <a:r>
              <a:rPr lang="en-US" b="0" i="0" dirty="0">
                <a:solidFill>
                  <a:srgbClr val="202020"/>
                </a:solidFill>
                <a:effectLst/>
                <a:latin typeface="Helvetica" panose="020B0604020202020204" pitchFamily="34" charset="0"/>
              </a:rPr>
              <a:t>(f) Wide vessel enhanced image.</a:t>
            </a:r>
          </a:p>
          <a:p>
            <a:pPr marL="228600" indent="-228600" algn="l">
              <a:buAutoNum type="alphaLcParenBoth"/>
            </a:pPr>
            <a:r>
              <a:rPr lang="en-US" b="0" i="0" dirty="0">
                <a:solidFill>
                  <a:srgbClr val="202020"/>
                </a:solidFill>
                <a:effectLst/>
                <a:latin typeface="Helvetica" panose="020B0604020202020204" pitchFamily="34" charset="0"/>
              </a:rPr>
              <a:t> (g) Otsu global thresholding output image. </a:t>
            </a:r>
          </a:p>
          <a:p>
            <a:pPr marL="228600" indent="-228600" algn="l">
              <a:buAutoNum type="alphaLcParenBoth"/>
            </a:pPr>
            <a:r>
              <a:rPr lang="en-US" b="0" i="0" dirty="0">
                <a:solidFill>
                  <a:srgbClr val="202020"/>
                </a:solidFill>
                <a:effectLst/>
                <a:latin typeface="Helvetica" panose="020B0604020202020204" pitchFamily="34" charset="0"/>
              </a:rPr>
              <a:t>(h) Fused image of thin enhanced image and Otsu global thresholding output image. </a:t>
            </a:r>
          </a:p>
          <a:p>
            <a:pPr marL="228600" indent="-228600" algn="l">
              <a:buAutoNum type="alphaLcParenBoth"/>
            </a:pPr>
            <a:r>
              <a:rPr lang="en-US" b="0" i="0" dirty="0">
                <a:solidFill>
                  <a:srgbClr val="202020"/>
                </a:solidFill>
                <a:effectLst/>
                <a:latin typeface="Helvetica" panose="020B0604020202020204" pitchFamily="34" charset="0"/>
              </a:rPr>
              <a:t>(</a:t>
            </a:r>
            <a:r>
              <a:rPr lang="en-US" b="0" i="0" dirty="0" err="1">
                <a:solidFill>
                  <a:srgbClr val="202020"/>
                </a:solidFill>
                <a:effectLst/>
                <a:latin typeface="Helvetica" panose="020B0604020202020204" pitchFamily="34" charset="0"/>
              </a:rPr>
              <a:t>i</a:t>
            </a:r>
            <a:r>
              <a:rPr lang="en-US" b="0" i="0" dirty="0">
                <a:solidFill>
                  <a:srgbClr val="202020"/>
                </a:solidFill>
                <a:effectLst/>
                <a:latin typeface="Helvetica" panose="020B0604020202020204" pitchFamily="34" charset="0"/>
              </a:rPr>
              <a:t>) Otsu local thresholding to enhance thin vessels</a:t>
            </a:r>
          </a:p>
          <a:p>
            <a:pPr marL="228600" indent="-228600" algn="l">
              <a:buAutoNum type="alphaLcParenBoth"/>
            </a:pPr>
            <a:r>
              <a:rPr lang="en-US" b="0" i="0" dirty="0">
                <a:solidFill>
                  <a:srgbClr val="202020"/>
                </a:solidFill>
                <a:effectLst/>
                <a:latin typeface="Helvetica" panose="020B0604020202020204" pitchFamily="34" charset="0"/>
              </a:rPr>
              <a:t> (j) Postprocessed final binary image.</a:t>
            </a:r>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16</a:t>
            </a:fld>
            <a:endParaRPr lang="en-US"/>
          </a:p>
        </p:txBody>
      </p:sp>
    </p:spTree>
    <p:extLst>
      <p:ext uri="{BB962C8B-B14F-4D97-AF65-F5344CB8AC3E}">
        <p14:creationId xmlns:p14="http://schemas.microsoft.com/office/powerpoint/2010/main" val="959539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First, we have calculated the average accuracy of 20 test images of the DRIVE dataset and 20 random images of the STARE dataset. </a:t>
            </a:r>
          </a:p>
          <a:p>
            <a:r>
              <a:rPr lang="en-US" b="0" i="0" dirty="0">
                <a:solidFill>
                  <a:srgbClr val="202020"/>
                </a:solidFill>
                <a:effectLst/>
                <a:latin typeface="Helvetica" panose="020B0604020202020204" pitchFamily="34" charset="0"/>
              </a:rPr>
              <a:t>The average accuracy indicates how to extract a binary image that matches the vessel images to a high degree. </a:t>
            </a:r>
          </a:p>
          <a:p>
            <a:r>
              <a:rPr lang="en-US" b="0" i="0" dirty="0">
                <a:solidFill>
                  <a:srgbClr val="202020"/>
                </a:solidFill>
                <a:effectLst/>
                <a:latin typeface="Helvetica" panose="020B0604020202020204" pitchFamily="34" charset="0"/>
              </a:rPr>
              <a:t>The accuracy is estimated by the ratio of the sum of the number of correctly classified foreground and background pixels, divided by the total number of pixels in the image.</a:t>
            </a:r>
          </a:p>
          <a:p>
            <a:r>
              <a:rPr lang="en-US" b="0" i="0" dirty="0">
                <a:solidFill>
                  <a:srgbClr val="202020"/>
                </a:solidFill>
                <a:effectLst/>
                <a:latin typeface="Helvetica" panose="020B0604020202020204" pitchFamily="34" charset="0"/>
              </a:rPr>
              <a:t> According to the results shown in </a:t>
            </a:r>
            <a:r>
              <a:rPr lang="en-US" b="0" i="0" u="sng" dirty="0">
                <a:solidFill>
                  <a:srgbClr val="3E0577"/>
                </a:solidFill>
                <a:effectLst/>
                <a:latin typeface="Helvetica" panose="020B0604020202020204" pitchFamily="34" charset="0"/>
              </a:rPr>
              <a:t>Table </a:t>
            </a:r>
            <a:r>
              <a:rPr lang="en-US" b="0" i="0" dirty="0">
                <a:solidFill>
                  <a:srgbClr val="202020"/>
                </a:solidFill>
                <a:effectLst/>
                <a:latin typeface="Helvetica" panose="020B0604020202020204" pitchFamily="34" charset="0"/>
              </a:rPr>
              <a:t>, the average accuracy for the DRIVE dataset is 0.96075 and for the STARE dataset is 0.94585.</a:t>
            </a:r>
          </a:p>
          <a:p>
            <a:endParaRPr lang="en-US" b="0" i="0" dirty="0">
              <a:solidFill>
                <a:srgbClr val="202020"/>
              </a:solidFill>
              <a:effectLst/>
              <a:latin typeface="Helvetica" panose="020B0604020202020204" pitchFamily="34" charset="0"/>
            </a:endParaRPr>
          </a:p>
          <a:p>
            <a:r>
              <a:rPr lang="en-US" b="1" i="0" dirty="0">
                <a:solidFill>
                  <a:srgbClr val="202020"/>
                </a:solidFill>
                <a:effectLst/>
                <a:latin typeface="Helvetica" panose="020B0604020202020204" pitchFamily="34" charset="0"/>
              </a:rPr>
              <a:t>Table -. Accuracy (Acc), Sensitivity (Sn) and Specificity (</a:t>
            </a:r>
            <a:r>
              <a:rPr lang="en-US" b="1" i="0" dirty="0" err="1">
                <a:solidFill>
                  <a:srgbClr val="202020"/>
                </a:solidFill>
                <a:effectLst/>
                <a:latin typeface="Helvetica" panose="020B0604020202020204" pitchFamily="34" charset="0"/>
              </a:rPr>
              <a:t>Sp</a:t>
            </a:r>
            <a:r>
              <a:rPr lang="en-US" b="1" i="0" dirty="0">
                <a:solidFill>
                  <a:srgbClr val="202020"/>
                </a:solidFill>
                <a:effectLst/>
                <a:latin typeface="Helvetica" panose="020B0604020202020204" pitchFamily="34" charset="0"/>
              </a:rPr>
              <a:t>) results of proposed method for 20 retinal images of the DRIVE and the STARE datasets.</a:t>
            </a:r>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17</a:t>
            </a:fld>
            <a:endParaRPr lang="en-US"/>
          </a:p>
        </p:txBody>
      </p:sp>
    </p:spTree>
    <p:extLst>
      <p:ext uri="{BB962C8B-B14F-4D97-AF65-F5344CB8AC3E}">
        <p14:creationId xmlns:p14="http://schemas.microsoft.com/office/powerpoint/2010/main" val="396513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We have compared the proposed Otsu approach  with current thresholding algorithms, Technique of Iterative Local Thresholding (TILT) , K-means </a:t>
            </a:r>
            <a:endParaRPr lang="en-US" dirty="0"/>
          </a:p>
          <a:p>
            <a:endParaRPr lang="en-US" dirty="0"/>
          </a:p>
          <a:p>
            <a:pPr algn="l"/>
            <a:r>
              <a:rPr lang="en-US" b="1" i="0" dirty="0">
                <a:solidFill>
                  <a:srgbClr val="202020"/>
                </a:solidFill>
                <a:effectLst/>
                <a:latin typeface="Helvetica" panose="020B0604020202020204" pitchFamily="34" charset="0"/>
              </a:rPr>
              <a:t>Visual results of different thresholding techniques.</a:t>
            </a:r>
          </a:p>
          <a:p>
            <a:pPr algn="l"/>
            <a:r>
              <a:rPr lang="en-US" b="1" i="0" dirty="0">
                <a:solidFill>
                  <a:srgbClr val="202020"/>
                </a:solidFill>
                <a:effectLst/>
                <a:latin typeface="Helvetica" panose="020B0604020202020204" pitchFamily="34" charset="0"/>
              </a:rPr>
              <a:t>(a) Proposed Otsu method.</a:t>
            </a:r>
            <a:r>
              <a:rPr lang="en-US" b="0" i="0" dirty="0">
                <a:solidFill>
                  <a:srgbClr val="202020"/>
                </a:solidFill>
                <a:effectLst/>
                <a:latin typeface="Helvetica" panose="020B0604020202020204" pitchFamily="34" charset="0"/>
              </a:rPr>
              <a:t> (b) TILT. (c) K-means.</a:t>
            </a:r>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18</a:t>
            </a:fld>
            <a:endParaRPr lang="en-US"/>
          </a:p>
        </p:txBody>
      </p:sp>
    </p:spTree>
    <p:extLst>
      <p:ext uri="{BB962C8B-B14F-4D97-AF65-F5344CB8AC3E}">
        <p14:creationId xmlns:p14="http://schemas.microsoft.com/office/powerpoint/2010/main" val="2500637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The automatic segmentation of blood vessels in retinal image is an important step in diagnosing causes of visual impairment.</a:t>
            </a:r>
          </a:p>
          <a:p>
            <a:r>
              <a:rPr lang="en-US" b="0" i="0" dirty="0">
                <a:solidFill>
                  <a:srgbClr val="202020"/>
                </a:solidFill>
                <a:effectLst/>
                <a:latin typeface="Helvetica" panose="020B0604020202020204" pitchFamily="34" charset="0"/>
              </a:rPr>
              <a:t> In our proposed framework, CLAHE and morphological filter has been used for vessel enhancement and low frequency noise/object removal along with hessian matrix and eigenvalues transformation to classify retinal image into wide and thin vessels enhanced images.</a:t>
            </a:r>
          </a:p>
          <a:p>
            <a:r>
              <a:rPr lang="en-US" b="0" i="0" dirty="0">
                <a:solidFill>
                  <a:srgbClr val="202020"/>
                </a:solidFill>
                <a:effectLst/>
                <a:latin typeface="Helvetica" panose="020B0604020202020204" pitchFamily="34" charset="0"/>
              </a:rPr>
              <a:t> Otsu thresholding has been utilized to extract vessel attributes and region properties based thresholding has been used set optimal threshold value to segregate vessel and non-vessel pixels. Proposed method has been applied to different databases like DRIVE and STARE and assessed based on performance measures such as sensitivity, specificity and accuracy. </a:t>
            </a:r>
          </a:p>
          <a:p>
            <a:r>
              <a:rPr lang="en-US" b="0" i="0" dirty="0">
                <a:solidFill>
                  <a:srgbClr val="202020"/>
                </a:solidFill>
                <a:effectLst/>
                <a:latin typeface="Helvetica" panose="020B0604020202020204" pitchFamily="34" charset="0"/>
              </a:rPr>
              <a:t>Further, our proposed method has been contrasted with different existing techniques to evaluate its efficiency and reliability. </a:t>
            </a:r>
          </a:p>
          <a:p>
            <a:r>
              <a:rPr lang="en-US" b="0" i="0" dirty="0">
                <a:solidFill>
                  <a:srgbClr val="202020"/>
                </a:solidFill>
                <a:effectLst/>
                <a:latin typeface="Helvetica" panose="020B0604020202020204" pitchFamily="34" charset="0"/>
              </a:rPr>
              <a:t>The proposed framework performs efficiently against noise and extract thin vessels. The proposed method is robust and computationally efficient.</a:t>
            </a:r>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19</a:t>
            </a:fld>
            <a:endParaRPr lang="en-US"/>
          </a:p>
        </p:txBody>
      </p:sp>
    </p:spTree>
    <p:extLst>
      <p:ext uri="{BB962C8B-B14F-4D97-AF65-F5344CB8AC3E}">
        <p14:creationId xmlns:p14="http://schemas.microsoft.com/office/powerpoint/2010/main" val="3365975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20</a:t>
            </a:fld>
            <a:endParaRPr lang="en-US"/>
          </a:p>
        </p:txBody>
      </p:sp>
    </p:spTree>
    <p:extLst>
      <p:ext uri="{BB962C8B-B14F-4D97-AF65-F5344CB8AC3E}">
        <p14:creationId xmlns:p14="http://schemas.microsoft.com/office/powerpoint/2010/main" val="342699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These datasets consists of manual segmented retinal images by experts </a:t>
            </a:r>
          </a:p>
          <a:p>
            <a:r>
              <a:rPr lang="en-US" b="0" i="0" dirty="0">
                <a:solidFill>
                  <a:srgbClr val="202020"/>
                </a:solidFill>
                <a:effectLst/>
                <a:latin typeface="Helvetica" panose="020B0604020202020204" pitchFamily="34" charset="0"/>
              </a:rPr>
              <a:t>The DRIVE and the STARE datasets consist of 400 and 200 retinal images, respectively classified into two sets: the training set and the test set. </a:t>
            </a:r>
          </a:p>
          <a:p>
            <a:endParaRPr lang="en-US" b="0" i="0" dirty="0">
              <a:solidFill>
                <a:srgbClr val="202020"/>
              </a:solidFill>
              <a:effectLst/>
              <a:latin typeface="Helvetica" panose="020B0604020202020204" pitchFamily="34" charset="0"/>
            </a:endParaRPr>
          </a:p>
          <a:p>
            <a:pPr algn="just"/>
            <a:r>
              <a:rPr lang="en-US" b="0" i="0" dirty="0">
                <a:solidFill>
                  <a:srgbClr val="212529"/>
                </a:solidFill>
                <a:effectLst/>
                <a:latin typeface="Lato" panose="020F0502020204030203" pitchFamily="34" charset="0"/>
              </a:rPr>
              <a:t>he </a:t>
            </a:r>
            <a:r>
              <a:rPr lang="en-US" b="1" i="0" dirty="0">
                <a:solidFill>
                  <a:srgbClr val="212529"/>
                </a:solidFill>
                <a:effectLst/>
                <a:latin typeface="Lato" panose="020F0502020204030203" pitchFamily="34" charset="0"/>
              </a:rPr>
              <a:t>Digital Retinal Images for Vessel Extraction</a:t>
            </a:r>
            <a:r>
              <a:rPr lang="en-US" b="0" i="0" dirty="0">
                <a:solidFill>
                  <a:srgbClr val="212529"/>
                </a:solidFill>
                <a:effectLst/>
                <a:latin typeface="Lato" panose="020F0502020204030203" pitchFamily="34" charset="0"/>
              </a:rPr>
              <a:t> (</a:t>
            </a:r>
            <a:r>
              <a:rPr lang="en-US" b="1" i="0" dirty="0">
                <a:solidFill>
                  <a:srgbClr val="212529"/>
                </a:solidFill>
                <a:effectLst/>
                <a:latin typeface="Lato" panose="020F0502020204030203" pitchFamily="34" charset="0"/>
              </a:rPr>
              <a:t>DRIVE</a:t>
            </a:r>
            <a:r>
              <a:rPr lang="en-US" b="0" i="0" dirty="0">
                <a:solidFill>
                  <a:srgbClr val="212529"/>
                </a:solidFill>
                <a:effectLst/>
                <a:latin typeface="Lato" panose="020F0502020204030203" pitchFamily="34" charset="0"/>
              </a:rPr>
              <a:t>) dataset is a dataset for retinal vessel segmentation. It consists of a total of JPEG 400 color fundus images;</a:t>
            </a:r>
          </a:p>
          <a:p>
            <a:pPr algn="just"/>
            <a:r>
              <a:rPr lang="en-US" b="0" i="0" dirty="0">
                <a:solidFill>
                  <a:srgbClr val="212529"/>
                </a:solidFill>
                <a:effectLst/>
                <a:latin typeface="Lato" panose="020F0502020204030203" pitchFamily="34" charset="0"/>
              </a:rPr>
              <a:t> including 70 abnormal pathology cases.</a:t>
            </a:r>
          </a:p>
          <a:p>
            <a:pPr algn="just"/>
            <a:r>
              <a:rPr lang="en-US" b="0" i="0" dirty="0">
                <a:solidFill>
                  <a:srgbClr val="212529"/>
                </a:solidFill>
                <a:effectLst/>
                <a:latin typeface="Lato" panose="020F0502020204030203" pitchFamily="34" charset="0"/>
              </a:rPr>
              <a:t> The images were obtained from a diabetic retinopathy screening program in the Netherlands</a:t>
            </a:r>
          </a:p>
          <a:p>
            <a:pPr algn="just"/>
            <a:r>
              <a:rPr lang="en-US" b="0" i="0" dirty="0">
                <a:solidFill>
                  <a:srgbClr val="212529"/>
                </a:solidFill>
                <a:effectLst/>
                <a:latin typeface="Lato" panose="020F0502020204030203" pitchFamily="34" charset="0"/>
              </a:rPr>
              <a:t>Each image resolution is 584*565 pixels with eight bits per color channel (3 channels).</a:t>
            </a:r>
          </a:p>
          <a:p>
            <a:pPr algn="just"/>
            <a:r>
              <a:rPr lang="en-US" b="0" i="0" dirty="0">
                <a:solidFill>
                  <a:srgbClr val="212529"/>
                </a:solidFill>
                <a:effectLst/>
                <a:latin typeface="Lato" panose="020F0502020204030203" pitchFamily="34" charset="0"/>
              </a:rPr>
              <a:t>The set of 40 images was equally divided into 20 images for the training set and 20 images for the testing set</a:t>
            </a:r>
          </a:p>
          <a:p>
            <a:pPr algn="just"/>
            <a:endParaRPr lang="en-US" b="0" i="0" dirty="0">
              <a:solidFill>
                <a:srgbClr val="212529"/>
              </a:solidFill>
              <a:effectLst/>
              <a:latin typeface="Lato" panose="020F0502020204030203" pitchFamily="34" charset="0"/>
            </a:endParaRPr>
          </a:p>
          <a:p>
            <a:pPr algn="just"/>
            <a:r>
              <a:rPr lang="en-US" b="0" i="0" dirty="0">
                <a:solidFill>
                  <a:srgbClr val="212529"/>
                </a:solidFill>
                <a:effectLst/>
                <a:latin typeface="Lato" panose="020F0502020204030203" pitchFamily="34" charset="0"/>
              </a:rPr>
              <a:t>The </a:t>
            </a:r>
            <a:r>
              <a:rPr lang="en-US" b="1" i="0" dirty="0">
                <a:solidFill>
                  <a:srgbClr val="212529"/>
                </a:solidFill>
                <a:effectLst/>
                <a:latin typeface="Lato" panose="020F0502020204030203" pitchFamily="34" charset="0"/>
              </a:rPr>
              <a:t>STARE</a:t>
            </a:r>
            <a:r>
              <a:rPr lang="en-US" b="0" i="0" dirty="0">
                <a:solidFill>
                  <a:srgbClr val="212529"/>
                </a:solidFill>
                <a:effectLst/>
                <a:latin typeface="Lato" panose="020F0502020204030203" pitchFamily="34" charset="0"/>
              </a:rPr>
              <a:t> (</a:t>
            </a:r>
            <a:r>
              <a:rPr lang="en-US" b="1" i="0" dirty="0">
                <a:solidFill>
                  <a:srgbClr val="212529"/>
                </a:solidFill>
                <a:effectLst/>
                <a:latin typeface="Lato" panose="020F0502020204030203" pitchFamily="34" charset="0"/>
              </a:rPr>
              <a:t>Structured Analysis of the Retina</a:t>
            </a:r>
            <a:r>
              <a:rPr lang="en-US" b="0" i="0" dirty="0">
                <a:solidFill>
                  <a:srgbClr val="212529"/>
                </a:solidFill>
                <a:effectLst/>
                <a:latin typeface="Lato" panose="020F0502020204030203" pitchFamily="34" charset="0"/>
              </a:rPr>
              <a:t>) dataset is a dataset for retinal vessel segmentation. It contains 20 equal-sized (700×605) color fundus images</a:t>
            </a:r>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3</a:t>
            </a:fld>
            <a:endParaRPr lang="en-US"/>
          </a:p>
        </p:txBody>
      </p:sp>
    </p:spTree>
    <p:extLst>
      <p:ext uri="{BB962C8B-B14F-4D97-AF65-F5344CB8AC3E}">
        <p14:creationId xmlns:p14="http://schemas.microsoft.com/office/powerpoint/2010/main" val="326607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020"/>
              </a:solidFill>
              <a:effectLst/>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block diagram of our proposed segmentation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Helvetica" panose="020B0604020202020204" pitchFamily="34" charset="0"/>
              </a:rPr>
              <a:t>We extract green channel from input RGB retinal image for further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020"/>
              </a:solidFill>
              <a:effectLst/>
              <a:latin typeface="Helvetica" panose="020B0604020202020204" pitchFamily="34" charset="0"/>
            </a:endParaRPr>
          </a:p>
          <a:p>
            <a:pPr algn="l"/>
            <a:r>
              <a:rPr lang="en-US" b="0" i="0" dirty="0">
                <a:solidFill>
                  <a:srgbClr val="202020"/>
                </a:solidFill>
                <a:effectLst/>
                <a:latin typeface="Helvetica" panose="020B0604020202020204" pitchFamily="34" charset="0"/>
              </a:rPr>
              <a:t>The green band of input image is further analyzed by using following noteworthy steps :</a:t>
            </a:r>
          </a:p>
          <a:p>
            <a:pPr algn="l">
              <a:buFont typeface="Arial" panose="020B0604020202020204" pitchFamily="34" charset="0"/>
              <a:buChar char="•"/>
            </a:pPr>
            <a:r>
              <a:rPr lang="en-US" b="0" i="0" dirty="0">
                <a:solidFill>
                  <a:srgbClr val="202020"/>
                </a:solidFill>
                <a:effectLst/>
                <a:latin typeface="Helvetica" panose="020B0604020202020204" pitchFamily="34" charset="0"/>
              </a:rPr>
              <a:t>CLAHE and morphological filters have been used for vessel contrast enhancement and low frequency noise/geometrical objects removal respectively.</a:t>
            </a:r>
          </a:p>
          <a:p>
            <a:pPr algn="l">
              <a:buFont typeface="Arial" panose="020B0604020202020204" pitchFamily="34" charset="0"/>
              <a:buChar char="•"/>
            </a:pPr>
            <a:r>
              <a:rPr lang="en-US" b="0" i="0" dirty="0">
                <a:solidFill>
                  <a:srgbClr val="202020"/>
                </a:solidFill>
                <a:effectLst/>
                <a:latin typeface="Helvetica" panose="020B0604020202020204" pitchFamily="34" charset="0"/>
              </a:rPr>
              <a:t>Hessian matrix and eigenvalues transformation has been applied in a modified form at two different scales to extract wide and thin vessels enhanced images, separately.</a:t>
            </a:r>
          </a:p>
          <a:p>
            <a:pPr algn="l">
              <a:buFont typeface="Arial" panose="020B0604020202020204" pitchFamily="34" charset="0"/>
              <a:buChar char="•"/>
            </a:pPr>
            <a:r>
              <a:rPr lang="en-US" b="0" i="0" dirty="0">
                <a:solidFill>
                  <a:srgbClr val="202020"/>
                </a:solidFill>
                <a:effectLst/>
                <a:latin typeface="Helvetica" panose="020B0604020202020204" pitchFamily="34" charset="0"/>
              </a:rPr>
              <a:t>Global and local Otsu thresholding has been utilized in a modified way to classify vessel and non-vessel pixels from wide and thin vessel enhanced images, respectively.</a:t>
            </a:r>
          </a:p>
          <a:p>
            <a:pPr algn="l">
              <a:buFont typeface="Arial" panose="020B0604020202020204" pitchFamily="34" charset="0"/>
              <a:buChar char="•"/>
            </a:pPr>
            <a:r>
              <a:rPr lang="en-US" b="0" i="0" dirty="0">
                <a:solidFill>
                  <a:srgbClr val="202020"/>
                </a:solidFill>
                <a:effectLst/>
                <a:latin typeface="Helvetica" panose="020B0604020202020204" pitchFamily="34" charset="0"/>
              </a:rPr>
              <a:t>Postprocessing steps have been used for eliminating background noise, undesired segments and erroneously detected vessel pixels. We labelled vessel pixels ‘1’ and non-vessel pixels ‘0’ to obtain a final binary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5</a:t>
            </a:fld>
            <a:endParaRPr lang="en-US"/>
          </a:p>
        </p:txBody>
      </p:sp>
    </p:spTree>
    <p:extLst>
      <p:ext uri="{BB962C8B-B14F-4D97-AF65-F5344CB8AC3E}">
        <p14:creationId xmlns:p14="http://schemas.microsoft.com/office/powerpoint/2010/main" val="372877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We have used green channel of retinal image for analysis and segmentation of vessel structure. </a:t>
            </a:r>
          </a:p>
          <a:p>
            <a:r>
              <a:rPr lang="en-US" b="0" i="0" u="sng" dirty="0">
                <a:solidFill>
                  <a:srgbClr val="3E0577"/>
                </a:solidFill>
                <a:effectLst/>
                <a:latin typeface="Helvetica" panose="020B0604020202020204" pitchFamily="34" charset="0"/>
              </a:rPr>
              <a:t>Fig </a:t>
            </a:r>
            <a:r>
              <a:rPr lang="en-US" b="0" i="0" dirty="0">
                <a:solidFill>
                  <a:srgbClr val="202020"/>
                </a:solidFill>
                <a:effectLst/>
                <a:latin typeface="Helvetica" panose="020B0604020202020204" pitchFamily="34" charset="0"/>
              </a:rPr>
              <a:t>shows that in green channel, blood vessels seems more differentiated than the background as compared to red or blue channel. </a:t>
            </a:r>
          </a:p>
          <a:p>
            <a:endParaRPr lang="en-US" b="0" i="0" dirty="0">
              <a:solidFill>
                <a:srgbClr val="202020"/>
              </a:solidFill>
              <a:effectLst/>
              <a:latin typeface="Helvetica" panose="020B0604020202020204" pitchFamily="34" charset="0"/>
            </a:endParaRPr>
          </a:p>
          <a:p>
            <a:pPr algn="l"/>
            <a:r>
              <a:rPr lang="en-US" b="1" i="0" dirty="0">
                <a:solidFill>
                  <a:srgbClr val="202020"/>
                </a:solidFill>
                <a:effectLst/>
                <a:latin typeface="Helvetica" panose="020B0604020202020204" pitchFamily="34" charset="0"/>
              </a:rPr>
              <a:t>FIG - Retinal RGB image and its channels visual inspection.</a:t>
            </a:r>
          </a:p>
          <a:p>
            <a:pPr algn="l"/>
            <a:r>
              <a:rPr lang="en-US" b="0" i="0" dirty="0">
                <a:solidFill>
                  <a:srgbClr val="202020"/>
                </a:solidFill>
                <a:effectLst/>
                <a:latin typeface="Helvetica" panose="020B0604020202020204" pitchFamily="34" charset="0"/>
              </a:rPr>
              <a:t>(a) RGB input image. (b) Red channel. (c) Green channel. (d) Blue channel.</a:t>
            </a:r>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6</a:t>
            </a:fld>
            <a:endParaRPr lang="en-US"/>
          </a:p>
        </p:txBody>
      </p:sp>
    </p:spTree>
    <p:extLst>
      <p:ext uri="{BB962C8B-B14F-4D97-AF65-F5344CB8AC3E}">
        <p14:creationId xmlns:p14="http://schemas.microsoft.com/office/powerpoint/2010/main" val="23754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Generally, histogram equalization techniques can acquire contrast improvement by stretching the gray level values of a low-contrast image. </a:t>
            </a:r>
          </a:p>
          <a:p>
            <a:r>
              <a:rPr lang="en-US" b="0" i="0" dirty="0">
                <a:solidFill>
                  <a:srgbClr val="202020"/>
                </a:solidFill>
                <a:effectLst/>
                <a:latin typeface="Helvetica" panose="020B0604020202020204" pitchFamily="34" charset="0"/>
              </a:rPr>
              <a:t>We used the CLAHE operator to achieve a local contrast enhanced retinal image. </a:t>
            </a:r>
          </a:p>
          <a:p>
            <a:r>
              <a:rPr lang="en-US" b="0" i="0" dirty="0">
                <a:solidFill>
                  <a:srgbClr val="202020"/>
                </a:solidFill>
                <a:effectLst/>
                <a:latin typeface="Helvetica" panose="020B0604020202020204" pitchFamily="34" charset="0"/>
              </a:rPr>
              <a:t>CLAHE used a user-defined value called clip limit to constrain enhancement by clipping the histogram.</a:t>
            </a:r>
          </a:p>
          <a:p>
            <a:r>
              <a:rPr lang="en-US" b="0" i="0" dirty="0">
                <a:solidFill>
                  <a:srgbClr val="202020"/>
                </a:solidFill>
                <a:effectLst/>
                <a:latin typeface="Helvetica" panose="020B0604020202020204" pitchFamily="34" charset="0"/>
              </a:rPr>
              <a:t>The clipping level specifies noise level to be smoothen and contrast level to be enhanced in histogram. </a:t>
            </a:r>
          </a:p>
          <a:p>
            <a:r>
              <a:rPr lang="en-US" b="0" i="0" dirty="0">
                <a:solidFill>
                  <a:srgbClr val="202020"/>
                </a:solidFill>
                <a:effectLst/>
                <a:latin typeface="Helvetica" panose="020B0604020202020204" pitchFamily="34" charset="0"/>
              </a:rPr>
              <a:t>In our case, clip limit is set from 0 to 0.01</a:t>
            </a:r>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7</a:t>
            </a:fld>
            <a:endParaRPr lang="en-US"/>
          </a:p>
        </p:txBody>
      </p:sp>
    </p:spTree>
    <p:extLst>
      <p:ext uri="{BB962C8B-B14F-4D97-AF65-F5344CB8AC3E}">
        <p14:creationId xmlns:p14="http://schemas.microsoft.com/office/powerpoint/2010/main" val="313708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020"/>
                </a:solidFill>
                <a:effectLst/>
                <a:latin typeface="Helvetica" panose="020B0604020202020204" pitchFamily="34" charset="0"/>
              </a:rPr>
              <a:t>Vessel structure appears in more prominent contrast than background intensity variations. </a:t>
            </a:r>
          </a:p>
          <a:p>
            <a:pPr algn="l"/>
            <a:r>
              <a:rPr lang="en-US" b="0" i="0" dirty="0">
                <a:solidFill>
                  <a:srgbClr val="202020"/>
                </a:solidFill>
                <a:effectLst/>
                <a:latin typeface="Helvetica" panose="020B0604020202020204" pitchFamily="34" charset="0"/>
              </a:rPr>
              <a:t>However, a more local investigation of vessel intensities can indicate noteworthy changes that can adversely influence the whole vessel extraction process.</a:t>
            </a:r>
          </a:p>
          <a:p>
            <a:pPr algn="l"/>
            <a:r>
              <a:rPr lang="en-US" b="0" i="0" dirty="0">
                <a:solidFill>
                  <a:srgbClr val="202020"/>
                </a:solidFill>
                <a:effectLst/>
                <a:latin typeface="Helvetica" panose="020B0604020202020204" pitchFamily="34" charset="0"/>
              </a:rPr>
              <a:t> To overcome such changes, we have proposed a morphological filter known as modified top-hat transform which has been applied on normalized green channel image. </a:t>
            </a:r>
          </a:p>
          <a:p>
            <a:pPr algn="l"/>
            <a:r>
              <a:rPr lang="en-US" b="0" i="0" dirty="0">
                <a:solidFill>
                  <a:srgbClr val="202020"/>
                </a:solidFill>
                <a:effectLst/>
                <a:latin typeface="Helvetica" panose="020B0604020202020204" pitchFamily="34" charset="0"/>
              </a:rPr>
              <a:t>The thickest vessel width is set as a reference, which normally varies between 1 to 8 pixels covering all diameter ranges of vessels width for both image databases utilized as a part of our proposed scheme. </a:t>
            </a:r>
          </a:p>
          <a:p>
            <a:pPr algn="l"/>
            <a:r>
              <a:rPr lang="en-US" b="0" i="0" dirty="0">
                <a:solidFill>
                  <a:srgbClr val="202020"/>
                </a:solidFill>
                <a:effectLst/>
                <a:latin typeface="Helvetica" panose="020B0604020202020204" pitchFamily="34" charset="0"/>
              </a:rPr>
              <a:t>Vessel diameter scale can be adapted according to image resolution variations.</a:t>
            </a:r>
          </a:p>
          <a:p>
            <a:pPr algn="l"/>
            <a:r>
              <a:rPr lang="en-US" b="0" i="0" dirty="0">
                <a:solidFill>
                  <a:srgbClr val="202020"/>
                </a:solidFill>
                <a:effectLst/>
                <a:latin typeface="Helvetica" panose="020B0604020202020204" pitchFamily="34" charset="0"/>
              </a:rPr>
              <a:t>We have utilized morphological top-hat transformation to find difference between the input and the opened image. </a:t>
            </a:r>
          </a:p>
          <a:p>
            <a:pPr algn="l"/>
            <a:r>
              <a:rPr lang="en-US" b="0" i="0" dirty="0">
                <a:solidFill>
                  <a:srgbClr val="202020"/>
                </a:solidFill>
                <a:effectLst/>
                <a:latin typeface="Helvetica" panose="020B0604020202020204" pitchFamily="34" charset="0"/>
              </a:rPr>
              <a:t>Closed image followed by the opened image to obtain inverse image.</a:t>
            </a:r>
          </a:p>
          <a:p>
            <a:pPr algn="l"/>
            <a:r>
              <a:rPr lang="en-US" b="0" i="0" dirty="0">
                <a:solidFill>
                  <a:srgbClr val="202020"/>
                </a:solidFill>
                <a:effectLst/>
                <a:latin typeface="Helvetica" panose="020B0604020202020204" pitchFamily="34" charset="0"/>
              </a:rPr>
              <a:t> Implementation of top-hat transformation has an issue of noise sensitivity, which cause that pixel values in an opened image are always less than or equal to the input ones; </a:t>
            </a:r>
          </a:p>
          <a:p>
            <a:pPr algn="l"/>
            <a:r>
              <a:rPr lang="en-US" b="0" i="0" dirty="0">
                <a:solidFill>
                  <a:srgbClr val="202020"/>
                </a:solidFill>
                <a:effectLst/>
                <a:latin typeface="Helvetica" panose="020B0604020202020204" pitchFamily="34" charset="0"/>
              </a:rPr>
              <a:t>in such conditions, the subtracted image holds little intensity variations that can be found in the data.</a:t>
            </a:r>
          </a:p>
          <a:p>
            <a:pPr algn="l"/>
            <a:r>
              <a:rPr lang="en-US" b="0" i="0" dirty="0">
                <a:solidFill>
                  <a:srgbClr val="202020"/>
                </a:solidFill>
                <a:effectLst/>
                <a:latin typeface="Helvetica" panose="020B0604020202020204" pitchFamily="34" charset="0"/>
              </a:rPr>
              <a:t> To solve this problem we adapted from modified top-hat transform by introducing two new steps: a closing operator followed by the opening, without using any minimum operator and comparison.</a:t>
            </a:r>
          </a:p>
          <a:p>
            <a:endParaRPr lang="en-US" dirty="0"/>
          </a:p>
          <a:p>
            <a:r>
              <a:rPr lang="en-US" b="0" i="0" dirty="0">
                <a:solidFill>
                  <a:srgbClr val="202020"/>
                </a:solidFill>
                <a:effectLst/>
                <a:latin typeface="Helvetica" panose="020B0604020202020204" pitchFamily="34" charset="0"/>
              </a:rPr>
              <a:t>Modified top-hat transform adapted from [</a:t>
            </a:r>
            <a:r>
              <a:rPr lang="en-US" b="0" i="0" u="sng" dirty="0">
                <a:solidFill>
                  <a:srgbClr val="3E0577"/>
                </a:solidFill>
                <a:effectLst/>
                <a:latin typeface="Helvetica" panose="020B0604020202020204" pitchFamily="34" charset="0"/>
                <a:hlinkClick r:id="rId3"/>
              </a:rPr>
              <a:t>15</a:t>
            </a:r>
            <a:r>
              <a:rPr lang="en-US" b="0" i="0" dirty="0">
                <a:solidFill>
                  <a:srgbClr val="202020"/>
                </a:solidFill>
                <a:effectLst/>
                <a:latin typeface="Helvetica" panose="020B0604020202020204" pitchFamily="34" charset="0"/>
              </a:rPr>
              <a:t>] is given by ABOVE FROMULA</a:t>
            </a:r>
          </a:p>
          <a:p>
            <a:endParaRPr lang="en-US" b="0" i="0" dirty="0">
              <a:solidFill>
                <a:srgbClr val="202020"/>
              </a:solidFill>
              <a:effectLst/>
              <a:latin typeface="Helvetica" panose="020B0604020202020204" pitchFamily="34" charset="0"/>
            </a:endParaRPr>
          </a:p>
          <a:p>
            <a:r>
              <a:rPr lang="en-US" b="0" i="0" dirty="0">
                <a:solidFill>
                  <a:srgbClr val="202020"/>
                </a:solidFill>
                <a:effectLst/>
                <a:latin typeface="Helvetica" panose="020B0604020202020204" pitchFamily="34" charset="0"/>
              </a:rPr>
              <a:t>FORMULA shows our modified top-hat transform in which </a:t>
            </a:r>
            <a:r>
              <a:rPr lang="en-US" b="1" i="1" dirty="0">
                <a:solidFill>
                  <a:srgbClr val="202020"/>
                </a:solidFill>
                <a:effectLst/>
                <a:latin typeface="Helvetica" panose="020B0604020202020204" pitchFamily="34" charset="0"/>
              </a:rPr>
              <a:t>I</a:t>
            </a:r>
            <a:r>
              <a:rPr lang="en-US" b="0" i="0" dirty="0">
                <a:solidFill>
                  <a:srgbClr val="202020"/>
                </a:solidFill>
                <a:effectLst/>
                <a:latin typeface="Helvetica" panose="020B0604020202020204" pitchFamily="34" charset="0"/>
              </a:rPr>
              <a:t> is the input green channel image while </a:t>
            </a:r>
            <a:r>
              <a:rPr lang="en-US" b="1" i="1" dirty="0">
                <a:solidFill>
                  <a:srgbClr val="202020"/>
                </a:solidFill>
                <a:effectLst/>
                <a:latin typeface="Helvetica" panose="020B0604020202020204" pitchFamily="34" charset="0"/>
              </a:rPr>
              <a:t>S</a:t>
            </a:r>
            <a:r>
              <a:rPr lang="en-US" b="1" i="1" baseline="-25000" dirty="0">
                <a:solidFill>
                  <a:srgbClr val="202020"/>
                </a:solidFill>
                <a:effectLst/>
                <a:latin typeface="Helvetica" panose="020B0604020202020204" pitchFamily="34" charset="0"/>
              </a:rPr>
              <a:t>c</a:t>
            </a:r>
            <a:r>
              <a:rPr lang="en-US" b="0" i="0" dirty="0">
                <a:solidFill>
                  <a:srgbClr val="202020"/>
                </a:solidFill>
                <a:effectLst/>
                <a:latin typeface="Helvetica" panose="020B0604020202020204" pitchFamily="34" charset="0"/>
              </a:rPr>
              <a:t> and </a:t>
            </a:r>
            <a:r>
              <a:rPr lang="en-US" b="1" i="1" dirty="0">
                <a:solidFill>
                  <a:srgbClr val="202020"/>
                </a:solidFill>
                <a:effectLst/>
                <a:latin typeface="Helvetica" panose="020B0604020202020204" pitchFamily="34" charset="0"/>
              </a:rPr>
              <a:t>S</a:t>
            </a:r>
            <a:r>
              <a:rPr lang="en-US" b="1" i="1" baseline="-25000" dirty="0">
                <a:solidFill>
                  <a:srgbClr val="202020"/>
                </a:solidFill>
                <a:effectLst/>
                <a:latin typeface="Helvetica" panose="020B0604020202020204" pitchFamily="34" charset="0"/>
              </a:rPr>
              <a:t>o</a:t>
            </a:r>
            <a:r>
              <a:rPr lang="en-US" b="0" i="0" dirty="0">
                <a:solidFill>
                  <a:srgbClr val="202020"/>
                </a:solidFill>
                <a:effectLst/>
                <a:latin typeface="Helvetica" panose="020B0604020202020204" pitchFamily="34" charset="0"/>
              </a:rPr>
              <a:t> stand for the structuring elements for closing (⋅) and opening (∘) operators, respectively. In our case, we select disk type structuring elements for both opening and closing operator having radius eight pixels.</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8</a:t>
            </a:fld>
            <a:endParaRPr lang="en-US"/>
          </a:p>
        </p:txBody>
      </p:sp>
    </p:spTree>
    <p:extLst>
      <p:ext uri="{BB962C8B-B14F-4D97-AF65-F5344CB8AC3E}">
        <p14:creationId xmlns:p14="http://schemas.microsoft.com/office/powerpoint/2010/main" val="80798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We have applied hessian matrix and eigenvalues transformation in a new way after morphological filter to obtain enhanced images of wide and thin vessel. </a:t>
            </a:r>
          </a:p>
          <a:p>
            <a:r>
              <a:rPr lang="en-US" b="0" i="0" dirty="0">
                <a:solidFill>
                  <a:srgbClr val="202020"/>
                </a:solidFill>
                <a:effectLst/>
                <a:latin typeface="Helvetica" panose="020B0604020202020204" pitchFamily="34" charset="0"/>
              </a:rPr>
              <a:t>We have computed the second derivative of the image at two different scales for wide and thin vessel enhancement, separately. </a:t>
            </a:r>
          </a:p>
          <a:p>
            <a:r>
              <a:rPr lang="en-US" b="0" i="0" dirty="0">
                <a:solidFill>
                  <a:srgbClr val="202020"/>
                </a:solidFill>
                <a:effectLst/>
                <a:latin typeface="Helvetica" panose="020B0604020202020204" pitchFamily="34" charset="0"/>
              </a:rPr>
              <a:t>This isolation of wide and thin vessels has been achieved by using hessian matrix and eigenvalues based approach. </a:t>
            </a:r>
          </a:p>
          <a:p>
            <a:r>
              <a:rPr lang="en-US" b="0" i="0" dirty="0">
                <a:solidFill>
                  <a:srgbClr val="202020"/>
                </a:solidFill>
                <a:effectLst/>
                <a:latin typeface="Helvetica" panose="020B0604020202020204" pitchFamily="34" charset="0"/>
              </a:rPr>
              <a:t>The vessels having variable width are highlighted and based on the analysis of second order derivative at two different scales. </a:t>
            </a:r>
          </a:p>
          <a:p>
            <a:r>
              <a:rPr lang="en-US" b="0" i="0" dirty="0">
                <a:solidFill>
                  <a:srgbClr val="202020"/>
                </a:solidFill>
                <a:effectLst/>
                <a:latin typeface="Helvetica" panose="020B0604020202020204" pitchFamily="34" charset="0"/>
              </a:rPr>
              <a:t>The eigenvalues of hessian matrix and the difference between them have been used for further contrast enhancement and suppression of non-vasculature structure.</a:t>
            </a:r>
          </a:p>
          <a:p>
            <a:endParaRPr lang="en-US" b="0" i="0" dirty="0">
              <a:solidFill>
                <a:srgbClr val="202020"/>
              </a:solidFill>
              <a:effectLst/>
              <a:latin typeface="Helvetica" panose="020B0604020202020204" pitchFamily="34" charset="0"/>
            </a:endParaRPr>
          </a:p>
          <a:p>
            <a:r>
              <a:rPr lang="en-US" b="0" i="0" dirty="0">
                <a:solidFill>
                  <a:srgbClr val="202020"/>
                </a:solidFill>
                <a:effectLst/>
                <a:latin typeface="Helvetica" panose="020B0604020202020204" pitchFamily="34" charset="0"/>
              </a:rPr>
              <a:t>We have applied eigenvalues transformation on hessian matrix to obtain eigenvalues </a:t>
            </a:r>
            <a:r>
              <a:rPr lang="en-US" b="0" i="1" dirty="0">
                <a:solidFill>
                  <a:srgbClr val="202020"/>
                </a:solidFill>
                <a:effectLst/>
                <a:latin typeface="Helvetica" panose="020B0604020202020204" pitchFamily="34" charset="0"/>
              </a:rPr>
              <a:t>λ</a:t>
            </a:r>
            <a:r>
              <a:rPr lang="en-US" b="0" i="0" baseline="-25000" dirty="0">
                <a:solidFill>
                  <a:srgbClr val="202020"/>
                </a:solidFill>
                <a:effectLst/>
                <a:latin typeface="Helvetica" panose="020B0604020202020204" pitchFamily="34" charset="0"/>
              </a:rPr>
              <a:t>1</a:t>
            </a:r>
            <a:r>
              <a:rPr lang="en-US" b="0" i="0" dirty="0">
                <a:solidFill>
                  <a:srgbClr val="202020"/>
                </a:solidFill>
                <a:effectLst/>
                <a:latin typeface="Helvetica" panose="020B0604020202020204" pitchFamily="34" charset="0"/>
              </a:rPr>
              <a:t> and </a:t>
            </a:r>
            <a:r>
              <a:rPr lang="en-US" b="0" i="1" dirty="0">
                <a:solidFill>
                  <a:srgbClr val="202020"/>
                </a:solidFill>
                <a:effectLst/>
                <a:latin typeface="Helvetica" panose="020B0604020202020204" pitchFamily="34" charset="0"/>
              </a:rPr>
              <a:t>λ</a:t>
            </a:r>
            <a:r>
              <a:rPr lang="en-US" b="0" i="0" baseline="-25000" dirty="0">
                <a:solidFill>
                  <a:srgbClr val="202020"/>
                </a:solidFill>
                <a:effectLst/>
                <a:latin typeface="Helvetica" panose="020B0604020202020204" pitchFamily="34" charset="0"/>
              </a:rPr>
              <a:t>2</a:t>
            </a:r>
            <a:r>
              <a:rPr lang="en-US" b="0" i="0" dirty="0">
                <a:solidFill>
                  <a:srgbClr val="202020"/>
                </a:solidFill>
                <a:effectLst/>
                <a:latin typeface="Helvetica" panose="020B0604020202020204" pitchFamily="34" charset="0"/>
              </a:rPr>
              <a:t>, while </a:t>
            </a:r>
            <a:r>
              <a:rPr lang="en-US" b="0" i="1" dirty="0">
                <a:solidFill>
                  <a:srgbClr val="202020"/>
                </a:solidFill>
                <a:effectLst/>
                <a:latin typeface="Helvetica" panose="020B0604020202020204" pitchFamily="34" charset="0"/>
              </a:rPr>
              <a:t>σ</a:t>
            </a:r>
            <a:r>
              <a:rPr lang="en-US" b="0" i="0" dirty="0">
                <a:solidFill>
                  <a:srgbClr val="202020"/>
                </a:solidFill>
                <a:effectLst/>
                <a:latin typeface="Helvetica" panose="020B0604020202020204" pitchFamily="34" charset="0"/>
              </a:rPr>
              <a:t> is used to define scale of vessel enhancement. </a:t>
            </a:r>
          </a:p>
          <a:p>
            <a:r>
              <a:rPr lang="en-US" b="0" i="0" dirty="0">
                <a:solidFill>
                  <a:srgbClr val="202020"/>
                </a:solidFill>
                <a:effectLst/>
                <a:latin typeface="Helvetica" panose="020B0604020202020204" pitchFamily="34" charset="0"/>
              </a:rPr>
              <a:t>The filter response will be optimum, if the scale </a:t>
            </a:r>
            <a:r>
              <a:rPr lang="en-US" b="0" i="1" dirty="0">
                <a:solidFill>
                  <a:srgbClr val="202020"/>
                </a:solidFill>
                <a:effectLst/>
                <a:latin typeface="Helvetica" panose="020B0604020202020204" pitchFamily="34" charset="0"/>
              </a:rPr>
              <a:t>σ</a:t>
            </a:r>
            <a:r>
              <a:rPr lang="en-US" b="0" i="0" dirty="0">
                <a:solidFill>
                  <a:srgbClr val="202020"/>
                </a:solidFill>
                <a:effectLst/>
                <a:latin typeface="Helvetica" panose="020B0604020202020204" pitchFamily="34" charset="0"/>
              </a:rPr>
              <a:t> matches the size of the vessel. In our case, </a:t>
            </a:r>
            <a:r>
              <a:rPr lang="en-US" b="0" i="1" dirty="0">
                <a:solidFill>
                  <a:srgbClr val="202020"/>
                </a:solidFill>
                <a:effectLst/>
                <a:latin typeface="Helvetica" panose="020B0604020202020204" pitchFamily="34" charset="0"/>
              </a:rPr>
              <a:t>σ</a:t>
            </a:r>
            <a:r>
              <a:rPr lang="en-US" b="0" i="0" dirty="0">
                <a:solidFill>
                  <a:srgbClr val="202020"/>
                </a:solidFill>
                <a:effectLst/>
                <a:latin typeface="Helvetica" panose="020B0604020202020204" pitchFamily="34" charset="0"/>
              </a:rPr>
              <a:t> ranges from 1 to 2.5 for vessels enhancement.</a:t>
            </a:r>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9</a:t>
            </a:fld>
            <a:endParaRPr lang="en-US"/>
          </a:p>
        </p:txBody>
      </p:sp>
    </p:spTree>
    <p:extLst>
      <p:ext uri="{BB962C8B-B14F-4D97-AF65-F5344CB8AC3E}">
        <p14:creationId xmlns:p14="http://schemas.microsoft.com/office/powerpoint/2010/main" val="133954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020"/>
                </a:solidFill>
                <a:effectLst/>
                <a:latin typeface="Helvetica" panose="020B0604020202020204" pitchFamily="34" charset="0"/>
              </a:rPr>
              <a:t>Our method reduced the complexity and computation by taking only difference of </a:t>
            </a:r>
            <a:r>
              <a:rPr lang="en-US" b="0" i="1" dirty="0">
                <a:solidFill>
                  <a:srgbClr val="202020"/>
                </a:solidFill>
                <a:effectLst/>
                <a:latin typeface="Helvetica" panose="020B0604020202020204" pitchFamily="34" charset="0"/>
              </a:rPr>
              <a:t>λ</a:t>
            </a:r>
            <a:r>
              <a:rPr lang="en-US" b="0" i="0" baseline="-25000" dirty="0">
                <a:solidFill>
                  <a:srgbClr val="202020"/>
                </a:solidFill>
                <a:effectLst/>
                <a:latin typeface="Helvetica" panose="020B0604020202020204" pitchFamily="34" charset="0"/>
              </a:rPr>
              <a:t>1</a:t>
            </a:r>
            <a:r>
              <a:rPr lang="en-US" b="0" i="0" dirty="0">
                <a:solidFill>
                  <a:srgbClr val="202020"/>
                </a:solidFill>
                <a:effectLst/>
                <a:latin typeface="Helvetica" panose="020B0604020202020204" pitchFamily="34" charset="0"/>
              </a:rPr>
              <a:t> and </a:t>
            </a:r>
            <a:r>
              <a:rPr lang="en-US" b="0" i="1" dirty="0">
                <a:solidFill>
                  <a:srgbClr val="202020"/>
                </a:solidFill>
                <a:effectLst/>
                <a:latin typeface="Helvetica" panose="020B0604020202020204" pitchFamily="34" charset="0"/>
              </a:rPr>
              <a:t>λ</a:t>
            </a:r>
            <a:r>
              <a:rPr lang="en-US" b="0" i="0" baseline="-25000" dirty="0">
                <a:solidFill>
                  <a:srgbClr val="202020"/>
                </a:solidFill>
                <a:effectLst/>
                <a:latin typeface="Helvetica" panose="020B0604020202020204" pitchFamily="34" charset="0"/>
              </a:rPr>
              <a:t>2</a:t>
            </a:r>
            <a:r>
              <a:rPr lang="en-US" b="0" i="0" dirty="0">
                <a:solidFill>
                  <a:srgbClr val="202020"/>
                </a:solidFill>
                <a:effectLst/>
                <a:latin typeface="Helvetica" panose="020B0604020202020204" pitchFamily="34" charset="0"/>
              </a:rPr>
              <a:t> opposed to other existing methods using </a:t>
            </a:r>
            <a:r>
              <a:rPr lang="en-US" b="0" i="0" dirty="0" err="1">
                <a:solidFill>
                  <a:srgbClr val="202020"/>
                </a:solidFill>
                <a:effectLst/>
                <a:latin typeface="Helvetica" panose="020B0604020202020204" pitchFamily="34" charset="0"/>
              </a:rPr>
              <a:t>Frangi’s</a:t>
            </a:r>
            <a:r>
              <a:rPr lang="en-US" b="0" i="0" dirty="0">
                <a:solidFill>
                  <a:srgbClr val="202020"/>
                </a:solidFill>
                <a:effectLst/>
                <a:latin typeface="Helvetica" panose="020B0604020202020204" pitchFamily="34" charset="0"/>
              </a:rPr>
              <a:t> filter. </a:t>
            </a:r>
          </a:p>
          <a:p>
            <a:pPr algn="l"/>
            <a:r>
              <a:rPr lang="en-US" b="0" i="0" dirty="0">
                <a:solidFill>
                  <a:srgbClr val="202020"/>
                </a:solidFill>
                <a:effectLst/>
                <a:latin typeface="Helvetica" panose="020B0604020202020204" pitchFamily="34" charset="0"/>
              </a:rPr>
              <a:t>Difference images are obtained as </a:t>
            </a:r>
            <a:r>
              <a:rPr lang="en-US" b="0" i="1" dirty="0" err="1">
                <a:solidFill>
                  <a:srgbClr val="202020"/>
                </a:solidFill>
                <a:effectLst/>
                <a:latin typeface="Helvetica" panose="020B0604020202020204" pitchFamily="34" charset="0"/>
              </a:rPr>
              <a:t>I</a:t>
            </a:r>
            <a:r>
              <a:rPr lang="en-US" b="0" i="1" baseline="-25000" dirty="0" err="1">
                <a:solidFill>
                  <a:srgbClr val="202020"/>
                </a:solidFill>
                <a:effectLst/>
                <a:latin typeface="Helvetica" panose="020B0604020202020204" pitchFamily="34" charset="0"/>
              </a:rPr>
              <a:t>image</a:t>
            </a:r>
            <a:r>
              <a:rPr lang="en-US" b="0" i="0" dirty="0">
                <a:solidFill>
                  <a:srgbClr val="202020"/>
                </a:solidFill>
                <a:effectLst/>
                <a:latin typeface="Helvetica" panose="020B0604020202020204" pitchFamily="34" charset="0"/>
              </a:rPr>
              <a:t> = </a:t>
            </a:r>
            <a:r>
              <a:rPr lang="en-US" b="0" i="1" dirty="0">
                <a:solidFill>
                  <a:srgbClr val="202020"/>
                </a:solidFill>
                <a:effectLst/>
                <a:latin typeface="Helvetica" panose="020B0604020202020204" pitchFamily="34" charset="0"/>
              </a:rPr>
              <a:t>λ</a:t>
            </a:r>
            <a:r>
              <a:rPr lang="en-US" b="0" i="0" baseline="-25000" dirty="0">
                <a:solidFill>
                  <a:srgbClr val="202020"/>
                </a:solidFill>
                <a:effectLst/>
                <a:latin typeface="Helvetica" panose="020B0604020202020204" pitchFamily="34" charset="0"/>
              </a:rPr>
              <a:t>2</a:t>
            </a:r>
            <a:r>
              <a:rPr lang="en-US" b="0" i="0" dirty="0">
                <a:solidFill>
                  <a:srgbClr val="202020"/>
                </a:solidFill>
                <a:effectLst/>
                <a:latin typeface="Helvetica" panose="020B0604020202020204" pitchFamily="34" charset="0"/>
              </a:rPr>
              <a:t> − </a:t>
            </a:r>
            <a:r>
              <a:rPr lang="en-US" b="0" i="1" dirty="0">
                <a:solidFill>
                  <a:srgbClr val="202020"/>
                </a:solidFill>
                <a:effectLst/>
                <a:latin typeface="Helvetica" panose="020B0604020202020204" pitchFamily="34" charset="0"/>
              </a:rPr>
              <a:t>λ</a:t>
            </a:r>
            <a:r>
              <a:rPr lang="en-US" b="0" i="0" baseline="-25000" dirty="0">
                <a:solidFill>
                  <a:srgbClr val="202020"/>
                </a:solidFill>
                <a:effectLst/>
                <a:latin typeface="Helvetica" panose="020B0604020202020204" pitchFamily="34" charset="0"/>
              </a:rPr>
              <a:t>1</a:t>
            </a:r>
            <a:r>
              <a:rPr lang="en-US" b="0" i="0" dirty="0">
                <a:solidFill>
                  <a:srgbClr val="202020"/>
                </a:solidFill>
                <a:effectLst/>
                <a:latin typeface="Helvetica" panose="020B0604020202020204" pitchFamily="34" charset="0"/>
              </a:rPr>
              <a:t> at two different scales having values 1 and 2.5 for </a:t>
            </a:r>
            <a:r>
              <a:rPr lang="en-US" b="0" i="1" dirty="0">
                <a:solidFill>
                  <a:srgbClr val="202020"/>
                </a:solidFill>
                <a:effectLst/>
                <a:latin typeface="Helvetica" panose="020B0604020202020204" pitchFamily="34" charset="0"/>
              </a:rPr>
              <a:t>σ</a:t>
            </a:r>
            <a:r>
              <a:rPr lang="en-US" b="0" i="0" dirty="0">
                <a:solidFill>
                  <a:srgbClr val="202020"/>
                </a:solidFill>
                <a:effectLst/>
                <a:latin typeface="Helvetica" panose="020B0604020202020204" pitchFamily="34" charset="0"/>
              </a:rPr>
              <a:t>.</a:t>
            </a:r>
          </a:p>
          <a:p>
            <a:pPr algn="l"/>
            <a:r>
              <a:rPr lang="en-US" b="0" i="0" dirty="0">
                <a:solidFill>
                  <a:srgbClr val="202020"/>
                </a:solidFill>
                <a:effectLst/>
                <a:latin typeface="Helvetica" panose="020B0604020202020204" pitchFamily="34" charset="0"/>
              </a:rPr>
              <a:t>We have tested the setting of parameter </a:t>
            </a:r>
            <a:r>
              <a:rPr lang="en-US" b="0" i="1" dirty="0">
                <a:solidFill>
                  <a:srgbClr val="202020"/>
                </a:solidFill>
                <a:effectLst/>
                <a:latin typeface="Helvetica" panose="020B0604020202020204" pitchFamily="34" charset="0"/>
              </a:rPr>
              <a:t>σ</a:t>
            </a:r>
            <a:r>
              <a:rPr lang="en-US" b="0" i="0" dirty="0">
                <a:solidFill>
                  <a:srgbClr val="202020"/>
                </a:solidFill>
                <a:effectLst/>
                <a:latin typeface="Helvetica" panose="020B0604020202020204" pitchFamily="34" charset="0"/>
              </a:rPr>
              <a:t> on different </a:t>
            </a:r>
            <a:r>
              <a:rPr lang="en-US" b="0" i="0" dirty="0" err="1">
                <a:solidFill>
                  <a:srgbClr val="202020"/>
                </a:solidFill>
                <a:effectLst/>
                <a:latin typeface="Helvetica" panose="020B0604020202020204" pitchFamily="34" charset="0"/>
              </a:rPr>
              <a:t>scalesas</a:t>
            </a:r>
            <a:r>
              <a:rPr lang="en-US" b="0" i="0" dirty="0">
                <a:solidFill>
                  <a:srgbClr val="202020"/>
                </a:solidFill>
                <a:effectLst/>
                <a:latin typeface="Helvetica" panose="020B0604020202020204" pitchFamily="34" charset="0"/>
              </a:rPr>
              <a:t> shown in </a:t>
            </a:r>
            <a:r>
              <a:rPr lang="en-US" b="0" i="0" u="sng" dirty="0">
                <a:solidFill>
                  <a:srgbClr val="3E0577"/>
                </a:solidFill>
                <a:effectLst/>
                <a:latin typeface="Helvetica" panose="020B0604020202020204" pitchFamily="34" charset="0"/>
                <a:hlinkClick r:id="rId3"/>
              </a:rPr>
              <a:t>Fig 3</a:t>
            </a:r>
            <a:r>
              <a:rPr lang="en-US" b="0" i="0" dirty="0">
                <a:solidFill>
                  <a:srgbClr val="202020"/>
                </a:solidFill>
                <a:effectLst/>
                <a:latin typeface="Helvetica" panose="020B0604020202020204" pitchFamily="34" charset="0"/>
              </a:rPr>
              <a:t>, </a:t>
            </a:r>
          </a:p>
          <a:p>
            <a:pPr algn="l"/>
            <a:r>
              <a:rPr lang="en-US" b="0" i="0" dirty="0">
                <a:solidFill>
                  <a:srgbClr val="202020"/>
                </a:solidFill>
                <a:effectLst/>
                <a:latin typeface="Helvetica" panose="020B0604020202020204" pitchFamily="34" charset="0"/>
              </a:rPr>
              <a:t>which clearly indicates that setting of smaller scale increased False Positive Rate (FPR) considering background as a vessel pixels. </a:t>
            </a:r>
          </a:p>
          <a:p>
            <a:pPr algn="l"/>
            <a:r>
              <a:rPr lang="en-US" b="0" i="0" dirty="0">
                <a:solidFill>
                  <a:srgbClr val="202020"/>
                </a:solidFill>
                <a:effectLst/>
                <a:latin typeface="Helvetica" panose="020B0604020202020204" pitchFamily="34" charset="0"/>
              </a:rPr>
              <a:t>In case of setting larger scale for </a:t>
            </a:r>
            <a:r>
              <a:rPr lang="en-US" b="0" i="1" dirty="0">
                <a:solidFill>
                  <a:srgbClr val="202020"/>
                </a:solidFill>
                <a:effectLst/>
                <a:latin typeface="Helvetica" panose="020B0604020202020204" pitchFamily="34" charset="0"/>
              </a:rPr>
              <a:t>σ</a:t>
            </a:r>
            <a:r>
              <a:rPr lang="en-US" b="0" i="0" dirty="0">
                <a:solidFill>
                  <a:srgbClr val="202020"/>
                </a:solidFill>
                <a:effectLst/>
                <a:latin typeface="Helvetica" panose="020B0604020202020204" pitchFamily="34" charset="0"/>
              </a:rPr>
              <a:t>, which is not able to detect thin vessel pixels decreasing the sensitivity of the proposed method.</a:t>
            </a:r>
          </a:p>
          <a:p>
            <a:endParaRPr lang="en-US" dirty="0"/>
          </a:p>
          <a:p>
            <a:pPr algn="l"/>
            <a:r>
              <a:rPr lang="en-US" b="1" i="0" dirty="0">
                <a:solidFill>
                  <a:srgbClr val="202020"/>
                </a:solidFill>
                <a:effectLst/>
                <a:latin typeface="Helvetica" panose="020B0604020202020204" pitchFamily="34" charset="0"/>
              </a:rPr>
              <a:t>Fig 3. Comparison of the setting of parameter </a:t>
            </a:r>
            <a:r>
              <a:rPr lang="en-US" b="1" i="1" dirty="0">
                <a:solidFill>
                  <a:srgbClr val="202020"/>
                </a:solidFill>
                <a:effectLst/>
                <a:latin typeface="Helvetica" panose="020B0604020202020204" pitchFamily="34" charset="0"/>
              </a:rPr>
              <a:t>σ</a:t>
            </a:r>
            <a:r>
              <a:rPr lang="en-US" b="1" i="0" dirty="0">
                <a:solidFill>
                  <a:srgbClr val="202020"/>
                </a:solidFill>
                <a:effectLst/>
                <a:latin typeface="Helvetica" panose="020B0604020202020204" pitchFamily="34" charset="0"/>
              </a:rPr>
              <a:t> on different scales.</a:t>
            </a:r>
          </a:p>
          <a:p>
            <a:pPr algn="l"/>
            <a:r>
              <a:rPr lang="en-US" b="0" i="0" dirty="0">
                <a:solidFill>
                  <a:srgbClr val="202020"/>
                </a:solidFill>
                <a:effectLst/>
                <a:latin typeface="Helvetica" panose="020B0604020202020204" pitchFamily="34" charset="0"/>
              </a:rPr>
              <a:t>(a) Thin vessel enhanced image. (b) Thin binary Image. (c) Thick vessel enhanced image. (d) Thick binary image.</a:t>
            </a:r>
          </a:p>
          <a:p>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10</a:t>
            </a:fld>
            <a:endParaRPr lang="en-US"/>
          </a:p>
        </p:txBody>
      </p:sp>
    </p:spTree>
    <p:extLst>
      <p:ext uri="{BB962C8B-B14F-4D97-AF65-F5344CB8AC3E}">
        <p14:creationId xmlns:p14="http://schemas.microsoft.com/office/powerpoint/2010/main" val="304178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latin typeface="Helvetica" panose="020B0604020202020204" pitchFamily="34" charset="0"/>
              </a:rPr>
              <a:t>We have applied Otsu’s approach [</a:t>
            </a:r>
            <a:r>
              <a:rPr lang="en-US" b="0" i="0" u="sng" dirty="0">
                <a:solidFill>
                  <a:srgbClr val="3E0577"/>
                </a:solidFill>
                <a:effectLst/>
                <a:latin typeface="Helvetica" panose="020B0604020202020204" pitchFamily="34" charset="0"/>
                <a:hlinkClick r:id="rId3"/>
              </a:rPr>
              <a:t>44</a:t>
            </a:r>
            <a:r>
              <a:rPr lang="en-US" b="0" i="0" dirty="0">
                <a:solidFill>
                  <a:srgbClr val="202020"/>
                </a:solidFill>
                <a:effectLst/>
                <a:latin typeface="Helvetica" panose="020B0604020202020204" pitchFamily="34" charset="0"/>
              </a:rPr>
              <a:t>] in a modified way to suppress the unwanted noise and geometrical objects based on vessel structure. </a:t>
            </a:r>
          </a:p>
          <a:p>
            <a:r>
              <a:rPr lang="en-US" b="0" i="0" dirty="0">
                <a:solidFill>
                  <a:srgbClr val="202020"/>
                </a:solidFill>
                <a:effectLst/>
                <a:latin typeface="Helvetica" panose="020B0604020202020204" pitchFamily="34" charset="0"/>
              </a:rPr>
              <a:t>Usually Otsu’s approach is used locally or globally on the entire image to find a threshold for classification of vessel and non-vessel pixels. </a:t>
            </a:r>
          </a:p>
          <a:p>
            <a:r>
              <a:rPr lang="en-US" b="0" i="0" dirty="0">
                <a:solidFill>
                  <a:srgbClr val="202020"/>
                </a:solidFill>
                <a:effectLst/>
                <a:latin typeface="Helvetica" panose="020B0604020202020204" pitchFamily="34" charset="0"/>
              </a:rPr>
              <a:t>Applying Otsu threshold on the whole image at once does not give fruitful results that’s why we have applied it separately on wide and thin vessel images. </a:t>
            </a:r>
          </a:p>
          <a:p>
            <a:r>
              <a:rPr lang="en-US" b="0" i="0" dirty="0">
                <a:solidFill>
                  <a:srgbClr val="202020"/>
                </a:solidFill>
                <a:effectLst/>
                <a:latin typeface="Helvetica" panose="020B0604020202020204" pitchFamily="34" charset="0"/>
              </a:rPr>
              <a:t>We have used global threshold on wide vessels enhanced image and fused its resultant image into thin vessel enhanced image. </a:t>
            </a:r>
          </a:p>
          <a:p>
            <a:r>
              <a:rPr lang="en-US" b="0" i="0" dirty="0">
                <a:solidFill>
                  <a:srgbClr val="202020"/>
                </a:solidFill>
                <a:effectLst/>
                <a:latin typeface="Helvetica" panose="020B0604020202020204" pitchFamily="34" charset="0"/>
              </a:rPr>
              <a:t>In this way both thin and thick vessels become more prominent. We obtained a single enhanced image on which further local thresholding has been applied.</a:t>
            </a:r>
          </a:p>
          <a:p>
            <a:r>
              <a:rPr lang="en-US" b="0" i="0" dirty="0">
                <a:solidFill>
                  <a:srgbClr val="202020"/>
                </a:solidFill>
                <a:effectLst/>
                <a:latin typeface="Helvetica" panose="020B0604020202020204" pitchFamily="34" charset="0"/>
              </a:rPr>
              <a:t> In local thresholding, we used vessel based thresholding which depends upon vessel locality to define a new threshold. </a:t>
            </a:r>
          </a:p>
          <a:p>
            <a:r>
              <a:rPr lang="en-US" b="0" i="0" dirty="0">
                <a:solidFill>
                  <a:srgbClr val="202020"/>
                </a:solidFill>
                <a:effectLst/>
                <a:latin typeface="Helvetica" panose="020B0604020202020204" pitchFamily="34" charset="0"/>
              </a:rPr>
              <a:t>We added some offset in the global threshold to suppress the noise more effectively for vessels in the neighborhood of wide vessels.</a:t>
            </a:r>
          </a:p>
          <a:p>
            <a:r>
              <a:rPr lang="en-US" b="0" i="0" dirty="0">
                <a:solidFill>
                  <a:srgbClr val="202020"/>
                </a:solidFill>
                <a:effectLst/>
                <a:latin typeface="Helvetica" panose="020B0604020202020204" pitchFamily="34" charset="0"/>
              </a:rPr>
              <a:t> For other regions away from wide vessels, we set lower threshold than the global by subtracting some offset from it to extract the small or thin vessels from the background having low intensity. Further, postprocessing steps have been applied to obtain final segmented image.</a:t>
            </a:r>
          </a:p>
          <a:p>
            <a:endParaRPr lang="en-US" b="0" i="0" dirty="0">
              <a:solidFill>
                <a:srgbClr val="202020"/>
              </a:solidFill>
              <a:effectLst/>
              <a:latin typeface="Helvetica" panose="020B0604020202020204" pitchFamily="34" charset="0"/>
            </a:endParaRPr>
          </a:p>
          <a:p>
            <a:r>
              <a:rPr lang="en-US" b="0" i="0" dirty="0">
                <a:solidFill>
                  <a:srgbClr val="202020"/>
                </a:solidFill>
                <a:effectLst/>
                <a:latin typeface="Helvetica" panose="020B0604020202020204" pitchFamily="34" charset="0"/>
              </a:rPr>
              <a:t>We used Otsu’s approach [</a:t>
            </a:r>
            <a:r>
              <a:rPr lang="en-US" b="0" i="0" u="sng" dirty="0">
                <a:solidFill>
                  <a:srgbClr val="3E0577"/>
                </a:solidFill>
                <a:effectLst/>
                <a:latin typeface="Helvetica" panose="020B0604020202020204" pitchFamily="34" charset="0"/>
                <a:hlinkClick r:id="rId3"/>
              </a:rPr>
              <a:t>44</a:t>
            </a:r>
            <a:r>
              <a:rPr lang="en-US" b="0" i="0" dirty="0">
                <a:solidFill>
                  <a:srgbClr val="202020"/>
                </a:solidFill>
                <a:effectLst/>
                <a:latin typeface="Helvetica" panose="020B0604020202020204" pitchFamily="34" charset="0"/>
              </a:rPr>
              <a:t>], to divide pixels of an image into two segments </a:t>
            </a:r>
            <a:r>
              <a:rPr lang="en-US" b="0" i="1" dirty="0">
                <a:solidFill>
                  <a:srgbClr val="202020"/>
                </a:solidFill>
                <a:effectLst/>
                <a:latin typeface="Helvetica" panose="020B0604020202020204" pitchFamily="34" charset="0"/>
              </a:rPr>
              <a:t>S</a:t>
            </a:r>
            <a:r>
              <a:rPr lang="en-US" b="0" i="0" baseline="-25000" dirty="0">
                <a:solidFill>
                  <a:srgbClr val="202020"/>
                </a:solidFill>
                <a:effectLst/>
                <a:latin typeface="Helvetica" panose="020B0604020202020204" pitchFamily="34" charset="0"/>
              </a:rPr>
              <a:t>0</a:t>
            </a:r>
            <a:r>
              <a:rPr lang="en-US" b="0" i="0" dirty="0">
                <a:solidFill>
                  <a:srgbClr val="202020"/>
                </a:solidFill>
                <a:effectLst/>
                <a:latin typeface="Helvetica" panose="020B0604020202020204" pitchFamily="34" charset="0"/>
              </a:rPr>
              <a:t> and </a:t>
            </a:r>
            <a:r>
              <a:rPr lang="en-US" b="0" i="1" dirty="0">
                <a:solidFill>
                  <a:srgbClr val="202020"/>
                </a:solidFill>
                <a:effectLst/>
                <a:latin typeface="Helvetica" panose="020B0604020202020204" pitchFamily="34" charset="0"/>
              </a:rPr>
              <a:t>S</a:t>
            </a:r>
            <a:r>
              <a:rPr lang="en-US" b="0" i="0" baseline="-25000" dirty="0">
                <a:solidFill>
                  <a:srgbClr val="202020"/>
                </a:solidFill>
                <a:effectLst/>
                <a:latin typeface="Helvetica" panose="020B0604020202020204" pitchFamily="34" charset="0"/>
              </a:rPr>
              <a:t>1</a:t>
            </a:r>
            <a:r>
              <a:rPr lang="en-US" b="0" i="0" dirty="0">
                <a:solidFill>
                  <a:srgbClr val="202020"/>
                </a:solidFill>
                <a:effectLst/>
                <a:latin typeface="Helvetica" panose="020B0604020202020204" pitchFamily="34" charset="0"/>
              </a:rPr>
              <a:t> (e.g., objects and background) at intensity level </a:t>
            </a:r>
            <a:r>
              <a:rPr lang="en-US" b="0" i="1" dirty="0">
                <a:solidFill>
                  <a:srgbClr val="202020"/>
                </a:solidFill>
                <a:effectLst/>
                <a:latin typeface="Helvetica" panose="020B0604020202020204" pitchFamily="34" charset="0"/>
              </a:rPr>
              <a:t>t</a:t>
            </a:r>
            <a:r>
              <a:rPr lang="en-US" b="0" i="0" dirty="0">
                <a:solidFill>
                  <a:srgbClr val="202020"/>
                </a:solidFill>
                <a:effectLst/>
                <a:latin typeface="Helvetica" panose="020B0604020202020204" pitchFamily="34" charset="0"/>
              </a:rPr>
              <a:t>, </a:t>
            </a:r>
            <a:r>
              <a:rPr lang="en-US" b="0" i="0" dirty="0" err="1">
                <a:solidFill>
                  <a:srgbClr val="202020"/>
                </a:solidFill>
                <a:effectLst/>
                <a:latin typeface="Helvetica" panose="020B0604020202020204" pitchFamily="34" charset="0"/>
              </a:rPr>
              <a:t>i.e</a:t>
            </a:r>
            <a:r>
              <a:rPr lang="en-US" b="0" i="0" dirty="0">
                <a:solidFill>
                  <a:srgbClr val="202020"/>
                </a:solidFill>
                <a:effectLst/>
                <a:latin typeface="Helvetica" panose="020B0604020202020204" pitchFamily="34" charset="0"/>
              </a:rPr>
              <a:t>, </a:t>
            </a:r>
            <a:r>
              <a:rPr lang="en-US" b="0" i="1" dirty="0">
                <a:solidFill>
                  <a:srgbClr val="202020"/>
                </a:solidFill>
                <a:effectLst/>
                <a:latin typeface="Helvetica" panose="020B0604020202020204" pitchFamily="34" charset="0"/>
              </a:rPr>
              <a:t>S</a:t>
            </a:r>
            <a:r>
              <a:rPr lang="en-US" b="0" i="0" baseline="-25000" dirty="0">
                <a:solidFill>
                  <a:srgbClr val="202020"/>
                </a:solidFill>
                <a:effectLst/>
                <a:latin typeface="Helvetica" panose="020B0604020202020204" pitchFamily="34" charset="0"/>
              </a:rPr>
              <a:t>0</a:t>
            </a:r>
            <a:r>
              <a:rPr lang="en-US" b="0" i="0" dirty="0">
                <a:solidFill>
                  <a:srgbClr val="202020"/>
                </a:solidFill>
                <a:effectLst/>
                <a:latin typeface="Helvetica" panose="020B0604020202020204" pitchFamily="34" charset="0"/>
              </a:rPr>
              <a:t> = {0,1,2,…….,</a:t>
            </a:r>
            <a:r>
              <a:rPr lang="en-US" b="0" i="1" dirty="0">
                <a:solidFill>
                  <a:srgbClr val="202020"/>
                </a:solidFill>
                <a:effectLst/>
                <a:latin typeface="Helvetica" panose="020B0604020202020204" pitchFamily="34" charset="0"/>
              </a:rPr>
              <a:t>t</a:t>
            </a:r>
            <a:r>
              <a:rPr lang="en-US" b="0" i="0" dirty="0">
                <a:solidFill>
                  <a:srgbClr val="202020"/>
                </a:solidFill>
                <a:effectLst/>
                <a:latin typeface="Helvetica" panose="020B0604020202020204" pitchFamily="34" charset="0"/>
              </a:rPr>
              <a:t>} and </a:t>
            </a:r>
            <a:r>
              <a:rPr lang="en-US" b="0" i="1" dirty="0">
                <a:solidFill>
                  <a:srgbClr val="202020"/>
                </a:solidFill>
                <a:effectLst/>
                <a:latin typeface="Helvetica" panose="020B0604020202020204" pitchFamily="34" charset="0"/>
              </a:rPr>
              <a:t>S</a:t>
            </a:r>
            <a:r>
              <a:rPr lang="en-US" b="0" i="0" baseline="-25000" dirty="0">
                <a:solidFill>
                  <a:srgbClr val="202020"/>
                </a:solidFill>
                <a:effectLst/>
                <a:latin typeface="Helvetica" panose="020B0604020202020204" pitchFamily="34" charset="0"/>
              </a:rPr>
              <a:t>1</a:t>
            </a:r>
            <a:r>
              <a:rPr lang="en-US" b="0" i="0" dirty="0">
                <a:solidFill>
                  <a:srgbClr val="202020"/>
                </a:solidFill>
                <a:effectLst/>
                <a:latin typeface="Helvetica" panose="020B0604020202020204" pitchFamily="34" charset="0"/>
              </a:rPr>
              <a:t> = {</a:t>
            </a:r>
            <a:r>
              <a:rPr lang="en-US" b="0" i="1" dirty="0">
                <a:solidFill>
                  <a:srgbClr val="202020"/>
                </a:solidFill>
                <a:effectLst/>
                <a:latin typeface="Helvetica" panose="020B0604020202020204" pitchFamily="34" charset="0"/>
              </a:rPr>
              <a:t>t</a:t>
            </a:r>
            <a:r>
              <a:rPr lang="en-US" b="0" i="0" dirty="0">
                <a:solidFill>
                  <a:srgbClr val="202020"/>
                </a:solidFill>
                <a:effectLst/>
                <a:latin typeface="Helvetica" panose="020B0604020202020204" pitchFamily="34" charset="0"/>
              </a:rPr>
              <a:t> + 1,</a:t>
            </a:r>
            <a:r>
              <a:rPr lang="en-US" b="0" i="1" dirty="0">
                <a:solidFill>
                  <a:srgbClr val="202020"/>
                </a:solidFill>
                <a:effectLst/>
                <a:latin typeface="Helvetica" panose="020B0604020202020204" pitchFamily="34" charset="0"/>
              </a:rPr>
              <a:t>t</a:t>
            </a:r>
            <a:r>
              <a:rPr lang="en-US" b="0" i="0" dirty="0">
                <a:solidFill>
                  <a:srgbClr val="202020"/>
                </a:solidFill>
                <a:effectLst/>
                <a:latin typeface="Helvetica" panose="020B0604020202020204" pitchFamily="34" charset="0"/>
              </a:rPr>
              <a:t> + 2,…….,</a:t>
            </a:r>
            <a:r>
              <a:rPr lang="en-US" b="0" i="1" dirty="0">
                <a:solidFill>
                  <a:srgbClr val="202020"/>
                </a:solidFill>
                <a:effectLst/>
                <a:latin typeface="Helvetica" panose="020B0604020202020204" pitchFamily="34" charset="0"/>
              </a:rPr>
              <a:t>L</a:t>
            </a:r>
            <a:r>
              <a:rPr lang="en-US" b="0" i="0" dirty="0">
                <a:solidFill>
                  <a:srgbClr val="202020"/>
                </a:solidFill>
                <a:effectLst/>
                <a:latin typeface="Helvetica" panose="020B0604020202020204" pitchFamily="34" charset="0"/>
              </a:rPr>
              <a:t> − 1}. </a:t>
            </a:r>
            <a:endParaRPr lang="en-US" dirty="0"/>
          </a:p>
        </p:txBody>
      </p:sp>
      <p:sp>
        <p:nvSpPr>
          <p:cNvPr id="4" name="Slide Number Placeholder 3"/>
          <p:cNvSpPr>
            <a:spLocks noGrp="1"/>
          </p:cNvSpPr>
          <p:nvPr>
            <p:ph type="sldNum" sz="quarter" idx="5"/>
          </p:nvPr>
        </p:nvSpPr>
        <p:spPr/>
        <p:txBody>
          <a:bodyPr/>
          <a:lstStyle/>
          <a:p>
            <a:fld id="{4E459B0F-BCFD-4C86-A7F0-B07A5F650E97}" type="slidenum">
              <a:rPr lang="en-US" smtClean="0"/>
              <a:t>11</a:t>
            </a:fld>
            <a:endParaRPr lang="en-US"/>
          </a:p>
        </p:txBody>
      </p:sp>
    </p:spTree>
    <p:extLst>
      <p:ext uri="{BB962C8B-B14F-4D97-AF65-F5344CB8AC3E}">
        <p14:creationId xmlns:p14="http://schemas.microsoft.com/office/powerpoint/2010/main" val="54092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312447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76909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5282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296931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771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1091861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995299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259467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169553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6C966-B4C9-4403-8CF6-2A6EAD33F1B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11434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6C966-B4C9-4403-8CF6-2A6EAD33F1B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356906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6C966-B4C9-4403-8CF6-2A6EAD33F1BF}"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407530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6C966-B4C9-4403-8CF6-2A6EAD33F1B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39914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6C966-B4C9-4403-8CF6-2A6EAD33F1BF}"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403062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6C966-B4C9-4403-8CF6-2A6EAD33F1B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63303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6C966-B4C9-4403-8CF6-2A6EAD33F1B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2B457-584E-449B-BC87-F671E8BDAE9C}" type="slidenum">
              <a:rPr lang="en-US" smtClean="0"/>
              <a:t>‹#›</a:t>
            </a:fld>
            <a:endParaRPr lang="en-US"/>
          </a:p>
        </p:txBody>
      </p:sp>
    </p:spTree>
    <p:extLst>
      <p:ext uri="{BB962C8B-B14F-4D97-AF65-F5344CB8AC3E}">
        <p14:creationId xmlns:p14="http://schemas.microsoft.com/office/powerpoint/2010/main" val="248403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6C966-B4C9-4403-8CF6-2A6EAD33F1BF}" type="datetimeFigureOut">
              <a:rPr lang="en-US" smtClean="0"/>
              <a:t>7/26/2023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C2B457-584E-449B-BC87-F671E8BDAE9C}" type="slidenum">
              <a:rPr lang="en-US" smtClean="0"/>
              <a:t>‹#›</a:t>
            </a:fld>
            <a:endParaRPr lang="en-US"/>
          </a:p>
        </p:txBody>
      </p:sp>
    </p:spTree>
    <p:extLst>
      <p:ext uri="{BB962C8B-B14F-4D97-AF65-F5344CB8AC3E}">
        <p14:creationId xmlns:p14="http://schemas.microsoft.com/office/powerpoint/2010/main" val="1445998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86CF-7196-4748-AB51-AA74F5B13CDF}"/>
              </a:ext>
            </a:extLst>
          </p:cNvPr>
          <p:cNvSpPr>
            <a:spLocks noGrp="1"/>
          </p:cNvSpPr>
          <p:nvPr>
            <p:ph type="ctrTitle"/>
          </p:nvPr>
        </p:nvSpPr>
        <p:spPr>
          <a:xfrm>
            <a:off x="1524000" y="1337641"/>
            <a:ext cx="9144000" cy="2330002"/>
          </a:xfrm>
        </p:spPr>
        <p:txBody>
          <a:bodyPr>
            <a:normAutofit/>
          </a:bodyPr>
          <a:lstStyle/>
          <a:p>
            <a:r>
              <a:rPr lang="en-US" sz="5400" dirty="0">
                <a:solidFill>
                  <a:schemeClr val="tx1"/>
                </a:solidFill>
              </a:rPr>
              <a:t>SEGMENTATION AND DENOISING of retinal vessels</a:t>
            </a:r>
          </a:p>
        </p:txBody>
      </p:sp>
      <p:sp>
        <p:nvSpPr>
          <p:cNvPr id="3" name="Subtitle 2">
            <a:extLst>
              <a:ext uri="{FF2B5EF4-FFF2-40B4-BE49-F238E27FC236}">
                <a16:creationId xmlns:a16="http://schemas.microsoft.com/office/drawing/2014/main" id="{7DDE10A6-CE2D-ABF1-59A9-CCFF479071A5}"/>
              </a:ext>
            </a:extLst>
          </p:cNvPr>
          <p:cNvSpPr>
            <a:spLocks noGrp="1"/>
          </p:cNvSpPr>
          <p:nvPr>
            <p:ph type="subTitle" idx="1"/>
          </p:nvPr>
        </p:nvSpPr>
        <p:spPr>
          <a:xfrm>
            <a:off x="1524000" y="3990165"/>
            <a:ext cx="9144000" cy="1279432"/>
          </a:xfrm>
        </p:spPr>
        <p:txBody>
          <a:bodyPr>
            <a:normAutofit/>
          </a:bodyPr>
          <a:lstStyle/>
          <a:p>
            <a:r>
              <a:rPr lang="en-US" sz="2200" dirty="0"/>
              <a:t>PROJECT BY</a:t>
            </a:r>
          </a:p>
          <a:p>
            <a:r>
              <a:rPr lang="en-US" sz="2200" dirty="0"/>
              <a:t>PRANAVPAL REDDY PINGILI</a:t>
            </a:r>
          </a:p>
        </p:txBody>
      </p:sp>
    </p:spTree>
    <p:extLst>
      <p:ext uri="{BB962C8B-B14F-4D97-AF65-F5344CB8AC3E}">
        <p14:creationId xmlns:p14="http://schemas.microsoft.com/office/powerpoint/2010/main" val="81414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8BEA-D18B-7957-EA65-FB68070302A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8133D3F-2DA9-38A7-3618-2DA0F7DF78CE}"/>
              </a:ext>
            </a:extLst>
          </p:cNvPr>
          <p:cNvPicPr>
            <a:picLocks noGrp="1" noChangeAspect="1"/>
          </p:cNvPicPr>
          <p:nvPr>
            <p:ph idx="1"/>
          </p:nvPr>
        </p:nvPicPr>
        <p:blipFill>
          <a:blip r:embed="rId3"/>
          <a:stretch>
            <a:fillRect/>
          </a:stretch>
        </p:blipFill>
        <p:spPr>
          <a:xfrm>
            <a:off x="2620038" y="2160588"/>
            <a:ext cx="4711962" cy="3881437"/>
          </a:xfrm>
        </p:spPr>
      </p:pic>
    </p:spTree>
    <p:extLst>
      <p:ext uri="{BB962C8B-B14F-4D97-AF65-F5344CB8AC3E}">
        <p14:creationId xmlns:p14="http://schemas.microsoft.com/office/powerpoint/2010/main" val="253198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02BA-F003-FE50-D4B0-DFC9ABF4FAAF}"/>
              </a:ext>
            </a:extLst>
          </p:cNvPr>
          <p:cNvSpPr>
            <a:spLocks noGrp="1"/>
          </p:cNvSpPr>
          <p:nvPr>
            <p:ph type="title"/>
          </p:nvPr>
        </p:nvSpPr>
        <p:spPr/>
        <p:txBody>
          <a:bodyPr/>
          <a:lstStyle/>
          <a:p>
            <a:r>
              <a:rPr lang="en-US" b="1" i="0" dirty="0">
                <a:solidFill>
                  <a:srgbClr val="202020"/>
                </a:solidFill>
                <a:effectLst/>
                <a:latin typeface="Helvetica" panose="020B0604020202020204" pitchFamily="34" charset="0"/>
              </a:rPr>
              <a:t>Otsu Method for Vessel Segmentation</a:t>
            </a:r>
            <a:br>
              <a:rPr lang="en-US" b="1" i="0" dirty="0">
                <a:solidFill>
                  <a:srgbClr val="202020"/>
                </a:solidFill>
                <a:effectLst/>
                <a:latin typeface="Helvetica" panose="020B0604020202020204" pitchFamily="34" charset="0"/>
              </a:rPr>
            </a:br>
            <a:endParaRPr lang="en-US" dirty="0"/>
          </a:p>
        </p:txBody>
      </p:sp>
      <p:sp>
        <p:nvSpPr>
          <p:cNvPr id="3" name="Content Placeholder 2">
            <a:extLst>
              <a:ext uri="{FF2B5EF4-FFF2-40B4-BE49-F238E27FC236}">
                <a16:creationId xmlns:a16="http://schemas.microsoft.com/office/drawing/2014/main" id="{FF8D0D9B-9515-4949-F29C-D0F5EAEF3307}"/>
              </a:ext>
            </a:extLst>
          </p:cNvPr>
          <p:cNvSpPr>
            <a:spLocks noGrp="1"/>
          </p:cNvSpPr>
          <p:nvPr>
            <p:ph idx="1"/>
          </p:nvPr>
        </p:nvSpPr>
        <p:spPr/>
        <p:txBody>
          <a:bodyPr/>
          <a:lstStyle/>
          <a:p>
            <a:r>
              <a:rPr lang="en-US" sz="2800" b="0" i="0" dirty="0">
                <a:solidFill>
                  <a:srgbClr val="202020"/>
                </a:solidFill>
                <a:effectLst/>
                <a:latin typeface="Helvetica" panose="020B0604020202020204" pitchFamily="34" charset="0"/>
              </a:rPr>
              <a:t>to suppress the unwanted noise and geometrical objects based on vessel structure</a:t>
            </a:r>
          </a:p>
          <a:p>
            <a:r>
              <a:rPr lang="en-US" sz="2800" b="0" i="0" dirty="0">
                <a:solidFill>
                  <a:srgbClr val="202020"/>
                </a:solidFill>
                <a:effectLst/>
                <a:latin typeface="Helvetica" panose="020B0604020202020204" pitchFamily="34" charset="0"/>
              </a:rPr>
              <a:t>used Otsu’s approach, to divide pixels of an image into two segments </a:t>
            </a:r>
            <a:r>
              <a:rPr lang="en-US" sz="2800" b="0" i="1" dirty="0">
                <a:solidFill>
                  <a:srgbClr val="202020"/>
                </a:solidFill>
                <a:effectLst/>
                <a:latin typeface="Helvetica" panose="020B0604020202020204" pitchFamily="34" charset="0"/>
              </a:rPr>
              <a:t>S</a:t>
            </a:r>
            <a:r>
              <a:rPr lang="en-US" sz="2800" b="0" i="0" baseline="-25000" dirty="0">
                <a:solidFill>
                  <a:srgbClr val="202020"/>
                </a:solidFill>
                <a:effectLst/>
                <a:latin typeface="Helvetica" panose="020B0604020202020204" pitchFamily="34" charset="0"/>
              </a:rPr>
              <a:t>0</a:t>
            </a:r>
            <a:r>
              <a:rPr lang="en-US" sz="2800" b="0" i="0" dirty="0">
                <a:solidFill>
                  <a:srgbClr val="202020"/>
                </a:solidFill>
                <a:effectLst/>
                <a:latin typeface="Helvetica" panose="020B0604020202020204" pitchFamily="34" charset="0"/>
              </a:rPr>
              <a:t> and </a:t>
            </a:r>
            <a:r>
              <a:rPr lang="en-US" sz="2800" b="0" i="1" dirty="0">
                <a:solidFill>
                  <a:srgbClr val="202020"/>
                </a:solidFill>
                <a:effectLst/>
                <a:latin typeface="Helvetica" panose="020B0604020202020204" pitchFamily="34" charset="0"/>
              </a:rPr>
              <a:t>S</a:t>
            </a:r>
            <a:r>
              <a:rPr lang="en-US" sz="2800" b="0" i="0" baseline="-25000" dirty="0">
                <a:solidFill>
                  <a:srgbClr val="202020"/>
                </a:solidFill>
                <a:effectLst/>
                <a:latin typeface="Helvetica" panose="020B0604020202020204" pitchFamily="34" charset="0"/>
              </a:rPr>
              <a:t>1</a:t>
            </a:r>
            <a:r>
              <a:rPr lang="en-US" sz="2800" b="0" i="0" dirty="0">
                <a:solidFill>
                  <a:srgbClr val="202020"/>
                </a:solidFill>
                <a:effectLst/>
                <a:latin typeface="Helvetica" panose="020B0604020202020204" pitchFamily="34" charset="0"/>
              </a:rPr>
              <a:t> (e.g., objects and background) at intensity level </a:t>
            </a:r>
            <a:r>
              <a:rPr lang="en-US" sz="2800" b="0" i="1" dirty="0">
                <a:solidFill>
                  <a:srgbClr val="202020"/>
                </a:solidFill>
                <a:effectLst/>
                <a:latin typeface="Helvetica" panose="020B0604020202020204" pitchFamily="34" charset="0"/>
              </a:rPr>
              <a:t>t</a:t>
            </a:r>
            <a:endParaRPr lang="en-US" sz="2800" b="0" i="0" dirty="0">
              <a:solidFill>
                <a:srgbClr val="202020"/>
              </a:solidFill>
              <a:effectLst/>
              <a:latin typeface="Helvetica" panose="020B0604020202020204" pitchFamily="34" charset="0"/>
            </a:endParaRPr>
          </a:p>
          <a:p>
            <a:endParaRPr lang="en-US" b="0" i="0" dirty="0">
              <a:solidFill>
                <a:srgbClr val="202020"/>
              </a:solidFill>
              <a:effectLst/>
              <a:latin typeface="Helvetica" panose="020B0604020202020204" pitchFamily="34" charset="0"/>
            </a:endParaRPr>
          </a:p>
          <a:p>
            <a:endParaRPr lang="en-US" dirty="0"/>
          </a:p>
        </p:txBody>
      </p:sp>
    </p:spTree>
    <p:extLst>
      <p:ext uri="{BB962C8B-B14F-4D97-AF65-F5344CB8AC3E}">
        <p14:creationId xmlns:p14="http://schemas.microsoft.com/office/powerpoint/2010/main" val="316220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872A-5046-E2AF-ACBB-F7E9A8C8C1A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499E002-9D42-2E5C-E039-B41D0748745C}"/>
              </a:ext>
            </a:extLst>
          </p:cNvPr>
          <p:cNvPicPr>
            <a:picLocks noGrp="1" noChangeAspect="1"/>
          </p:cNvPicPr>
          <p:nvPr>
            <p:ph idx="1"/>
          </p:nvPr>
        </p:nvPicPr>
        <p:blipFill>
          <a:blip r:embed="rId3"/>
          <a:stretch>
            <a:fillRect/>
          </a:stretch>
        </p:blipFill>
        <p:spPr>
          <a:xfrm>
            <a:off x="677863" y="2309492"/>
            <a:ext cx="8596312" cy="3583628"/>
          </a:xfrm>
        </p:spPr>
      </p:pic>
    </p:spTree>
    <p:extLst>
      <p:ext uri="{BB962C8B-B14F-4D97-AF65-F5344CB8AC3E}">
        <p14:creationId xmlns:p14="http://schemas.microsoft.com/office/powerpoint/2010/main" val="94327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46BF-B75E-2A09-B001-4B22D77D9698}"/>
              </a:ext>
            </a:extLst>
          </p:cNvPr>
          <p:cNvSpPr>
            <a:spLocks noGrp="1"/>
          </p:cNvSpPr>
          <p:nvPr>
            <p:ph type="title"/>
          </p:nvPr>
        </p:nvSpPr>
        <p:spPr/>
        <p:txBody>
          <a:bodyPr/>
          <a:lstStyle/>
          <a:p>
            <a:r>
              <a:rPr lang="en-US" b="1" i="0" dirty="0">
                <a:solidFill>
                  <a:srgbClr val="202020"/>
                </a:solidFill>
                <a:effectLst/>
                <a:latin typeface="Helvetica" panose="020B0604020202020204" pitchFamily="34" charset="0"/>
              </a:rPr>
              <a:t>Postprocessing Steps</a:t>
            </a:r>
            <a:br>
              <a:rPr lang="en-US" b="1" i="0" dirty="0">
                <a:solidFill>
                  <a:srgbClr val="202020"/>
                </a:solidFill>
                <a:effectLst/>
                <a:latin typeface="Helvetica" panose="020B0604020202020204" pitchFamily="34" charset="0"/>
              </a:rPr>
            </a:br>
            <a:endParaRPr lang="en-US" dirty="0"/>
          </a:p>
        </p:txBody>
      </p:sp>
      <p:sp>
        <p:nvSpPr>
          <p:cNvPr id="3" name="Content Placeholder 2">
            <a:extLst>
              <a:ext uri="{FF2B5EF4-FFF2-40B4-BE49-F238E27FC236}">
                <a16:creationId xmlns:a16="http://schemas.microsoft.com/office/drawing/2014/main" id="{2BA1870A-2DB1-8BEA-8A82-351064022EBE}"/>
              </a:ext>
            </a:extLst>
          </p:cNvPr>
          <p:cNvSpPr>
            <a:spLocks noGrp="1"/>
          </p:cNvSpPr>
          <p:nvPr>
            <p:ph idx="1"/>
          </p:nvPr>
        </p:nvSpPr>
        <p:spPr/>
        <p:txBody>
          <a:bodyPr>
            <a:normAutofit/>
          </a:bodyPr>
          <a:lstStyle/>
          <a:p>
            <a:r>
              <a:rPr lang="en-US" sz="2400" b="0" i="0" dirty="0">
                <a:solidFill>
                  <a:srgbClr val="202020"/>
                </a:solidFill>
                <a:effectLst/>
                <a:latin typeface="Helvetica" panose="020B0604020202020204" pitchFamily="34" charset="0"/>
              </a:rPr>
              <a:t>pixel/area based thresholding</a:t>
            </a:r>
            <a:endParaRPr lang="en-US" sz="2400" dirty="0"/>
          </a:p>
        </p:txBody>
      </p:sp>
    </p:spTree>
    <p:extLst>
      <p:ext uri="{BB962C8B-B14F-4D97-AF65-F5344CB8AC3E}">
        <p14:creationId xmlns:p14="http://schemas.microsoft.com/office/powerpoint/2010/main" val="186873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2FEC-619F-6694-8BA2-AAAAB7E001F6}"/>
              </a:ext>
            </a:extLst>
          </p:cNvPr>
          <p:cNvSpPr>
            <a:spLocks noGrp="1"/>
          </p:cNvSpPr>
          <p:nvPr>
            <p:ph type="title"/>
          </p:nvPr>
        </p:nvSpPr>
        <p:spPr/>
        <p:txBody>
          <a:bodyPr/>
          <a:lstStyle/>
          <a:p>
            <a:r>
              <a:rPr lang="en-US" dirty="0"/>
              <a:t>PERFORMANCE EVALUATION</a:t>
            </a:r>
          </a:p>
        </p:txBody>
      </p:sp>
      <p:pic>
        <p:nvPicPr>
          <p:cNvPr id="5" name="Content Placeholder 4">
            <a:extLst>
              <a:ext uri="{FF2B5EF4-FFF2-40B4-BE49-F238E27FC236}">
                <a16:creationId xmlns:a16="http://schemas.microsoft.com/office/drawing/2014/main" id="{426EB398-4F93-3667-F737-E671FF68CE7C}"/>
              </a:ext>
            </a:extLst>
          </p:cNvPr>
          <p:cNvPicPr>
            <a:picLocks noGrp="1" noChangeAspect="1"/>
          </p:cNvPicPr>
          <p:nvPr>
            <p:ph idx="1"/>
          </p:nvPr>
        </p:nvPicPr>
        <p:blipFill>
          <a:blip r:embed="rId3"/>
          <a:stretch>
            <a:fillRect/>
          </a:stretch>
        </p:blipFill>
        <p:spPr>
          <a:xfrm>
            <a:off x="2945604" y="2073977"/>
            <a:ext cx="3482642" cy="3314987"/>
          </a:xfrm>
        </p:spPr>
      </p:pic>
    </p:spTree>
    <p:extLst>
      <p:ext uri="{BB962C8B-B14F-4D97-AF65-F5344CB8AC3E}">
        <p14:creationId xmlns:p14="http://schemas.microsoft.com/office/powerpoint/2010/main" val="240463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F7D0-A79E-4F2F-7C83-2EA3B55AA00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B4B91F7E-0D75-C616-45D5-1282E29BBA64}"/>
              </a:ext>
            </a:extLst>
          </p:cNvPr>
          <p:cNvPicPr>
            <a:picLocks noGrp="1" noChangeAspect="1"/>
          </p:cNvPicPr>
          <p:nvPr>
            <p:ph idx="1"/>
          </p:nvPr>
        </p:nvPicPr>
        <p:blipFill>
          <a:blip r:embed="rId3"/>
          <a:stretch>
            <a:fillRect/>
          </a:stretch>
        </p:blipFill>
        <p:spPr>
          <a:xfrm>
            <a:off x="1236455" y="2160588"/>
            <a:ext cx="7479127" cy="3881437"/>
          </a:xfrm>
        </p:spPr>
      </p:pic>
    </p:spTree>
    <p:extLst>
      <p:ext uri="{BB962C8B-B14F-4D97-AF65-F5344CB8AC3E}">
        <p14:creationId xmlns:p14="http://schemas.microsoft.com/office/powerpoint/2010/main" val="1242001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C4CA-FBBE-4636-B2BA-ED818F0C72F0}"/>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A29952AE-B28C-CA77-DF3D-329E8B65FE4D}"/>
              </a:ext>
            </a:extLst>
          </p:cNvPr>
          <p:cNvPicPr>
            <a:picLocks noGrp="1" noChangeAspect="1"/>
          </p:cNvPicPr>
          <p:nvPr>
            <p:ph idx="1"/>
          </p:nvPr>
        </p:nvPicPr>
        <p:blipFill>
          <a:blip r:embed="rId3"/>
          <a:stretch>
            <a:fillRect/>
          </a:stretch>
        </p:blipFill>
        <p:spPr>
          <a:xfrm>
            <a:off x="677863" y="2238503"/>
            <a:ext cx="8596312" cy="3725606"/>
          </a:xfrm>
        </p:spPr>
      </p:pic>
    </p:spTree>
    <p:extLst>
      <p:ext uri="{BB962C8B-B14F-4D97-AF65-F5344CB8AC3E}">
        <p14:creationId xmlns:p14="http://schemas.microsoft.com/office/powerpoint/2010/main" val="138858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0FCC-3FDA-664B-317F-AABD79878C2F}"/>
              </a:ext>
            </a:extLst>
          </p:cNvPr>
          <p:cNvSpPr>
            <a:spLocks noGrp="1"/>
          </p:cNvSpPr>
          <p:nvPr>
            <p:ph type="title"/>
          </p:nvPr>
        </p:nvSpPr>
        <p:spPr/>
        <p:txBody>
          <a:bodyPr>
            <a:normAutofit fontScale="90000"/>
          </a:bodyPr>
          <a:lstStyle/>
          <a:p>
            <a:r>
              <a:rPr lang="en-US" b="1" i="0" dirty="0">
                <a:solidFill>
                  <a:srgbClr val="202020"/>
                </a:solidFill>
                <a:effectLst/>
                <a:latin typeface="Helvetica" panose="020B0604020202020204" pitchFamily="34" charset="0"/>
              </a:rPr>
              <a:t>Average accuracy of the proposed method</a:t>
            </a:r>
            <a:br>
              <a:rPr lang="en-US" b="1" i="0" dirty="0">
                <a:solidFill>
                  <a:srgbClr val="202020"/>
                </a:solidFill>
                <a:effectLst/>
                <a:latin typeface="Helvetica" panose="020B0604020202020204" pitchFamily="34" charset="0"/>
              </a:rPr>
            </a:br>
            <a:endParaRPr lang="en-US" dirty="0"/>
          </a:p>
        </p:txBody>
      </p:sp>
      <p:pic>
        <p:nvPicPr>
          <p:cNvPr id="5" name="Content Placeholder 4">
            <a:extLst>
              <a:ext uri="{FF2B5EF4-FFF2-40B4-BE49-F238E27FC236}">
                <a16:creationId xmlns:a16="http://schemas.microsoft.com/office/drawing/2014/main" id="{AB41E996-51CA-C4F5-7CE6-9194EF348D98}"/>
              </a:ext>
            </a:extLst>
          </p:cNvPr>
          <p:cNvPicPr>
            <a:picLocks noGrp="1" noChangeAspect="1"/>
          </p:cNvPicPr>
          <p:nvPr>
            <p:ph idx="1"/>
          </p:nvPr>
        </p:nvPicPr>
        <p:blipFill>
          <a:blip r:embed="rId3"/>
          <a:stretch>
            <a:fillRect/>
          </a:stretch>
        </p:blipFill>
        <p:spPr>
          <a:xfrm>
            <a:off x="1477543" y="2160588"/>
            <a:ext cx="6996952" cy="3881437"/>
          </a:xfrm>
        </p:spPr>
      </p:pic>
    </p:spTree>
    <p:extLst>
      <p:ext uri="{BB962C8B-B14F-4D97-AF65-F5344CB8AC3E}">
        <p14:creationId xmlns:p14="http://schemas.microsoft.com/office/powerpoint/2010/main" val="216938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593E-9852-737A-3D85-06606B4331E3}"/>
              </a:ext>
            </a:extLst>
          </p:cNvPr>
          <p:cNvSpPr>
            <a:spLocks noGrp="1"/>
          </p:cNvSpPr>
          <p:nvPr>
            <p:ph type="title"/>
          </p:nvPr>
        </p:nvSpPr>
        <p:spPr/>
        <p:txBody>
          <a:bodyPr/>
          <a:lstStyle/>
          <a:p>
            <a:r>
              <a:rPr lang="en-US" dirty="0"/>
              <a:t>COMPARISION WITH EXISTING METHODS</a:t>
            </a:r>
          </a:p>
        </p:txBody>
      </p:sp>
      <p:pic>
        <p:nvPicPr>
          <p:cNvPr id="5" name="Content Placeholder 4">
            <a:extLst>
              <a:ext uri="{FF2B5EF4-FFF2-40B4-BE49-F238E27FC236}">
                <a16:creationId xmlns:a16="http://schemas.microsoft.com/office/drawing/2014/main" id="{5EF423ED-647C-E34E-A194-52ED8C5388D5}"/>
              </a:ext>
            </a:extLst>
          </p:cNvPr>
          <p:cNvPicPr>
            <a:picLocks noGrp="1" noChangeAspect="1"/>
          </p:cNvPicPr>
          <p:nvPr>
            <p:ph idx="1"/>
          </p:nvPr>
        </p:nvPicPr>
        <p:blipFill>
          <a:blip r:embed="rId3"/>
          <a:stretch>
            <a:fillRect/>
          </a:stretch>
        </p:blipFill>
        <p:spPr>
          <a:xfrm>
            <a:off x="1725807" y="3030603"/>
            <a:ext cx="6500423" cy="2141406"/>
          </a:xfrm>
        </p:spPr>
      </p:pic>
    </p:spTree>
    <p:extLst>
      <p:ext uri="{BB962C8B-B14F-4D97-AF65-F5344CB8AC3E}">
        <p14:creationId xmlns:p14="http://schemas.microsoft.com/office/powerpoint/2010/main" val="203814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BE18-A14B-4DFF-5371-ABE53AC8094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2BFABB-25E9-985C-D2C2-C24209D389D6}"/>
              </a:ext>
            </a:extLst>
          </p:cNvPr>
          <p:cNvSpPr>
            <a:spLocks noGrp="1"/>
          </p:cNvSpPr>
          <p:nvPr>
            <p:ph idx="1"/>
          </p:nvPr>
        </p:nvSpPr>
        <p:spPr/>
        <p:txBody>
          <a:bodyPr>
            <a:normAutofit/>
          </a:bodyPr>
          <a:lstStyle/>
          <a:p>
            <a:pPr marL="0" indent="0">
              <a:buNone/>
            </a:pPr>
            <a:r>
              <a:rPr lang="en-US" sz="2400" b="0" i="0" dirty="0">
                <a:solidFill>
                  <a:srgbClr val="202020"/>
                </a:solidFill>
                <a:effectLst/>
                <a:latin typeface="Helvetica" panose="020B0604020202020204" pitchFamily="34" charset="0"/>
              </a:rPr>
              <a:t>Otsu thresholding has been utilized to extract vessel attributes and region properties based thresholding has been used set optimal threshold value to segregate vessel and non-vessel pixels. Proposed method has been applied to different databases like DRIVE and STARE and assessed based on performance measures such as sensitivity, specificity and accuracy. Further, our proposed method has been contrasted with different existing techniques to evaluate its efficiency and reliability</a:t>
            </a:r>
            <a:endParaRPr lang="en-US" sz="2400" dirty="0"/>
          </a:p>
        </p:txBody>
      </p:sp>
    </p:spTree>
    <p:extLst>
      <p:ext uri="{BB962C8B-B14F-4D97-AF65-F5344CB8AC3E}">
        <p14:creationId xmlns:p14="http://schemas.microsoft.com/office/powerpoint/2010/main" val="408448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D7DB-3C35-8E4E-92C8-EED851A38060}"/>
              </a:ext>
            </a:extLst>
          </p:cNvPr>
          <p:cNvSpPr>
            <a:spLocks noGrp="1"/>
          </p:cNvSpPr>
          <p:nvPr>
            <p:ph type="title"/>
          </p:nvPr>
        </p:nvSpPr>
        <p:spPr>
          <a:xfrm>
            <a:off x="1288064" y="1284731"/>
            <a:ext cx="9637776" cy="1430696"/>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118E760C-CAAA-514E-1E49-F2B44419AD03}"/>
              </a:ext>
            </a:extLst>
          </p:cNvPr>
          <p:cNvSpPr>
            <a:spLocks noGrp="1"/>
          </p:cNvSpPr>
          <p:nvPr>
            <p:ph idx="1"/>
          </p:nvPr>
        </p:nvSpPr>
        <p:spPr>
          <a:xfrm>
            <a:off x="1288064" y="2853879"/>
            <a:ext cx="9637776" cy="2714771"/>
          </a:xfrm>
        </p:spPr>
        <p:txBody>
          <a:bodyPr>
            <a:normAutofit/>
          </a:bodyPr>
          <a:lstStyle/>
          <a:p>
            <a:pPr marL="0" indent="0">
              <a:buNone/>
            </a:pPr>
            <a:r>
              <a:rPr lang="en-US" sz="3200" b="0" i="0" dirty="0">
                <a:effectLst/>
              </a:rPr>
              <a:t>An unsupervised automated technique for detection of retinal vasculature by using morphological hessian based approach and region based Otsu thresholding.</a:t>
            </a:r>
            <a:endParaRPr lang="en-US" sz="3200" dirty="0"/>
          </a:p>
        </p:txBody>
      </p:sp>
    </p:spTree>
    <p:extLst>
      <p:ext uri="{BB962C8B-B14F-4D97-AF65-F5344CB8AC3E}">
        <p14:creationId xmlns:p14="http://schemas.microsoft.com/office/powerpoint/2010/main" val="418339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14EE-9B11-164C-79E2-6D154D9D9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2B711D-7AB6-1C3D-78BF-C4B083F7C9B5}"/>
              </a:ext>
            </a:extLst>
          </p:cNvPr>
          <p:cNvSpPr>
            <a:spLocks noGrp="1"/>
          </p:cNvSpPr>
          <p:nvPr>
            <p:ph idx="1"/>
          </p:nvPr>
        </p:nvSpPr>
        <p:spPr>
          <a:xfrm>
            <a:off x="838200" y="2275330"/>
            <a:ext cx="10515600" cy="4351338"/>
          </a:xfrm>
        </p:spPr>
        <p:txBody>
          <a:bodyPr>
            <a:normAutofit/>
          </a:bodyPr>
          <a:lstStyle/>
          <a:p>
            <a:pPr marL="0" indent="0" algn="ctr">
              <a:buNone/>
            </a:pPr>
            <a:r>
              <a:rPr lang="en-US" sz="9600" dirty="0"/>
              <a:t>THANK YOU</a:t>
            </a:r>
          </a:p>
        </p:txBody>
      </p:sp>
    </p:spTree>
    <p:extLst>
      <p:ext uri="{BB962C8B-B14F-4D97-AF65-F5344CB8AC3E}">
        <p14:creationId xmlns:p14="http://schemas.microsoft.com/office/powerpoint/2010/main" val="45041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0509-C88A-7E23-B2D3-CBB4900772A6}"/>
              </a:ext>
            </a:extLst>
          </p:cNvPr>
          <p:cNvSpPr>
            <a:spLocks noGrp="1"/>
          </p:cNvSpPr>
          <p:nvPr>
            <p:ph type="title"/>
          </p:nvPr>
        </p:nvSpPr>
        <p:spPr>
          <a:xfrm>
            <a:off x="1288064" y="1284731"/>
            <a:ext cx="9637776" cy="1430696"/>
          </a:xfrm>
        </p:spPr>
        <p:txBody>
          <a:bodyPr>
            <a:normAutofit/>
          </a:bodyPr>
          <a:lstStyle/>
          <a:p>
            <a:r>
              <a:rPr lang="en-US" dirty="0"/>
              <a:t>DATASETS</a:t>
            </a:r>
          </a:p>
        </p:txBody>
      </p:sp>
      <p:sp>
        <p:nvSpPr>
          <p:cNvPr id="3" name="Content Placeholder 2">
            <a:extLst>
              <a:ext uri="{FF2B5EF4-FFF2-40B4-BE49-F238E27FC236}">
                <a16:creationId xmlns:a16="http://schemas.microsoft.com/office/drawing/2014/main" id="{C779B814-7084-6BBE-230D-224F8D35CD07}"/>
              </a:ext>
            </a:extLst>
          </p:cNvPr>
          <p:cNvSpPr>
            <a:spLocks noGrp="1"/>
          </p:cNvSpPr>
          <p:nvPr>
            <p:ph idx="1"/>
          </p:nvPr>
        </p:nvSpPr>
        <p:spPr>
          <a:xfrm>
            <a:off x="1288064" y="2853879"/>
            <a:ext cx="9637776" cy="2714771"/>
          </a:xfrm>
        </p:spPr>
        <p:txBody>
          <a:bodyPr>
            <a:normAutofit/>
          </a:bodyPr>
          <a:lstStyle/>
          <a:p>
            <a:r>
              <a:rPr lang="en-US" sz="2800" b="0" i="0" dirty="0">
                <a:effectLst/>
              </a:rPr>
              <a:t> The DRIVE and the STARE datasets images are used for analysis and experiments of the proposed method.</a:t>
            </a:r>
            <a:endParaRPr lang="en-US" sz="2800" dirty="0"/>
          </a:p>
        </p:txBody>
      </p:sp>
    </p:spTree>
    <p:extLst>
      <p:ext uri="{BB962C8B-B14F-4D97-AF65-F5344CB8AC3E}">
        <p14:creationId xmlns:p14="http://schemas.microsoft.com/office/powerpoint/2010/main" val="39744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1786-2371-F69B-AB4E-B8BFB92F1157}"/>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SAMPLE INPUTS</a:t>
            </a:r>
          </a:p>
        </p:txBody>
      </p:sp>
      <p:pic>
        <p:nvPicPr>
          <p:cNvPr id="5" name="Content Placeholder 4">
            <a:extLst>
              <a:ext uri="{FF2B5EF4-FFF2-40B4-BE49-F238E27FC236}">
                <a16:creationId xmlns:a16="http://schemas.microsoft.com/office/drawing/2014/main" id="{DBFD1FCB-FF5A-EB3A-EADE-637E047392AE}"/>
              </a:ext>
            </a:extLst>
          </p:cNvPr>
          <p:cNvPicPr>
            <a:picLocks noGrp="1" noChangeAspect="1"/>
          </p:cNvPicPr>
          <p:nvPr>
            <p:ph idx="1"/>
          </p:nvPr>
        </p:nvPicPr>
        <p:blipFill>
          <a:blip r:embed="rId2"/>
          <a:stretch>
            <a:fillRect/>
          </a:stretch>
        </p:blipFill>
        <p:spPr>
          <a:xfrm>
            <a:off x="677863" y="2391686"/>
            <a:ext cx="8596312" cy="3419240"/>
          </a:xfrm>
          <a:prstGeom prst="rect">
            <a:avLst/>
          </a:prstGeom>
        </p:spPr>
      </p:pic>
    </p:spTree>
    <p:extLst>
      <p:ext uri="{BB962C8B-B14F-4D97-AF65-F5344CB8AC3E}">
        <p14:creationId xmlns:p14="http://schemas.microsoft.com/office/powerpoint/2010/main" val="290344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DAEA-833A-7BB8-898D-92F6D8875195}"/>
              </a:ext>
            </a:extLst>
          </p:cNvPr>
          <p:cNvSpPr>
            <a:spLocks noGrp="1"/>
          </p:cNvSpPr>
          <p:nvPr>
            <p:ph type="title"/>
          </p:nvPr>
        </p:nvSpPr>
        <p:spPr>
          <a:xfrm>
            <a:off x="648929" y="629266"/>
            <a:ext cx="3505495" cy="1622321"/>
          </a:xfrm>
        </p:spPr>
        <p:txBody>
          <a:bodyPr>
            <a:normAutofit/>
          </a:bodyPr>
          <a:lstStyle/>
          <a:p>
            <a:r>
              <a:rPr lang="en-US" sz="3700"/>
              <a:t>METHODOLOGY</a:t>
            </a:r>
          </a:p>
        </p:txBody>
      </p:sp>
      <p:sp>
        <p:nvSpPr>
          <p:cNvPr id="9" name="Content Placeholder 8">
            <a:extLst>
              <a:ext uri="{FF2B5EF4-FFF2-40B4-BE49-F238E27FC236}">
                <a16:creationId xmlns:a16="http://schemas.microsoft.com/office/drawing/2014/main" id="{B8FAD618-D5A6-4ECE-C19E-2975E6110914}"/>
              </a:ext>
            </a:extLst>
          </p:cNvPr>
          <p:cNvSpPr>
            <a:spLocks noGrp="1"/>
          </p:cNvSpPr>
          <p:nvPr>
            <p:ph idx="1"/>
          </p:nvPr>
        </p:nvSpPr>
        <p:spPr>
          <a:xfrm>
            <a:off x="648931" y="2438400"/>
            <a:ext cx="3505494" cy="3785419"/>
          </a:xfrm>
        </p:spPr>
        <p:txBody>
          <a:bodyPr>
            <a:normAutofit/>
          </a:bodyPr>
          <a:lstStyle/>
          <a:p>
            <a:endParaRPr lang="en-US" sz="2000"/>
          </a:p>
        </p:txBody>
      </p:sp>
      <p:pic>
        <p:nvPicPr>
          <p:cNvPr id="5" name="Content Placeholder 4">
            <a:extLst>
              <a:ext uri="{FF2B5EF4-FFF2-40B4-BE49-F238E27FC236}">
                <a16:creationId xmlns:a16="http://schemas.microsoft.com/office/drawing/2014/main" id="{E36244D7-B808-9F77-CF16-1EFBE6B2204B}"/>
              </a:ext>
            </a:extLst>
          </p:cNvPr>
          <p:cNvPicPr>
            <a:picLocks noChangeAspect="1"/>
          </p:cNvPicPr>
          <p:nvPr/>
        </p:nvPicPr>
        <p:blipFill>
          <a:blip r:embed="rId3"/>
          <a:stretch>
            <a:fillRect/>
          </a:stretch>
        </p:blipFill>
        <p:spPr>
          <a:xfrm>
            <a:off x="5351490" y="557784"/>
            <a:ext cx="5396458" cy="5489377"/>
          </a:xfrm>
          <a:prstGeom prst="rect">
            <a:avLst/>
          </a:prstGeom>
          <a:effectLst/>
        </p:spPr>
      </p:pic>
    </p:spTree>
    <p:extLst>
      <p:ext uri="{BB962C8B-B14F-4D97-AF65-F5344CB8AC3E}">
        <p14:creationId xmlns:p14="http://schemas.microsoft.com/office/powerpoint/2010/main" val="131807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F586-75A2-BD66-60DA-E5AFCEFFFD13}"/>
              </a:ext>
            </a:extLst>
          </p:cNvPr>
          <p:cNvSpPr>
            <a:spLocks noGrp="1"/>
          </p:cNvSpPr>
          <p:nvPr>
            <p:ph type="title"/>
          </p:nvPr>
        </p:nvSpPr>
        <p:spPr>
          <a:xfrm>
            <a:off x="648928" y="341641"/>
            <a:ext cx="7205917" cy="1693776"/>
          </a:xfrm>
        </p:spPr>
        <p:txBody>
          <a:bodyPr vert="horz" lIns="91440" tIns="45720" rIns="91440" bIns="45720" rtlCol="0">
            <a:normAutofit/>
          </a:bodyPr>
          <a:lstStyle/>
          <a:p>
            <a:r>
              <a:rPr lang="en-US" sz="3600" kern="1200" dirty="0">
                <a:latin typeface="+mj-lt"/>
                <a:ea typeface="+mj-ea"/>
                <a:cs typeface="+mj-cs"/>
              </a:rPr>
              <a:t>RGB CHANNEL SPLITTING</a:t>
            </a:r>
          </a:p>
        </p:txBody>
      </p:sp>
      <p:pic>
        <p:nvPicPr>
          <p:cNvPr id="5" name="Content Placeholder 4">
            <a:extLst>
              <a:ext uri="{FF2B5EF4-FFF2-40B4-BE49-F238E27FC236}">
                <a16:creationId xmlns:a16="http://schemas.microsoft.com/office/drawing/2014/main" id="{616F36B6-C064-01F3-FA54-9B4F0D240685}"/>
              </a:ext>
            </a:extLst>
          </p:cNvPr>
          <p:cNvPicPr>
            <a:picLocks noChangeAspect="1"/>
          </p:cNvPicPr>
          <p:nvPr/>
        </p:nvPicPr>
        <p:blipFill>
          <a:blip r:embed="rId3"/>
          <a:stretch>
            <a:fillRect/>
          </a:stretch>
        </p:blipFill>
        <p:spPr>
          <a:xfrm>
            <a:off x="2292095" y="3610336"/>
            <a:ext cx="7607808" cy="1597638"/>
          </a:xfrm>
          <a:prstGeom prst="rect">
            <a:avLst/>
          </a:prstGeom>
        </p:spPr>
      </p:pic>
    </p:spTree>
    <p:extLst>
      <p:ext uri="{BB962C8B-B14F-4D97-AF65-F5344CB8AC3E}">
        <p14:creationId xmlns:p14="http://schemas.microsoft.com/office/powerpoint/2010/main" val="280895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6BF9-7D35-F335-4D53-604E8459EDF3}"/>
              </a:ext>
            </a:extLst>
          </p:cNvPr>
          <p:cNvSpPr>
            <a:spLocks noGrp="1"/>
          </p:cNvSpPr>
          <p:nvPr>
            <p:ph type="title"/>
          </p:nvPr>
        </p:nvSpPr>
        <p:spPr>
          <a:xfrm>
            <a:off x="1288064" y="1284731"/>
            <a:ext cx="9637776" cy="1430696"/>
          </a:xfrm>
        </p:spPr>
        <p:txBody>
          <a:bodyPr>
            <a:normAutofit fontScale="90000"/>
          </a:bodyPr>
          <a:lstStyle/>
          <a:p>
            <a:r>
              <a:rPr lang="en-US" sz="3700" i="0">
                <a:effectLst/>
              </a:rPr>
              <a:t>Contrast Limited Adaptive Histogram Equalization</a:t>
            </a:r>
            <a:br>
              <a:rPr lang="en-US" sz="3700" b="1" i="0">
                <a:effectLst/>
                <a:latin typeface="Helvetica" panose="020B0604020202020204" pitchFamily="34" charset="0"/>
              </a:rPr>
            </a:br>
            <a:endParaRPr lang="en-US" sz="3700"/>
          </a:p>
        </p:txBody>
      </p:sp>
      <p:sp>
        <p:nvSpPr>
          <p:cNvPr id="3" name="Content Placeholder 2">
            <a:extLst>
              <a:ext uri="{FF2B5EF4-FFF2-40B4-BE49-F238E27FC236}">
                <a16:creationId xmlns:a16="http://schemas.microsoft.com/office/drawing/2014/main" id="{33893E3F-9B3F-3477-3B6A-B554F77FC4D3}"/>
              </a:ext>
            </a:extLst>
          </p:cNvPr>
          <p:cNvSpPr>
            <a:spLocks noGrp="1"/>
          </p:cNvSpPr>
          <p:nvPr>
            <p:ph idx="1"/>
          </p:nvPr>
        </p:nvSpPr>
        <p:spPr>
          <a:xfrm>
            <a:off x="1288064" y="2853879"/>
            <a:ext cx="9637776" cy="2714771"/>
          </a:xfrm>
        </p:spPr>
        <p:txBody>
          <a:bodyPr>
            <a:normAutofit/>
          </a:bodyPr>
          <a:lstStyle/>
          <a:p>
            <a:r>
              <a:rPr lang="en-US" sz="2800" b="0" i="0" dirty="0">
                <a:effectLst/>
                <a:latin typeface="Helvetica" panose="020B0604020202020204" pitchFamily="34" charset="0"/>
              </a:rPr>
              <a:t>CLAHE used a user-defined value called clip limit to constrain enhancement by clipping the histogram</a:t>
            </a:r>
          </a:p>
          <a:p>
            <a:r>
              <a:rPr lang="en-US" sz="2800" b="0" i="0" dirty="0">
                <a:effectLst/>
                <a:latin typeface="Helvetica" panose="020B0604020202020204" pitchFamily="34" charset="0"/>
              </a:rPr>
              <a:t>In THIS case, clip limit is set from 0 to 0.01 </a:t>
            </a:r>
          </a:p>
          <a:p>
            <a:endParaRPr lang="en-US" sz="2000" dirty="0"/>
          </a:p>
        </p:txBody>
      </p:sp>
    </p:spTree>
    <p:extLst>
      <p:ext uri="{BB962C8B-B14F-4D97-AF65-F5344CB8AC3E}">
        <p14:creationId xmlns:p14="http://schemas.microsoft.com/office/powerpoint/2010/main" val="34085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E650-C64F-C92D-BAC0-7ECBB80B9E8F}"/>
              </a:ext>
            </a:extLst>
          </p:cNvPr>
          <p:cNvSpPr>
            <a:spLocks noGrp="1"/>
          </p:cNvSpPr>
          <p:nvPr>
            <p:ph type="title"/>
          </p:nvPr>
        </p:nvSpPr>
        <p:spPr>
          <a:xfrm>
            <a:off x="838200" y="320154"/>
            <a:ext cx="10515600" cy="1325563"/>
          </a:xfrm>
        </p:spPr>
        <p:txBody>
          <a:bodyPr/>
          <a:lstStyle/>
          <a:p>
            <a:r>
              <a:rPr lang="en-US" dirty="0"/>
              <a:t>MORPHOLOGICAL FILTERING</a:t>
            </a:r>
          </a:p>
        </p:txBody>
      </p:sp>
      <p:pic>
        <p:nvPicPr>
          <p:cNvPr id="5" name="Content Placeholder 4">
            <a:extLst>
              <a:ext uri="{FF2B5EF4-FFF2-40B4-BE49-F238E27FC236}">
                <a16:creationId xmlns:a16="http://schemas.microsoft.com/office/drawing/2014/main" id="{EA2BB17F-0C91-94CD-C719-8931F35D54A1}"/>
              </a:ext>
            </a:extLst>
          </p:cNvPr>
          <p:cNvPicPr>
            <a:picLocks noGrp="1" noChangeAspect="1"/>
          </p:cNvPicPr>
          <p:nvPr>
            <p:ph idx="1"/>
          </p:nvPr>
        </p:nvPicPr>
        <p:blipFill>
          <a:blip r:embed="rId3"/>
          <a:stretch>
            <a:fillRect/>
          </a:stretch>
        </p:blipFill>
        <p:spPr>
          <a:xfrm>
            <a:off x="1446207" y="2225379"/>
            <a:ext cx="3176364" cy="592772"/>
          </a:xfrm>
        </p:spPr>
      </p:pic>
      <p:sp>
        <p:nvSpPr>
          <p:cNvPr id="6" name="TextBox 5">
            <a:extLst>
              <a:ext uri="{FF2B5EF4-FFF2-40B4-BE49-F238E27FC236}">
                <a16:creationId xmlns:a16="http://schemas.microsoft.com/office/drawing/2014/main" id="{0FCAA9CB-5D8C-0D2E-D055-3FC3A110A40E}"/>
              </a:ext>
            </a:extLst>
          </p:cNvPr>
          <p:cNvSpPr txBox="1"/>
          <p:nvPr/>
        </p:nvSpPr>
        <p:spPr>
          <a:xfrm>
            <a:off x="1334126" y="3213147"/>
            <a:ext cx="10019674" cy="954107"/>
          </a:xfrm>
          <a:prstGeom prst="rect">
            <a:avLst/>
          </a:prstGeom>
          <a:noFill/>
        </p:spPr>
        <p:txBody>
          <a:bodyPr wrap="square" rtlCol="0">
            <a:spAutoFit/>
          </a:bodyPr>
          <a:lstStyle/>
          <a:p>
            <a:r>
              <a:rPr lang="en-US" sz="2800" b="0" i="0" dirty="0">
                <a:solidFill>
                  <a:srgbClr val="202020"/>
                </a:solidFill>
                <a:effectLst/>
              </a:rPr>
              <a:t>utilized morphological top-hat transformation to find difference between the input and the opened image. </a:t>
            </a:r>
            <a:endParaRPr lang="en-US" sz="2800" dirty="0"/>
          </a:p>
        </p:txBody>
      </p:sp>
    </p:spTree>
    <p:extLst>
      <p:ext uri="{BB962C8B-B14F-4D97-AF65-F5344CB8AC3E}">
        <p14:creationId xmlns:p14="http://schemas.microsoft.com/office/powerpoint/2010/main" val="400509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6BFA-AE2A-B05F-F1A7-AE541F1FAFD2}"/>
              </a:ext>
            </a:extLst>
          </p:cNvPr>
          <p:cNvSpPr>
            <a:spLocks noGrp="1"/>
          </p:cNvSpPr>
          <p:nvPr>
            <p:ph type="title"/>
          </p:nvPr>
        </p:nvSpPr>
        <p:spPr/>
        <p:txBody>
          <a:bodyPr/>
          <a:lstStyle/>
          <a:p>
            <a:r>
              <a:rPr lang="en-US" dirty="0"/>
              <a:t>HESSIAN MATRIX AND EIGEN VALUES TRANSFORMATION</a:t>
            </a:r>
          </a:p>
        </p:txBody>
      </p:sp>
      <p:sp>
        <p:nvSpPr>
          <p:cNvPr id="7" name="Content Placeholder 6">
            <a:extLst>
              <a:ext uri="{FF2B5EF4-FFF2-40B4-BE49-F238E27FC236}">
                <a16:creationId xmlns:a16="http://schemas.microsoft.com/office/drawing/2014/main" id="{82074A7B-FD05-020A-DA26-0C06F785B672}"/>
              </a:ext>
            </a:extLst>
          </p:cNvPr>
          <p:cNvSpPr>
            <a:spLocks noGrp="1"/>
          </p:cNvSpPr>
          <p:nvPr>
            <p:ph idx="1"/>
          </p:nvPr>
        </p:nvSpPr>
        <p:spPr/>
        <p:txBody>
          <a:bodyPr/>
          <a:lstStyle/>
          <a:p>
            <a:r>
              <a:rPr lang="en-US" sz="2800" b="0" i="0" dirty="0">
                <a:solidFill>
                  <a:srgbClr val="202020"/>
                </a:solidFill>
                <a:effectLst/>
                <a:latin typeface="Helvetica" panose="020B0604020202020204" pitchFamily="34" charset="0"/>
              </a:rPr>
              <a:t>Hessian matrix of the directional image </a:t>
            </a:r>
            <a:r>
              <a:rPr lang="en-US" sz="2800" b="1" i="1" dirty="0" err="1">
                <a:solidFill>
                  <a:srgbClr val="202020"/>
                </a:solidFill>
                <a:effectLst/>
                <a:latin typeface="Helvetica" panose="020B0604020202020204" pitchFamily="34" charset="0"/>
              </a:rPr>
              <a:t>I</a:t>
            </a:r>
            <a:r>
              <a:rPr lang="en-US" sz="2800" b="1" i="1" baseline="-25000" dirty="0" err="1">
                <a:solidFill>
                  <a:srgbClr val="202020"/>
                </a:solidFill>
                <a:effectLst/>
                <a:latin typeface="Helvetica" panose="020B0604020202020204" pitchFamily="34" charset="0"/>
              </a:rPr>
              <a:t>i</a:t>
            </a:r>
            <a:r>
              <a:rPr lang="en-US" sz="2800" b="0" i="0" dirty="0">
                <a:solidFill>
                  <a:srgbClr val="202020"/>
                </a:solidFill>
                <a:effectLst/>
                <a:latin typeface="Helvetica" panose="020B0604020202020204" pitchFamily="34" charset="0"/>
              </a:rPr>
              <a:t> in the new coordinates </a:t>
            </a:r>
            <a:r>
              <a:rPr lang="en-US" sz="2800" b="1" i="1" dirty="0" err="1">
                <a:solidFill>
                  <a:srgbClr val="202020"/>
                </a:solidFill>
                <a:effectLst/>
                <a:latin typeface="Helvetica" panose="020B0604020202020204" pitchFamily="34" charset="0"/>
              </a:rPr>
              <a:t>Cx′y</a:t>
            </a:r>
            <a:r>
              <a:rPr lang="en-US" sz="2800" b="1" i="1" dirty="0">
                <a:solidFill>
                  <a:srgbClr val="202020"/>
                </a:solidFill>
                <a:effectLst/>
                <a:latin typeface="Helvetica" panose="020B0604020202020204" pitchFamily="34" charset="0"/>
              </a:rPr>
              <a:t>′</a:t>
            </a:r>
            <a:r>
              <a:rPr lang="en-US" sz="2800" b="0" i="0" dirty="0">
                <a:solidFill>
                  <a:srgbClr val="202020"/>
                </a:solidFill>
                <a:effectLst/>
                <a:latin typeface="Helvetica" panose="020B0604020202020204" pitchFamily="34" charset="0"/>
              </a:rPr>
              <a:t> is determined as</a:t>
            </a:r>
          </a:p>
          <a:p>
            <a:endParaRPr lang="en-US" dirty="0">
              <a:solidFill>
                <a:srgbClr val="202020"/>
              </a:solidFill>
              <a:latin typeface="Helvetica" panose="020B0604020202020204" pitchFamily="34" charset="0"/>
            </a:endParaRPr>
          </a:p>
          <a:p>
            <a:endParaRPr lang="en-US" b="0" i="0" dirty="0">
              <a:solidFill>
                <a:srgbClr val="202020"/>
              </a:solidFill>
              <a:effectLst/>
              <a:latin typeface="Helvetica" panose="020B0604020202020204" pitchFamily="34" charset="0"/>
            </a:endParaRPr>
          </a:p>
          <a:p>
            <a:endParaRPr lang="en-US" dirty="0">
              <a:solidFill>
                <a:srgbClr val="202020"/>
              </a:solidFill>
              <a:latin typeface="Helvetica" panose="020B0604020202020204" pitchFamily="34" charset="0"/>
            </a:endParaRPr>
          </a:p>
          <a:p>
            <a:endParaRPr lang="en-US" b="0" i="0" dirty="0">
              <a:solidFill>
                <a:srgbClr val="202020"/>
              </a:solidFill>
              <a:effectLst/>
              <a:latin typeface="Helvetica" panose="020B0604020202020204" pitchFamily="34" charset="0"/>
            </a:endParaRPr>
          </a:p>
          <a:p>
            <a:endParaRPr lang="en-US" dirty="0"/>
          </a:p>
        </p:txBody>
      </p:sp>
      <p:pic>
        <p:nvPicPr>
          <p:cNvPr id="9" name="Picture 8">
            <a:extLst>
              <a:ext uri="{FF2B5EF4-FFF2-40B4-BE49-F238E27FC236}">
                <a16:creationId xmlns:a16="http://schemas.microsoft.com/office/drawing/2014/main" id="{0F68226D-03AB-3321-EB3F-8CD3EEDC79A6}"/>
              </a:ext>
            </a:extLst>
          </p:cNvPr>
          <p:cNvPicPr>
            <a:picLocks noChangeAspect="1"/>
          </p:cNvPicPr>
          <p:nvPr/>
        </p:nvPicPr>
        <p:blipFill>
          <a:blip r:embed="rId3"/>
          <a:stretch>
            <a:fillRect/>
          </a:stretch>
        </p:blipFill>
        <p:spPr>
          <a:xfrm>
            <a:off x="1006218" y="3732742"/>
            <a:ext cx="2804403" cy="1341236"/>
          </a:xfrm>
          <a:prstGeom prst="rect">
            <a:avLst/>
          </a:prstGeom>
        </p:spPr>
      </p:pic>
      <p:pic>
        <p:nvPicPr>
          <p:cNvPr id="11" name="Picture 10">
            <a:extLst>
              <a:ext uri="{FF2B5EF4-FFF2-40B4-BE49-F238E27FC236}">
                <a16:creationId xmlns:a16="http://schemas.microsoft.com/office/drawing/2014/main" id="{08C10088-C186-0587-CFBF-8A660790549D}"/>
              </a:ext>
            </a:extLst>
          </p:cNvPr>
          <p:cNvPicPr>
            <a:picLocks noChangeAspect="1"/>
          </p:cNvPicPr>
          <p:nvPr/>
        </p:nvPicPr>
        <p:blipFill>
          <a:blip r:embed="rId4"/>
          <a:stretch>
            <a:fillRect/>
          </a:stretch>
        </p:blipFill>
        <p:spPr>
          <a:xfrm>
            <a:off x="5021990" y="3199295"/>
            <a:ext cx="3040643" cy="2408129"/>
          </a:xfrm>
          <a:prstGeom prst="rect">
            <a:avLst/>
          </a:prstGeom>
        </p:spPr>
      </p:pic>
    </p:spTree>
    <p:extLst>
      <p:ext uri="{BB962C8B-B14F-4D97-AF65-F5344CB8AC3E}">
        <p14:creationId xmlns:p14="http://schemas.microsoft.com/office/powerpoint/2010/main" val="15868977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TotalTime>
  <Words>2639</Words>
  <Application>Microsoft Office PowerPoint</Application>
  <PresentationFormat>Widescreen</PresentationFormat>
  <Paragraphs>180</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Helvetica</vt:lpstr>
      <vt:lpstr>Lato</vt:lpstr>
      <vt:lpstr>Trebuchet MS</vt:lpstr>
      <vt:lpstr>Wingdings 3</vt:lpstr>
      <vt:lpstr>Facet</vt:lpstr>
      <vt:lpstr>SEGMENTATION AND DENOISING of retinal vessels</vt:lpstr>
      <vt:lpstr>OVERVIEW</vt:lpstr>
      <vt:lpstr>DATASETS</vt:lpstr>
      <vt:lpstr>SAMPLE INPUTS</vt:lpstr>
      <vt:lpstr>METHODOLOGY</vt:lpstr>
      <vt:lpstr>RGB CHANNEL SPLITTING</vt:lpstr>
      <vt:lpstr>Contrast Limited Adaptive Histogram Equalization </vt:lpstr>
      <vt:lpstr>MORPHOLOGICAL FILTERING</vt:lpstr>
      <vt:lpstr>HESSIAN MATRIX AND EIGEN VALUES TRANSFORMATION</vt:lpstr>
      <vt:lpstr>PowerPoint Presentation</vt:lpstr>
      <vt:lpstr>Otsu Method for Vessel Segmentation </vt:lpstr>
      <vt:lpstr>PowerPoint Presentation</vt:lpstr>
      <vt:lpstr>Postprocessing Steps </vt:lpstr>
      <vt:lpstr>PERFORMANCE EVALUATION</vt:lpstr>
      <vt:lpstr>RESULTS</vt:lpstr>
      <vt:lpstr>RESULTS</vt:lpstr>
      <vt:lpstr>Average accuracy of the proposed method </vt:lpstr>
      <vt:lpstr>COMPARISION WITH EXISTING METHODS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RETINAL BLOOD VESSELS SEGMENTATION AND DENOISING</dc:title>
  <dc:creator>Maansi Reddy Jakkidi</dc:creator>
  <cp:lastModifiedBy>Maansi Reddy Jakkidi</cp:lastModifiedBy>
  <cp:revision>2</cp:revision>
  <dcterms:created xsi:type="dcterms:W3CDTF">2022-11-08T21:24:59Z</dcterms:created>
  <dcterms:modified xsi:type="dcterms:W3CDTF">2023-07-26T18:40:48Z</dcterms:modified>
</cp:coreProperties>
</file>