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2" r:id="rId4"/>
    <p:sldId id="263" r:id="rId5"/>
    <p:sldId id="266" r:id="rId6"/>
    <p:sldId id="264" r:id="rId7"/>
    <p:sldId id="265" r:id="rId8"/>
  </p:sldIdLst>
  <p:sldSz cx="18288000" cy="10287000"/>
  <p:notesSz cx="6858000" cy="9144000"/>
  <p:embeddedFontLst>
    <p:embeddedFont>
      <p:font typeface="Aileron" panose="020B0604020202020204" charset="0"/>
      <p:regular r:id="rId9"/>
    </p:embeddedFont>
    <p:embeddedFont>
      <p:font typeface="Aileron Bold" panose="020B0604020202020204" charset="0"/>
      <p:regular r:id="rId10"/>
    </p:embeddedFont>
    <p:embeddedFont>
      <p:font typeface="Aileron Heavy" panose="020B0604020202020204" charset="0"/>
      <p:regular r:id="rId11"/>
    </p:embeddedFont>
    <p:embeddedFont>
      <p:font typeface="Aileron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E28"/>
    <a:srgbClr val="0D6696"/>
    <a:srgbClr val="D07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11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2.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92680" y="-6308912"/>
            <a:ext cx="15657263" cy="20706213"/>
          </a:xfrm>
          <a:custGeom>
            <a:avLst/>
            <a:gdLst/>
            <a:ahLst/>
            <a:cxnLst/>
            <a:rect l="l" t="t" r="r" b="b"/>
            <a:pathLst>
              <a:path w="15657263" h="2070621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sp>
      <p:sp>
        <p:nvSpPr>
          <p:cNvPr id="6" name="Freeform 6"/>
          <p:cNvSpPr/>
          <p:nvPr/>
        </p:nvSpPr>
        <p:spPr>
          <a:xfrm>
            <a:off x="1540827"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4288245" y="7086076"/>
            <a:ext cx="2190005" cy="2190005"/>
          </a:xfrm>
          <a:custGeom>
            <a:avLst/>
            <a:gdLst/>
            <a:ahLst/>
            <a:cxnLst/>
            <a:rect l="l" t="t" r="r" b="b"/>
            <a:pathLst>
              <a:path w="2190005" h="2190005">
                <a:moveTo>
                  <a:pt x="0" y="0"/>
                </a:moveTo>
                <a:lnTo>
                  <a:pt x="2190005" y="0"/>
                </a:lnTo>
                <a:lnTo>
                  <a:pt x="2190005" y="2190006"/>
                </a:lnTo>
                <a:lnTo>
                  <a:pt x="0" y="21900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32084" y="4785580"/>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5400000">
            <a:off x="12299197" y="42371"/>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15452935" y="4977135"/>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TextBox 13"/>
          <p:cNvSpPr txBox="1"/>
          <p:nvPr/>
        </p:nvSpPr>
        <p:spPr>
          <a:xfrm>
            <a:off x="4364113" y="2343711"/>
            <a:ext cx="9559774" cy="3462486"/>
          </a:xfrm>
          <a:prstGeom prst="rect">
            <a:avLst/>
          </a:prstGeom>
        </p:spPr>
        <p:txBody>
          <a:bodyPr lIns="0" tIns="0" rIns="0" bIns="0" rtlCol="0" anchor="t">
            <a:spAutoFit/>
          </a:bodyPr>
          <a:lstStyle/>
          <a:p>
            <a:pPr algn="ctr">
              <a:lnSpc>
                <a:spcPts val="13495"/>
              </a:lnSpc>
            </a:pPr>
            <a:r>
              <a:rPr lang="en-US" sz="12157" dirty="0">
                <a:latin typeface="Aileron Heavy"/>
              </a:rPr>
              <a:t>FINANCIAL</a:t>
            </a:r>
          </a:p>
          <a:p>
            <a:pPr algn="ctr">
              <a:lnSpc>
                <a:spcPts val="13495"/>
              </a:lnSpc>
            </a:pPr>
            <a:r>
              <a:rPr lang="en-US" sz="12157" dirty="0">
                <a:latin typeface="Aileron Heavy"/>
              </a:rPr>
              <a:t>ANALYTICS</a:t>
            </a:r>
          </a:p>
        </p:txBody>
      </p:sp>
      <p:sp>
        <p:nvSpPr>
          <p:cNvPr id="14" name="TextBox 14"/>
          <p:cNvSpPr txBox="1"/>
          <p:nvPr/>
        </p:nvSpPr>
        <p:spPr>
          <a:xfrm>
            <a:off x="4968801" y="5946859"/>
            <a:ext cx="8350398" cy="527452"/>
          </a:xfrm>
          <a:prstGeom prst="rect">
            <a:avLst/>
          </a:prstGeom>
        </p:spPr>
        <p:txBody>
          <a:bodyPr lIns="0" tIns="0" rIns="0" bIns="0" rtlCol="0" anchor="t">
            <a:spAutoFit/>
          </a:bodyPr>
          <a:lstStyle/>
          <a:p>
            <a:pPr algn="r">
              <a:lnSpc>
                <a:spcPts val="4492"/>
              </a:lnSpc>
            </a:pPr>
            <a:endParaRPr lang="en-US" sz="3208" dirty="0">
              <a:latin typeface="Aileron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7427050" y="-3124219"/>
            <a:ext cx="18533200" cy="20250985"/>
          </a:xfrm>
          <a:custGeom>
            <a:avLst/>
            <a:gdLst/>
            <a:ahLst/>
            <a:cxnLst/>
            <a:rect l="l" t="t" r="r" b="b"/>
            <a:pathLst>
              <a:path w="18533200" h="20250985">
                <a:moveTo>
                  <a:pt x="0" y="0"/>
                </a:moveTo>
                <a:lnTo>
                  <a:pt x="18533199" y="0"/>
                </a:lnTo>
                <a:lnTo>
                  <a:pt x="18533199" y="20250985"/>
                </a:lnTo>
                <a:lnTo>
                  <a:pt x="0" y="20250985"/>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15" name="Freeform 15"/>
          <p:cNvSpPr/>
          <p:nvPr/>
        </p:nvSpPr>
        <p:spPr>
          <a:xfrm>
            <a:off x="11658601" y="2552700"/>
            <a:ext cx="5893138" cy="6950179"/>
          </a:xfrm>
          <a:custGeom>
            <a:avLst/>
            <a:gdLst/>
            <a:ahLst/>
            <a:cxnLst/>
            <a:rect l="l" t="t" r="r" b="b"/>
            <a:pathLst>
              <a:path w="2051087" h="2930125">
                <a:moveTo>
                  <a:pt x="0" y="0"/>
                </a:moveTo>
                <a:lnTo>
                  <a:pt x="2051087" y="0"/>
                </a:lnTo>
                <a:lnTo>
                  <a:pt x="2051087" y="2930125"/>
                </a:lnTo>
                <a:lnTo>
                  <a:pt x="0" y="2930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219200" y="4381500"/>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TextBox 17"/>
          <p:cNvSpPr txBox="1"/>
          <p:nvPr/>
        </p:nvSpPr>
        <p:spPr>
          <a:xfrm>
            <a:off x="1770035" y="1497679"/>
            <a:ext cx="8440765"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Problem Statement</a:t>
            </a:r>
          </a:p>
        </p:txBody>
      </p:sp>
      <p:sp>
        <p:nvSpPr>
          <p:cNvPr id="25" name="TextBox 25"/>
          <p:cNvSpPr txBox="1"/>
          <p:nvPr/>
        </p:nvSpPr>
        <p:spPr>
          <a:xfrm>
            <a:off x="1981200" y="4846838"/>
            <a:ext cx="8915400" cy="4308872"/>
          </a:xfrm>
          <a:prstGeom prst="rect">
            <a:avLst/>
          </a:prstGeom>
        </p:spPr>
        <p:txBody>
          <a:bodyPr wrap="square" lIns="0" tIns="0" rIns="0" bIns="0" rtlCol="0" anchor="t">
            <a:spAutoFit/>
          </a:bodyPr>
          <a:lstStyle/>
          <a:p>
            <a:pPr algn="l"/>
            <a:r>
              <a:rPr lang="en-US" sz="4000" dirty="0"/>
              <a:t>Without analyzing the competition, it is difficult for a business to survive. You are tasked to analyze the competition for the management to provide better results. This data set has information on the market capitalization of the top 500 companies in India.</a:t>
            </a:r>
            <a:endParaRPr lang="en-US" sz="4000" dirty="0">
              <a:solidFill>
                <a:srgbClr val="3C3C3C"/>
              </a:solidFill>
              <a:latin typeface="Ailer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327621" y="-1765196"/>
            <a:ext cx="16889436" cy="20763188"/>
          </a:xfrm>
          <a:custGeom>
            <a:avLst/>
            <a:gdLst/>
            <a:ahLst/>
            <a:cxnLst/>
            <a:rect l="l" t="t" r="r" b="b"/>
            <a:pathLst>
              <a:path w="16889436" h="20763188">
                <a:moveTo>
                  <a:pt x="0" y="0"/>
                </a:moveTo>
                <a:lnTo>
                  <a:pt x="16889436" y="0"/>
                </a:lnTo>
                <a:lnTo>
                  <a:pt x="16889436" y="20763188"/>
                </a:lnTo>
                <a:lnTo>
                  <a:pt x="0" y="20763188"/>
                </a:lnTo>
                <a:lnTo>
                  <a:pt x="0" y="0"/>
                </a:lnTo>
                <a:close/>
              </a:path>
            </a:pathLst>
          </a:custGeom>
          <a:blipFill>
            <a:blip r:embed="rId2">
              <a:alphaModFix amt="9999"/>
              <a:extLst>
                <a:ext uri="{96DAC541-7B7A-43D3-8B79-37D633B846F1}">
                  <asvg:svgBlip xmlns:asvg="http://schemas.microsoft.com/office/drawing/2016/SVG/main" r:embed="rId3"/>
                </a:ext>
              </a:extLst>
            </a:blip>
            <a:stretch>
              <a:fillRect t="-2764" r="-19070"/>
            </a:stretch>
          </a:blipFill>
        </p:spPr>
      </p:sp>
      <p:sp>
        <p:nvSpPr>
          <p:cNvPr id="4" name="Freeform 4"/>
          <p:cNvSpPr/>
          <p:nvPr/>
        </p:nvSpPr>
        <p:spPr>
          <a:xfrm rot="5400000">
            <a:off x="15336566" y="2246218"/>
            <a:ext cx="5902867" cy="2365563"/>
          </a:xfrm>
          <a:custGeom>
            <a:avLst/>
            <a:gdLst/>
            <a:ahLst/>
            <a:cxnLst/>
            <a:rect l="l" t="t" r="r" b="b"/>
            <a:pathLst>
              <a:path w="2831054" h="830523">
                <a:moveTo>
                  <a:pt x="0" y="0"/>
                </a:moveTo>
                <a:lnTo>
                  <a:pt x="2831055" y="0"/>
                </a:lnTo>
                <a:lnTo>
                  <a:pt x="2831055" y="830523"/>
                </a:lnTo>
                <a:lnTo>
                  <a:pt x="0" y="830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50301" y="1133475"/>
            <a:ext cx="9022499"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Data Preparation</a:t>
            </a:r>
          </a:p>
        </p:txBody>
      </p:sp>
      <p:sp>
        <p:nvSpPr>
          <p:cNvPr id="6" name="TextBox 6"/>
          <p:cNvSpPr txBox="1"/>
          <p:nvPr/>
        </p:nvSpPr>
        <p:spPr>
          <a:xfrm>
            <a:off x="3638594" y="4131637"/>
            <a:ext cx="11860574" cy="4568943"/>
          </a:xfrm>
          <a:prstGeom prst="rect">
            <a:avLst/>
          </a:prstGeom>
        </p:spPr>
        <p:txBody>
          <a:bodyPr wrap="square" lIns="0" tIns="0" rIns="0" bIns="0" rtlCol="0" anchor="t">
            <a:spAutoFit/>
          </a:bodyPr>
          <a:lstStyle/>
          <a:p>
            <a:pPr algn="l">
              <a:lnSpc>
                <a:spcPct val="150000"/>
              </a:lnSpc>
            </a:pPr>
            <a:r>
              <a:rPr lang="en-US" sz="2000" dirty="0"/>
              <a:t>1. DATA IMPORT: Gathered data from UNIFIED MENTOR and imported it into Power BI for data transformation.</a:t>
            </a:r>
          </a:p>
          <a:p>
            <a:pPr algn="l">
              <a:lnSpc>
                <a:spcPct val="150000"/>
              </a:lnSpc>
            </a:pPr>
            <a:endParaRPr lang="en-US" sz="2000" dirty="0"/>
          </a:p>
          <a:p>
            <a:pPr algn="l">
              <a:lnSpc>
                <a:spcPct val="150000"/>
              </a:lnSpc>
            </a:pPr>
            <a:r>
              <a:rPr lang="en-US" sz="2000" dirty="0"/>
              <a:t>2. DATA TRANSFORMATION: Used Power Query to clean the data, removed nulls and duplicates, and Changed the data types.</a:t>
            </a:r>
          </a:p>
          <a:p>
            <a:pPr algn="l">
              <a:lnSpc>
                <a:spcPct val="150000"/>
              </a:lnSpc>
            </a:pPr>
            <a:endParaRPr lang="en-US" sz="2000" dirty="0"/>
          </a:p>
          <a:p>
            <a:pPr algn="l">
              <a:lnSpc>
                <a:spcPct val="150000"/>
              </a:lnSpc>
            </a:pPr>
            <a:r>
              <a:rPr lang="en-US" sz="2000" dirty="0"/>
              <a:t>3. DATA IMPLEMENTATION: I used different DAX functions to create calculated measures and columns, further refining the data for deeper insights.</a:t>
            </a:r>
          </a:p>
          <a:p>
            <a:pPr algn="l">
              <a:lnSpc>
                <a:spcPct val="150000"/>
              </a:lnSpc>
            </a:pPr>
            <a:endParaRPr lang="en-US" sz="2000" dirty="0"/>
          </a:p>
          <a:p>
            <a:pPr algn="l">
              <a:lnSpc>
                <a:spcPct val="150000"/>
              </a:lnSpc>
            </a:pPr>
            <a:r>
              <a:rPr lang="en-US" sz="2000" dirty="0"/>
              <a:t>4. DASHBOARD CREATION: Created a user-friendly dashboard that helps the organization make important decisions.</a:t>
            </a:r>
          </a:p>
        </p:txBody>
      </p:sp>
      <p:sp>
        <p:nvSpPr>
          <p:cNvPr id="7" name="Freeform 7"/>
          <p:cNvSpPr/>
          <p:nvPr/>
        </p:nvSpPr>
        <p:spPr>
          <a:xfrm rot="5400000">
            <a:off x="-1553007" y="6853707"/>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001270" y="-73378"/>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822367" y="3313716"/>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 Preview</a:t>
            </a:r>
          </a:p>
        </p:txBody>
      </p:sp>
      <p:grpSp>
        <p:nvGrpSpPr>
          <p:cNvPr id="13" name="Group 13"/>
          <p:cNvGrpSpPr/>
          <p:nvPr/>
        </p:nvGrpSpPr>
        <p:grpSpPr>
          <a:xfrm>
            <a:off x="16115826" y="772196"/>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20" name="Picture 19">
            <a:extLst>
              <a:ext uri="{FF2B5EF4-FFF2-40B4-BE49-F238E27FC236}">
                <a16:creationId xmlns:a16="http://schemas.microsoft.com/office/drawing/2014/main" id="{0A1EAD82-6F47-F638-6E6B-E92069A73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001" y="1404091"/>
            <a:ext cx="15134287" cy="8476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5649680" y="-134719"/>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124651" y="2159553"/>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a:t>
            </a:r>
            <a:r>
              <a:rPr lang="en-US" sz="8635" dirty="0">
                <a:solidFill>
                  <a:srgbClr val="3C3C3C"/>
                </a:solidFill>
                <a:latin typeface="Aileron Heavy"/>
              </a:rPr>
              <a:t> </a:t>
            </a:r>
            <a:r>
              <a:rPr lang="en-US" sz="8635" dirty="0">
                <a:solidFill>
                  <a:srgbClr val="CA5E28"/>
                </a:solidFill>
                <a:latin typeface="Aileron Heavy"/>
              </a:rPr>
              <a:t>Preview</a:t>
            </a:r>
          </a:p>
        </p:txBody>
      </p:sp>
      <p:grpSp>
        <p:nvGrpSpPr>
          <p:cNvPr id="13" name="Group 13"/>
          <p:cNvGrpSpPr/>
          <p:nvPr/>
        </p:nvGrpSpPr>
        <p:grpSpPr>
          <a:xfrm>
            <a:off x="8802385" y="9509780"/>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4" name="Picture 3">
            <a:extLst>
              <a:ext uri="{FF2B5EF4-FFF2-40B4-BE49-F238E27FC236}">
                <a16:creationId xmlns:a16="http://schemas.microsoft.com/office/drawing/2014/main" id="{0ADD2489-9E25-1CE9-E34E-2FA82369F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9073" y="1398146"/>
            <a:ext cx="15270127" cy="8583590"/>
          </a:xfrm>
          <a:prstGeom prst="rect">
            <a:avLst/>
          </a:prstGeom>
        </p:spPr>
      </p:pic>
    </p:spTree>
    <p:extLst>
      <p:ext uri="{BB962C8B-B14F-4D97-AF65-F5344CB8AC3E}">
        <p14:creationId xmlns:p14="http://schemas.microsoft.com/office/powerpoint/2010/main" val="23209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flipH="1">
            <a:off x="-987337" y="-5117072"/>
            <a:ext cx="20110274" cy="21337160"/>
          </a:xfrm>
          <a:custGeom>
            <a:avLst/>
            <a:gdLst/>
            <a:ahLst/>
            <a:cxnLst/>
            <a:rect l="l" t="t" r="r" b="b"/>
            <a:pathLst>
              <a:path w="20110274" h="21337160">
                <a:moveTo>
                  <a:pt x="20110273" y="0"/>
                </a:moveTo>
                <a:lnTo>
                  <a:pt x="0" y="0"/>
                </a:lnTo>
                <a:lnTo>
                  <a:pt x="0" y="21337160"/>
                </a:lnTo>
                <a:lnTo>
                  <a:pt x="20110273" y="21337160"/>
                </a:lnTo>
                <a:lnTo>
                  <a:pt x="20110273"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AutoShape 3"/>
          <p:cNvSpPr/>
          <p:nvPr/>
        </p:nvSpPr>
        <p:spPr>
          <a:xfrm rot="5400000">
            <a:off x="3383523" y="5138737"/>
            <a:ext cx="7406154"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2471189" y="3925087"/>
            <a:ext cx="3830974" cy="3252845"/>
          </a:xfrm>
          <a:custGeom>
            <a:avLst/>
            <a:gdLst/>
            <a:ahLst/>
            <a:cxnLst/>
            <a:rect l="l" t="t" r="r" b="b"/>
            <a:pathLst>
              <a:path w="3830974" h="3252845">
                <a:moveTo>
                  <a:pt x="0" y="0"/>
                </a:moveTo>
                <a:lnTo>
                  <a:pt x="3830975" y="0"/>
                </a:lnTo>
                <a:lnTo>
                  <a:pt x="3830975" y="3252845"/>
                </a:lnTo>
                <a:lnTo>
                  <a:pt x="0" y="3252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1129262" y="1843031"/>
            <a:ext cx="5851334" cy="461665"/>
          </a:xfrm>
          <a:prstGeom prst="rect">
            <a:avLst/>
          </a:prstGeom>
        </p:spPr>
        <p:txBody>
          <a:bodyPr lIns="0" tIns="0" rIns="0" bIns="0" rtlCol="0" anchor="t">
            <a:spAutoFit/>
          </a:bodyPr>
          <a:lstStyle/>
          <a:p>
            <a:pPr algn="l">
              <a:lnSpc>
                <a:spcPts val="3629"/>
              </a:lnSpc>
            </a:pPr>
            <a:endParaRPr lang="en-US" sz="3000" dirty="0">
              <a:solidFill>
                <a:srgbClr val="3C3C3C"/>
              </a:solidFill>
              <a:latin typeface="Aileron"/>
            </a:endParaRPr>
          </a:p>
        </p:txBody>
      </p:sp>
      <p:sp>
        <p:nvSpPr>
          <p:cNvPr id="8" name="TextBox 8"/>
          <p:cNvSpPr txBox="1"/>
          <p:nvPr/>
        </p:nvSpPr>
        <p:spPr>
          <a:xfrm>
            <a:off x="1563093" y="1554723"/>
            <a:ext cx="5829634" cy="1333698"/>
          </a:xfrm>
          <a:prstGeom prst="rect">
            <a:avLst/>
          </a:prstGeom>
        </p:spPr>
        <p:txBody>
          <a:bodyPr lIns="0" tIns="0" rIns="0" bIns="0" rtlCol="0" anchor="t">
            <a:spAutoFit/>
          </a:bodyPr>
          <a:lstStyle/>
          <a:p>
            <a:pPr algn="l">
              <a:lnSpc>
                <a:spcPts val="10355"/>
              </a:lnSpc>
            </a:pPr>
            <a:r>
              <a:rPr lang="en-US" sz="9677" dirty="0">
                <a:solidFill>
                  <a:srgbClr val="CA5E28"/>
                </a:solidFill>
                <a:latin typeface="Aileron Heavy"/>
              </a:rPr>
              <a:t>Insights</a:t>
            </a:r>
          </a:p>
        </p:txBody>
      </p:sp>
      <p:sp>
        <p:nvSpPr>
          <p:cNvPr id="10" name="TextBox 10"/>
          <p:cNvSpPr txBox="1"/>
          <p:nvPr/>
        </p:nvSpPr>
        <p:spPr>
          <a:xfrm>
            <a:off x="7468762" y="1426916"/>
            <a:ext cx="1675238" cy="924822"/>
          </a:xfrm>
          <a:prstGeom prst="rect">
            <a:avLst/>
          </a:prstGeom>
        </p:spPr>
        <p:txBody>
          <a:bodyPr wrap="square" lIns="0" tIns="0" rIns="0" bIns="0" rtlCol="0" anchor="t">
            <a:spAutoFit/>
          </a:bodyPr>
          <a:lstStyle/>
          <a:p>
            <a:pPr algn="r">
              <a:lnSpc>
                <a:spcPts val="7031"/>
              </a:lnSpc>
            </a:pPr>
            <a:r>
              <a:rPr lang="en-US" sz="6571" spc="-440" dirty="0">
                <a:solidFill>
                  <a:srgbClr val="CA5E28"/>
                </a:solidFill>
                <a:latin typeface="Aileron Ultra-Bold"/>
              </a:rPr>
              <a:t>01</a:t>
            </a:r>
          </a:p>
        </p:txBody>
      </p:sp>
      <p:sp>
        <p:nvSpPr>
          <p:cNvPr id="11" name="TextBox 11"/>
          <p:cNvSpPr txBox="1"/>
          <p:nvPr/>
        </p:nvSpPr>
        <p:spPr>
          <a:xfrm>
            <a:off x="7369555" y="4429951"/>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02</a:t>
            </a:r>
          </a:p>
        </p:txBody>
      </p:sp>
      <p:sp>
        <p:nvSpPr>
          <p:cNvPr id="12" name="TextBox 12"/>
          <p:cNvSpPr txBox="1"/>
          <p:nvPr/>
        </p:nvSpPr>
        <p:spPr>
          <a:xfrm>
            <a:off x="7392562" y="7571478"/>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03</a:t>
            </a:r>
          </a:p>
        </p:txBody>
      </p:sp>
      <p:sp>
        <p:nvSpPr>
          <p:cNvPr id="13" name="Freeform 13"/>
          <p:cNvSpPr/>
          <p:nvPr/>
        </p:nvSpPr>
        <p:spPr>
          <a:xfrm rot="5400000">
            <a:off x="4797288" y="-556319"/>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745499" y="7435445"/>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9">
            <a:extLst>
              <a:ext uri="{FF2B5EF4-FFF2-40B4-BE49-F238E27FC236}">
                <a16:creationId xmlns:a16="http://schemas.microsoft.com/office/drawing/2014/main" id="{12B9F4FD-E778-1289-7460-30008FA6CD9D}"/>
              </a:ext>
            </a:extLst>
          </p:cNvPr>
          <p:cNvSpPr txBox="1"/>
          <p:nvPr/>
        </p:nvSpPr>
        <p:spPr>
          <a:xfrm>
            <a:off x="9571324" y="1329729"/>
            <a:ext cx="8152235" cy="923330"/>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000" dirty="0"/>
              <a:t>Total Market Capital is </a:t>
            </a:r>
            <a:r>
              <a:rPr lang="en-US" sz="3000" b="1" dirty="0">
                <a:solidFill>
                  <a:srgbClr val="0D6696"/>
                </a:solidFill>
              </a:rPr>
              <a:t>Rs.13.25 Million Crores.</a:t>
            </a:r>
          </a:p>
          <a:p>
            <a:pPr marL="457200" indent="-457200" algn="l">
              <a:lnSpc>
                <a:spcPts val="3629"/>
              </a:lnSpc>
              <a:buFont typeface="Wingdings" panose="05000000000000000000" pitchFamily="2" charset="2"/>
              <a:buChar char="§"/>
            </a:pPr>
            <a:r>
              <a:rPr lang="en-US" sz="3000" dirty="0"/>
              <a:t>Total Quarterly Sales  is </a:t>
            </a:r>
            <a:r>
              <a:rPr lang="en-US" sz="3000" b="1" dirty="0">
                <a:solidFill>
                  <a:srgbClr val="0D6696"/>
                </a:solidFill>
              </a:rPr>
              <a:t>Rs.1.7 Million Crores.</a:t>
            </a:r>
          </a:p>
        </p:txBody>
      </p:sp>
      <p:sp>
        <p:nvSpPr>
          <p:cNvPr id="16" name="TextBox 9">
            <a:extLst>
              <a:ext uri="{FF2B5EF4-FFF2-40B4-BE49-F238E27FC236}">
                <a16:creationId xmlns:a16="http://schemas.microsoft.com/office/drawing/2014/main" id="{03AEE862-38C0-F2A0-42EB-9DD71C89BFC0}"/>
              </a:ext>
            </a:extLst>
          </p:cNvPr>
          <p:cNvSpPr txBox="1"/>
          <p:nvPr/>
        </p:nvSpPr>
        <p:spPr>
          <a:xfrm>
            <a:off x="9571323" y="3045703"/>
            <a:ext cx="7954676" cy="3693319"/>
          </a:xfrm>
          <a:prstGeom prst="rect">
            <a:avLst/>
          </a:prstGeom>
        </p:spPr>
        <p:txBody>
          <a:bodyPr wrap="square" lIns="0" tIns="0" rIns="0" bIns="0" rtlCol="0" anchor="t">
            <a:spAutoFit/>
          </a:bodyPr>
          <a:lstStyle/>
          <a:p>
            <a:pPr marL="457200" indent="-457200">
              <a:lnSpc>
                <a:spcPts val="3629"/>
              </a:lnSpc>
              <a:buFont typeface="Wingdings" panose="05000000000000000000" pitchFamily="2" charset="2"/>
              <a:buChar char="§"/>
            </a:pPr>
            <a:r>
              <a:rPr lang="en-US" sz="3000" dirty="0"/>
              <a:t>Max. Market Capital incurred by </a:t>
            </a:r>
            <a:r>
              <a:rPr lang="en-US" sz="3000" b="1" dirty="0">
                <a:solidFill>
                  <a:srgbClr val="CA5E28"/>
                </a:solidFill>
              </a:rPr>
              <a:t>Reliance Industries</a:t>
            </a:r>
            <a:r>
              <a:rPr lang="en-US" sz="3000" dirty="0"/>
              <a:t> of </a:t>
            </a:r>
            <a:r>
              <a:rPr lang="en-US" sz="3000" b="1" dirty="0">
                <a:solidFill>
                  <a:srgbClr val="0D6696"/>
                </a:solidFill>
              </a:rPr>
              <a:t>Rs. 593.44 Thousand Crores</a:t>
            </a:r>
            <a:r>
              <a:rPr lang="en-US" sz="3000" dirty="0"/>
              <a:t>. Whereas, Max Quarterly Sales is marked by </a:t>
            </a:r>
            <a:r>
              <a:rPr lang="en-US" sz="3000" b="1" dirty="0">
                <a:solidFill>
                  <a:srgbClr val="CA5E28"/>
                </a:solidFill>
              </a:rPr>
              <a:t>IOCL </a:t>
            </a:r>
            <a:r>
              <a:rPr lang="en-US" sz="3000" dirty="0"/>
              <a:t>at </a:t>
            </a:r>
            <a:r>
              <a:rPr lang="en-US" sz="3000" b="1" dirty="0">
                <a:solidFill>
                  <a:srgbClr val="0D6696"/>
                </a:solidFill>
              </a:rPr>
              <a:t>Rs.110.67 Thousand Crores.</a:t>
            </a:r>
            <a:endParaRPr lang="en-US" sz="3000" dirty="0"/>
          </a:p>
          <a:p>
            <a:pPr marL="457200" indent="-457200" algn="l">
              <a:lnSpc>
                <a:spcPts val="3629"/>
              </a:lnSpc>
              <a:buFont typeface="Wingdings" panose="05000000000000000000" pitchFamily="2" charset="2"/>
              <a:buChar char="§"/>
            </a:pPr>
            <a:r>
              <a:rPr lang="en-US" sz="3000" dirty="0"/>
              <a:t>Min. Market Capital is flagged by </a:t>
            </a:r>
            <a:r>
              <a:rPr lang="en-US" sz="3000" b="1" dirty="0" err="1">
                <a:solidFill>
                  <a:srgbClr val="CA5E28"/>
                </a:solidFill>
              </a:rPr>
              <a:t>Natl.Fertilizers</a:t>
            </a:r>
            <a:r>
              <a:rPr lang="en-US" sz="3000" b="1" dirty="0">
                <a:solidFill>
                  <a:srgbClr val="CA5E28"/>
                </a:solidFill>
              </a:rPr>
              <a:t> </a:t>
            </a:r>
            <a:r>
              <a:rPr lang="en-US" sz="3000" dirty="0"/>
              <a:t>for </a:t>
            </a:r>
            <a:r>
              <a:rPr lang="en-US" sz="3000" b="1" dirty="0">
                <a:solidFill>
                  <a:srgbClr val="0D6696"/>
                </a:solidFill>
              </a:rPr>
              <a:t>Rs.3.02 Thousand Crores </a:t>
            </a:r>
            <a:r>
              <a:rPr lang="en-US" sz="3000" dirty="0"/>
              <a:t>and min quarterly sales is done by </a:t>
            </a:r>
            <a:r>
              <a:rPr lang="en-US" sz="3000" b="1" dirty="0" err="1">
                <a:solidFill>
                  <a:srgbClr val="CA5E28"/>
                </a:solidFill>
              </a:rPr>
              <a:t>Ujjwan</a:t>
            </a:r>
            <a:r>
              <a:rPr lang="en-US" sz="3000" b="1" dirty="0">
                <a:solidFill>
                  <a:srgbClr val="CA5E28"/>
                </a:solidFill>
              </a:rPr>
              <a:t> </a:t>
            </a:r>
            <a:r>
              <a:rPr lang="en-US" sz="3000" b="1" dirty="0" err="1">
                <a:solidFill>
                  <a:srgbClr val="CA5E28"/>
                </a:solidFill>
              </a:rPr>
              <a:t>Fin.Ser</a:t>
            </a:r>
            <a:r>
              <a:rPr lang="en-US" sz="3000" b="1" dirty="0">
                <a:solidFill>
                  <a:srgbClr val="CA5E28"/>
                </a:solidFill>
              </a:rPr>
              <a:t>. </a:t>
            </a:r>
            <a:r>
              <a:rPr lang="en-US" sz="3000" dirty="0"/>
              <a:t>with </a:t>
            </a:r>
            <a:r>
              <a:rPr lang="en-US" sz="3000" b="1" dirty="0">
                <a:solidFill>
                  <a:srgbClr val="0D6696"/>
                </a:solidFill>
              </a:rPr>
              <a:t>0 to No </a:t>
            </a:r>
            <a:r>
              <a:rPr lang="en-US" sz="3000" dirty="0"/>
              <a:t>sale in the quarter.</a:t>
            </a:r>
          </a:p>
        </p:txBody>
      </p:sp>
      <p:sp>
        <p:nvSpPr>
          <p:cNvPr id="17" name="TextBox 9">
            <a:extLst>
              <a:ext uri="{FF2B5EF4-FFF2-40B4-BE49-F238E27FC236}">
                <a16:creationId xmlns:a16="http://schemas.microsoft.com/office/drawing/2014/main" id="{1038BA52-F8AA-DC3B-0643-E0D962AC8834}"/>
              </a:ext>
            </a:extLst>
          </p:cNvPr>
          <p:cNvSpPr txBox="1"/>
          <p:nvPr/>
        </p:nvSpPr>
        <p:spPr>
          <a:xfrm>
            <a:off x="9571324" y="7188370"/>
            <a:ext cx="7802276" cy="1846659"/>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200" dirty="0"/>
              <a:t>There is a </a:t>
            </a:r>
            <a:r>
              <a:rPr lang="en-US" sz="3200" b="1" dirty="0">
                <a:solidFill>
                  <a:srgbClr val="CA5E28"/>
                </a:solidFill>
              </a:rPr>
              <a:t>general positive correlation </a:t>
            </a:r>
            <a:r>
              <a:rPr lang="en-US" sz="3200" dirty="0"/>
              <a:t>between </a:t>
            </a:r>
            <a:r>
              <a:rPr lang="en-US" sz="3200" b="1" dirty="0"/>
              <a:t>market capital </a:t>
            </a:r>
            <a:r>
              <a:rPr lang="en-US" sz="3200" dirty="0"/>
              <a:t>and </a:t>
            </a:r>
            <a:r>
              <a:rPr lang="en-US" sz="3200" b="1" dirty="0"/>
              <a:t>quarterly sales</a:t>
            </a:r>
            <a:r>
              <a:rPr lang="en-US" sz="3200" dirty="0"/>
              <a:t>. Companies with higher market capital tend to have higher quarterly sales.</a:t>
            </a:r>
            <a:endParaRPr lang="en-US" sz="3200" b="1" dirty="0">
              <a:solidFill>
                <a:srgbClr val="0D669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292707" y="-1636430"/>
            <a:ext cx="16880472" cy="20627385"/>
          </a:xfrm>
          <a:custGeom>
            <a:avLst/>
            <a:gdLst/>
            <a:ahLst/>
            <a:cxnLst/>
            <a:rect l="l" t="t" r="r" b="b"/>
            <a:pathLst>
              <a:path w="16880472" h="20627385">
                <a:moveTo>
                  <a:pt x="0" y="0"/>
                </a:moveTo>
                <a:lnTo>
                  <a:pt x="16880473" y="0"/>
                </a:lnTo>
                <a:lnTo>
                  <a:pt x="16880473" y="20627386"/>
                </a:lnTo>
                <a:lnTo>
                  <a:pt x="0" y="20627386"/>
                </a:lnTo>
                <a:lnTo>
                  <a:pt x="0" y="0"/>
                </a:lnTo>
                <a:close/>
              </a:path>
            </a:pathLst>
          </a:custGeom>
          <a:blipFill>
            <a:blip r:embed="rId2">
              <a:alphaModFix amt="9999"/>
              <a:extLst>
                <a:ext uri="{96DAC541-7B7A-43D3-8B79-37D633B846F1}">
                  <asvg:svgBlip xmlns:asvg="http://schemas.microsoft.com/office/drawing/2016/SVG/main" r:embed="rId3"/>
                </a:ext>
              </a:extLst>
            </a:blip>
            <a:stretch>
              <a:fillRect t="-3440" r="-19133"/>
            </a:stretch>
          </a:blipFill>
        </p:spPr>
      </p:sp>
      <p:sp>
        <p:nvSpPr>
          <p:cNvPr id="3" name="Freeform 3"/>
          <p:cNvSpPr/>
          <p:nvPr/>
        </p:nvSpPr>
        <p:spPr>
          <a:xfrm>
            <a:off x="2145091" y="7262451"/>
            <a:ext cx="2263334" cy="1995849"/>
          </a:xfrm>
          <a:custGeom>
            <a:avLst/>
            <a:gdLst/>
            <a:ahLst/>
            <a:cxnLst/>
            <a:rect l="l" t="t" r="r" b="b"/>
            <a:pathLst>
              <a:path w="2263334" h="1995849">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974003" y="1028700"/>
            <a:ext cx="2285297" cy="2398690"/>
          </a:xfrm>
          <a:custGeom>
            <a:avLst/>
            <a:gdLst/>
            <a:ahLst/>
            <a:cxnLst/>
            <a:rect l="l" t="t" r="r" b="b"/>
            <a:pathLst>
              <a:path w="2285297" h="2398690">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28700" y="1028700"/>
            <a:ext cx="2333271" cy="2398690"/>
          </a:xfrm>
          <a:custGeom>
            <a:avLst/>
            <a:gdLst/>
            <a:ahLst/>
            <a:cxnLst/>
            <a:rect l="l" t="t" r="r" b="b"/>
            <a:pathLst>
              <a:path w="2333271" h="2398690">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599714" y="7262451"/>
            <a:ext cx="2730639" cy="1995849"/>
          </a:xfrm>
          <a:custGeom>
            <a:avLst/>
            <a:gdLst/>
            <a:ahLst/>
            <a:cxnLst/>
            <a:rect l="l" t="t" r="r" b="b"/>
            <a:pathLst>
              <a:path w="2730639" h="199584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3866" y="5143500"/>
            <a:ext cx="4245437" cy="837809"/>
          </a:xfrm>
          <a:custGeom>
            <a:avLst/>
            <a:gdLst/>
            <a:ahLst/>
            <a:cxnLst/>
            <a:rect l="l" t="t" r="r" b="b"/>
            <a:pathLst>
              <a:path w="4245437" h="837809">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0390992" y="0"/>
            <a:ext cx="2995587" cy="1496465"/>
          </a:xfrm>
          <a:custGeom>
            <a:avLst/>
            <a:gdLst/>
            <a:ahLst/>
            <a:cxnLst/>
            <a:rect l="l" t="t" r="r" b="b"/>
            <a:pathLst>
              <a:path w="2995587" h="1496465">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9" name="Group 9"/>
          <p:cNvGrpSpPr/>
          <p:nvPr/>
        </p:nvGrpSpPr>
        <p:grpSpPr>
          <a:xfrm>
            <a:off x="8593151" y="7158678"/>
            <a:ext cx="1101697" cy="110169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12" name="TextBox 12"/>
          <p:cNvSpPr txBox="1"/>
          <p:nvPr/>
        </p:nvSpPr>
        <p:spPr>
          <a:xfrm>
            <a:off x="4418002" y="1333500"/>
            <a:ext cx="9451995" cy="6863417"/>
          </a:xfrm>
          <a:prstGeom prst="rect">
            <a:avLst/>
          </a:prstGeom>
        </p:spPr>
        <p:txBody>
          <a:bodyPr lIns="0" tIns="0" rIns="0" bIns="0" rtlCol="0" anchor="t">
            <a:spAutoFit/>
          </a:bodyPr>
          <a:lstStyle/>
          <a:p>
            <a:pPr algn="ctr"/>
            <a:r>
              <a:rPr lang="en-US" sz="22300" dirty="0">
                <a:latin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261</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Aileron Heavy</vt:lpstr>
      <vt:lpstr>Aileron</vt:lpstr>
      <vt:lpstr>Arial</vt:lpstr>
      <vt:lpstr>Calibri</vt:lpstr>
      <vt:lpstr>Aileron Ultra-Bold</vt:lpstr>
      <vt:lpstr>Aileron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dc:creator>Pranav Kumbhojkar</dc:creator>
  <cp:lastModifiedBy>Pranav Kumbhojkar</cp:lastModifiedBy>
  <cp:revision>4</cp:revision>
  <dcterms:created xsi:type="dcterms:W3CDTF">2006-08-16T00:00:00Z</dcterms:created>
  <dcterms:modified xsi:type="dcterms:W3CDTF">2024-08-11T09:34:42Z</dcterms:modified>
  <dc:identifier>DAGITYDxKw8</dc:identifier>
</cp:coreProperties>
</file>