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1/29/2024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1/29/2024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2"/>
            <a:ext cx="8791575" cy="2930654"/>
          </a:xfrm>
        </p:spPr>
        <p:txBody>
          <a:bodyPr/>
          <a:lstStyle/>
          <a:p>
            <a:pPr algn="ctr"/>
            <a:r>
              <a:rPr lang="en-US" dirty="0" smtClean="0"/>
              <a:t>Image classification using        CNN</a:t>
            </a:r>
            <a:endParaRPr lang="en-IN" dirty="0"/>
          </a:p>
        </p:txBody>
      </p:sp>
      <p:sp>
        <p:nvSpPr>
          <p:cNvPr id="3" name="Subtitle 2"/>
          <p:cNvSpPr>
            <a:spLocks noGrp="1"/>
          </p:cNvSpPr>
          <p:nvPr>
            <p:ph type="subTitle" idx="1"/>
          </p:nvPr>
        </p:nvSpPr>
        <p:spPr>
          <a:xfrm>
            <a:off x="2131797" y="5700583"/>
            <a:ext cx="8791575" cy="619897"/>
          </a:xfrm>
        </p:spPr>
        <p:txBody>
          <a:bodyPr/>
          <a:lstStyle/>
          <a:p>
            <a:r>
              <a:rPr lang="en-US" dirty="0" smtClean="0"/>
              <a:t>Machine learning major project, Bandaru Lavadeep</a:t>
            </a:r>
          </a:p>
          <a:p>
            <a:endParaRPr lang="en-IN" dirty="0"/>
          </a:p>
        </p:txBody>
      </p:sp>
    </p:spTree>
    <p:extLst>
      <p:ext uri="{BB962C8B-B14F-4D97-AF65-F5344CB8AC3E}">
        <p14:creationId xmlns:p14="http://schemas.microsoft.com/office/powerpoint/2010/main" val="7791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66585"/>
          </a:xfrm>
        </p:spPr>
        <p:txBody>
          <a:bodyPr/>
          <a:lstStyle/>
          <a:p>
            <a:pPr algn="ctr"/>
            <a:r>
              <a:rPr lang="en-IN" dirty="0" smtClean="0"/>
              <a:t>Evaluation metrics</a:t>
            </a:r>
            <a:endParaRPr lang="en-IN" dirty="0"/>
          </a:p>
        </p:txBody>
      </p:sp>
      <p:sp>
        <p:nvSpPr>
          <p:cNvPr id="3" name="Content Placeholder 2"/>
          <p:cNvSpPr>
            <a:spLocks noGrp="1"/>
          </p:cNvSpPr>
          <p:nvPr>
            <p:ph idx="1"/>
          </p:nvPr>
        </p:nvSpPr>
        <p:spPr>
          <a:xfrm>
            <a:off x="1141413" y="2018270"/>
            <a:ext cx="9683106" cy="3772930"/>
          </a:xfrm>
        </p:spPr>
        <p:txBody>
          <a:bodyPr>
            <a:normAutofit/>
          </a:bodyPr>
          <a:lstStyle/>
          <a:p>
            <a:r>
              <a:rPr lang="en-IN" dirty="0" smtClean="0"/>
              <a:t>“ADAM” compiler was used in this model.</a:t>
            </a:r>
          </a:p>
          <a:p>
            <a:r>
              <a:rPr lang="en-IN" dirty="0" smtClean="0"/>
              <a:t>For calculating loss “Categorical </a:t>
            </a:r>
            <a:r>
              <a:rPr lang="en-IN" dirty="0" err="1" smtClean="0"/>
              <a:t>Crossentropy</a:t>
            </a:r>
            <a:r>
              <a:rPr lang="en-IN" dirty="0" smtClean="0"/>
              <a:t>” is used for this model because it is a Multiclass Classification model.</a:t>
            </a:r>
          </a:p>
          <a:p>
            <a:r>
              <a:rPr lang="en-IN" dirty="0" smtClean="0"/>
              <a:t>F1 score and Recall were also calculated.</a:t>
            </a:r>
          </a:p>
          <a:p>
            <a:r>
              <a:rPr lang="en-US" sz="2200" dirty="0"/>
              <a:t>Test </a:t>
            </a:r>
            <a:r>
              <a:rPr lang="en-US" sz="2200" dirty="0" smtClean="0"/>
              <a:t>Accuracy  : 0.8297</a:t>
            </a:r>
          </a:p>
          <a:p>
            <a:pPr marL="0" indent="0">
              <a:buNone/>
            </a:pPr>
            <a:r>
              <a:rPr lang="en-US" sz="2200" dirty="0"/>
              <a:t> </a:t>
            </a:r>
            <a:r>
              <a:rPr lang="en-US" sz="2200" dirty="0" smtClean="0"/>
              <a:t>  </a:t>
            </a:r>
            <a:r>
              <a:rPr lang="en-US" sz="2200" dirty="0"/>
              <a:t>Test F1 </a:t>
            </a:r>
            <a:r>
              <a:rPr lang="en-US" sz="2200" dirty="0" smtClean="0"/>
              <a:t>Score  : 0.8269 </a:t>
            </a:r>
          </a:p>
          <a:p>
            <a:pPr marL="0" indent="0">
              <a:buNone/>
            </a:pPr>
            <a:r>
              <a:rPr lang="en-US" sz="2200" dirty="0"/>
              <a:t> </a:t>
            </a:r>
            <a:r>
              <a:rPr lang="en-US" sz="2200" dirty="0" smtClean="0"/>
              <a:t>  Test Recall      : </a:t>
            </a:r>
            <a:r>
              <a:rPr lang="en-US" sz="2200" dirty="0"/>
              <a:t>0.8297</a:t>
            </a:r>
            <a:endParaRPr lang="en-IN" sz="2200" dirty="0"/>
          </a:p>
          <a:p>
            <a:endParaRPr lang="en-IN" dirty="0" smtClean="0"/>
          </a:p>
        </p:txBody>
      </p:sp>
    </p:spTree>
    <p:extLst>
      <p:ext uri="{BB962C8B-B14F-4D97-AF65-F5344CB8AC3E}">
        <p14:creationId xmlns:p14="http://schemas.microsoft.com/office/powerpoint/2010/main" val="3632164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52519" y="976184"/>
            <a:ext cx="5544065" cy="4950942"/>
          </a:xfrm>
        </p:spPr>
        <p:txBody>
          <a:bodyPr/>
          <a:lstStyle/>
          <a:p>
            <a:r>
              <a:rPr lang="en-IN" dirty="0" smtClean="0"/>
              <a:t> </a:t>
            </a:r>
            <a:r>
              <a:rPr lang="en-IN" b="1" dirty="0" smtClean="0"/>
              <a:t>Loss v/s Epochs</a:t>
            </a:r>
            <a:endParaRPr lang="en-IN" b="1" dirty="0"/>
          </a:p>
        </p:txBody>
      </p:sp>
      <p:sp>
        <p:nvSpPr>
          <p:cNvPr id="4" name="Content Placeholder 2"/>
          <p:cNvSpPr txBox="1">
            <a:spLocks/>
          </p:cNvSpPr>
          <p:nvPr/>
        </p:nvSpPr>
        <p:spPr>
          <a:xfrm>
            <a:off x="967946" y="976184"/>
            <a:ext cx="5284573" cy="495094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IN" b="1" dirty="0" smtClean="0"/>
              <a:t>Accuracy v/s Epochs </a:t>
            </a:r>
            <a:endParaRPr lang="en-IN" b="1" dirty="0"/>
          </a:p>
        </p:txBody>
      </p:sp>
      <p:sp>
        <p:nvSpPr>
          <p:cNvPr id="5" name="AutoShape 2" descr="data:image/png;base64,iVBORw0KGgoAAAANSUhEUgAAAjcAAAGwCAYAAABVdURTAAAAOXRFWHRTb2Z0d2FyZQBNYXRwbG90bGliIHZlcnNpb24zLjcuMSwgaHR0cHM6Ly9tYXRwbG90bGliLm9yZy/bCgiHAAAACXBIWXMAAA9hAAAPYQGoP6dpAABwm0lEQVR4nO3dd3hUdaLG8e/MJDPpjZBK6L13BBsKiqAoVkAUsO6quLqud7EXXMu6rmu9etcF1LWAWLGLKCqIgGCQ3jtJIIT0ZJLMnPvHSSYJJCGBmUwI7+d55pnJmVN+c4DMy69aDMMwEBEREWkmrP4ugIiIiIg3KdyIiIhIs6JwIyIiIs2Kwo2IiIg0Kwo3IiIi0qwo3IiIiEizonAjIiIizUqAvwvQ2NxuN/v37yc8PByLxeLv4oiIiEg9GIZBXl4eSUlJWK11182ccuFm//79pKSk+LsYIiIichz27NlDq1at6tznlAs34eHhgHlzIiIi/FwaERERqY/c3FxSUlI83+N1OeXCTUVTVEREhMKNiIjISaY+XUrUoVhERESaFYUbERERaVYUbkRERKRZUbgRERGRZkXhRkRERJoVhRsRERFpVhRuREREpFlRuBEREZFmReFGREREmhWFGxEREWlWFG5ERESkWVG4ERERkWZF4UZEROQUZxgGOYWlGIbh76J4xSm3KriIiMhPWw6yZl8Oo3sm0i421GvnNQyDn7cdIjPfycC2MSRHBde5f0ZuMSt3HWblrsNsSMslKiSQNi1CaRMTQpsWoXSOD6NFmMNr5auquNTF0u2H+H7jAb7beIC9h4tIiQnmvG4JjOwex+C2MQTYTs46EIvRXGJaPeXm5hIZGUlOTg4RERH+Lo6ISIOk5xQTaLOc8Bfe95sO8P6ve2kZ7qBLQjid48PpHB9GeFBgjfsXlpTx2eo05q3cQ77Txdg+iVzevxXxEUHV9st3lvHz1kyyi0oZ1qEFraJDTqicx2N/dhElZW7a1hBaiktdPPXlRl7/eadnW9+UKC7vn8xFvZOIDrUf93UP5BZz30dr+XZDhmdbclQwg9vF0DclipIyN5kFTg7ll5CZ72RLRj77sovqPKfVAmd0asmVA1pxXvd4ggJtgHmfF206wNfrMjiU72Ty0LaM6hGPxWKp83yGYbB02yH++8suFm06SFGpq9Z9I4MDOa97PBMGpTCgTXSt5y4udbEhLZd1+3NZtz+Hdftz6RQXzj+v6lNnWRqqId/fCjciIieipADmTIK8NIhIgvAkiEiEyFaQ0Bvie0LA8X1hutwGq3ab/6tP3Z1N6p5s0nOLsVjgvtHduPHMdjV+4ZS53GTml5AQGVTjOZ/7djMvfre1xmsmRwXTNSGcbokRdEuMIDbMzqe/7+eT3/aT5yyrtq/VAsO7xHFJ3yT2ZRfxw6aDrNx1mDJ35ddKl/hwzu0Wx4iucfRrHY3NWvuX7+GCEnZnFXIwz8nBfCeZeU4OFZTgLHPhLHVTXP4cFxHE8C4tOaNjLKEOswHC7TZYtPkAby7dxQ+bD2IYcFr7GG48oz3ndo3DarWw9UAe0975jY3peYAZatbsy8FVXt5Am4VW0SGEBwUQ5gggPCiAqGA7ydHBtIoOplV0CK2ig4mPCKr2OQzD4INV+5jx6Tpyi8sItFnokhDOhrQ8z7lrY7VA14QIBrSJplerSPKLy9h1qICdhwo9zxUiggK4sHci6TnFLNl6iBKXu9q5zugYy8Nju9MpPvyo6xQ4y/jot3288fNOthzI92xPiAjinK5xnNs1jn6to/h152G+3ZDBdxsPkFVQ4tmvU1wYEwa35rJ+yeQUlXr+Xq7anc3mjKM/Z/vYUL67e3idn72hFG7qoHAjIl710z9h4Yza37c5ILEPtBoIPS6FlMHHPOXG9Fw+WrWPj1P3kZHrrPaexQIVv7WnDmvLgxd1r/ZF+9vuw9zzwRo2ZeQxuF0MN5zRjpHd4rFZLRwuKOGOuan8uPkgAFcNbEVUiJ1N6XlszsgjLae4znK1aRHC+EEptAi18/7KvazYebjW/WLDHPy2+zBVv/MigwM5o1Mswzu35OzOLYkNc/D7vhy+33iARZsO8Pu+HBryjWS3WRnSPoYeSZF8sSaN3VmVQcBmtXi+cNvHhjKiWxz//WUXxaVuWoTaeebKPpzTNY4DecXMT93Ph6v2sT4tt97XbRUdTEpMCG1ahLDzUKHnnvZuFck/ruhDl4RwCpxl/LY7m+U7DrE+LZcwRwAtwhy0CLMTG+qgVXQwvVOiCHPU3kNk16EC3l+5lw9W7mX/EX8+7WNDOb9HAgCzFu+gxOXGZrVw7WltOL1jLLsOFbAjs4BdhwpZvTebvGIznIbYbVzevxXjB6XQIymixoDschv8ujOLD1bt5dPVaXXW8ADEhtnpkRRJj6QIeiRF0jM5gjYtvNfcBwo3dVK4EfGTshIoPGTWapzESsrcbErPY3dWIRkH0pm49CKCXfn83PoPDO7Tm4CCNMjdD1k7YP9vUJxdebDFBpM/gXZnVjuny22wZl8OS7Zm8vnvadW+ZCODAxnWoQV9W0XSLymYnrEWPli1nwe/TQcsnN89nucn9MPA4JmvNzP75x1HBYTWMSFcNbAVc1bsYe/hIoICrTx5WS8u7deq2n45haVsyshjQ1qu+UjPY9/hQk5r34KrB7fmtPYtsFYJUtsP5jNv5V6+23CAlJhgzurckrM6tfQ0B2UXlvDD5oN8t/EAizYdJKeoFDulDLFuYIR1FW1sh1hQ1pfPXKeRi3lMQkQQcREOYsMctAxzEBNmJyTQhiPQSpDVTXLe7+w7lMs7++LYeES2iggK4MoBrZjSy05w0QG+XLOH79fvp7SkhADKCMVJv3gb43tHEW4pBmdetUdxQQ6lZWW43Ib5MAzKXAbFLguFLgsFpRYKyizsdbcg1d2BVKMjO4wEDKzYbRbuPyuKa9rmYTu4AfLSoaTK+V2l0GoQdBkDyQPAWqUvizMf9vwCe1eCxQqOMHCEm4/wJEjujwsrP2/LZMH6DOIjghjVI54OLcOwGG4oPMTuoiD+9uVmvlmfUe2eWHATSw6tLJn0jihgdBuDflGFOAozICQGOoww/z7aawgizjw4tI2ijM1sWr+azF0bCClKI90SS1ZEdwJb9SWxy2B6t08mPsJhlqUk3zzOMCAqpYZ/QcdP4aYOCjcifnB4J7x9JWRugUE3wsiHzV/cvrLlW/j0DjjnPug36YRPV1hSxg+bDvLVunS+23jA8z/guwPmMi3gEza4UxhT8iR9UmJ46ep+lf1MDAMObYN9v8LqObD9ewiJxbj5e7aVxLB0WyaLt2aydNshcosrm3wCbRbO6RLHHxK20G/ri1jz9ptfGO7KfUoCI1lTEs8WVxIFER04UBrE4UKzGWFA62jObh/O7u0byUnbSrz7AMmWTEoI5KAtnjbtuxKZ2AGi20DLbhDXzfxCrVB0GLZ9Z97HPcvAcIE1EKwBYAsAe1h5E1yi+RwWD2VO87iKR5nT/MIs/5J2We3kbF5M6J5FOFwF1e5vicVOWuJIIk+bQlTXMyEguPLLv7TYLMuGT2HTF56waFislMR0ZWtQT353taZPaDZdjO3Y0n+HwswT/jOvr2JbOJmOFBJd+7A5c+p3UGhL6DwKQmJh1xLYt8q8x7XuHwddL4RuY6HdWeb93fotbFlg3pvibDMUhcWTZ49jQ34IAa5iki0HaVGWQYBRWnd5bA5oezq0OR0KMiFzExzcBLn76vFhLObnKSmA0ip/rm3OgOs+r8/dqDeFmzoo3Ig0kGGYvzxz90NumvkLrygLYrtAyhAIbVH38ftWwTtXQcHBym0RyXDRv8xf8A2Q7yzjhYVb+GZdOn84uwMTBqUcXaWelwGvDDVriWx2uGEBJPVt0HUqrNp9mH//sJ3vNx3AWVbZvyEqJJB+MSW8eugGHEYxX/X6F39dk0xucRmRwYE8e1UfRnSL9+zvdhvszsgk8t2xROduYIOlA+OKHsRJZV+c8KAAhrZvwdldWjKmSxTRSx6DFa/VUjIL4OVf3dHtIL6H+ee0dwUY7mMfc7zC4ilufz7Z9kTid83HcnDj0fvY7GbIcTmhrEpzTEgs2EMge3ft57fYzNBlC6wMZVZbZW2IvaJmJAwcEdW3W49oIjLcZvBwlZnh0uWEg5vNwJq2unrZLDaI7WTex8gUCIoAe/m53WVmENn6LThraP6KagOth0KAwwyyJflQnAsHN0BxldBkDzPfawiL1fw3F5FU/kiG8ASzdnHLAsip416GtoSYDhDTHlq0h4hW5n9W0lLNz5+XdvQx1kBofRpM/axh5TwGhZs6KNyINMCWBfD1/eb/5GoT29kMOW1Oh/Znm788K2z6Ct6/DkoLIb4XnHkXLHzU/OUI0PMKGP13CI2tsxiGYfDZ72n87fP1hOVt52zr73zkOp0RA7rz2CU9CbbbKnY0g9SWb8xf6Ibb/NL+w4/mF01Ve1fCNw9Ay87Qd5LZZFAelJbvyOLF77bw05bKGoDWMSGM6hHPBT0T6JcSjfXre2DZq2YTw40L2XO4iGnvrGL1XvOL6NrT2uAIsLJmXw7r9+eS5yyjleUg8+33E2PJ5yP3WbyXfB9ndG7J6R1j6ZkUYQ67TV8LH9xofqkBnHYb9J9slt8RDoGh5hfsoa1wcBNZu9ayed0qYhwu2seGEVDRbGQLNL9go1qXP1LMpsHsXWYwyN4NWdvhwHrIr96UAUDLrtBxJHQ4xwwArlLzC9pdZn7Z5pU3v+XuN48PDIbg6MpHgMP833xFs0xJvhmIu46BxH6VNTOGYX5Rpr4Da+aZtRJHimhl1lp0G2t+aVptZtDe8wvs/sX8DNFtIbGv+YjvbpbH11ylkLHW/Psc08H8txB4dCfuaspKYPfPsPlr8560HmbWmkS1rv0aO340a642flb5n4SE3tDpfOh0HiT1N+9b7j7zzyMvDQJDKv/sK4JeTQwDMjeb/9b3rTT3je1s/vm37Gz+WdYlL8P8868IiI5w88/eBxRu6qBwI83S1m9h63cQ084cnRPfHYIij/98Wdvhq3th81eV24KjK//3FxQJ6Wughv9xG7FdsHQ4B4Ki4MenzYDRYQRc9QY4wiksyCX944dpu+V1rLhZa+nEy+1fpXdKNH1SIukSH47bMIeXOsvcZBWU8Ny3m1m3bRd3BnzAtQHfEoCLHe4EJpdOJyyhE69M6k/b2FBcy/+D7Yu/UGax8z8hM5he8AwJZPKFMZQ/ld5OoM1GYlQQF9lTmZb1BHajsrPu4eDWbIi7iLeKh/LFLjMsBVgtXNY/manD2tEtMbyylih7N7w4AFwlZh+a9sMBsz/Ok19uYPaSnUfdF3uAlZ5JEUxouYMr1/8Ji+GC0U/D4JvL/ye82qwxWf6aGV5C4+DSV8yA4WsFmZCxzgwJgcHQ4dzav2x9ye2GsiKzKaq0sLxWxAItOniC5ynN7TLDVFi8WfNyilG4qYPCjTR5hVlmX4X6/O/H7YYfnoIf/n70e5EpldXhrlLzF6MFCEswO/VGJJt9JoIiy/tSBJr/I05fC0tfMr+4rQEw5I9w1t01/g/OnX+It95/j8KtSzjNuo7elh1YLdV/pRT2mMiq3g+xJdPJsu1ZLNp8gOJSN70s23nPPoNgSwkTS+5nqbtHjR/RhotJtm/5c8AHRFvKq+Pt4VCSRyZRTHH+D7vtnbiqvZO7d9xIME5mlF7LLNdo+lm28J59BoEWF/eV3sA7rhFca/uGRwLewGYx+NHViwNEM8a6jBCLGXRKDBsvuy/jUL/b+MPwLqTE1DBPyye3wW9vmf0fpnx61Ntfr0vng5V7SYoKpkdSBD2TI+kYF0ZgxYRoS1+Gr+8zmzEcYdWbHQA6XwCXvHzMGi2RU4nCTR0UbqTJKi2CL/8Kq94sb7vvbLbdx3c3q53bnF59vhRnPnz8R7O6GqD7OPMcGesgd++Jl6f9OWaTUcsuNb7tdhvc99Ea5qzYg8UCY3ol8tvG7fQuW8OZ1jUMtG3lC07neeeFmKmqUkpMMKN7JnJj7kvEbXyLXS3O4O8xM1i9J8czqVlQoJVoWwmzeZiu7DAPjOsOo54wO8C+dQVkrKHIEswtzmncGfABfa3bWUYvPuj+IiN6JJIYGUTC2n8T98vjGDYH+Z0uIXzjewCsSxjHnLg7KTVsONyF9Mz5gYFZn9Gu8HfzWkn94dL/M6vmqzq4Gf53iFkjdcO3kDKo4ffWMODDm2GNWRZsdvOzJfWFdmebQ8ZVUyFSjcJNHRRupEnK2g7vTTabemoTFAmdR5v9DmI7m31ZMtaaX4wXPVd9VFDRYTiw0azWr9qp0nBV7yuRu9/sF+EuA3ep2WkywA4Dr6e4w2gWbDjAp6v34zYMRvVI4PweCUQGB+JyG0z/4HfeX7kXqwWevaov4/olk1tcyrxf9/LGzzs9c47YrBbatAihY8swuiVGcF73+Mq5NQ5tM5t3MODWZRDXlVKXmwCrxXz/mwfh5xfMWqNzH4D+U83ROmB2tpx7Dez4wfOxy+wRcMvPBERXGYLqdsO7481+OBXOfRDO/MvRAcIwzH4fX9xt1qYEBJn7JvaGHT/BzsVmR1JXiTmkd+K7x/XHDZi1aVu/NZv5WnY77on+RE4VCjd1ULiRJmfj5/DRLeDMMUeCXP4fM7xkrDPDS8Y68wu86mijCqFxMP4taD3kuC59IK+Yg3lOLFiwWsFqsZCZ5+ST1P18sSbtqBlpA20WzurUEpvVwjfrM7Ba4F/j+3JJ3+Rq+7ncBqv3ZhPmCKBti1DsAXWsTzNnktlRst+1cMlLldszt8D/DjVD19Xv1TyyqqwEPr4F1r5v/nzFLOh5+dH7FRyC14abnVAveRn6jK/7xuTuh/m3m+GjJi06mmVq0aHu84iI1yjc1EHhRpqUH5+B7x4zX7caDFe+DpHJR+/ndsGe5bBhvtkMlbPHnPV2wjvmNP8NtCEtl1cWbeOz3/dT1+zwyVHBXNY/mUCblc9+38/mjMohqDarhecn9OWi3km1n6A+dv8Cs0aZNVB3roXweLMG5a3LYdtC6DQKJr1X+/FuN6ycbdZMDZhS+37OfLMmq779WAwDVr0B3/3NPHfbM6HtGeYjpr2ajUQamcJNHRRupMkoyoa/twUMGHILnDejfk0ThmE2Y0W1rn14J1DqclN6xNoz6/fn8r+LtvHdxgOebS3DHeWnNXAblRPIXdovmUFtY6rNSLs5I4/PVu9n2Y4sbjijnWfq9xNiGDDzPHOk0Fn/YzY/bfwC5kw0A8+tv/i3hqTiV6TCjIhfNeT7u/YFLUTEtw5uBAxz1NLop+p/nMXC4aAUrE4IDzI84cPtNliflstPWzJZvPUgK3YcPmphvSqnYEyvRG45uwM9k+s/ZLxzfDh3nV9zB+PjZrHA0Gkwbwqs+A+cdit8fa/53tDb/N/0o1AjctJRuBHxlwPrzee4bsfctbjUxYqdWfyw6SA/bjnoaR6yWCAiKJDI4EDynWXVVvGtid1m5bL+yfzh7A60i/XuonYnpNtYc4bW7F3wxsXmvC/hSXDm3f4umYichBRuRPzlQPkEeC271rrLmr05/N+P2/h2QwbFpUfXwhgG5BSVklNkrh0TardxWvsWnNkpljM6tSQ5qvosrQE2S+VcK02J1WbW0nz5V8goHzF2/mPV1zsSEaknhRsRf6mYXv+ImhvDMFi8NZNXf9jGkq2HPNsTIoI4q3MsZ3VuyRkdYwm228gpKiW3qJTswlIsFgu9kiPrHpnUlPWdBN8/Ya5j1XpYzaOeRETqQeFGxF8OlIeblpXhZmN6LnfPW83afebCejarhYv7JHHDGe0q54apIi7cRlz4MdayOVk4wuD8v5n9bsY+p74uInLcFG5E/KHgUOW8NeUzAK/dl8M1M5eRXVhKcKCN8YNSuPHMdrSKrmH6/+aq/7XmQ0TkBCjciPhDRZNUVGtwhJG6J5vJM5eRW1xGn5QoZk0ZSIsw36ysKyLS3CnciPhDlSaplbuymDJrBfnOMga0ieb16wYRHlT7/DUiIlI3hRsRfygPN/vtbZk8czkFJS6GtIth1tRBhDr0z1JE5EScpMMqRLwkcyvsXNL41z1oDgN/eV0gBSUuzugYy+vXDVawERHxAoUbObW9cyW8Pga21LJAoi8YhqfmJtWZSOuYEP4zZSDBdlvjlUFEpBnze7h5+eWXadu2LUFBQQwZMoTly5fXuf9zzz1Hly5dCA4OJiUlhT//+c8UFxc3UmmlWSk4ZK7RBPDF3VDaSH+PCg5CURZuLGwzkhjXN4mgQAUbERFv8Wu4mTt3LnfddRcPP/wwq1atok+fPowaNYoDBw7UuP8777zDPffcw8MPP8yGDRuYOXMmc+fO5b777mvkkkuzUDFiCeDwDljyXONct3zZhd1GPMU4uLjvCa6qLSIi1fg13Dz77LPcdNNNXHfddXTv3p1XX32VkJAQZs2aVeP+P//8M6effjpXX301bdu25fzzz2fixInHrO0RqVFG+dpOIS3M55+erazJ8aXyZRc2u5PpkRRBx7hw319TROQU4rdwU1JSwsqVKxk5cmRlYaxWRo4cydKlS2s8ZtiwYaxcudITZrZv384XX3zBmDFjar2O0+kkNze32kMEqFy4sv8UaH8OuJzwxV/NPjG+VF5jtNloxSWqtRER8Tq/hZvMzExcLhfx8fHVtsfHx5Oenl7jMVdffTUzZszgjDPOIDAwkA4dOjB8+PA6m6WefPJJIiMjPY+UlBSvfg45iVXMNRPfA8Y8AzY7bF0AGz/z6WWdaWao2mykMLaPwo2IiLf5vUNxQyxatIgnnniC//3f/2XVqlV8+OGHfP755zz22GO1HnPvvfeSk5PjeezZs6cRSyxNVpURS8R1g9iOcPod5s9f3gPOfB9e1ww39sTuJEYGH+MAERFpKL9NqhEbG4vNZiMjI6Pa9oyMDBISEmo85sEHH+Taa6/lxhtvBKBXr14UFBRw8803c//992O1Hp3VHA4HDoemsZcj5O4DZw5YA6BFJ3PbmX+B39+D7F2w+F8w4kHvXzcvDUdZPmWGlQH9B3v//CIi4r+aG7vdzoABA1i4cKFnm9vtZuHChQwdOrTGYwoLC48KMDabOYTW8HU/CWleKmptWnSCALv5OjAYzi0PNJu/8sll921eBcAuErigTxufXENE5FTn1+lQ77rrLqZMmcLAgQMZPHgwzz33HAUFBVx33XUATJ48meTkZJ588kkAxo4dy7PPPku/fv0YMmQIW7du5cEHH2Ts2LGekCNSLxWdieO6Vd/eeoj5fHATlJVUBh8v2bJ2OcnA4dAOdAj17rlFRMTk13Azfvx4Dh48yEMPPUR6ejp9+/blq6++8nQy3r17d7WamgceeACLxcIDDzzAvn37aNmyJWPHjuXxxx/310eQk5Wnv0336tsjU8ARAc5cOLTF7GzsJYZhULB3LQBhKT29dl4REanOYpxi7Tm5ublERkaSk5NDRESEv4sjvmIY8PYVUFIIU+aD7YhVtv/vLEhbDePfhm4XVX9v1gWweylc9hr0vuq4Ll9c6uKb9RkczHPiCLDiCLCSU1TKgAVX0s+6Fee4mTj6XnGcH05E5NTTkO9vrdInzVP2Lthavl7UriXQfnjle26X2ewEEN/9qEOJ72GGm4y1QMPCzZ6sQt76ZRdzf91DdmHpEe8arHXsBcCRpJobERFfUbiR5il9TeXrTV9WDzdZO6CsGAKCIart0cdWNEVlrKvXpQzD4Kctmbz+806+33TAMwdgclQw/dtEU1LmorjUTXjxfsIOFGNYA7G06HBcH0tERI5N4UaapyPDzQVPgcVi/uzpTNwVapg+gPjyWpWK5RlqUVzq4pPUfcxcvIPNGZXz4pzZKZbJQ9tybtc4bFZL5QGbv4F3wNKi49HNZCIi4jUKN9I8pa+tfJ29y+xAXNEEVVtn4goVI6jy9kNhFoTEVHs7p7CU2T/v4L9Ld3GooASASLvB5N5hXHrWANrXtFaUYcCuxdXPLyIiPqFwI81TRc1NaEsoOAibvqgSbmoZBl7BEQ5RbcxQlLEO2p0JQE5RKbMW72DW4h3kOcsASIoMYurpbZlc8DpBy16AwwPgrP+BzhdU1hQd3AxfTYdt35k/tz7NF59YRETKKdxI81N0GHJ2m6+H3Q4LHjKbps6629zmCTe11NyA2TRVHm7yEk9j1uKdzFy8ndxiM9R0iQ/ntnM7MqZnAgE2K/xveeflfSvh3Qnm8Wf8GdJS4ZdXwF1mrl017HYYeL1vPreIiAAKN9IcVTRJRbWGXleZ4Wbfr5CXAUGRcGib+X6d4aYHbPqcg9tWMm5RZ/ZlFwHQOT6MO0Z0ZnTPBKwV/WnKSiBzs/l6wHWwZp450uqDGyrP1/kCGPUEqCOxiIjPKdxI81PRJJXQGyISIakf7P8NtnxtvjZcEBQF4TWvYQbgiuuBDdi/6Vf2lYyjdUwI/zOqCxf2SqwMNRUObTVrZhwRcNG/YMRDsPzfZo1NSAuzM3Pn8332cUVEpDqFG/GO3P3wzYNw2q3QaoB/y+IJN73M5y5jzHCz6UsICDK3xXWv7BNzhP3ZRfz9h1KeBzpb9nJ53wQevbQPYY5a/rlU7cNjsZgdkIffY/a9sVhrvY6IiPiGwo14x4/PwNr3zQ64ty717xf6UeFmNHz/OGz73myqAvKjOvP+kh18u+EA2w7m43IbuA0Dl9ugwOmizBXEUw47wZYS/jkyEmoLNlB7B2Wr1jsTEfEHhRs5ca4yWP+x+frgBtiywH/NMGUlcHCj+boi3MT3NNeMytlDya//xQ48tdLCW67a57Hp0yoaq7U7HEg1+8/Edqz9mp6h5d5bh0pERI6fwo2cuB2LoPBQ5c9LnvNfuDm4EdylZsfhyBRzm8XCnrizScl5C7urAIAtRgqD28ZwXvd4BraNxh5gxWa1YLVYsNustI4Jwfppr/Jwsw56jKv9mhUzGWv+GhGRJkHhRk7c2g/N564XweavzbWc9qyAlEGNX5aqnYktFnIKS3n0s3UcXNeK/9ord3vlz5OIaVl7h2KgfsswOPPNIeNQ9+grERFpNDXMPS/SAKXFsOFT8/XQaZWraC95zj/lyTCHgTtbdOfDVXs5718/8OGqfSw3uuG0hpj7hCceO9hAlXCztvZ9KprAwuIhtMUJFFxERLxF4UZOzNZvwZkLEcmQMgSG/cncvvFzyNzSaMUoc7n5fW82ezcsA+DBZRbuem81B/KctG8Zyjt/PBtH1/KmsvrWsFT0ocneBc68mvepz4SAIiLSqNQsJSdm7Qfmc49LzUUo47pC59Gw+Uv4+QW4+EWfXHZnZgHLd2axdl8Ov+/NYUNaLs4yF6sdG8ACa12t6RgXxkW9E/nj2R0ICrQBf4AdP1TWLh1LaAsIT4S8NLPTcMrgo/fJULgREWlqFG7k+DnzzbljAHpdUbn99DvMcLN6Dpxzf52T5TWEy22wcEMGby7dxeKtmUe939mRTaSlEJclgH//ZRKtYqOq79BmGEzf2bCLxvcww03G2prDTUXNTbzCjYhIU6FwI8dv81dQVgQx7SGxb+X2NkPNJqo9y2DZqzDykRO6TE5hKe8s381bv+zyLINgtcDANjH0bhVJr1aR9EqOpG3mIpgLtrhuRweb4xXfw2x6q61T8bEW4RQRkUancCPHb8375nPPK46etO/0O2DO1bBiJpz5F3Ol7QYqKnEx++cdvLpom2fByuiQQMYPas01p7WmVXRI9QPWlXf8rZjfxhvie5rPNYWb/IPmiuNYoGVX711TREROiMKNHJ+iw2aNBkDPy49+v/Nos0Ynazts+gp6X1nvU5eUuZm7YjcvfLeVg3lOwFyF+8Yz2zG2T1J5/5kaHDkzsTdUHQ5uGNVDXEWtTXRbsId675oiInJCFG7k+Gz41JwsL66H2Yn4SFYr9LgMfnoGNnxS73CzZGsm9320hl2HCgFIiQnmrvM6c3GfZGxHLlh5pPTfzWdvhpsWncAaaI4Iy9njWb4BqJyZOF4zE4uINCUaCi7Hp2KUVK8aam0qdL/YfN7yLZQU1Hm63OJS7vngdyb9Zxm2rK10CS1kxiU9WHjXcC7t1+rYwaYoG7J3m68TetbvM9RHgL2yyamipqrCAc1MLCLSFCncSMPlH4QdP5qve1xW+34JvSGqjdnpeMuCWndbuCGD8579gTkr9tDBso8Fjul8xa1Mzn4Fe/HRo6JqVDHRXmQKBEfX84PUU9+J5vOSF8x1tCp41pTSSCkRkaZE4UYabuOnYLghqR/EtKt9P4ulsvZmw/yj3jYMgxmfrueGN34lI9dJ2xYhzDyzABsuLK4Sc6TV831gwcNQmFV3mdJ90Jm4woCpEBwDh3fAuo/MbW63wo2ISBOlcCMNt+5j87n7Jcfet/s483nz1+ZSDVXMXLyDWUt2YLHAH85qz1d3nkVb5ybzza4XQfIAKC00l3J4vm9lgKlJZvlxvgga9lA47Vbz9eJnzWCTswdK8sFmhxYdvH9NERE5bgo30jAFmbDzJ/N1RXCpS1J/c2mGknzY9p1n84L1GTz+hVnzcf+Ybtw7pps5CmrfKnOHftfCjQth4hyzacuZA9u/r/06eenmc0TScXyoehh8E9jDzRFSm7+sHCkV2xlsgb65poiIHBeFG2mYjZ+ZTVKJfepukqpgtUK3sebr8qapdftzuGPObxgGXD2kNTecUX4eZx5kbjZfJ/c3m7W6jK48viLA1CQvzXwOTzyOD1UPwVEw+Ebz9U//rJz3Rk1SIiJNjsKNNIynSWpc/Y/pVt7vZtMXZBzO5YbXf6WwxMWZnWJ59OIeWCrmjtmfChgQ0QrC4iqPrwgsdYabjPJ94+tfroY67VYICIJ9K2HVm+Y2jZQSEWlyFG6k/goOVY6Sqk9/m3LFiYMoDW4JxTm8NHMW6bnFdIwL46Wr+xNoq/JXcH95k1Ryv+onqFibqrZw43ZDfnm4CfPOOlY1CouD/lPM19m7zGfNcSMi0uQo3Ej9bfwMDJc5IukYnWjLXG6eXbCZc55ZRLdHFjA3rzcA3bMXERNqZ9aUQUQGH9FXpaK/TVL/6ts9NTdpNV+sMNMsF5bqNT6+MOx2sFaZ+1I1NyIiTY7CjdTf+o/N52M0SWUXljB19gpeWLiFHZkFGAYsDhwGwMVBv/HeTQNp3SLk6AM9NTdHhpvy2piK2pkjVdTohMb6vnNvVAr0mWC+toeb8+qIiEiTouUXpH4Ks2D7D+brOsLNpvQ8bnrzV3ZnFRJit/HoxT0Y3iWO2ODz4J8vEVp0mI6FvwNnVz+wILNyhuGqK4wDhJX3oynJNzsdH7kIZ2M0SVV15l9g8zdmZ+cjFwwVERG/U7iR+tn4udn0E98TYjvWuMtXa9O5671UCktctIoO5rXJA+mWGFG5Q9cL4be3YP0n0P6IcLP/N/O5RUdzZFJVjjBwRJjrO+WlHx1uPCOlfNiZuKqY9vCXTeZIMBERaXL021nqp44mKcMwePWHbfzxrZUUlrgY1qEF86edUT3YAHS/1Hxe9+FRE/rV2t+mQkXtTU2dij0jpRqp5gYUbEREmjD9hm5OMrcec4HK41KYBdsXma97jKv2ltttMOOz9Tz15UYApg5ry5vXDyYm1H70eTqcY07oV3TYXFW8qtr621Soa8RUfvm2xmqWEhGRJk3hprnY8SO8NBC+/Kv3z73pS3CXmRPWxXbybHaWufjTnN+YvWQnYM40/MjFPQiw1fLXymqDfteYr1e9UbndMI5dc1PXiKmKwNOYNTciItJkKdw0F6vnAAakrfb+ufetNJ87ne/ZlFdcyvWvr+Cz39MItFl4bnxfbjqr/bHP1e8awGIu4XBom7ktdx8UHACLrfaFL8PrapZSuBERkUoKN82Bq8ysXYFjr559PAoOms8RyQCs2ZvDFa8sZcnWQ4TabcyaOohx/ZLrd66o1tBxhPm6YpbfilqbuO5gr2GIOFTW3OTX1CzVyKOlRESkSVO4aQ72LIOi8lBTkGk283hTeWAqcUTx5JcbuOTlxWzKyCM2zM6cm4dyZqeWDTtfxSy/qe+Aq/TY/W2g9j43hlGl5qaRRkuJiEiTpqHgzcGmLypfu5xmp2JHmPfOX5gJwD1f7efD7FAALu6TxMNju9MizNHw83UZDaFxZlPUpi8ra27qDDe19LkpzAJ3qfk6TOFGRERUc3PyMwxzWYSqCg959RJF2Wazz/ocBwkRQfxn8kBemNjv+IINmLMI973afL3y9fIFM6m9MzFUGQqeUb1mqqKZKjgGAo6zPCIi0qwo3JzsDqyHwzvB5oCQFua28poWb5i9eBv2kmwAzurbhW/uOouR3b1QQ9J/svm8bSE4c8zVtutap6miWaq0wJyluII6E4uIyBEUbk52G8ubpCrmkAGvdSqeu2I3z3+2ApvFrCm57/IziAjy0tpNLTpA2zMrf07oXfe6UPZQcESar6v2u1G4ERGRIyjcnOwqmqS6XmguHAlmp+IT9EnqPu75cA0tLLkAGI4ICKhhYr4TUdGxGOrub1OhosNw1RFTmsBPRESOoHBzMsvZC2mpgAU6X1ClWerE+tx8sy6du95bjWHAhB7m0GxLRXDypm5jITjafF1Xf5sKNY2Y8iy9oM7EIiJi0mipk1nF3DYpQyAsDkLKA8hx9rkpc7l5+fttvPDdFlxug8v6J3NDTxdspTI4eVNgEFz8Imz5Brpfcuz9axoxVfFaNTciIlJO4eZktvFz87nrGPP5BGpudmQWcOfcVFbvyQbg8v6t+PvlvbD+Vr5ad4gPam7ArL3pNrZ++9a0eGa+HxbNFBGRJk3h5mRVlG0uYQDQ9SLzObQ83BTUP9wYhsE7y3fzt882UFTqIjwogL+N68klfSs6Jx+qfm5/8tTcqEOxiIjUTuHmZLVlgbmYZcuu5sgjOK6am6e+2sj//bAdgGEdWvDMlX1Iigqu3KHiXL5olmqoI/vcVJ2dWBP4iYhIOYWbk4Gr1BwVlbvfnOPFmQfbvjff6zKmcr8GznOzOSOP//y0A4B7R3flpjPbY7Vaqu9UMfLKV81SDXFkn5vibHNGZlDNjYiIeCjcnAzWzIOPb6n5ve4XV772dCg+ds2NYRjM+HQ9LrfB+d3j+cPZHWre0dMs1RTCTcVQ8PJZiitGSgVFQmBw7ceJiMgpReHmZHB4p/ncohO0PQMc4eCIMGf0TepXuV9FzU1RtrlSuK32P94F6zNYvDUTu83KAxd2r/3aFbVATaFZqmJEVGkhOHM1x42IiNRI4eZkUGxOpEfXC+G8R2vfLzgasAAGFB2GsJpX63aWufjb5xsAuPHMdrRuEVL7OSs6JzeFZil7iFlLU5xj9rVRZ2IREamBJvE7GTjLw01QRN372QIgOMp8XUfT1KzFO9mdVUhcuINbz+lY9zmb0mgpqKylUbgREZFaKNycDIpzzGfHMcINHHMivwO5xbz03RYA7hndlTBHHZV3JQVQVlR+3iYSbqqOmKqY40YjpUREpAqFm5OBp+Ym8tj7HmM4+N+/2kRBiYu+KVGMq5jLpjYVI6VsDrCH1bOwPlZ1xFTFqKmKbSIiIijcnBwq+tzUq+amYiK/o2tulm0/xL7Ub0gik4fHdj962PeRqo6Ushxj38ZSteZG60qJiEgN1KH4ZFDfPjdQ2TemMKva5rziUl6c8ylz7H9jb3AXWrWeUsPBR/BM4BfTgML6WEW4yU/XaCkREamRam5OBsdTc3NEn5tHP11PTL7Z1ybZuc2cGPBYmtIEfhUqwk1umjoUi4hIjRRuTgYNqbmpYSK/r9am8/7KvbS2HgDA4i6rnDunLk1pAr8KFf1rDm0x57sBdSgWEZFqFG6autJicJWYrxtUc2MGkwN5xdz30RoAzkssrtwvc/Oxz9WUJvCrUBFkKoKXPRwcTaSzs4iINAkKN01dRa0NmDMTH0tFLUtBJoZhcM8Ha8gqKKFbYgS9QrMr98vccuxzNeVmKc/PqrUREZHqFG6auor+NvZwsNqOvX9F59/CLN5cuovvNh7AbrPy3Pi+WLN3Ve5Xn3BT0Sm5qUzgB+YaUkFRlT9rGLiIiBxB4aapc5ZP4Fef/jbgaUIqyz/Iw/PXAnD3qM50aRkMOXsr9ztUn3DTBJuloHrtjfrbiIjIERRumrqGjJQCnI5oAALcToJxcuMZ7bjxjPaQuw8MV+WO9elz0xSbpaB6uNFIKREROYLCTVPXgJFShwtKuPbNdTiNQACeOD+RBy4qn6yvokkqohVgMRfWLKh9/SmgaY6WgupNUQo3IiJyBIWbpq6eNTdZBSVc9srPLN95mMOY+17aJahyh8Pl4aZlF4hMMV/XVXvjKoXibPN1k26WUrgREZHqFG6aunrW3Ly7fDc7MgtIigwiKrb8C7/q+lIV89pEt4HYTubrusKNZ4ZjCwRHN7jYPlU10Gi0lIiIHEHhpqmrZ83NJ6n7ALhzZGeCIuPMjVXDTUWzVFSVcFNXp+KqSy/UZ5RWY6rW50ajpUREpDqtLdXUOfPM5zpqbjam57I5Ix+7zcqongmwq4aVwSuapaLbVE56V9dw8MIm2pkYqgcajZYSEZEjKNw0dRVDweuouZmfuh+As7u0JDI4sOaVwavW3ASXz4VTV7gpaKLDwMEMaBar+TnqM7GhiIicUppEs9TLL79M27ZtCQoKYsiQISxfvrzWfYcPH47FYjnqceGFFzZiiRtRRbNUUGSNbxuGwfzVZri5pG+SuTH0iPWlSosgP8N8Hd0WYjubrw/vhLKSmq/rGSnVBMNNeAJMnAtXvwcWi79LIyIiTYzfw83cuXO56667ePjhh1m1ahV9+vRh1KhRHDhwoMb9P/zwQ9LS0jyPtWvXYrPZuPLKKxu55I3EWXefm1W7s9l7uIhQu40RXcubaDyzFJcHlOzdlecIjjbDgT3cnPfm8I6ar+vpc9MEm6UAOp8PrQb4uxQiItIE+T3cPPvss9x0001cd911dO/enVdffZWQkBBmzZpV4/4xMTEkJCR4HgsWLCAkJKT5hpviukdLfVpea3Ne93iC7eUdf49cGfxwlSYpi8V8xHY0t9U2YqopN0uJiIjUwa/hpqSkhJUrVzJy5EjPNqvVysiRI1m6dGm9zjFz5kwmTJhAaGhoje87nU5yc3OrPU4qddTclLncfPZ7GgAXVzRJwdF9bqoOA69Q0TRVW7hpqhP4iYiIHINfw01mZiYul4v4+OojXuLj40lPTz/m8cuXL2ft2rXceOONte7z5JNPEhkZ6XmkpKSccLkbVR01N79szyIz30l0SCBndmpZ+caRfW6qdiau0KJirputNV+3KY+WEhERqYPfm6VOxMyZM+nVqxeDBw+udZ97772XnJwcz2PPnj2NWEIvqKPmZv5qc26b0b0SCbRV+aOsqLkpOgxuVy01N8eYyK+gyjw3IiIiJxG/DgWPjY3FZrORkZFRbXtGRgYJCXVPq19QUMCcOXOYMWNGnfs5HA4cDscJl9UvykqgrNh8fUTNjbPMxZdrzdqti/skVT+uYqg3hhlwKmpuottW7lN1Ij/DOHrUkZqlRETkJOXXmhu73c6AAQNYuHChZ5vb7WbhwoUMHTq0zmPnzZuH0+nkmmuu8XUx/cdZpX/QETU3izYdJK+4jISIIAa3PaJ2xRYAQVHm64JMOFw+Wqpqs1RMB8ACxTlQcLD68YbR9EdLiYiI1MLvzVJ33XUXr732Gm+88QYbNmzglltuoaCggOuuuw6AyZMnc++99x513MyZMxk3bhwtWjTj0TzF5RP42cOOWgKhYm6bi3onmqt+H6miaSprW+VEgFGtK98PDKr8+cjJ/IpzwF1a/TwiIiInCb/PUDx+/HgOHjzIQw89RHp6On379uWrr77ydDLevXs3Vmv1DLZp0yYWL17MN998448iN55a+tus3HWYL9eYo6TG9Uuu+djQWDPY7FtV/nMc2EOq7xPb2WyyytwMbU+v3F5Ra2MPM0OQiIjIScTv4QZg2rRpTJs2rcb3Fi1adNS2Ll26YBiGj0vVBNQwUqqoxMXd81bjNuCyfsn0TK555mJPjcu+leZz1c7EFWI7w9YFR9fceJqkVGsjIiInH783S0kdaqi5+cfXm9iRWUB8hIOHx/ao/diKYLK/vOYmqqZwUz6R35Grg2sCPxEROYkp3DRlR9TcLNt+iNk/m8slPHV5byJDAms/tiKYVPTbqa3mBo4eDq6RUiIichJTuGnKqtTcFDjL+J/3f8cwYPzAFM7pElf3sUcGk6rDwCtUTOSXvRtKiyu3awI/ERE5iSncNGVVam7+/tVGdmcVkhQZxP0XdTv2sUc2KdXULBUWB45IMNyQtb1yu6dZShP4iYjIyUfhpikrr7lJd9p5c6k5Ed/TV/QhIqiO5qgKR4abmpqlqi6gmb6mcnthlvmsZikRETkJKdw0ZeX9ZX7PNEeGXdYvmTM61TNwVG1SstggolXN+7UZZj5/cz9kly9NoWYpERE5iSncNGXlNTfryytSxvRKrP+xVZuUIpPNWYtrMvxeSOhlzlI8ZyKUFGi0lIiInNQUbpqy8j43u/IDsFktDGnfgD4wVZuUaupvU8EeChPehdCWZtPUx7dUhhs1S4mIyElI4aYpK6+5ySOEfilRhNenr00FexjY7ObrmkZKVRWVAuPfAmsgrP8EcsrXolLNjYiInIQUbpqy8pqbPCOk/n1tKlgslX1maupMfKTWp8FF/6q+TeFGREROQgo3TZjhqbkJ5syGhhuoDCdRbeu3f/9r4bRbzdcBQRBUy9IOIiIiTViTWFtKamYU5WAB3PYI+rSKavgJBt8Ea+ZBxxH1P+a8x8ARDpEpZu2PiIjISUbhpqlylWJ1mbMGd2mbTIDtOCrZBkwxHw1hC4Bz7mv4tURERJoINUs1VRWzEwMDOrX2Y0FEREROLgo3TVRx/mEACgwHp3dJ8HNpRERETh4KN03U2u3mbMGFllDax4b6uTQiIiInD4WbJmrjzr0AuB3hWNSxV0REpN4UbpqobXv2AxAYEuXfgoiIiJxkFG6aoIN5TnKzzQWlwiIbsOSCiIiIKNw0RUu2ZhJuKQTAHhrl38KIiIicZBRumqCftmQSjhlucET4tzAiIiInGYWbJsYwjPKamyJzQ5DCjYiISEM0ONy0bduWGTNmsHv3bl+U55S381Ah6bnFRFnLw41D6zuJiIg0RIPDzZ133smHH35I+/btOe+885gzZw5Op9MXZTsl/bL9EAApIaXmBtXciIiINMhxhZvU1FSWL19Ot27duP3220lMTGTatGmsWrXKF2U8pSwrDzeJQSXmBvW5ERERaZDj7nPTv39/XnjhBfbv38/DDz/Mf/7zHwYNGkTfvn2ZNWsWhmF4s5ynBMMwWLbDHAIeYyuvDVPNjYiISIMc96rgpaWlfPTRR8yePZsFCxZw2mmnccMNN7B3717uu+8+vv32W9555x1vlrXZ25NVRFpOMYE2C2EUmBtVcyMiItIgDQ43q1atYvbs2bz77rtYrVYmT57Mv/71L7p27erZ59JLL2XQoEFeLeip4JcdZpNU71ZRWAvyzI2quREREWmQBoebQYMGcd555/HKK68wbtw4AgMDj9qnXbt2TJgwwSsFPJVUdCYe0i4GVuaaG1VzIyIi0iANDjfbt2+nTZs2de4TGhrK7Nmzj7tQp6pl283+NkPbRsAv5ZP4BWkouIiISEM0uEPxgQMHWLZs2VHbly1bxq+//uqVQp2K9h4uZF92ETarhf7xVTKnI9x/hRIRETkJNTjc3HbbbezZs+eo7fv27eO2227zSqFORRW1Nr2SIwk1yjsTB4aA7ehmPxEREaldg8PN+vXr6d+//1Hb+/Xrx/r1671SqFPRsvLOxEPax4BT/W1ERESOV4PDjcPhICMj46jtaWlpBAQc98jyU94v5TU3p7VvAcXl4UYjpURERBqsweHm/PPP59577yUnJ8ezLTs7m/vuu4/zzjvPq4U7VaTlFLE7qxCrBQa2iVbNjYiIyAlocFXLM888w1lnnUWbNm3o168fAKmpqcTHx/Pf//7X6wU8FVT0t+mZHEl4UKBqbkRERE5Ag8NNcnIyv//+O2+//TarV68mODiY6667jokTJ9Y4540cm6e/TbsYc4NqbkRERI7bcXWSCQ0N5eabb/Z2WU5Z1frbgGpuRERETsBx9wBev349u3fvpqSkpNr2iy+++IQLdSo5cDiPFodWstvSmYFtK2puyvszqeZGRESkwY5rhuJLL72UNWvWYLFYPKt/WywWAFwul3dL2Mxlf/kY7zv+j88do4kMHmtu9NTcaHZiERGRhmrwaKk77riDdu3aceDAAUJCQli3bh0//vgjAwcOZNGiRT4oYjNWVkLy9rkAXOj8ErZ8a25XnxsREZHj1uBws3TpUmbMmEFsbCxWqxWr1coZZ5zBk08+yZ/+9CdflLH52vwloWXZlT/PnwZFh9XnRkRE5AQ0ONy4XC7Cw831jmJjY9m/fz8Abdq0YdOmTd4tXTNnrHoTgJllo3FGdoC8NPjif1RzIyIicgIaHG569uzJ6tWrARgyZAhPP/00S5YsYcaMGbRv397rBWy2cvbC1oUAvOU6Dy59BSxWWDMP0sz7q5obERGRhmtwuHnggQdwu90AzJgxgx07dnDmmWfyxRdf8MILL3i9gM3Wb29jwWCpqzuW2A442g6BM+4y33OVj0BTzY2IiEiDNXi01KhRozyvO3bsyMaNG8nKyiI6OtozYkqOwe2G394CYK5rOF0TzGY+zp4Om7+GjDXmz6q5ERERabAG1dyUlpYSEBDA2rVrq22PiYlRsGmIHYsgZzdF1jC+dA+mc3x5uAmww6WvgjUQAoIgtKVfiykiInIyalDNTWBgIK1bt9ZcNidqlbkG13eBZ+PEXllzA5DQE2781myacoTXcgIRERGpTYP73Nx///3cd999ZGVl+aI8zV9hFmz8DIDXCs4AoEvCEc1PSX0hZXAjF0xERKR5aHCfm5deeomtW7eSlJREmzZtCA0Nrfb+qlWrvFa4Zun3ueAqwdmyJ6l72hAUaKV1TIi/SyUiItJsNDjcjBs3zgfFOEUYBpTPbbO11WWwBzrFhWOzqr+SiIiItzQ43Dz88MO+KMepIXcfHFgP1gB+dAwH0umSoH41IiIi3tTgPjdyAvIzzOeweNYcMl92VbgRERHxqgbX3Fit1jqHfWskVR0KyhNNaCwb0/MAKoeBi4iIiFc0ONx89NFH1X4uLS3lt99+44033uDRRx/1WsGapYKDALiCY9m5swBQzY2IiIi3NTjcXHLJJUdtu+KKK+jRowdz587lhhtu8ErBmqXycJNrjcRtQHRIIC3DHX4ulIiISPPitT43p512GgsXLvTW6Zqn8nBz0G3Oa9M5PlwzO4uIiHiZV8JNUVERL7zwAsnJyd44XfNVaPa52Vtqzg2kJikRERHva3Cz1JELZBqGQV5eHiEhIbz11lteLVyzU15zs7UgGKhhZmIRERE5YQ0ON//617+qhRur1UrLli0ZMmQI0dHRXi1cs1Mebjbm2gHokhDmz9KIiIg0Sw0ON1OnTvVBMU4RBZlAZc2NhoGLiIh4X4P73MyePZt58+YdtX3evHm88cYbXilUs2QYnnBzyIggOSqY8KBAPxdKRESk+WlwuHnyySeJjY09antcXBxPPPGEVwrVLDnzwOUE4BAR6kwsIiLiIw0ON7t376Zdu3ZHbW/Tpg27d+/2SqGapfL+Nk5rMMU46KxwIyIi4hMNDjdxcXH8/vvvR21fvXo1LVq08EqhmqXyJqlsSySgYeAiIiK+0uBwM3HiRP70pz/x/fff43K5cLlcfPfdd9xxxx1MmDDBF2VsHgrNcJPuMkONVgMXERHxjQaPlnrsscfYuXMnI0aMICDAPNztdjN58mT1ualLebPUAVc4NquF9rEaBi4iIuILDQ43druduXPn8re//Y3U1FSCg4Pp1asXbdq08UX5mo/ycHPIiCAhIgh7gNdWvhAREZEqGhxuKnTq1IlOnTp5syzNW3mfmywiSIoK8nNhREREmq8GVx9cfvnl/P3vfz9q+9NPP82VV17plUI1S1XmuEmKCvZzYURERJqvBoebH3/8kTFjxhy1ffTo0fz4448NLsDLL79M27ZtCQoKYsiQISxfvrzO/bOzs7nttttITEzE4XDQuXNnvvjiiwZft9GVN0tlGhEkRirciIiI+EqDm6Xy8/Ox2+1HbQ8MDCQ3N7dB55o7dy533XUXr776KkOGDOG5555j1KhRbNq0ibi4uKP2Lykp4bzzziMuLo7333+f5ORkdu3aRVRUVEM/RuOrqLkhkoFqlhIREfGZBtfc9OrVi7lz5x61fc6cOXTv3r1B53r22We56aabuO666+jevTuvvvoqISEhzJo1q8b9Z82aRVZWFh9//DGnn346bdu25eyzz6ZPnz4N/RiNr7zmJssIV82NiIiIDzW45ubBBx/ksssuY9u2bZx77rkALFy4kHfeeYf333+/3ucpKSlh5cqV3HvvvZ5tVquVkSNHsnTp0hqPmT9/PkOHDuW2227jk08+oWXLllx99dVMnz4dm81W4zFOpxOn0+n5uaG1S17hdkPhIQAyjUgSVXMjIiLiMw2uuRk7diwff/wxW7du5dZbb+Uvf/kL+/bt47vvvqNjx471Pk9mZiYul4v4+Phq2+Pj40lPT6/xmO3bt/P+++/jcrn44osvePDBB/nnP//J3/72t1qv8+STTxIZGel5pKSk1LuMXlOcDYYLgMOEk6wOxSIiIj5zXJOtXHjhhSxZsoSCggK2b9/OVVddxd133+3z5iG3201cXBz//ve/GTBgAOPHj+f+++/n1VdfrfWYe++9l5ycHM9jz549Pi1jjcqbpLKNUAICHUQGazVwERERXznueW5+/PFHZs6cyQcffEBSUhKXXXYZL7/8cr2Pj42NxWazkZGRUW17RkYGCQkJNR6TmJhIYGBgtSaobt26kZ6eTklJSY0dnR0OBw6Ho97l8okqE/glRgVhsVj8Wx4REZFmrEE1N+np6Tz11FN06tSJK6+8koiICJxOJx9//DFPPfUUgwYNqve57HY7AwYMYOHChZ5tbrebhQsXMnTo0BqPOf3009m6dStut9uzbfPmzSQmJtYYbJoMz0ipCDVJiYiI+Fi9w83YsWPp0qULv//+O8899xz79+/nxRdfPKGL33XXXbz22mu88cYbbNiwgVtuuYWCggKuu+46ACZPnlytw/Ett9xCVlYWd9xxB5s3b+bzzz/niSee4Lbbbjuhcvhc1ZqbSHUmFhER8aV6N0t9+eWX/OlPf+KWW27x2rIL48eP5+DBgzz00EOkp6fTt29fvvrqK08n4927d2O1VuavlJQUvv76a/785z/Tu3dvkpOTueOOO5g+fbpXyuMzVWYn1jBwERER36p3uFm8eDEzZ85kwIABdOvWjWuvvZYJEyaccAGmTZvGtGnTanxv0aJFR20bOnQov/zyywlft1FV1NwQqWYpERERH6t3s9Rpp53Ga6+9RlpaGn/4wx+YM2cOSUlJuN1uFixYQF5eni/LeXLzNEuFa44bERERH2vwUPDQ0FCuv/56Fi9ezJo1a/jLX/7CU089RVxcHBdffLEvynjyK5/A75ARqWYpERERHzuueW4qdOnShaeffpq9e/fy7rvveqtMzY4r/wBgjpZKUs2NiIiIT51QuKlgs9kYN24c8+fP98bpmp98s1mqxBFDiP24pxYSERGRevBKuJE6uEqxObMBsEfE172viIiInDCFG18rzALAZVgIj471c2FERESaP4UbXysfKZVFOAlRYX4ujIiISPOncONrnmHgkRoGLiIi0ggUbnytfHbiLCNcE/iJiIg0AoUbXyusXDRTc9yIiIj4nsKNjxnlw8AzjUgtmikiItIIFG58rDgnA4AsIkhQuBEREfE5hRsfKykPN6WOGAJtut0iIiK+pm9bH3OXN0sR1tK/BRERETlFKNz4mK3IXDQzMDzOzyURERE5NSjc+JjDaYaboKgEP5dERETk1KBw40ulxTjchQBExCb6uTAiIiKnBoUbXyqf46bEsNGyhdaVEhERaQwKN75UsfQCkSRGhfi5MCIiIqcGhRsfKss7AMAhI4IkLb0gIiLSKBRufCg3Mw2ALCJpEWr3c2lERERODQo3PpSflQ5AUWAUVqvFz6URERE5NSjc+JCzYnbioBZ+LomIiMipQ+HGh1x55bMTh2h2YhERkcaicOND7uIcAOzhUf4tiIiIyClE4caXSgoACA6N8HNBRERETh0KNz5kcxUDEOAI9XNJRERETh0KNz4U6DbDTWCQwo2IiEhjUbjxIXt5uAkICvNzSURERE4dCjc+ZDfMcGNXzY2IiEijUbjxIbvhNJ9Dwv1cEhERkVOHwo0PBZeHG0ewam5EREQai8KNjxiuMhyWUgCCQtTnRkREpLEo3PhIcVGB57XmuREREWk8Cjc+UlSQ63kdrGYpERGRRqNw4yPFhWbNTaHhwGbTbRYREWks+tb1keKiPPPZ4vBzSURERE4tCjc+UlKUD4BT4UZERKRRKdz4SGl5h+ISS5CfSyIiInJqUbjxkdLi8nBjVbgRERFpTAo3PlJWbDZLlSnciIiINCqFGx8pc5o1N2U2hRsREZHGpHDjI0ZJIQCugGA/l0REROTUonDjI26nGW7cNoUbERGRxqRw4yNGqRlujECFGxERkcakcOMrpUUAGIEhfi6IiIjIqUXhxkcspWaHYovCjYiISKNSuPERa1mx+WxXuBEREWlMCjc+YnWZzVIWu1YEFxERaUwKNz4SWB5ubA7V3IiIiDQmhRsfsbnMZqmAINXciIiINCaFGx8JdCvciIiI+IPCjY84ysNNoMKNiIhIo1K48RG74TSfg8P8XBIREZFTi8KNDxiGgQMz3AQFh/u5NCIiIqcWhRsfcJa5CSkPN44Q1dyIiIg0JoUbHyhwlhFUUXOjcCMiItKoFG58oLCoGLvFBYDNoQ7FIiIijUnhxgeKiwoqf9DaUiIiIo1K4cYHigvzAHBhBZvdz6URERE5tSjc+EBJUT4AxTjAYvFzaURERE4tCjc+4CwPNyWWID+XRERE5NSjcOMDZcVmn5tSq8PPJRERETn1KNz4QGl5uCmxBvu5JCIiIqcehRsfKHOa4abMpmYpERGRxqZw4wPu8nDjUrgRERFpdAo3PuAqKTSfA9QsJSIi0tgUbnyhPNwYCjciIiKNTuHGFzzhRrMTi4iINDaFGx+wlJnhBrvCjYiISGNTuPGF0mIALAo3IiIija5JhJuXX36Ztm3bEhQUxJAhQ1i+fHmt+77++utYLJZqj6CgpjUqyeYya26sdvW5ERERaWx+Dzdz587lrrvu4uGHH2bVqlX06dOHUaNGceDAgVqPiYiIIC0tzfPYtWtXI5b42GxlZs2N1R7q55KIiIicevwebp599lluuukmrrvuOrp3786rr75KSEgIs2bNqvUYi8VCQkKC5xEfH1/rvk6nk9zc3GoPXwtwFwFgcyjciIiINDa/hpuSkhJWrlzJyJEjPdusVisjR45k6dKltR6Xn59PmzZtSElJ4ZJLLmHdunW17vvkk08SGRnpeaSkpHj1M9Qk0GXW3AQEKdyIiIg0Nr+Gm8zMTFwu11E1L/Hx8aSnp9d4TJcuXZg1axaffPIJb731Fm63m2HDhrF3794a97/33nvJycnxPPbs2eP1z3GkQLcZbuzBYT6/loiIiFQX4O8CNNTQoUMZOnSo5+dhw4bRrVs3/u///o/HHnvsqP0dDgcOR+Otzm0YBnbDCRYIVM2NiIhIo/NrzU1sbCw2m42MjIxq2zMyMkhISKjXOQIDA+nXrx9bt271RREbzFnmJhgnAA7V3IiIiDQ6v4Ybu93OgAEDWLhwoWeb2+1m4cKF1Wpn6uJyuVizZg2JiYm+KmaDFJa4KsNNSLifSyMiInLq8Xuz1F133cWUKVMYOHAggwcP5rnnnqOgoIDrrrsOgMmTJ5OcnMyTTz4JwIwZMzjttNPo2LEj2dnZ/OMf/2DXrl3ceOON/vwYHoUlZQRbSgCwaRI/ERGRRuf3cDN+/HgOHjzIQw89RHp6On379uWrr77ydDLevXs3VmtlBdPhw4e56aabSE9PJzo6mgEDBvDzzz/TvXt3f32EagpLXESW19wQqEn8REREGpvFMAzD34VoTLm5uURGRpKTk0NERITXz//brix6zepAgMUNf9kE4fXrOyQiIiK1a8j3t98n8WtuiouLzWADqrkRERHxA4UbLysuyq/8IVB9bkRERBqbwo2XlZSHmzICwBbo59KIiIicehRuvKykuMB8tjbexIEiIiJSSeHGy0rLa25KLUF+LomIiMipSeHGy1xOs+am1KbOxCIiIv6gcONlZc5C89mmmhsRERF/ULjxMqO85satcCMiIuIXCjde5i41a27cARoGLiIi4g8KN95WYoYbQxP4iYiI+IXCjbeVKtyIiIj4k8KNl1lKi8znwFA/l0REROTUpHDjZVZXebixq8+NiIiIPyjceJmtzAw3VofCjYiIiD8o3HiZrbzmxuZQs5SIiIg/KNx4WYC72HxWuBEREfELhRsvMgwDe0W4CVK4ERER8QeFGy8qcbkJMpwA2IPD/FwaERGRU1OAvwvQnBQ6XQRbSgCwq+ZGRHzA7XZTUlLi72KI+ITdbsdqPfF6F4UbLyooKSMYs+ZGHYpFxNtKSkrYsWMHbrfb30UR8Qmr1Uq7du2w2+0ndB6FGy8qKnF5wg2BGgouIt5jGAZpaWnYbDZSUlK88r9bkabE7Xazf/9+0tLSaN26NRaL5bjPpXDjRQUlLlpQXl2scCMiXlRWVkZhYSFJSUmEhOj3izRPLVu2ZP/+/ZSVlREYGHjc51H096LCkjKCLRU1N1pbSkS8x+VyAZxwdb1IU1bx97vi7/vxUrjxokJnlWYpLb8gIj5wIlX1Ik2dt/5+K9x4UYGzlGA1S4mIiPiVwo0XlRQXYrUY5g9qlhIR8Ym2bdvy3HPP1Xv/RYsWYbFYyM7O9lmZpGlRuPEiZ1FB5Q+quRGRU5zFYqnz8cgjjxzXeVesWMHNN99c7/2HDRtGWloakZGRx3W949G1a1ccDgfp6emNdk2ppHDjRWXF+QCUWuxgtfm5NCIi/pWWluZ5PPfcc0RERFTbdvfdd3v2NQyDsrKyep23ZcuWDRoxZrfbSUhIaLT+SosXL6aoqIgrrriCN954o1GuWZfS0lJ/F6HRKdx4UamzEIAyq8PPJRGR5s4wDApLyvzyMAyjXmVMSEjwPCIjI7FYLJ6fN27cSHh4OF9++SUDBgzA4XCwePFitm3bxiWXXEJ8fDxhYWEMGjSIb7/9ttp5j2yWslgs/Oc//+HSSy8lJCSETp06MX/+fM/7RzZLvf7660RFRfH111/TrVs3wsLCuOCCC0hLS/McU1ZWxp/+9CeioqJo0aIF06dPZ8qUKYwbN+6Yn3vmzJlcffXVXHvttcyaNeuo9/fu3cvEiROJiYkhNDSUgQMHsmzZMs/7n376KYMGDSIoKIjY2FguvfTSap/1448/rna+qKgoXn/9dQB27tyJxWJh7ty5nH322QQFBfH2229z6NAhJk6cSHJyMiEhIfTq1Yt333232nncbjdPP/00HTt2xOFw0Lp1ax5//HEAzj33XKZNm1Zt/4MHD2K321m4cOEx70lj0zw3XuSqqLmxBaMeNyLiS0WlLro/9LVfrr1+xihC7N75+rjnnnt45plnaN++PdHR0ezZs4cxY8bw+OOP43A4ePPNNxk7diybNm2idevWtZ7n0Ucf5emnn+Yf//gHL774IpMmTWLXrl3ExMTUuH9hYSHPPPMM//3vf7FarVxzzTXcfffdvP322wD8/e9/5+2332b27Nl069aN559/no8//phzzjmnzs+Tl5fHvHnzWLZsGV27diUnJ4effvqJM888E4D8/HzOPvtskpOTmT9/PgkJCaxatcoz6/Tnn3/OpZdeyv3338+bb75JSUkJX3zxxXHd13/+85/069ePoKAgiouLGTBgANOnTyciIoLPP/+ca6+9lg4dOjB48GAA7r33Xl577TX+9a9/ccYZZ5CWlsbGjRsBuPHGG5k2bRr//Oc/cTjM/8C/9dZbJCcnc+655za4fL6mcONFrvKaG5dN0UZEpD5mzJjBeeed5/k5JiaGPn36eH5+7LHH+Oijj5g/f/5RNQdVTZ06lYkTJwLwxBNP8MILL7B8+XIuuOCCGvcvLS3l1VdfpUOHDgBMmzaNGTNmeN5/8cUXuffeez21Ji+99FK9QsacOXPo1KkTPXr0AGDChAnMnDnTE27eeecdDh48yIoVKzzBq2PHjp7jH3/8cSZMmMCjjz7q2Vb1ftTXnXfeyWWXXVZtW9VmwNtvv52vv/6a9957j8GDB5OXl8fzzz/PSy+9xJQpUwDo0KEDZ5xxBgCXXXYZ06ZN45NPPuGqq64CzBqwqVOnNsnpCRRuvMhdYoYbd0CQn0siIs1dcKCN9TNG+e3a3jJw4MBqP+fn5/PII4/w+eefk5aWRllZGUVFRezevbvO8/Tu3dvzOjQ0lIiICA4cOFDr/iEhIZ5gA5CYmOjZPycnh4yMDE+NBoDNZmPAgAHHXNdr1qxZXHPNNZ6fr7nmGs4++2xefPFFwsPDSU1NpV+/frXWKKWmpnLTTTfVeY36OPK+ulwunnjiCd577z327dtHSUkJTqfT03dpw4YNOJ1ORowYUeP5goKCPM1sV111FatWrWLt2rXVmv+aEoUbbyo1R0u5AzRSSkR8y2KxeK1pyJ9CQ6svMnz33XezYMECnnnmGTp27EhwcDBXXHHFMVdCP3KqfovFUmcQqWn/+vYlqs369ev55ZdfWL58OdOnT/dsd7lczJkzh5tuuong4Lpr9o/1fk3lrKnD8JH39R//+AfPP/88zz33HL169SI0NJQ777zTc1+PdV0wm6b69u3L3r17mT17Nueeey5t2rQ55nH+oA7FXmSUFpkvNMeNiMhxWbJkCVOnTuXSSy+lV69eJCQksHPnzkYtQ2RkJPHx8axYscKzzeVysWrVqjqPmzlzJmeddRarV68mNTXV87jrrruYOXMmYNYwpaamkpWVVeM5evfuXWcH3ZYtW1br+LxlyxYKCwuP+ZmWLFnCJZdcwjXXXEOfPn1o3749mzdv9rzfqVMngoOD67x2r169GDhwIK+99hrvvPMO119//TGv6y8KN15kKS3/C6Y5bkREjkunTp348MMPSU1NZfXq1Vx99dXHbAryhdtvv50nn3ySTz75hE2bNnHHHXdw+PDhWvuXlJaW8t///peJEyfSs2fPao8bb7yRZcuWsW7dOiZOnEhCQgLjxo1jyZIlbN++nQ8++IClS5cC8PDDD/Puu+/y8MMPs2HDBtasWcPf//53z3XOPfdcXnrpJX777Td+/fVX/vjHP9ZrgclOnTqxYMECfv75ZzZs2MAf/vAHMjIyPO8HBQUxffp0/vrXv/Lmm2+ybds2fvnlF08oq3DjjTfy1FNPYRhGtVFcTY3CjRdZy8yaG4vWlRIROS7PPvss0dHRDBs2jLFjxzJq1Cj69+/f6OWYPn06EydOZPLkyQwdOpSwsDBGjRpFUFDNfSrnz5/PoUOHavzC79atG926dWPmzJnY7Xa++eYb4uLiGDNmDL169eKpp57CZjP7MQ0fPpx58+Yxf/58+vbty7nnnsvy5cs95/rnP/9JSkoKZ555JldffTV33313veb8eeCBB+jfvz+jRo1i+PDhnoBV1YMPPshf/vIXHnroIbp168b48eOP6rc0ceJEAgICmDhxYq33oimwGCfayHiSyc3NJTIykpycHCIiIrx67lceu4VbXO+Q1WUCMRP/z6vnFpFTW3FxMTt27KBdu3ZN+kuluXK73XTr1o2rrrqKxx57zN/F8ZudO3fSoUMHVqxY4ZPQWdff84Z8f5/8vdGaEJurGACrI/QYe4qISFO2a9cuvvnmG84++2ycTicvvfQSO3bs4Oqrr/Z30fyitLSUQ4cO8cADD3Daaaf5pTatIdQs5SWGYRDoMpulAhRuREROalarlddff51BgwZx+umns2bNGr799lu6devm76L5xZIlS0hMTGTFihW8+uqr/i7OManmxktKXG4chhOAgCCFGxGRk1lKSgpLlizxdzGajOHDh5/wUPnGpJobLykqcRFkMecLCFS4ERER8RuFGy8pKHERgllzY9NoKREREb9RuPGSopIygsvDDXbV3IiIiPiLwo2XFDgrm6U0Q7GIiIj/KNx4idswiLRVhBs1S4mIiPiLRkt5Sb/W0dAiADJRuBEREfEj1dx4kxbOFBHxuuHDh3PnnXd6fm7bti3PPfdcncdYLBY+/vjjE762t84jjUvhxptKCsxn1dyIiDB27FguuOCCGt/76aefsFgs/P777w0+74oVK7j55ptPtHjVPPLII/Tt2/eo7WlpaYwePdqr16pNUVERMTExxMbG4nQ6G+WazZXCjTdV1NxoKLiICDfccAMLFixg7969R703e/ZsBg4cSO/evRt83pYtW9ZrsUhvSEhIwOFwNMq1PvjgA3r06EHXrl39XltkGAZlZWV+LcOJULjxFrcbyiqapRRuRMTHDMOsLfbHo54z1V500UW0bNmS119/vdr2/Px85s2bxw033MChQ4eYOHEiycnJhISE0KtXL9599906z3tks9SWLVs466yzCAoKonv37ixYsOCoY6ZPn07nzp0JCQmhffv2PPjgg5SWlgLw+uuv8+ijj7J69WosFgsWi8VT5iObpdasWcO5555LcHAwLVq04OabbyY/P9/z/tSpUxk3bhzPPPMMiYmJtGjRgttuu81zrbrMnDmTa665hmuuuYaZM2ce9f66deu46KKLiIiIIDw8nDPPPJNt27Z53p81axY9evTA4XCQmJjItGnTAHOxS4vFQmpqqmff7OxsLBYLixYtAmDRokVYLBa+/PJLBgwYgMPhYPHixWzbto1LLrmE+Ph4wsLCGDRoEN9++221cjmdTqZPn05KSgoOh4OOHTsyc+ZMDMOgY8eOPPPMM9X2T01NxWKxsHXr1mPek+OlDsXeUhFsQH1uRMT3SgvhiST/XPu+/fWazysgIIDJkyfz+uuvc//992OxWACYN28eLpeLiRMnkp+fz4ABA5g+fToRERF8/vnnXHvttXTo0IHBgwcf8xput5vLLruM+Ph4li1bRk5OTrX+ORXCw8N5/fXXSUpKYs2aNdx0002Eh4fz17/+lfHjx7N27Vq++uorzxd3ZGTkUecoKChg1KhRDB06lBUrVnDgwAFuvPFGpk2bVi3Aff/99yQmJvL999+zdetWxo8fT9++fbnppptq/Rzbtm1j6dKlfPjhhxiGwZ///Gd27dpFmzZtANi3bx9nnXUWw4cP57vvviMiIoIlS5Z4aldeeeUV7rrrLp566ilGjx5NTk7OcS0fcc899/DMM8/Qvn17oqOj2bNnD2PGjOHxxx/H4XDw5ptvMnbsWDZt2kTr1q0BmDx5MkuXLuWFF16gT58+7Nixg8zMTCwWC9dffz2zZ8/m7rvv9lxj9uzZnHXWWXTs2LHB5asvhRtvKa0SbgIUbkREAK6//nr+8Y9/8MMPPzB8+HDA/HK7/PLLiYyMJDIystoX3+23387XX3/Ne++9V69w8+2337Jx40a+/vprkpLMsPfEE08c1U/mgQce8Lxu27Ytd999N3PmzOGvf/0rwcHBhIWFERAQQEJCQq3XeueddyguLubNN98kNNQMdy+99BJjx47l73//O/Hx8QBER0fz0ksvYbPZ6Nq1KxdeeCELFy6sM9zMmjWL0aNHEx0dDcCoUaOYPXs2jzzyCAAvv/wykZGRzJkzh8DAQAA6d+7sOf5vf/sbf/nLX7jjjjs82wYNGnTM+3ekGTNmcN5553l+jomJoU+fPp6fH3vsMT766CPmz5/PtGnT2Lx5M++99x4LFixg5MiRALRv396z/9SpU3nooYdYvnw5gwcPprS0lHfeeeeo2hxvU7jxltJC8zkgGKxq7RMRHwsMMWtQ/HXteuratSvDhg1j1qxZDB8+nK1bt/LTTz8xY8YMAFwuF0888QTvvfce+/bto6SkBKfTWe8+NRs2bCAlJcUTbACGDh161H5z587lhRdeYNu2beTn51NWVkZERES9P0fFtfr06eMJNgCnn346brebTZs2ecJNjx49sNlsnn0SExNZs2ZNred1uVy88cYbPP/8855t11xzDXfffTcPPfQQVquV1NRUzjzzTE+wqerAgQPs37+fESNGNOjz1GTgwIHVfs7Pz+eRRx7h888/Jy0tjbKyMoqKiti9ezdgNjHZbDbOPvvsGs+XlJTEhRdeyKxZsxg8eDCffvopTqeTK6+88oTLWhd9C3tLSXm4UZOUiDQGi8VsGvLHo7x5qb5uuOEGPvjgA/Ly8pg9ezYdOnTwfBn+4x//4Pnnn2f69Ol8//33pKamMmrUKEpKSrx2q5YuXcqkSZMYM2YMn332Gb/99hv333+/V69R1ZEBxGKx4Ha7a93/66+/Zt++fYwfP56AgAACAgKYMGECu3btYuHChQAEB9f+3VLXewDW8v9wV13Vu7Y+QFWDG8Ddd9/NRx99xBNPPMFPP/1EamoqvXr18ty7Y10b4MYbb2TOnDkUFRUxe/Zsxo8f7/MO4Qo33lJRc6N1pUREqrnqqquwWq288847vPnmm1x//fWe/jdLlizhkksu4ZprrqFPnz60b9+ezZs31/vc3bp1Y8+ePaSlpXm2/fLLL9X2+fnnn2nTpg33338/AwcOpFOnTuzatavaPna7HZfLdcxrrV69moKCAs+2JUuWYLVa6dKlS73LfKSZM2cyYcIEUlNTqz0mTJjg6Vjcu3dvfvrppxpDSXh4OG3btvUEoSO1bNkSoNo9qtq5uC5Llixh6tSpXHrppfTq1YuEhAR27tzpeb9Xr1643W5++OGHWs8xZswYQkNDeeWVV/jqq6+4/vrr63XtE6Fw4y3uMrCHKdyIiBwhLCyM8ePHc++995KWlsbUqVM973Xq1IkFCxbw888/s2HDBv7whz+QkZFR73OPHDmSzp07M2XKFFavXs1PP/3E/fffX22fTp06sXv3bubMmcO2bdt44YUX+Oijj6rt07ZtW3bs2EFqaiqZmZk1zjMzadIkgoKCmDJlCmvXruX777/n9ttv59prr/U0STXUwYMH+fTTT5kyZQo9e/as9pg8eTIff/wxWVlZTJs2jdzcXCZMmMCvv/7Kli1b+O9//8umTZsAc56ef/7zn7zwwgts2bKFVatW8eKLLwJm7cppp53GU089xYYNG/jhhx+q9UGqS6dOnfjwww9JTU1l9erVXH311dVqodq2bcuUKVO4/vrr+fjjj9mxYweLFi3ivffe8+xjs9mYOnUq9957L506daqx2dDbFG68JWUw3LcPbv3l2PuKiJxibrjhBg4fPsyoUaOq9Y954IEH6N+/P6NGjWL48OEkJCQwbty4ep/XarXy0UcfUVRUxODBg7nxxht5/PHHq+1z8cUX8+c//5lp06bRt29ffv75Zx588MFq+1x++eVccMEFnHPOObRs2bLG4eghISF8/fXXZGVlMWjQIK644gpGjBjBSy+91LCbUUVF5+Sa+suMGDGC4OBg3nrrLVq0aMF3331Hfn4+Z599NgMGDOC1117zNIFNmTKF5557jv/93/+lR48eXHTRRWzZssVzrlmzZlFWVsaAAQO48847+dvf/lav8j377LNER0czbNgwxo4dy6hRo+jfv3+1fV555RWuuOIKbr31Vrp27cpNN91UrXYLzD//kpISrrvuuobeouNiMYx6TljQTOTm5hIZGUlOTk6DO5OJiPhLcXExO3bsoF27dgQFBfm7OCIN8tNPPzFixAj27NlTZy1XXX/PG/L9rdFSIiIi4hNOp5ODBw/yyCOPcOWVVx53811DqVlKREREfOLdd9+lTZs2ZGdn8/TTTzfadRVuRERExCemTp2Ky+Vi5cqVJCcnN9p1FW5ERESkWVG4ERE5iZxiY0DkFOOtv98KNyIiJ4GK6fx9NauuSFNQ8fe76vIVx0OjpURETgIBAQGEhIRw8OBBAgMDPVPqizQXbrebgwcPEhISQkDAicUThRsRkZOAxWIhMTGRHTt2HLV0gEhzYbVaad26tWd5juOlcCMicpKw2+106tRJTVPSbNntdq/USirciIicRKxWq2YoFjkGNdqKiIhIs6JwIyIiIs2Kwo2IiIg0K6dcn5uKCYJyc3P9XBIRERGpr4rv7fpM9HfKhZu8vDwAUlJS/FwSERERaai8vDwiIyPr3MdinGJzebvdbvbv3094ePgJj6M/Um5uLikpKezZs4eIiAivnluq071uPLrXjUf3uvHoXjceb91rwzDIy8sjKSnpmMPFT7maG6vVSqtWrXx6jYiICP1jaSS6141H97rx6F43Ht3rxuONe32sGpsK6lAsIiIizYrCjYiIiDQrCjde5HA4ePjhh3E4HP4uSrOne914dK8bj+5149G9bjz+uNenXIdiERERad5UcyMiIiLNisKNiIiINCsKNyIiItKsKNyIiIhIs6Jw4yUvv/wybdu2JSgoiCFDhrB8+XJ/F+mk9+STTzJo0CDCw8OJi4tj3LhxbNq0qdo+xcXF3HbbbbRo0YKwsDAuv/xyMjIy/FTi5uOpp57CYrFw5513erbpXnvPvn37uOaaa2jRogXBwcH06tWLX3/91fO+YRg89NBDJCYmEhwczMiRI9myZYsfS3xycrlcPPjgg7Rr147g4GA6dOjAY489Vm1tIt3r4/fjjz8yduxYkpKSsFgsfPzxx9Xer8+9zcrKYtKkSURERBAVFcUNN9xAfn7+iRfOkBM2Z84cw263G7NmzTLWrVtn3HTTTUZUVJSRkZHh76Kd1EaNGmXMnj3bWLt2rZGammqMGTPGaN26tZGfn+/Z549//KORkpJiLFy40Pj111+N0047zRg2bJgfS33yW758udG2bVujd+/exh133OHZrnvtHVlZWUabNm2MqVOnGsuWLTO2b99ufP3118bWrVs9+zz11FNGZGSk8fHHHxurV682Lr74YqNdu3ZGUVGRH0t+8nn88ceNFi1aGJ999pmxY8cOY968eUZYWJjx/PPPe/bRvT5+X3zxhXH//fcbH374oQEYH330UbX363NvL7jgAqNPnz7GL7/8Yvz0009Gx44djYkTJ55w2RRuvGDw4MHGbbfd5vnZ5XIZSUlJxpNPPunHUjU/Bw4cMADjhx9+MAzDMLKzs43AwEBj3rx5nn02bNhgAMbSpUv9VcyTWl5entGpUydjwYIFxtlnn+0JN7rX3jN9+nTjjDPOqPV9t9ttJCQkGP/4xz8827Kzsw2Hw2G8++67jVHEZuPCCy80rr/++mrbLrvsMmPSpEmGYehee9OR4aY+93b9+vUGYKxYscKzz5dffmlYLBZj3759J1QeNUudoJKSElauXMnIkSM926xWKyNHjmTp0qV+LFnzk5OTA0BMTAwAK1eupLS0tNq979q1K61bt9a9P0633XYbF154YbV7CrrX3jR//nwGDhzIlVdeSVxcHP369eO1117zvL9jxw7S09Or3evIyEiGDBmie91Aw4YNY+HChWzevBmA1atXs3jxYkaPHg3oXvtSfe7t0qVLiYqKYuDAgZ59Ro4cidVqZdmyZSd0/VNu4Uxvy8zMxOVyER8fX217fHw8Gzdu9FOpmh+3282dd97J6aefTs+ePQFIT0/HbrcTFRVVbd/4+HjS09P9UMqT25w5c1i1ahUrVqw46j3da+/Zvn07r7zyCnfddRf33XcfK1as4E9/+hN2u50pU6Z47mdNv1N0rxvmnnvuITc3l65du2Kz2XC5XDz++ONMmjQJQPfah+pzb9PT04mLi6v2fkBAADExMSd8/xVu5KRw2223sXbtWhYvXuzvojRLe/bs4Y477mDBggUEBQX5uzjNmtvtZuDAgTzxxBMA9OvXj7Vr1/Lqq68yZcoUP5eueXnvvfd4++23eeedd+jRowepqanceeedJCUl6V43c2qWOkGxsbHYbLajRo1kZGSQkJDgp1I1L9OmTeOzzz7j+++/p1WrVp7tCQkJlJSUkJ2dXW1/3fuGW7lyJQcOHKB///4EBAQQEBDADz/8wAsvvEBAQADx8fG6116SmJhI9+7dq23r1q0bu3fvBvDcT/1OOXH/8z//wz333MOECRPo1asX1157LX/+85958sknAd1rX6rPvU1ISODAgQPV3i8rKyMrK+uE77/CzQmy2+0MGDCAhQsXera53W4WLlzI0KFD/Viyk59hGEybNo2PPvqI7777jnbt2lV7f8CAAQQGBla795s2bWL37t269w00YsQI1qxZQ2pqqucxcOBAJk2a5Hmte+0dp59++lFTGmzevJk2bdoA0K5dOxISEqrd69zcXJYtW6Z73UCFhYVYrdW/5mw2G263G9C99qX63NuhQ4eSnZ3NypUrPft89913uN1uhgwZcmIFOKHuyGIYhjkU3OFwGK+//rqxfv164+abbzaioqKM9PR0fxftpHbLLbcYkZGRxqJFi4y0tDTPo7Cw0LPPH//4R6N169bGd999Z/z666/G0KFDjaFDh/qx1M1H1dFShqF77S3Lly83AgICjMcff9zYsmWL8fbbbxshISHGW2+95dnnqaeeMqKiooxPPvnE+P33341LLrlEw5OPw5QpU4zk5GTPUPAPP/zQiI2NNf7617969tG9Pn55eXnGb7/9Zvz2228GYDz77LPGb7/9ZuzatcswjPrd2wsuuMDo16+fsWzZMmPx4sVGp06dNBS8KXnxxReN1q1bG3a73Rg8eLDxyy+/+LtIJz2gxsfs2bM9+xQVFRm33nqrER0dbYSEhBiXXnqpkZaW5r9CNyNHhhvda+/59NNPjZ49exoOh8Po2rWr8e9//7va+26323jwwQeN+Ph4w+FwGCNGjDA2bdrkp9KevHJzc4077rjDaN26tREUFGS0b9/euP/++w2n0+nZR/f6+H3//fc1/o6eMmWKYRj1u7eHDh0yJk6caISFhRkRERHGddddZ+Tl5Z1w2SyGUWWqRhEREZGTnPrciIiISLOicCMiIiLNisKNiIiINCsKNyIiItKsKNyIiIhIs6JwIyIiIs2Kwo2IiIg0Kwo3IiIi0qwo3IjIKclisfDxxx/7uxgi4gMKNyLS6KZOnYrFYjnqccEFF/i7aCLSDAT4uwAicmq64IILmD17drVtDofDT6URkeZENTci4hcOh4OEhIRqj+joaMBsMnrllVcYPXo0wcHBtG/fnvfff7/a8WvWrOHcc88lODiYFi1acPPNN5Ofn19tn1mzZtGjRw8cDgeJiYlMmzat2vuZmZlceumlhISE0KlTJ+bPn+957/Dhw0yaNImWLVsSHBxMp06djgpjItI0KdyISJP04IMPcvnll7N69WomTZrEhAkT2LBhAwAFBQWMGjWK6OhoVqxYwbx58/j222+rhZdXXnmF2267jZtvvpk1a9Ywf/58OnbsWO0ajz76KFdddRW///47Y8aMYdKkSWRlZXmuv379er788ks2bNjAK6+8QmxsbOPdABE5fie8rriISANNmTLFsNlsRmhoaLXH448/bhiGYQDGH//4x2rHDBkyxLjlllsMwzCMf//730Z0dLSRn5/vef/zzz83rFarkZ6ebhiGYSQlJRn3339/rWUAjAceeMDzc35+vgEYX375pWEYhjF27Fjjuuuu884HFpFGpT43IuIX55xzDq+88kq1bTExMZ7XQ4cOrfbe0KFDSU1NBWDDhg306dOH0NBQz/unn346brebTZs2YbFY2L9/PyNGjKizDL179/a8Dg0NJSIiggMHDgBwyy23cPnll7Nq1SrOP/98xo0bx7Bhw47rs4pI41K4ERG/CA0NPaqZyFuCg4PrtV9gYGC1ny0WC263G4DRo0eza9cuvvjiCxYsWMCIESO47bbbeOaZZ7xeXhHxLvW5EZEm6Zdffjnq527dugHQrVs3Vq9eTUFBgef9JUuWYLVa6dKlC+Hh4bRt25aFCxeeUBlatmzJlClTeOutt3juuef497//fULnE5HGoZobEfELp9NJenp6tW0BAQGeTrvz5s1j4MCBnHHGGbz99tssX76cmTNnAjBp0iQefvhhpkyZwiOPPMLBgwe5/fbbufbaa4mPjwfgkUce4Y9//CNxcXGMHj2avLw8lixZwu23316v8j300EMMGDCAHj164HQ6+eyzzzzhSkSaNoUbEfGLr776isTExGrbunTpwsaNGwFzJNOcOXO49dZbSUxM5N1336V79+4AhISE8PXXX3PHHXcwaNAgQkJCuPzyy3n22Wc955oyZQrFxcX861//4u677yY2NpYrrrii3uWz2+3ce++97Ny5k+DgYM4880zmzJnjhU8uIr5mMQzD8HchRESqslgsfPTRR4wbN87fRRGRk5D63IiIiEizonAjIiIizYr63IhIk6PWchE5Eaq5ERERkWZF4UZERESaFYUbERERaVYUbkRERKRZUbgRERGRZkXhRkRERJoVhRsRERFpVhRuREREpFn5f0NgKlgU6Rfi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data:image/png;base64,iVBORw0KGgoAAAANSUhEUgAAAjcAAAGwCAYAAABVdURTAAAAOXRFWHRTb2Z0d2FyZQBNYXRwbG90bGliIHZlcnNpb24zLjcuMSwgaHR0cHM6Ly9tYXRwbG90bGliLm9yZy/bCgiHAAAACXBIWXMAAA9hAAAPYQGoP6dpAABwm0lEQVR4nO3dd3hUdaLG8e/MJDPpjZBK6L13BBsKiqAoVkAUsO6quLqud7EXXMu6rmu9etcF1LWAWLGLKCqIgGCQ3jtJIIT0ZJLMnPvHSSYJJCGBmUwI7+d55pnJmVN+c4DMy69aDMMwEBEREWkmrP4ugIiIiIg3KdyIiIhIs6JwIyIiIs2Kwo2IiIg0Kwo3IiIi0qwo3IiIiEizonAjIiIizUqAvwvQ2NxuN/v37yc8PByLxeLv4oiIiEg9GIZBXl4eSUlJWK11182ccuFm//79pKSk+LsYIiIichz27NlDq1at6tznlAs34eHhgHlzIiIi/FwaERERqY/c3FxSUlI83+N1OeXCTUVTVEREhMKNiIjISaY+XUrUoVhERESaFYUbERERaVYUbkRERKRZUbgRERGRZkXhRkRERJoVhRsRERFpVhRuREREpFlRuBEREZFmReFGREREmhWFGxEREWlWFG5ERESkWVG4ERERkWZF4UZEROQUZxgGOYWlGIbh76J4xSm3KriIiMhPWw6yZl8Oo3sm0i421GvnNQyDn7cdIjPfycC2MSRHBde5f0ZuMSt3HWblrsNsSMslKiSQNi1CaRMTQpsWoXSOD6NFmMNr5auquNTF0u2H+H7jAb7beIC9h4tIiQnmvG4JjOwex+C2MQTYTs46EIvRXGJaPeXm5hIZGUlOTg4RERH+Lo6ISIOk5xQTaLOc8Bfe95sO8P6ve2kZ7qBLQjid48PpHB9GeFBgjfsXlpTx2eo05q3cQ77Txdg+iVzevxXxEUHV9st3lvHz1kyyi0oZ1qEFraJDTqicx2N/dhElZW7a1hBaiktdPPXlRl7/eadnW9+UKC7vn8xFvZOIDrUf93UP5BZz30dr+XZDhmdbclQwg9vF0DclipIyN5kFTg7ll5CZ72RLRj77sovqPKfVAmd0asmVA1pxXvd4ggJtgHmfF206wNfrMjiU72Ty0LaM6hGPxWKp83yGYbB02yH++8suFm06SFGpq9Z9I4MDOa97PBMGpTCgTXSt5y4udbEhLZd1+3NZtz+Hdftz6RQXzj+v6lNnWRqqId/fCjciIieipADmTIK8NIhIgvAkiEiEyFaQ0Bvie0LA8X1hutwGq3ab/6tP3Z1N6p5s0nOLsVjgvtHduPHMdjV+4ZS53GTml5AQGVTjOZ/7djMvfre1xmsmRwXTNSGcbokRdEuMIDbMzqe/7+eT3/aT5yyrtq/VAsO7xHFJ3yT2ZRfxw6aDrNx1mDJ35ddKl/hwzu0Wx4iucfRrHY3NWvuX7+GCEnZnFXIwz8nBfCeZeU4OFZTgLHPhLHVTXP4cFxHE8C4tOaNjLKEOswHC7TZYtPkAby7dxQ+bD2IYcFr7GG48oz3ndo3DarWw9UAe0975jY3peYAZatbsy8FVXt5Am4VW0SGEBwUQ5gggPCiAqGA7ydHBtIoOplV0CK2ig4mPCKr2OQzD4INV+5jx6Tpyi8sItFnokhDOhrQ8z7lrY7VA14QIBrSJplerSPKLy9h1qICdhwo9zxUiggK4sHci6TnFLNl6iBKXu9q5zugYy8Nju9MpPvyo6xQ4y/jot3288fNOthzI92xPiAjinK5xnNs1jn6to/h152G+3ZDBdxsPkFVQ4tmvU1wYEwa35rJ+yeQUlXr+Xq7anc3mjKM/Z/vYUL67e3idn72hFG7qoHAjIl710z9h4Yza37c5ILEPtBoIPS6FlMHHPOXG9Fw+WrWPj1P3kZHrrPaexQIVv7WnDmvLgxd1r/ZF+9vuw9zzwRo2ZeQxuF0MN5zRjpHd4rFZLRwuKOGOuan8uPkgAFcNbEVUiJ1N6XlszsgjLae4znK1aRHC+EEptAi18/7KvazYebjW/WLDHPy2+zBVv/MigwM5o1Mswzu35OzOLYkNc/D7vhy+33iARZsO8Pu+HBryjWS3WRnSPoYeSZF8sSaN3VmVQcBmtXi+cNvHhjKiWxz//WUXxaVuWoTaeebKPpzTNY4DecXMT93Ph6v2sT4tt97XbRUdTEpMCG1ahLDzUKHnnvZuFck/ruhDl4RwCpxl/LY7m+U7DrE+LZcwRwAtwhy0CLMTG+qgVXQwvVOiCHPU3kNk16EC3l+5lw9W7mX/EX8+7WNDOb9HAgCzFu+gxOXGZrVw7WltOL1jLLsOFbAjs4BdhwpZvTebvGIznIbYbVzevxXjB6XQIymixoDschv8ujOLD1bt5dPVaXXW8ADEhtnpkRRJj6QIeiRF0jM5gjYtvNfcBwo3dVK4EfGTshIoPGTWapzESsrcbErPY3dWIRkH0pm49CKCXfn83PoPDO7Tm4CCNMjdD1k7YP9vUJxdebDFBpM/gXZnVjuny22wZl8OS7Zm8vnvadW+ZCODAxnWoQV9W0XSLymYnrEWPli1nwe/TQcsnN89nucn9MPA4JmvNzP75x1HBYTWMSFcNbAVc1bsYe/hIoICrTx5WS8u7deq2n45haVsyshjQ1qu+UjPY9/hQk5r34KrB7fmtPYtsFYJUtsP5jNv5V6+23CAlJhgzurckrM6tfQ0B2UXlvDD5oN8t/EAizYdJKeoFDulDLFuYIR1FW1sh1hQ1pfPXKeRi3lMQkQQcREOYsMctAxzEBNmJyTQhiPQSpDVTXLe7+w7lMs7++LYeES2iggK4MoBrZjSy05w0QG+XLOH79fvp7SkhADKCMVJv3gb43tHEW4pBmdetUdxQQ6lZWW43Ib5MAzKXAbFLguFLgsFpRYKyizsdbcg1d2BVKMjO4wEDKzYbRbuPyuKa9rmYTu4AfLSoaTK+V2l0GoQdBkDyQPAWqUvizMf9vwCe1eCxQqOMHCEm4/wJEjujwsrP2/LZMH6DOIjghjVI54OLcOwGG4oPMTuoiD+9uVmvlmfUe2eWHATSw6tLJn0jihgdBuDflGFOAozICQGOoww/z7aawgizjw4tI2ijM1sWr+azF0bCClKI90SS1ZEdwJb9SWxy2B6t08mPsJhlqUk3zzOMCAqpYZ/QcdP4aYOCjcifnB4J7x9JWRugUE3wsiHzV/cvrLlW/j0DjjnPug36YRPV1hSxg+bDvLVunS+23jA8z/guwPmMi3gEza4UxhT8iR9UmJ46ep+lf1MDAMObYN9v8LqObD9ewiJxbj5e7aVxLB0WyaLt2aydNshcosrm3wCbRbO6RLHHxK20G/ri1jz9ptfGO7KfUoCI1lTEs8WVxIFER04UBrE4UKzGWFA62jObh/O7u0byUnbSrz7AMmWTEoI5KAtnjbtuxKZ2AGi20DLbhDXzfxCrVB0GLZ9Z97HPcvAcIE1EKwBYAsAe1h5E1yi+RwWD2VO87iKR5nT/MIs/5J2We3kbF5M6J5FOFwF1e5vicVOWuJIIk+bQlTXMyEguPLLv7TYLMuGT2HTF56waFislMR0ZWtQT353taZPaDZdjO3Y0n+HwswT/jOvr2JbOJmOFBJd+7A5c+p3UGhL6DwKQmJh1xLYt8q8x7XuHwddL4RuY6HdWeb93fotbFlg3pvibDMUhcWTZ49jQ34IAa5iki0HaVGWQYBRWnd5bA5oezq0OR0KMiFzExzcBLn76vFhLObnKSmA0ip/rm3OgOs+r8/dqDeFmzoo3Ig0kGGYvzxz90NumvkLrygLYrtAyhAIbVH38ftWwTtXQcHBym0RyXDRv8xf8A2Q7yzjhYVb+GZdOn84uwMTBqUcXaWelwGvDDVriWx2uGEBJPVt0HUqrNp9mH//sJ3vNx3AWVbZvyEqJJB+MSW8eugGHEYxX/X6F39dk0xucRmRwYE8e1UfRnSL9+zvdhvszsgk8t2xROduYIOlA+OKHsRJZV+c8KAAhrZvwdldWjKmSxTRSx6DFa/VUjIL4OVf3dHtIL6H+ee0dwUY7mMfc7zC4ilufz7Z9kTid83HcnDj0fvY7GbIcTmhrEpzTEgs2EMge3ft57fYzNBlC6wMZVZbZW2IvaJmJAwcEdW3W49oIjLcZvBwlZnh0uWEg5vNwJq2unrZLDaI7WTex8gUCIoAe/m53WVmENn6LThraP6KagOth0KAwwyyJflQnAsHN0BxldBkDzPfawiL1fw3F5FU/kiG8ASzdnHLAsip416GtoSYDhDTHlq0h4hW5n9W0lLNz5+XdvQx1kBofRpM/axh5TwGhZs6KNyINMCWBfD1/eb/5GoT29kMOW1Oh/Znm788K2z6Ct6/DkoLIb4XnHkXLHzU/OUI0PMKGP13CI2tsxiGYfDZ72n87fP1hOVt52zr73zkOp0RA7rz2CU9CbbbKnY0g9SWb8xf6Ibb/NL+w4/mF01Ve1fCNw9Ay87Qd5LZZFAelJbvyOLF77bw05bKGoDWMSGM6hHPBT0T6JcSjfXre2DZq2YTw40L2XO4iGnvrGL1XvOL6NrT2uAIsLJmXw7r9+eS5yyjleUg8+33E2PJ5yP3WbyXfB9ndG7J6R1j6ZkUYQ67TV8LH9xofqkBnHYb9J9slt8RDoGh5hfsoa1wcBNZu9ayed0qYhwu2seGEVDRbGQLNL9go1qXP1LMpsHsXWYwyN4NWdvhwHrIr96UAUDLrtBxJHQ4xwwArlLzC9pdZn7Z5pU3v+XuN48PDIbg6MpHgMP833xFs0xJvhmIu46BxH6VNTOGYX5Rpr4Da+aZtRJHimhl1lp0G2t+aVptZtDe8wvs/sX8DNFtIbGv+YjvbpbH11ylkLHW/Psc08H8txB4dCfuaspKYPfPsPlr8560HmbWmkS1rv0aO340a642flb5n4SE3tDpfOh0HiT1N+9b7j7zzyMvDQJDKv/sK4JeTQwDMjeb/9b3rTT3je1s/vm37Gz+WdYlL8P8868IiI5w88/eBxRu6qBwI83S1m9h63cQ084cnRPfHYIij/98Wdvhq3th81eV24KjK//3FxQJ6Wughv9xG7FdsHQ4B4Ki4MenzYDRYQRc9QY4wiksyCX944dpu+V1rLhZa+nEy+1fpXdKNH1SIukSH47bMIeXOsvcZBWU8Ny3m1m3bRd3BnzAtQHfEoCLHe4EJpdOJyyhE69M6k/b2FBcy/+D7Yu/UGax8z8hM5he8AwJZPKFMZQ/ld5OoM1GYlQQF9lTmZb1BHajsrPu4eDWbIi7iLeKh/LFLjMsBVgtXNY/manD2tEtMbyylih7N7w4AFwlZh+a9sMBsz/Ok19uYPaSnUfdF3uAlZ5JEUxouYMr1/8Ji+GC0U/D4JvL/ye82qwxWf6aGV5C4+DSV8yA4WsFmZCxzgwJgcHQ4dzav2x9ye2GsiKzKaq0sLxWxAItOniC5ynN7TLDVFi8WfNyilG4qYPCjTR5hVlmX4X6/O/H7YYfnoIf/n70e5EpldXhrlLzF6MFCEswO/VGJJt9JoIiy/tSBJr/I05fC0tfMr+4rQEw5I9w1t01/g/OnX+It95/j8KtSzjNuo7elh1YLdV/pRT2mMiq3g+xJdPJsu1ZLNp8gOJSN70s23nPPoNgSwkTS+5nqbtHjR/RhotJtm/5c8AHRFvKq+Pt4VCSRyZRTHH+D7vtnbiqvZO7d9xIME5mlF7LLNdo+lm28J59BoEWF/eV3sA7rhFca/uGRwLewGYx+NHViwNEM8a6jBCLGXRKDBsvuy/jUL/b+MPwLqTE1DBPyye3wW9vmf0fpnx61Ntfr0vng5V7SYoKpkdSBD2TI+kYF0ZgxYRoS1+Gr+8zmzEcYdWbHQA6XwCXvHzMGi2RU4nCTR0UbqTJKi2CL/8Kq94sb7vvbLbdx3c3q53bnF59vhRnPnz8R7O6GqD7OPMcGesgd++Jl6f9OWaTUcsuNb7tdhvc99Ea5qzYg8UCY3ol8tvG7fQuW8OZ1jUMtG3lC07neeeFmKmqUkpMMKN7JnJj7kvEbXyLXS3O4O8xM1i9J8czqVlQoJVoWwmzeZiu7DAPjOsOo54wO8C+dQVkrKHIEswtzmncGfABfa3bWUYvPuj+IiN6JJIYGUTC2n8T98vjGDYH+Z0uIXzjewCsSxjHnLg7KTVsONyF9Mz5gYFZn9Gu8HfzWkn94dL/M6vmqzq4Gf53iFkjdcO3kDKo4ffWMODDm2GNWRZsdvOzJfWFdmebQ8ZVUyFSjcJNHRRupEnK2g7vTTabemoTFAmdR5v9DmI7m31ZMtaaX4wXPVd9VFDRYTiw0azWr9qp0nBV7yuRu9/sF+EuA3ep2WkywA4Dr6e4w2gWbDjAp6v34zYMRvVI4PweCUQGB+JyG0z/4HfeX7kXqwWevaov4/olk1tcyrxf9/LGzzs9c47YrBbatAihY8swuiVGcF73+Mq5NQ5tM5t3MODWZRDXlVKXmwCrxXz/mwfh5xfMWqNzH4D+U83ROmB2tpx7Dez4wfOxy+wRcMvPBERXGYLqdsO7481+OBXOfRDO/MvRAcIwzH4fX9xt1qYEBJn7JvaGHT/BzsVmR1JXiTmkd+K7x/XHDZi1aVu/NZv5WnY77on+RE4VCjd1ULiRJmfj5/DRLeDMMUeCXP4fM7xkrDPDS8Y68wu86mijCqFxMP4taD3kuC59IK+Yg3lOLFiwWsFqsZCZ5+ST1P18sSbtqBlpA20WzurUEpvVwjfrM7Ba4F/j+3JJ3+Rq+7ncBqv3ZhPmCKBti1DsAXWsTzNnktlRst+1cMlLldszt8D/DjVD19Xv1TyyqqwEPr4F1r5v/nzFLOh5+dH7FRyC14abnVAveRn6jK/7xuTuh/m3m+GjJi06mmVq0aHu84iI1yjc1EHhRpqUH5+B7x4zX7caDFe+DpHJR+/ndsGe5bBhvtkMlbPHnPV2wjvmNP8NtCEtl1cWbeOz3/dT1+zwyVHBXNY/mUCblc9+38/mjMohqDarhecn9OWi3km1n6A+dv8Cs0aZNVB3roXweLMG5a3LYdtC6DQKJr1X+/FuN6ycbdZMDZhS+37OfLMmq779WAwDVr0B3/3NPHfbM6HtGeYjpr2ajUQamcJNHRRupMkoyoa/twUMGHILnDejfk0ThmE2Y0W1rn14J1DqclN6xNoz6/fn8r+LtvHdxgOebS3DHeWnNXAblRPIXdovmUFtY6rNSLs5I4/PVu9n2Y4sbjijnWfq9xNiGDDzPHOk0Fn/YzY/bfwC5kw0A8+tv/i3hqTiV6TCjIhfNeT7u/YFLUTEtw5uBAxz1NLop+p/nMXC4aAUrE4IDzI84cPtNliflstPWzJZvPUgK3YcPmphvSqnYEyvRG45uwM9k+s/ZLxzfDh3nV9zB+PjZrHA0Gkwbwqs+A+cdit8fa/53tDb/N/0o1AjctJRuBHxlwPrzee4bsfctbjUxYqdWfyw6SA/bjnoaR6yWCAiKJDI4EDynWXVVvGtid1m5bL+yfzh7A60i/XuonYnpNtYc4bW7F3wxsXmvC/hSXDm3f4umYichBRuRPzlQPkEeC271rrLmr05/N+P2/h2QwbFpUfXwhgG5BSVklNkrh0TardxWvsWnNkpljM6tSQ5qvosrQE2S+VcK02J1WbW0nz5V8goHzF2/mPV1zsSEaknhRsRf6mYXv+ImhvDMFi8NZNXf9jGkq2HPNsTIoI4q3MsZ3VuyRkdYwm228gpKiW3qJTswlIsFgu9kiPrHpnUlPWdBN8/Ya5j1XpYzaOeRETqQeFGxF8OlIeblpXhZmN6LnfPW83afebCejarhYv7JHHDGe0q54apIi7cRlz4MdayOVk4wuD8v5n9bsY+p74uInLcFG5E/KHgUOW8NeUzAK/dl8M1M5eRXVhKcKCN8YNSuPHMdrSKrmH6/+aq/7XmQ0TkBCjciPhDRZNUVGtwhJG6J5vJM5eRW1xGn5QoZk0ZSIsw36ysKyLS3CnciPhDlSaplbuymDJrBfnOMga0ieb16wYRHlT7/DUiIlI3hRsRfygPN/vtbZk8czkFJS6GtIth1tRBhDr0z1JE5EScpMMqRLwkcyvsXNL41z1oDgN/eV0gBSUuzugYy+vXDVawERHxAoUbObW9cyW8Pga21LJAoi8YhqfmJtWZSOuYEP4zZSDBdlvjlUFEpBnze7h5+eWXadu2LUFBQQwZMoTly5fXuf9zzz1Hly5dCA4OJiUlhT//+c8UFxc3UmmlWSk4ZK7RBPDF3VDaSH+PCg5CURZuLGwzkhjXN4mgQAUbERFv8Wu4mTt3LnfddRcPP/wwq1atok+fPowaNYoDBw7UuP8777zDPffcw8MPP8yGDRuYOXMmc+fO5b777mvkkkuzUDFiCeDwDljyXONct3zZhd1GPMU4uLjvCa6qLSIi1fg13Dz77LPcdNNNXHfddXTv3p1XX32VkJAQZs2aVeP+P//8M6effjpXX301bdu25fzzz2fixInHrO0RqVFG+dpOIS3M55+erazJ8aXyZRc2u5PpkRRBx7hw319TROQU4rdwU1JSwsqVKxk5cmRlYaxWRo4cydKlS2s8ZtiwYaxcudITZrZv384XX3zBmDFjar2O0+kkNze32kMEqFy4sv8UaH8OuJzwxV/NPjG+VF5jtNloxSWqtRER8Tq/hZvMzExcLhfx8fHVtsfHx5Oenl7jMVdffTUzZszgjDPOIDAwkA4dOjB8+PA6m6WefPJJIiMjPY+UlBSvfg45iVXMNRPfA8Y8AzY7bF0AGz/z6WWdaWao2mykMLaPwo2IiLf5vUNxQyxatIgnnniC//3f/2XVqlV8+OGHfP755zz22GO1HnPvvfeSk5PjeezZs6cRSyxNVpURS8R1g9iOcPod5s9f3gPOfB9e1ww39sTuJEYGH+MAERFpKL9NqhEbG4vNZiMjI6Pa9oyMDBISEmo85sEHH+Taa6/lxhtvBKBXr14UFBRw8803c//992O1Hp3VHA4HDoemsZcj5O4DZw5YA6BFJ3PbmX+B39+D7F2w+F8w4kHvXzcvDUdZPmWGlQH9B3v//CIi4r+aG7vdzoABA1i4cKFnm9vtZuHChQwdOrTGYwoLC48KMDabOYTW8HU/CWleKmptWnSCALv5OjAYzi0PNJu/8sll921eBcAuErigTxufXENE5FTn1+lQ77rrLqZMmcLAgQMZPHgwzz33HAUFBVx33XUATJ48meTkZJ588kkAxo4dy7PPPku/fv0YMmQIW7du5cEHH2Ts2LGekCNSLxWdieO6Vd/eeoj5fHATlJVUBh8v2bJ2OcnA4dAOdAj17rlFRMTk13Azfvx4Dh48yEMPPUR6ejp9+/blq6++8nQy3r17d7WamgceeACLxcIDDzzAvn37aNmyJWPHjuXxxx/310eQk5Wnv0336tsjU8ARAc5cOLTF7GzsJYZhULB3LQBhKT29dl4REanOYpxi7Tm5ublERkaSk5NDRESEv4sjvmIY8PYVUFIIU+aD7YhVtv/vLEhbDePfhm4XVX9v1gWweylc9hr0vuq4Ll9c6uKb9RkczHPiCLDiCLCSU1TKgAVX0s+6Fee4mTj6XnGcH05E5NTTkO9vrdInzVP2Lthavl7UriXQfnjle26X2ewEEN/9qEOJ72GGm4y1QMPCzZ6sQt76ZRdzf91DdmHpEe8arHXsBcCRpJobERFfUbiR5il9TeXrTV9WDzdZO6CsGAKCIart0cdWNEVlrKvXpQzD4Kctmbz+806+33TAMwdgclQw/dtEU1LmorjUTXjxfsIOFGNYA7G06HBcH0tERI5N4UaapyPDzQVPgcVi/uzpTNwVapg+gPjyWpWK5RlqUVzq4pPUfcxcvIPNGZXz4pzZKZbJQ9tybtc4bFZL5QGbv4F3wNKi49HNZCIi4jUKN9I8pa+tfJ29y+xAXNEEVVtn4goVI6jy9kNhFoTEVHs7p7CU2T/v4L9Ld3GooASASLvB5N5hXHrWANrXtFaUYcCuxdXPLyIiPqFwI81TRc1NaEsoOAibvqgSbmoZBl7BEQ5RbcxQlLEO2p0JQE5RKbMW72DW4h3kOcsASIoMYurpbZlc8DpBy16AwwPgrP+BzhdU1hQd3AxfTYdt35k/tz7NF59YRETKKdxI81N0GHJ2m6+H3Q4LHjKbps6629zmCTe11NyA2TRVHm7yEk9j1uKdzFy8ndxiM9R0iQ/ntnM7MqZnAgE2K/xveeflfSvh3Qnm8Wf8GdJS4ZdXwF1mrl017HYYeL1vPreIiAAKN9IcVTRJRbWGXleZ4Wbfr5CXAUGRcGib+X6d4aYHbPqcg9tWMm5RZ/ZlFwHQOT6MO0Z0ZnTPBKwV/WnKSiBzs/l6wHWwZp450uqDGyrP1/kCGPUEqCOxiIjPKdxI81PRJJXQGyISIakf7P8NtnxtvjZcEBQF4TWvYQbgiuuBDdi/6Vf2lYyjdUwI/zOqCxf2SqwMNRUObTVrZhwRcNG/YMRDsPzfZo1NSAuzM3Pn8332cUVEpDqFG/GO3P3wzYNw2q3QaoB/y+IJN73M5y5jzHCz6UsICDK3xXWv7BNzhP3ZRfz9h1KeBzpb9nJ53wQevbQPYY5a/rlU7cNjsZgdkIffY/a9sVhrvY6IiPiGwo14x4/PwNr3zQ64ty717xf6UeFmNHz/OGz73myqAvKjOvP+kh18u+EA2w7m43IbuA0Dl9ugwOmizBXEUw47wZYS/jkyEmoLNlB7B2Wr1jsTEfEHhRs5ca4yWP+x+frgBtiywH/NMGUlcHCj+boi3MT3NNeMytlDya//xQ48tdLCW67a57Hp0yoaq7U7HEg1+8/Edqz9mp6h5d5bh0pERI6fwo2cuB2LoPBQ5c9LnvNfuDm4EdylZsfhyBRzm8XCnrizScl5C7urAIAtRgqD28ZwXvd4BraNxh5gxWa1YLVYsNustI4Jwfppr/Jwsw56jKv9mhUzGWv+GhGRJkHhRk7c2g/N564XweavzbWc9qyAlEGNX5aqnYktFnIKS3n0s3UcXNeK/9ord3vlz5OIaVl7h2KgfsswOPPNIeNQ9+grERFpNDXMPS/SAKXFsOFT8/XQaZWraC95zj/lyTCHgTtbdOfDVXs5718/8OGqfSw3uuG0hpj7hCceO9hAlXCztvZ9KprAwuIhtMUJFFxERLxF4UZOzNZvwZkLEcmQMgSG/cncvvFzyNzSaMUoc7n5fW82ezcsA+DBZRbuem81B/KctG8Zyjt/PBtH1/KmsvrWsFT0ocneBc68mvepz4SAIiLSqNQsJSdm7Qfmc49LzUUo47pC59Gw+Uv4+QW4+EWfXHZnZgHLd2axdl8Ov+/NYUNaLs4yF6sdG8ACa12t6RgXxkW9E/nj2R0ICrQBf4AdP1TWLh1LaAsIT4S8NLPTcMrgo/fJULgREWlqFG7k+DnzzbljAHpdUbn99DvMcLN6Dpxzf52T5TWEy22wcEMGby7dxeKtmUe939mRTaSlEJclgH//ZRKtYqOq79BmGEzf2bCLxvcww03G2prDTUXNTbzCjYhIU6FwI8dv81dQVgQx7SGxb+X2NkPNJqo9y2DZqzDykRO6TE5hKe8s381bv+zyLINgtcDANjH0bhVJr1aR9EqOpG3mIpgLtrhuRweb4xXfw2x6q61T8bEW4RQRkUancCPHb8375nPPK46etO/0O2DO1bBiJpz5F3Ol7QYqKnEx++cdvLpom2fByuiQQMYPas01p7WmVXRI9QPWlXf8rZjfxhvie5rPNYWb/IPmiuNYoGVX711TREROiMKNHJ+iw2aNBkDPy49+v/Nos0Ynazts+gp6X1nvU5eUuZm7YjcvfLeVg3lOwFyF+8Yz2zG2T1J5/5kaHDkzsTdUHQ5uGNVDXEWtTXRbsId675oiInJCFG7k+Gz41JwsL66H2Yn4SFYr9LgMfnoGNnxS73CzZGsm9320hl2HCgFIiQnmrvM6c3GfZGxHLlh5pPTfzWdvhpsWncAaaI4Iy9njWb4BqJyZOF4zE4uINCUaCi7Hp2KUVK8aam0qdL/YfN7yLZQU1Hm63OJS7vngdyb9Zxm2rK10CS1kxiU9WHjXcC7t1+rYwaYoG7J3m68TetbvM9RHgL2yyamipqrCAc1MLCLSFCncSMPlH4QdP5qve1xW+34JvSGqjdnpeMuCWndbuCGD8579gTkr9tDBso8Fjul8xa1Mzn4Fe/HRo6JqVDHRXmQKBEfX84PUU9+J5vOSF8x1tCp41pTSSCkRkaZE4UYabuOnYLghqR/EtKt9P4ulsvZmw/yj3jYMgxmfrueGN34lI9dJ2xYhzDyzABsuLK4Sc6TV831gwcNQmFV3mdJ90Jm4woCpEBwDh3fAuo/MbW63wo2ISBOlcCMNt+5j87n7Jcfet/s483nz1+ZSDVXMXLyDWUt2YLHAH85qz1d3nkVb5ybzza4XQfIAKC00l3J4vm9lgKlJZvlxvgga9lA47Vbz9eJnzWCTswdK8sFmhxYdvH9NERE5bgo30jAFmbDzJ/N1RXCpS1J/c2mGknzY9p1n84L1GTz+hVnzcf+Ybtw7pps5CmrfKnOHftfCjQth4hyzacuZA9u/r/06eenmc0TScXyoehh8E9jDzRFSm7+sHCkV2xlsgb65poiIHBeFG2mYjZ+ZTVKJfepukqpgtUK3sebr8qapdftzuGPObxgGXD2kNTecUX4eZx5kbjZfJ/c3m7W6jK48viLA1CQvzXwOTzyOD1UPwVEw+Ebz9U//rJz3Rk1SIiJNjsKNNIynSWpc/Y/pVt7vZtMXZBzO5YbXf6WwxMWZnWJ59OIeWCrmjtmfChgQ0QrC4iqPrwgsdYabjPJ94+tfroY67VYICIJ9K2HVm+Y2jZQSEWlyFG6k/goOVY6Sqk9/m3LFiYMoDW4JxTm8NHMW6bnFdIwL46Wr+xNoq/JXcH95k1Ryv+onqFibqrZw43ZDfnm4CfPOOlY1CouD/lPM19m7zGfNcSMi0uQo3Ej9bfwMDJc5IukYnWjLXG6eXbCZc55ZRLdHFjA3rzcA3bMXERNqZ9aUQUQGH9FXpaK/TVL/6ts9NTdpNV+sMNMsF5bqNT6+MOx2sFaZ+1I1NyIiTY7CjdTf+o/N52M0SWUXljB19gpeWLiFHZkFGAYsDhwGwMVBv/HeTQNp3SLk6AM9NTdHhpvy2piK2pkjVdTohMb6vnNvVAr0mWC+toeb8+qIiEiTouUXpH4Ks2D7D+brOsLNpvQ8bnrzV3ZnFRJit/HoxT0Y3iWO2ODz4J8vEVp0mI6FvwNnVz+wILNyhuGqK4wDhJX3oynJNzsdH7kIZ2M0SVV15l9g8zdmZ+cjFwwVERG/U7iR+tn4udn0E98TYjvWuMtXa9O5671UCktctIoO5rXJA+mWGFG5Q9cL4be3YP0n0P6IcLP/N/O5RUdzZFJVjjBwRJjrO+WlHx1uPCOlfNiZuKqY9vCXTeZIMBERaXL021nqp44mKcMwePWHbfzxrZUUlrgY1qEF86edUT3YAHS/1Hxe9+FRE/rV2t+mQkXtTU2dij0jpRqp5gYUbEREmjD9hm5OMrcec4HK41KYBdsXma97jKv2ltttMOOz9Tz15UYApg5ry5vXDyYm1H70eTqcY07oV3TYXFW8qtr621Soa8RUfvm2xmqWEhGRJk3hprnY8SO8NBC+/Kv3z73pS3CXmRPWxXbybHaWufjTnN+YvWQnYM40/MjFPQiw1fLXymqDfteYr1e9UbndMI5dc1PXiKmKwNOYNTciItJkKdw0F6vnAAakrfb+ufetNJ87ne/ZlFdcyvWvr+Cz39MItFl4bnxfbjqr/bHP1e8awGIu4XBom7ktdx8UHACLrfaFL8PrapZSuBERkUoKN82Bq8ysXYFjr559PAoOms8RyQCs2ZvDFa8sZcnWQ4TabcyaOohx/ZLrd66o1tBxhPm6YpbfilqbuO5gr2GIOFTW3OTX1CzVyKOlRESkSVO4aQ72LIOi8lBTkGk283hTeWAqcUTx5JcbuOTlxWzKyCM2zM6cm4dyZqeWDTtfxSy/qe+Aq/TY/W2g9j43hlGl5qaRRkuJiEiTpqHgzcGmLypfu5xmp2JHmPfOX5gJwD1f7efD7FAALu6TxMNju9MizNHw83UZDaFxZlPUpi8ra27qDDe19LkpzAJ3qfk6TOFGRERUc3PyMwxzWYSqCg959RJF2Wazz/ocBwkRQfxn8kBemNjv+IINmLMI973afL3y9fIFM6m9MzFUGQqeUb1mqqKZKjgGAo6zPCIi0qwo3JzsDqyHwzvB5oCQFua28poWb5i9eBv2kmwAzurbhW/uOouR3b1QQ9J/svm8bSE4c8zVtutap6miWaq0wJyluII6E4uIyBEUbk52G8ubpCrmkAGvdSqeu2I3z3+2ApvFrCm57/IziAjy0tpNLTpA2zMrf07oXfe6UPZQcESar6v2u1G4ERGRIyjcnOwqmqS6XmguHAlmp+IT9EnqPu75cA0tLLkAGI4ICKhhYr4TUdGxGOrub1OhosNw1RFTmsBPRESOoHBzMsvZC2mpgAU6X1ClWerE+tx8sy6du95bjWHAhB7m0GxLRXDypm5jITjafF1Xf5sKNY2Y8iy9oM7EIiJi0mipk1nF3DYpQyAsDkLKA8hx9rkpc7l5+fttvPDdFlxug8v6J3NDTxdspTI4eVNgEFz8Imz5Brpfcuz9axoxVfFaNTciIlJO4eZktvFz87nrGPP5BGpudmQWcOfcVFbvyQbg8v6t+PvlvbD+Vr5ad4gPam7ArL3pNrZ++9a0eGa+HxbNFBGRJk3h5mRVlG0uYQDQ9SLzObQ83BTUP9wYhsE7y3fzt882UFTqIjwogL+N68klfSs6Jx+qfm5/8tTcqEOxiIjUTuHmZLVlgbmYZcuu5sgjOK6am6e+2sj//bAdgGEdWvDMlX1Iigqu3KHiXL5olmqoI/vcVJ2dWBP4iYhIOYWbk4Gr1BwVlbvfnOPFmQfbvjff6zKmcr8GznOzOSOP//y0A4B7R3flpjPbY7Vaqu9UMfLKV81SDXFkn5vibHNGZlDNjYiIeCjcnAzWzIOPb6n5ve4XV772dCg+ds2NYRjM+HQ9LrfB+d3j+cPZHWre0dMs1RTCTcVQ8PJZiitGSgVFQmBw7ceJiMgpReHmZHB4p/ncohO0PQMc4eCIMGf0TepXuV9FzU1RtrlSuK32P94F6zNYvDUTu83KAxd2r/3aFbVATaFZqmJEVGkhOHM1x42IiNRI4eZkUGxOpEfXC+G8R2vfLzgasAAGFB2GsJpX63aWufjb5xsAuPHMdrRuEVL7OSs6JzeFZil7iFlLU5xj9rVRZ2IREamBJvE7GTjLw01QRN372QIgOMp8XUfT1KzFO9mdVUhcuINbz+lY9zmb0mgpqKylUbgREZFaKNycDIpzzGfHMcINHHMivwO5xbz03RYA7hndlTBHHZV3JQVQVlR+3iYSbqqOmKqY40YjpUREpAqFm5OBp+Ym8tj7HmM4+N+/2kRBiYu+KVGMq5jLpjYVI6VsDrCH1bOwPlZ1xFTFqKmKbSIiIijcnBwq+tzUq+amYiK/o2tulm0/xL7Ub0gik4fHdj962PeRqo6Ushxj38ZSteZG60qJiEgN1KH4ZFDfPjdQ2TemMKva5rziUl6c8ylz7H9jb3AXWrWeUsPBR/BM4BfTgML6WEW4yU/XaCkREamRam5OBsdTc3NEn5tHP11PTL7Z1ybZuc2cGPBYmtIEfhUqwk1umjoUi4hIjRRuTgYNqbmpYSK/r9am8/7KvbS2HgDA4i6rnDunLk1pAr8KFf1rDm0x57sBdSgWEZFqFG6autJicJWYrxtUc2MGkwN5xdz30RoAzkssrtwvc/Oxz9WUJvCrUBFkKoKXPRwcTaSzs4iINAkKN01dRa0NmDMTH0tFLUtBJoZhcM8Ha8gqKKFbYgS9QrMr98vccuxzNeVmKc/PqrUREZHqFG6auor+NvZwsNqOvX9F59/CLN5cuovvNh7AbrPy3Pi+WLN3Ve5Xn3BT0Sm5qUzgB+YaUkFRlT9rGLiIiBxB4aapc5ZP4Fef/jbgaUIqyz/Iw/PXAnD3qM50aRkMOXsr9ztUn3DTBJuloHrtjfrbiIjIERRumrqGjJQCnI5oAALcToJxcuMZ7bjxjPaQuw8MV+WO9elz0xSbpaB6uNFIKREROYLCTVPXgJFShwtKuPbNdTiNQACeOD+RBy4qn6yvokkqohVgMRfWLKh9/SmgaY6WgupNUQo3IiJyBIWbpq6eNTdZBSVc9srPLN95mMOY+17aJahyh8Pl4aZlF4hMMV/XVXvjKoXibPN1k26WUrgREZHqFG6aunrW3Ly7fDc7MgtIigwiKrb8C7/q+lIV89pEt4HYTubrusKNZ4ZjCwRHN7jYPlU10Gi0lIiIHEHhpqmrZ83NJ6n7ALhzZGeCIuPMjVXDTUWzVFSVcFNXp+KqSy/UZ5RWY6rW50ajpUREpDqtLdXUOfPM5zpqbjam57I5Ix+7zcqongmwq4aVwSuapaLbVE56V9dw8MIm2pkYqgcajZYSEZEjKNw0dRVDweuouZmfuh+As7u0JDI4sOaVwavW3ASXz4VTV7gpaKLDwMEMaBar+TnqM7GhiIicUppEs9TLL79M27ZtCQoKYsiQISxfvrzWfYcPH47FYjnqceGFFzZiiRtRRbNUUGSNbxuGwfzVZri5pG+SuTH0iPWlSosgP8N8Hd0WYjubrw/vhLKSmq/rGSnVBMNNeAJMnAtXvwcWi79LIyIiTYzfw83cuXO56667ePjhh1m1ahV9+vRh1KhRHDhwoMb9P/zwQ9LS0jyPtWvXYrPZuPLKKxu55I3EWXefm1W7s9l7uIhQu40RXcubaDyzFJcHlOzdlecIjjbDgT3cnPfm8I6ar+vpc9MEm6UAOp8PrQb4uxQiItIE+T3cPPvss9x0001cd911dO/enVdffZWQkBBmzZpV4/4xMTEkJCR4HgsWLCAkJKT5hpviukdLfVpea3Ne93iC7eUdf49cGfxwlSYpi8V8xHY0t9U2YqopN0uJiIjUwa/hpqSkhJUrVzJy5EjPNqvVysiRI1m6dGm9zjFz5kwmTJhAaGhoje87nU5yc3OrPU4qddTclLncfPZ7GgAXVzRJwdF9bqoOA69Q0TRVW7hpqhP4iYiIHINfw01mZiYul4v4+OojXuLj40lPTz/m8cuXL2ft2rXceOONte7z5JNPEhkZ6XmkpKSccLkbVR01N79szyIz30l0SCBndmpZ+caRfW6qdiau0KJirputNV+3KY+WEhERqYPfm6VOxMyZM+nVqxeDBw+udZ97772XnJwcz2PPnj2NWEIvqKPmZv5qc26b0b0SCbRV+aOsqLkpOgxuVy01N8eYyK+gyjw3IiIiJxG/DgWPjY3FZrORkZFRbXtGRgYJCXVPq19QUMCcOXOYMWNGnfs5HA4cDscJl9UvykqgrNh8fUTNjbPMxZdrzdqti/skVT+uYqg3hhlwKmpuottW7lN1Ij/DOHrUkZqlRETkJOXXmhu73c6AAQNYuHChZ5vb7WbhwoUMHTq0zmPnzZuH0+nkmmuu8XUx/cdZpX/QETU3izYdJK+4jISIIAa3PaJ2xRYAQVHm64JMOFw+Wqpqs1RMB8ACxTlQcLD68YbR9EdLiYiI1MLvzVJ33XUXr732Gm+88QYbNmzglltuoaCggOuuuw6AyZMnc++99x513MyZMxk3bhwtWjTj0TzF5RP42cOOWgKhYm6bi3onmqt+H6miaSprW+VEgFGtK98PDKr8+cjJ/IpzwF1a/TwiIiInCb/PUDx+/HgOHjzIQw89RHp6On379uWrr77ydDLevXs3Vmv1DLZp0yYWL17MN998448iN55a+tus3HWYL9eYo6TG9Uuu+djQWDPY7FtV/nMc2EOq7xPb2WyyytwMbU+v3F5Ra2MPM0OQiIjIScTv4QZg2rRpTJs2rcb3Fi1adNS2Ll26YBiGj0vVBNQwUqqoxMXd81bjNuCyfsn0TK555mJPjcu+leZz1c7EFWI7w9YFR9fceJqkVGsjIiInH783S0kdaqi5+cfXm9iRWUB8hIOHx/ao/diKYLK/vOYmqqZwUz6R35Grg2sCPxEROYkp3DRlR9TcLNt+iNk/m8slPHV5byJDAms/tiKYVPTbqa3mBo4eDq6RUiIichJTuGnKqtTcFDjL+J/3f8cwYPzAFM7pElf3sUcGk6rDwCtUTOSXvRtKiyu3awI/ERE5iSncNGVVam7+/tVGdmcVkhQZxP0XdTv2sUc2KdXULBUWB45IMNyQtb1yu6dZShP4iYjIyUfhpikrr7lJd9p5c6k5Ed/TV/QhIqiO5qgKR4abmpqlqi6gmb6mcnthlvmsZikRETkJKdw0ZeX9ZX7PNEeGXdYvmTM61TNwVG1SstggolXN+7UZZj5/cz9kly9NoWYpERE5iSncNGXlNTfryytSxvRKrP+xVZuUIpPNWYtrMvxeSOhlzlI8ZyKUFGi0lIiInNQUbpqy8j43u/IDsFktDGnfgD4wVZuUaupvU8EeChPehdCWZtPUx7dUhhs1S4mIyElI4aYpK6+5ySOEfilRhNenr00FexjY7ObrmkZKVRWVAuPfAmsgrP8EcsrXolLNjYiInIQUbpqy8pqbPCOk/n1tKlgslX1maupMfKTWp8FF/6q+TeFGREROQgo3TZjhqbkJ5syGhhuoDCdRbeu3f/9r4bRbzdcBQRBUy9IOIiIiTViTWFtKamYU5WAB3PYI+rSKavgJBt8Ea+ZBxxH1P+a8x8ARDpEpZu2PiIjISUbhpqlylWJ1mbMGd2mbTIDtOCrZBkwxHw1hC4Bz7mv4tURERJoINUs1VRWzEwMDOrX2Y0FEREROLgo3TVRx/mEACgwHp3dJ8HNpRERETh4KN03U2u3mbMGFllDax4b6uTQiIiInD4WbJmrjzr0AuB3hWNSxV0REpN4UbpqobXv2AxAYEuXfgoiIiJxkFG6aoIN5TnKzzQWlwiIbsOSCiIiIKNw0RUu2ZhJuKQTAHhrl38KIiIicZBRumqCftmQSjhlucET4tzAiIiInGYWbJsYwjPKamyJzQ5DCjYiISEM0ONy0bduWGTNmsHv3bl+U55S381Ah6bnFRFnLw41D6zuJiIg0RIPDzZ133smHH35I+/btOe+885gzZw5Op9MXZTsl/bL9EAApIaXmBtXciIiINMhxhZvU1FSWL19Ot27duP3220lMTGTatGmsWrXKF2U8pSwrDzeJQSXmBvW5ERERaZDj7nPTv39/XnjhBfbv38/DDz/Mf/7zHwYNGkTfvn2ZNWsWhmF4s5ynBMMwWLbDHAIeYyuvDVPNjYiISIMc96rgpaWlfPTRR8yePZsFCxZw2mmnccMNN7B3717uu+8+vv32W9555x1vlrXZ25NVRFpOMYE2C2EUmBtVcyMiItIgDQ43q1atYvbs2bz77rtYrVYmT57Mv/71L7p27erZ59JLL2XQoEFeLeip4JcdZpNU71ZRWAvyzI2quREREWmQBoebQYMGcd555/HKK68wbtw4AgMDj9qnXbt2TJgwwSsFPJVUdCYe0i4GVuaaG1VzIyIi0iANDjfbt2+nTZs2de4TGhrK7Nmzj7tQp6pl283+NkPbRsAv5ZP4BWkouIiISEM0uEPxgQMHWLZs2VHbly1bxq+//uqVQp2K9h4uZF92ETarhf7xVTKnI9x/hRIRETkJNTjc3HbbbezZs+eo7fv27eO2227zSqFORRW1Nr2SIwk1yjsTB4aA7ehmPxEREaldg8PN+vXr6d+//1Hb+/Xrx/r1671SqFPRsvLOxEPax4BT/W1ERESOV4PDjcPhICMj46jtaWlpBAQc98jyU94v5TU3p7VvAcXl4UYjpURERBqsweHm/PPP59577yUnJ8ezLTs7m/vuu4/zzjvPq4U7VaTlFLE7qxCrBQa2iVbNjYiIyAlocFXLM888w1lnnUWbNm3o168fAKmpqcTHx/Pf//7X6wU8FVT0t+mZHEl4UKBqbkRERE5Ag8NNcnIyv//+O2+//TarV68mODiY6667jokTJ9Y4540cm6e/TbsYc4NqbkRERI7bcXWSCQ0N5eabb/Z2WU5Z1frbgGpuRERETsBx9wBev349u3fvpqSkpNr2iy+++IQLdSo5cDiPFodWstvSmYFtK2puyvszqeZGRESkwY5rhuJLL72UNWvWYLFYPKt/WywWAFwul3dL2Mxlf/kY7zv+j88do4kMHmtu9NTcaHZiERGRhmrwaKk77riDdu3aceDAAUJCQli3bh0//vgjAwcOZNGiRT4oYjNWVkLy9rkAXOj8ErZ8a25XnxsREZHj1uBws3TpUmbMmEFsbCxWqxWr1coZZ5zBk08+yZ/+9CdflLH52vwloWXZlT/PnwZFh9XnRkRE5AQ0ONy4XC7Cw831jmJjY9m/fz8Abdq0YdOmTd4tXTNnrHoTgJllo3FGdoC8NPjif1RzIyIicgIaHG569uzJ6tWrARgyZAhPP/00S5YsYcaMGbRv397rBWy2cvbC1oUAvOU6Dy59BSxWWDMP0sz7q5obERGRhmtwuHnggQdwu90AzJgxgx07dnDmmWfyxRdf8MILL3i9gM3Wb29jwWCpqzuW2A442g6BM+4y33OVj0BTzY2IiEiDNXi01KhRozyvO3bsyMaNG8nKyiI6OtozYkqOwe2G394CYK5rOF0TzGY+zp4Om7+GjDXmz6q5ERERabAG1dyUlpYSEBDA2rVrq22PiYlRsGmIHYsgZzdF1jC+dA+mc3x5uAmww6WvgjUQAoIgtKVfiykiInIyalDNTWBgIK1bt9ZcNidqlbkG13eBZ+PEXllzA5DQE2781myacoTXcgIRERGpTYP73Nx///3cd999ZGVl+aI8zV9hFmz8DIDXCs4AoEvCEc1PSX0hZXAjF0xERKR5aHCfm5deeomtW7eSlJREmzZtCA0Nrfb+qlWrvFa4Zun3ueAqwdmyJ6l72hAUaKV1TIi/SyUiItJsNDjcjBs3zgfFOEUYBpTPbbO11WWwBzrFhWOzqr+SiIiItzQ43Dz88MO+KMepIXcfHFgP1gB+dAwH0umSoH41IiIi3tTgPjdyAvIzzOeweNYcMl92VbgRERHxqgbX3Fit1jqHfWskVR0KyhNNaCwb0/MAKoeBi4iIiFc0ONx89NFH1X4uLS3lt99+44033uDRRx/1WsGapYKDALiCY9m5swBQzY2IiIi3NTjcXHLJJUdtu+KKK+jRowdz587lhhtu8ErBmqXycJNrjcRtQHRIIC3DHX4ulIiISPPitT43p512GgsXLvTW6Zqn8nBz0G3Oa9M5PlwzO4uIiHiZV8JNUVERL7zwAsnJyd44XfNVaPa52Vtqzg2kJikRERHva3Cz1JELZBqGQV5eHiEhIbz11lteLVyzU15zs7UgGKhhZmIRERE5YQ0ON//617+qhRur1UrLli0ZMmQI0dHRXi1cs1Mebjbm2gHokhDmz9KIiIg0Sw0ON1OnTvVBMU4RBZlAZc2NhoGLiIh4X4P73MyePZt58+YdtX3evHm88cYbXilUs2QYnnBzyIggOSqY8KBAPxdKRESk+WlwuHnyySeJjY09antcXBxPPPGEVwrVLDnzwOUE4BAR6kwsIiLiIw0ON7t376Zdu3ZHbW/Tpg27d+/2SqGapfL+Nk5rMMU46KxwIyIi4hMNDjdxcXH8/vvvR21fvXo1LVq08EqhmqXyJqlsSySgYeAiIiK+0uBwM3HiRP70pz/x/fff43K5cLlcfPfdd9xxxx1MmDDBF2VsHgrNcJPuMkONVgMXERHxjQaPlnrsscfYuXMnI0aMICDAPNztdjN58mT1ualLebPUAVc4NquF9rEaBi4iIuILDQ43druduXPn8re//Y3U1FSCg4Pp1asXbdq08UX5mo/ycHPIiCAhIgh7gNdWvhAREZEqGhxuKnTq1IlOnTp5syzNW3mfmywiSIoK8nNhREREmq8GVx9cfvnl/P3vfz9q+9NPP82VV17plUI1S1XmuEmKCvZzYURERJqvBoebH3/8kTFjxhy1ffTo0fz4448NLsDLL79M27ZtCQoKYsiQISxfvrzO/bOzs7nttttITEzE4XDQuXNnvvjiiwZft9GVN0tlGhEkRirciIiI+EqDm6Xy8/Ox2+1HbQ8MDCQ3N7dB55o7dy533XUXr776KkOGDOG5555j1KhRbNq0ibi4uKP2Lykp4bzzziMuLo7333+f5ORkdu3aRVRUVEM/RuOrqLkhkoFqlhIREfGZBtfc9OrVi7lz5x61fc6cOXTv3r1B53r22We56aabuO666+jevTuvvvoqISEhzJo1q8b9Z82aRVZWFh9//DGnn346bdu25eyzz6ZPnz4N/RiNr7zmJssIV82NiIiIDzW45ubBBx/ksssuY9u2bZx77rkALFy4kHfeeYf333+/3ucpKSlh5cqV3HvvvZ5tVquVkSNHsnTp0hqPmT9/PkOHDuW2227jk08+oWXLllx99dVMnz4dm81W4zFOpxOn0+n5uaG1S17hdkPhIQAyjUgSVXMjIiLiMw2uuRk7diwff/wxW7du5dZbb+Uvf/kL+/bt47vvvqNjx471Pk9mZiYul4v4+Phq2+Pj40lPT6/xmO3bt/P+++/jcrn44osvePDBB/nnP//J3/72t1qv8+STTxIZGel5pKSk1LuMXlOcDYYLgMOEk6wOxSIiIj5zXJOtXHjhhSxZsoSCggK2b9/OVVddxd133+3z5iG3201cXBz//ve/GTBgAOPHj+f+++/n1VdfrfWYe++9l5ycHM9jz549Pi1jjcqbpLKNUAICHUQGazVwERERXznueW5+/PFHZs6cyQcffEBSUhKXXXYZL7/8cr2Pj42NxWazkZGRUW17RkYGCQkJNR6TmJhIYGBgtSaobt26kZ6eTklJSY0dnR0OBw6Ho97l8okqE/glRgVhsVj8Wx4REZFmrEE1N+np6Tz11FN06tSJK6+8koiICJxOJx9//DFPPfUUgwYNqve57HY7AwYMYOHChZ5tbrebhQsXMnTo0BqPOf3009m6dStut9uzbfPmzSQmJtYYbJoMz0ipCDVJiYiI+Fi9w83YsWPp0qULv//+O8899xz79+/nxRdfPKGL33XXXbz22mu88cYbbNiwgVtuuYWCggKuu+46ACZPnlytw/Ett9xCVlYWd9xxB5s3b+bzzz/niSee4Lbbbjuhcvhc1ZqbSHUmFhER8aV6N0t9+eWX/OlPf+KWW27x2rIL48eP5+DBgzz00EOkp6fTt29fvvrqK08n4927d2O1VuavlJQUvv76a/785z/Tu3dvkpOTueOOO5g+fbpXyuMzVWYn1jBwERER36p3uFm8eDEzZ85kwIABdOvWjWuvvZYJEyaccAGmTZvGtGnTanxv0aJFR20bOnQov/zyywlft1FV1NwQqWYpERERH6t3s9Rpp53Ga6+9RlpaGn/4wx+YM2cOSUlJuN1uFixYQF5eni/LeXLzNEuFa44bERERH2vwUPDQ0FCuv/56Fi9ezJo1a/jLX/7CU089RVxcHBdffLEvynjyK5/A75ARqWYpERERHzuueW4qdOnShaeffpq9e/fy7rvveqtMzY4r/wBgjpZKUs2NiIiIT51QuKlgs9kYN24c8+fP98bpmp98s1mqxBFDiP24pxYSERGRevBKuJE6uEqxObMBsEfE172viIiInDCFG18rzALAZVgIj471c2FERESaP4UbXysfKZVFOAlRYX4ujIiISPOncONrnmHgkRoGLiIi0ggUbnytfHbiLCNcE/iJiIg0AoUbXyusXDRTc9yIiIj4nsKNjxnlw8AzjUgtmikiItIIFG58rDgnA4AsIkhQuBEREfE5hRsfKykPN6WOGAJtut0iIiK+pm9bH3OXN0sR1tK/BRERETlFKNz4mK3IXDQzMDzOzyURERE5NSjc+JjDaYaboKgEP5dERETk1KBw40ulxTjchQBExCb6uTAiIiKnBoUbXyqf46bEsNGyhdaVEhERaQwKN75UsfQCkSRGhfi5MCIiIqcGhRsfKss7AMAhI4IkLb0gIiLSKBRufCg3Mw2ALCJpEWr3c2lERERODQo3PpSflQ5AUWAUVqvFz6URERE5NSjc+JCzYnbioBZ+LomIiMipQ+HGh1x55bMTh2h2YhERkcaicOND7uIcAOzhUf4tiIiIyClE4caXSgoACA6N8HNBRERETh0KNz5kcxUDEOAI9XNJRERETh0KNz4U6DbDTWCQwo2IiEhjUbjxIXt5uAkICvNzSURERE4dCjc+ZDfMcGNXzY2IiEijUbjxIbvhNJ9Dwv1cEhERkVOHwo0PBZeHG0ewam5EREQai8KNjxiuMhyWUgCCQtTnRkREpLEo3PhIcVGB57XmuREREWk8Cjc+UlSQ63kdrGYpERGRRqNw4yPFhWbNTaHhwGbTbRYREWks+tb1keKiPPPZ4vBzSURERE4tCjc+UlKUD4BT4UZERKRRKdz4SGl5h+ISS5CfSyIiInJqUbjxkdLi8nBjVbgRERFpTAo3PlJWbDZLlSnciIiINCqFGx8pc5o1N2U2hRsREZHGpHDjI0ZJIQCugGA/l0REROTUonDjI26nGW7cNoUbERGRxqRw4yNGqRlujECFGxERkcakcOMrpUUAGIEhfi6IiIjIqUXhxkcspWaHYovCjYiISKNSuPERa1mx+WxXuBEREWlMCjc+YnWZzVIWu1YEFxERaUwKNz4SWB5ubA7V3IiIiDQmhRsfsbnMZqmAINXciIiINCaFGx8JdCvciIiI+IPCjY84ysNNoMKNiIhIo1K48RG74TSfg8P8XBIREZFTi8KNDxiGgQMz3AQFh/u5NCIiIqcWhRsfcJa5CSkPN44Q1dyIiIg0JoUbHyhwlhFUUXOjcCMiItKoFG58oLCoGLvFBYDNoQ7FIiIijUnhxgeKiwoqf9DaUiIiIo1K4cYHigvzAHBhBZvdz6URERE5tSjc+EBJUT4AxTjAYvFzaURERE4tCjc+4CwPNyWWID+XRERE5NSjcOMDZcVmn5tSq8PPJRERETn1KNz4QGl5uCmxBvu5JCIiIqcehRsfKHOa4abMpmYpERGRxqZw4wPu8nDjUrgRERFpdAo3PuAqKTSfA9QsJSIi0tgUbnyhPNwYCjciIiKNTuHGFzzhRrMTi4iINDaFGx+wlJnhBrvCjYiISGNTuPGF0mIALAo3IiIija5JhJuXX36Ztm3bEhQUxJAhQ1i+fHmt+77++utYLJZqj6CgpjUqyeYya26sdvW5ERERaWx+Dzdz587lrrvu4uGHH2bVqlX06dOHUaNGceDAgVqPiYiIIC0tzfPYtWtXI5b42GxlZs2N1R7q55KIiIicevwebp599lluuukmrrvuOrp3786rr75KSEgIs2bNqvUYi8VCQkKC5xEfH1/rvk6nk9zc3GoPXwtwFwFgcyjciIiINDa/hpuSkhJWrlzJyJEjPdusVisjR45k6dKltR6Xn59PmzZtSElJ4ZJLLmHdunW17vvkk08SGRnpeaSkpHj1M9Qk0GXW3AQEKdyIiIg0Nr+Gm8zMTFwu11E1L/Hx8aSnp9d4TJcuXZg1axaffPIJb731Fm63m2HDhrF3794a97/33nvJycnxPPbs2eP1z3GkQLcZbuzBYT6/loiIiFQX4O8CNNTQoUMZOnSo5+dhw4bRrVs3/u///o/HHnvsqP0dDgcOR+Otzm0YBnbDCRYIVM2NiIhIo/NrzU1sbCw2m42MjIxq2zMyMkhISKjXOQIDA+nXrx9bt271RREbzFnmJhgnAA7V3IiIiDQ6v4Ybu93OgAEDWLhwoWeb2+1m4cKF1Wpn6uJyuVizZg2JiYm+KmaDFJa4KsNNSLifSyMiInLq8Xuz1F133cWUKVMYOHAggwcP5rnnnqOgoIDrrrsOgMmTJ5OcnMyTTz4JwIwZMzjttNPo2LEj2dnZ/OMf/2DXrl3ceOON/vwYHoUlZQRbSgCwaRI/ERGRRuf3cDN+/HgOHjzIQw89RHp6On379uWrr77ydDLevXs3VmtlBdPhw4e56aabSE9PJzo6mgEDBvDzzz/TvXt3f32EagpLXESW19wQqEn8REREGpvFMAzD34VoTLm5uURGRpKTk0NERITXz//brix6zepAgMUNf9kE4fXrOyQiIiK1a8j3t98n8WtuiouLzWADqrkRERHxA4UbLysuyq/8IVB9bkRERBqbwo2XlZSHmzICwBbo59KIiIicehRuvKykuMB8tjbexIEiIiJSSeHGy0rLa25KLUF+LomIiMipSeHGy1xOs+am1KbOxCIiIv6gcONlZc5C89mmmhsRERF/ULjxMqO85satcCMiIuIXCjde5i41a27cARoGLiIi4g8KN95WYoYbQxP4iYiI+IXCjbeVKtyIiIj4k8KNl1lKi8znwFA/l0REROTUpHDjZVZXebixq8+NiIiIPyjceJmtzAw3VofCjYiIiD8o3HiZrbzmxuZQs5SIiIg/KNx4WYC72HxWuBEREfELhRsvMgwDe0W4CVK4ERER8QeFGy8qcbkJMpwA2IPD/FwaERGRU1OAvwvQnBQ6XQRbSgCwq+ZGRHzA7XZTUlLi72KI+ITdbsdqPfF6F4UbLyooKSMYs+ZGHYpFxNtKSkrYsWMHbrfb30UR8Qmr1Uq7du2w2+0ndB6FGy8qKnF5wg2BGgouIt5jGAZpaWnYbDZSUlK88r9bkabE7Xazf/9+0tLSaN26NRaL5bjPpXDjRQUlLlpQXl2scCMiXlRWVkZhYSFJSUmEhOj3izRPLVu2ZP/+/ZSVlREYGHjc51H096LCkjKCLRU1N1pbSkS8x+VyAZxwdb1IU1bx97vi7/vxUrjxokJnlWYpLb8gIj5wIlX1Ik2dt/5+K9x4UYGzlGA1S4mIiPiVwo0XlRQXYrUY5g9qlhIR8Ym2bdvy3HPP1Xv/RYsWYbFYyM7O9lmZpGlRuPEiZ1FB5Q+quRGRU5zFYqnz8cgjjxzXeVesWMHNN99c7/2HDRtGWloakZGRx3W949G1a1ccDgfp6emNdk2ppHDjRWXF+QCUWuxgtfm5NCIi/pWWluZ5PPfcc0RERFTbdvfdd3v2NQyDsrKyep23ZcuWDRoxZrfbSUhIaLT+SosXL6aoqIgrrriCN954o1GuWZfS0lJ/F6HRKdx4UamzEIAyq8PPJRGR5s4wDApLyvzyMAyjXmVMSEjwPCIjI7FYLJ6fN27cSHh4OF9++SUDBgzA4XCwePFitm3bxiWXXEJ8fDxhYWEMGjSIb7/9ttp5j2yWslgs/Oc//+HSSy8lJCSETp06MX/+fM/7RzZLvf7660RFRfH111/TrVs3wsLCuOCCC0hLS/McU1ZWxp/+9CeioqJo0aIF06dPZ8qUKYwbN+6Yn3vmzJlcffXVXHvttcyaNeuo9/fu3cvEiROJiYkhNDSUgQMHsmzZMs/7n376KYMGDSIoKIjY2FguvfTSap/1448/rna+qKgoXn/9dQB27tyJxWJh7ty5nH322QQFBfH2229z6NAhJk6cSHJyMiEhIfTq1Yt333232nncbjdPP/00HTt2xOFw0Lp1ax5//HEAzj33XKZNm1Zt/4MHD2K321m4cOEx70lj0zw3XuSqqLmxBaMeNyLiS0WlLro/9LVfrr1+xihC7N75+rjnnnt45plnaN++PdHR0ezZs4cxY8bw+OOP43A4ePPNNxk7diybNm2idevWtZ7n0Ucf5emnn+Yf//gHL774IpMmTWLXrl3ExMTUuH9hYSHPPPMM//3vf7FarVxzzTXcfffdvP322wD8/e9/5+2332b27Nl069aN559/no8//phzzjmnzs+Tl5fHvHnzWLZsGV27diUnJ4effvqJM888E4D8/HzOPvtskpOTmT9/PgkJCaxatcoz6/Tnn3/OpZdeyv3338+bb75JSUkJX3zxxXHd13/+85/069ePoKAgiouLGTBgANOnTyciIoLPP/+ca6+9lg4dOjB48GAA7r33Xl577TX+9a9/ccYZZ5CWlsbGjRsBuPHGG5k2bRr//Oc/cTjM/8C/9dZbJCcnc+655za4fL6mcONFrvKaG5dN0UZEpD5mzJjBeeed5/k5JiaGPn36eH5+7LHH+Oijj5g/f/5RNQdVTZ06lYkTJwLwxBNP8MILL7B8+XIuuOCCGvcvLS3l1VdfpUOHDgBMmzaNGTNmeN5/8cUXuffeez21Ji+99FK9QsacOXPo1KkTPXr0AGDChAnMnDnTE27eeecdDh48yIoVKzzBq2PHjp7jH3/8cSZMmMCjjz7q2Vb1ftTXnXfeyWWXXVZtW9VmwNtvv52vv/6a9957j8GDB5OXl8fzzz/PSy+9xJQpUwDo0KEDZ5xxBgCXXXYZ06ZN45NPPuGqq64CzBqwqVOnNsnpCRRuvMhdYoYbd0CQn0siIs1dcKCN9TNG+e3a3jJw4MBqP+fn5/PII4/w+eefk5aWRllZGUVFRezevbvO8/Tu3dvzOjQ0lIiICA4cOFDr/iEhIZ5gA5CYmOjZPycnh4yMDE+NBoDNZmPAgAHHXNdr1qxZXHPNNZ6fr7nmGs4++2xefPFFwsPDSU1NpV+/frXWKKWmpnLTTTfVeY36OPK+ulwunnjiCd577z327dtHSUkJTqfT03dpw4YNOJ1ORowYUeP5goKCPM1sV111FatWrWLt2rXVmv+aEoUbbyo1R0u5AzRSSkR8y2KxeK1pyJ9CQ6svMnz33XezYMECnnnmGTp27EhwcDBXXHHFMVdCP3KqfovFUmcQqWn/+vYlqs369ev55ZdfWL58OdOnT/dsd7lczJkzh5tuuong4Lpr9o/1fk3lrKnD8JH39R//+AfPP/88zz33HL169SI0NJQ777zTc1+PdV0wm6b69u3L3r17mT17Nueeey5t2rQ55nH+oA7FXmSUFpkvNMeNiMhxWbJkCVOnTuXSSy+lV69eJCQksHPnzkYtQ2RkJPHx8axYscKzzeVysWrVqjqPmzlzJmeddRarV68mNTXV87jrrruYOXMmYNYwpaamkpWVVeM5evfuXWcH3ZYtW1br+LxlyxYKCwuP+ZmWLFnCJZdcwjXXXEOfPn1o3749mzdv9rzfqVMngoOD67x2r169GDhwIK+99hrvvPMO119//TGv6y8KN15kKS3/C6Y5bkREjkunTp348MMPSU1NZfXq1Vx99dXHbAryhdtvv50nn3ySTz75hE2bNnHHHXdw+PDhWvuXlJaW8t///peJEyfSs2fPao8bb7yRZcuWsW7dOiZOnEhCQgLjxo1jyZIlbN++nQ8++IClS5cC8PDDD/Puu+/y8MMPs2HDBtasWcPf//53z3XOPfdcXnrpJX777Td+/fVX/vjHP9ZrgclOnTqxYMECfv75ZzZs2MAf/vAHMjIyPO8HBQUxffp0/vrXv/Lmm2+ybds2fvnlF08oq3DjjTfy1FNPYRhGtVFcTY3CjRdZy8yaG4vWlRIROS7PPvss0dHRDBs2jLFjxzJq1Cj69+/f6OWYPn06EydOZPLkyQwdOpSwsDBGjRpFUFDNfSrnz5/PoUOHavzC79atG926dWPmzJnY7Xa++eYb4uLiGDNmDL169eKpp57CZjP7MQ0fPpx58+Yxf/58+vbty7nnnsvy5cs95/rnP/9JSkoKZ555JldffTV33313veb8eeCBB+jfvz+jRo1i+PDhnoBV1YMPPshf/vIXHnroIbp168b48eOP6rc0ceJEAgICmDhxYq33oimwGCfayHiSyc3NJTIykpycHCIiIrx67lceu4VbXO+Q1WUCMRP/z6vnFpFTW3FxMTt27KBdu3ZN+kuluXK73XTr1o2rrrqKxx57zN/F8ZudO3fSoUMHVqxY4ZPQWdff84Z8f5/8vdGaEJurGACrI/QYe4qISFO2a9cuvvnmG84++2ycTicvvfQSO3bs4Oqrr/Z30fyitLSUQ4cO8cADD3Daaaf5pTatIdQs5SWGYRDoMpulAhRuREROalarlddff51BgwZx+umns2bNGr799lu6devm76L5xZIlS0hMTGTFihW8+uqr/i7OManmxktKXG4chhOAgCCFGxGRk1lKSgpLlizxdzGajOHDh5/wUPnGpJobLykqcRFkMecLCFS4ERER8RuFGy8pKHERgllzY9NoKREREb9RuPGSopIygsvDDXbV3IiIiPiLwo2XFDgrm6U0Q7GIiIj/KNx4idswiLRVhBs1S4mIiPiLRkt5Sb/W0dAiADJRuBEREfEj1dx4kxbOFBHxuuHDh3PnnXd6fm7bti3PPfdcncdYLBY+/vjjE762t84jjUvhxptKCsxn1dyIiDB27FguuOCCGt/76aefsFgs/P777w0+74oVK7j55ptPtHjVPPLII/Tt2/eo7WlpaYwePdqr16pNUVERMTExxMbG4nQ6G+WazZXCjTdV1NxoKLiICDfccAMLFixg7969R703e/ZsBg4cSO/evRt83pYtW9ZrsUhvSEhIwOFwNMq1PvjgA3r06EHXrl39XltkGAZlZWV+LcOJULjxFrcbyiqapRRuRMTHDMOsLfbHo54z1V500UW0bNmS119/vdr2/Px85s2bxw033MChQ4eYOHEiycnJhISE0KtXL9599906z3tks9SWLVs466yzCAoKonv37ixYsOCoY6ZPn07nzp0JCQmhffv2PPjgg5SWlgLw+uuv8+ijj7J69WosFgsWi8VT5iObpdasWcO5555LcHAwLVq04OabbyY/P9/z/tSpUxk3bhzPPPMMiYmJtGjRgttuu81zrbrMnDmTa665hmuuuYaZM2ce9f66deu46KKLiIiIIDw8nDPPPJNt27Z53p81axY9evTA4XCQmJjItGnTAHOxS4vFQmpqqmff7OxsLBYLixYtAmDRokVYLBa+/PJLBgwYgMPhYPHixWzbto1LLrmE+Ph4wsLCGDRoEN9++221cjmdTqZPn05KSgoOh4OOHTsyc+ZMDMOgY8eOPPPMM9X2T01NxWKxsHXr1mPek+OlDsXeUhFsQH1uRMT3SgvhiST/XPu+/fWazysgIIDJkyfz+uuvc//992OxWACYN28eLpeLiRMnkp+fz4ABA5g+fToRERF8/vnnXHvttXTo0IHBgwcf8xput5vLLruM+Ph4li1bRk5OTrX+ORXCw8N5/fXXSUpKYs2aNdx0002Eh4fz17/+lfHjx7N27Vq++uorzxd3ZGTkUecoKChg1KhRDB06lBUrVnDgwAFuvPFGpk2bVi3Aff/99yQmJvL999+zdetWxo8fT9++fbnppptq/Rzbtm1j6dKlfPjhhxiGwZ///Gd27dpFmzZtANi3bx9nnXUWw4cP57vvviMiIoIlS5Z4aldeeeUV7rrrLp566ilGjx5NTk7OcS0fcc899/DMM8/Qvn17oqOj2bNnD2PGjOHxxx/H4XDw5ptvMnbsWDZt2kTr1q0BmDx5MkuXLuWFF16gT58+7Nixg8zMTCwWC9dffz2zZ8/m7rvv9lxj9uzZnHXWWXTs2LHB5asvhRtvKa0SbgIUbkREAK6//nr+8Y9/8MMPPzB8+HDA/HK7/PLLiYyMJDIystoX3+23387XX3/Ne++9V69w8+2337Jx40a+/vprkpLMsPfEE08c1U/mgQce8Lxu27Ytd999N3PmzOGvf/0rwcHBhIWFERAQQEJCQq3XeueddyguLubNN98kNNQMdy+99BJjx47l73//O/Hx8QBER0fz0ksvYbPZ6Nq1KxdeeCELFy6sM9zMmjWL0aNHEx0dDcCoUaOYPXs2jzzyCAAvv/wykZGRzJkzh8DAQAA6d+7sOf5vf/sbf/nLX7jjjjs82wYNGnTM+3ekGTNmcN5553l+jomJoU+fPp6fH3vsMT766CPmz5/PtGnT2Lx5M++99x4LFixg5MiRALRv396z/9SpU3nooYdYvnw5gwcPprS0lHfeeeeo2hxvU7jxltJC8zkgGKxq7RMRHwsMMWtQ/HXteuratSvDhg1j1qxZDB8+nK1bt/LTTz8xY8YMAFwuF0888QTvvfce+/bto6SkBKfTWe8+NRs2bCAlJcUTbACGDh161H5z587lhRdeYNu2beTn51NWVkZERES9P0fFtfr06eMJNgCnn346brebTZs2ecJNjx49sNlsnn0SExNZs2ZNred1uVy88cYbPP/8855t11xzDXfffTcPPfQQVquV1NRUzjzzTE+wqerAgQPs37+fESNGNOjz1GTgwIHVfs7Pz+eRRx7h888/Jy0tjbKyMoqKiti9ezdgNjHZbDbOPvvsGs+XlJTEhRdeyKxZsxg8eDCffvopTqeTK6+88oTLWhd9C3tLSXm4UZOUiDQGi8VsGvLHo7x5qb5uuOEGPvjgA/Ly8pg9ezYdOnTwfBn+4x//4Pnnn2f69Ol8//33pKamMmrUKEpKSrx2q5YuXcqkSZMYM2YMn332Gb/99hv333+/V69R1ZEBxGKx4Ha7a93/66+/Zt++fYwfP56AgAACAgKYMGECu3btYuHChQAEB9f+3VLXewDW8v9wV13Vu7Y+QFWDG8Ddd9/NRx99xBNPPMFPP/1EamoqvXr18ty7Y10b4MYbb2TOnDkUFRUxe/Zsxo8f7/MO4Qo33lJRc6N1pUREqrnqqquwWq288847vPnmm1x//fWe/jdLlizhkksu4ZprrqFPnz60b9+ezZs31/vc3bp1Y8+ePaSlpXm2/fLLL9X2+fnnn2nTpg33338/AwcOpFOnTuzatavaPna7HZfLdcxrrV69moKCAs+2JUuWYLVa6dKlS73LfKSZM2cyYcIEUlNTqz0mTJjg6Vjcu3dvfvrppxpDSXh4OG3btvUEoSO1bNkSoNo9qtq5uC5Llixh6tSpXHrppfTq1YuEhAR27tzpeb9Xr1643W5++OGHWs8xZswYQkNDeeWVV/jqq6+4/vrr63XtE6Fw4y3uMrCHKdyIiBwhLCyM8ePHc++995KWlsbUqVM973Xq1IkFCxbw888/s2HDBv7whz+QkZFR73OPHDmSzp07M2XKFFavXs1PP/3E/fffX22fTp06sXv3bubMmcO2bdt44YUX+Oijj6rt07ZtW3bs2EFqaiqZmZk1zjMzadIkgoKCmDJlCmvXruX777/n9ttv59prr/U0STXUwYMH+fTTT5kyZQo9e/as9pg8eTIff/wxWVlZTJs2jdzcXCZMmMCvv/7Kli1b+O9//8umTZsAc56ef/7zn7zwwgts2bKFVatW8eKLLwJm7cppp53GU089xYYNG/jhhx+q9UGqS6dOnfjwww9JTU1l9erVXH311dVqodq2bcuUKVO4/vrr+fjjj9mxYweLFi3ivffe8+xjs9mYOnUq9957L506daqx2dDbFG68JWUw3LcPbv3l2PuKiJxibrjhBg4fPsyoUaOq9Y954IEH6N+/P6NGjWL48OEkJCQwbty4ep/XarXy0UcfUVRUxODBg7nxxht5/PHHq+1z8cUX8+c//5lp06bRt29ffv75Zx588MFq+1x++eVccMEFnHPOObRs2bLG4eghISF8/fXXZGVlMWjQIK644gpGjBjBSy+91LCbUUVF5+Sa+suMGDGC4OBg3nrrLVq0aMF3331Hfn4+Z599NgMGDOC1117zNIFNmTKF5557jv/93/+lR48eXHTRRWzZssVzrlmzZlFWVsaAAQO48847+dvf/lav8j377LNER0czbNgwxo4dy6hRo+jfv3+1fV555RWuuOIKbr31Vrp27cpNN91UrXYLzD//kpISrrvuuobeouNiMYx6TljQTOTm5hIZGUlOTk6DO5OJiPhLcXExO3bsoF27dgQFBfm7OCIN8tNPPzFixAj27NlTZy1XXX/PG/L9rdFSIiIi4hNOp5ODBw/yyCOPcOWVVx53811DqVlKREREfOLdd9+lTZs2ZGdn8/TTTzfadRVuRERExCemTp2Ky+Vi5cqVJCcnN9p1FW5ERESkWVG4ERE5iZxiY0DkFOOtv98KNyIiJ4GK6fx9NauuSFNQ8fe76vIVx0OjpURETgIBAQGEhIRw8OBBAgMDPVPqizQXbrebgwcPEhISQkDAicUThRsRkZOAxWIhMTGRHTt2HLV0gEhzYbVaad26tWd5juOlcCMicpKw2+106tRJTVPSbNntdq/USirciIicRKxWq2YoFjkGNdqKiIhIs6JwIyIiIs2Kwo2IiIg0K6dcn5uKCYJyc3P9XBIRERGpr4rv7fpM9HfKhZu8vDwAUlJS/FwSERERaai8vDwiIyPr3MdinGJzebvdbvbv3094ePgJj6M/Um5uLikpKezZs4eIiAivnluq071uPLrXjUf3uvHoXjceb91rwzDIy8sjKSnpmMPFT7maG6vVSqtWrXx6jYiICP1jaSS6141H97rx6F43Ht3rxuONe32sGpsK6lAsIiIizYrCjYiIiDQrCjde5HA4ePjhh3E4HP4uSrOne914dK8bj+5149G9bjz+uNenXIdiERERad5UcyMiIiLNisKNiIiINCsKNyIiItKsKNyIiIhIs6Jw4yUvv/wybdu2JSgoiCFDhrB8+XJ/F+mk9+STTzJo0CDCw8OJi4tj3LhxbNq0qdo+xcXF3HbbbbRo0YKwsDAuv/xyMjIy/FTi5uOpp57CYrFw5513erbpXnvPvn37uOaaa2jRogXBwcH06tWLX3/91fO+YRg89NBDJCYmEhwczMiRI9myZYsfS3xycrlcPPjgg7Rr147g4GA6dOjAY489Vm1tIt3r4/fjjz8yduxYkpKSsFgsfPzxx9Xer8+9zcrKYtKkSURERBAVFcUNN9xAfn7+iRfOkBM2Z84cw263G7NmzTLWrVtn3HTTTUZUVJSRkZHh76Kd1EaNGmXMnj3bWLt2rZGammqMGTPGaN26tZGfn+/Z549//KORkpJiLFy40Pj111+N0047zRg2bJgfS33yW758udG2bVujd+/exh133OHZrnvtHVlZWUabNm2MqVOnGsuWLTO2b99ufP3118bWrVs9+zz11FNGZGSk8fHHHxurV682Lr74YqNdu3ZGUVGRH0t+8nn88ceNFi1aGJ999pmxY8cOY968eUZYWJjx/PPPe/bRvT5+X3zxhXH//fcbH374oQEYH330UbX363NvL7jgAqNPnz7GL7/8Yvz0009Gx44djYkTJ55w2RRuvGDw4MHGbbfd5vnZ5XIZSUlJxpNPPunHUjU/Bw4cMADjhx9+MAzDMLKzs43AwEBj3rx5nn02bNhgAMbSpUv9VcyTWl5entGpUydjwYIFxtlnn+0JN7rX3jN9+nTjjDPOqPV9t9ttJCQkGP/4xz8827Kzsw2Hw2G8++67jVHEZuPCCy80rr/++mrbLrvsMmPSpEmGYehee9OR4aY+93b9+vUGYKxYscKzz5dffmlYLBZj3759J1QeNUudoJKSElauXMnIkSM926xWKyNHjmTp0qV+LFnzk5OTA0BMTAwAK1eupLS0tNq979q1K61bt9a9P0633XYbF154YbV7CrrX3jR//nwGDhzIlVdeSVxcHP369eO1117zvL9jxw7S09Or3evIyEiGDBmie91Aw4YNY+HChWzevBmA1atXs3jxYkaPHg3oXvtSfe7t0qVLiYqKYuDAgZ59Ro4cidVqZdmyZSd0/VNu4Uxvy8zMxOVyER8fX217fHw8Gzdu9FOpmh+3282dd97J6aefTs+ePQFIT0/HbrcTFRVVbd/4+HjS09P9UMqT25w5c1i1ahUrVqw46j3da+/Zvn07r7zyCnfddRf33XcfK1as4E9/+hN2u50pU6Z47mdNv1N0rxvmnnvuITc3l65du2Kz2XC5XDz++ONMmjQJQPfah+pzb9PT04mLi6v2fkBAADExMSd8/xVu5KRw2223sXbtWhYvXuzvojRLe/bs4Y477mDBggUEBQX5uzjNmtvtZuDAgTzxxBMA9OvXj7Vr1/Lqq68yZcoUP5eueXnvvfd4++23eeedd+jRowepqanceeedJCUl6V43c2qWOkGxsbHYbLajRo1kZGSQkJDgp1I1L9OmTeOzzz7j+++/p1WrVp7tCQkJlJSUkJ2dXW1/3fuGW7lyJQcOHKB///4EBAQQEBDADz/8wAsvvEBAQADx8fG6116SmJhI9+7dq23r1q0bu3fvBvDcT/1OOXH/8z//wz333MOECRPo1asX1157LX/+85958sknAd1rX6rPvU1ISODAgQPV3i8rKyMrK+uE77/CzQmy2+0MGDCAhQsXera53W4WLlzI0KFD/Viyk59hGEybNo2PPvqI7777jnbt2lV7f8CAAQQGBla795s2bWL37t269w00YsQI1qxZQ2pqqucxcOBAJk2a5Hmte+0dp59++lFTGmzevJk2bdoA0K5dOxISEqrd69zcXJYtW6Z73UCFhYVYrdW/5mw2G263G9C99qX63NuhQ4eSnZ3NypUrPft89913uN1uhgwZcmIFOKHuyGIYhjkU3OFwGK+//rqxfv164+abbzaioqKM9PR0fxftpHbLLbcYkZGRxqJFi4y0tDTPo7Cw0LPPH//4R6N169bGd999Z/z666/G0KFDjaFDh/qx1M1H1dFShqF77S3Lly83AgICjMcff9zYsmWL8fbbbxshISHGW2+95dnnqaeeMqKiooxPPvnE+P33341LLrlEw5OPw5QpU4zk5GTPUPAPP/zQiI2NNf7617969tG9Pn55eXnGb7/9Zvz2228GYDz77LPGb7/9ZuzatcswjPrd2wsuuMDo16+fsWzZMmPx4sVGp06dNBS8KXnxxReN1q1bG3a73Rg8eLDxyy+/+LtIJz2gxsfs2bM9+xQVFRm33nqrER0dbYSEhBiXXnqpkZaW5r9CNyNHhhvda+/59NNPjZ49exoOh8Po2rWr8e9//7va+26323jwwQeN+Ph4w+FwGCNGjDA2bdrkp9KevHJzc4077rjDaN26tREUFGS0b9/euP/++w2n0+nZR/f6+H3//fc1/o6eMmWKYRj1u7eHDh0yJk6caISFhRkRERHGddddZ+Tl5Z1w2SyGUWWqRhEREZGTnPrciIiISLOicCMiIiLNisKNiIiINCsKNyIiItKsKNyIiIhIs6JwIyIiIs2Kwo2IiIg0Kwo3IiIi0qwo3IjIKclisfDxxx/7uxgi4gMKNyLS6KZOnYrFYjnqccEFF/i7aCLSDAT4uwAicmq64IILmD17drVtDofDT6URkeZENTci4hcOh4OEhIRqj+joaMBsMnrllVcYPXo0wcHBtG/fnvfff7/a8WvWrOHcc88lODiYFi1acPPNN5Ofn19tn1mzZtGjRw8cDgeJiYlMmzat2vuZmZlceumlhISE0KlTJ+bPn+957/Dhw0yaNImWLVsSHBxMp06djgpjItI0KdyISJP04IMPcvnll7N69WomTZrEhAkT2LBhAwAFBQWMGjWK6OhoVqxYwbx58/j222+rhZdXXnmF2267jZtvvpk1a9Ywf/58OnbsWO0ajz76KFdddRW///47Y8aMYdKkSWRlZXmuv379er788ks2bNjAK6+8QmxsbOPdABE5fie8rriISANNmTLFsNlsRmhoaLXH448/bhiGYQDGH//4x2rHDBkyxLjlllsMwzCMf//730Z0dLSRn5/vef/zzz83rFarkZ6ebhiGYSQlJRn3339/rWUAjAceeMDzc35+vgEYX375pWEYhjF27Fjjuuuu884HFpFGpT43IuIX55xzDq+88kq1bTExMZ7XQ4cOrfbe0KFDSU1NBWDDhg306dOH0NBQz/unn346brebTZs2YbFY2L9/PyNGjKizDL179/a8Dg0NJSIiggMHDgBwyy23cPnll7Nq1SrOP/98xo0bx7Bhw47rs4pI41K4ERG/CA0NPaqZyFuCg4PrtV9gYGC1ny0WC263G4DRo0eza9cuvvjiCxYsWMCIESO47bbbeOaZZ7xeXhHxLvW5EZEm6Zdffjnq527dugHQrVs3Vq9eTUFBgef9JUuWYLVa6dKlC+Hh4bRt25aFCxeeUBlatmzJlClTeOutt3juuef497//fULnE5HGoZobEfELp9NJenp6tW0BAQGeTrvz5s1j4MCBnHHGGbz99tssX76cmTNnAjBp0iQefvhhpkyZwiOPPMLBgwe5/fbbufbaa4mPjwfgkUce4Y9//CNxcXGMHj2avLw8lixZwu23316v8j300EMMGDCAHj164HQ6+eyzzzzhSkSaNoUbEfGLr776isTExGrbunTpwsaNGwFzJNOcOXO49dZbSUxM5N1336V79+4AhISE8PXXX3PHHXcwaNAgQkJCuPzyy3n22Wc955oyZQrFxcX861//4u677yY2NpYrrrii3uWz2+3ce++97Ny5k+DgYM4880zmzJnjhU8uIr5mMQzD8HchRESqslgsfPTRR4wbN87fRRGRk5D63IiIiEizonAjIiIizYr63IhIk6PWchE5Eaq5ERERkWZF4UZERESaFYUbERERaVYUbkRERKRZUbgRERGRZkXhRkRERJoVhRsRERFpVhRuREREpFn5f0NgKlgU6Rfi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stretch>
            <a:fillRect/>
          </a:stretch>
        </p:blipFill>
        <p:spPr>
          <a:xfrm>
            <a:off x="967946" y="1898822"/>
            <a:ext cx="5202967" cy="4114800"/>
          </a:xfrm>
          <a:prstGeom prst="rect">
            <a:avLst/>
          </a:prstGeom>
        </p:spPr>
      </p:pic>
      <p:pic>
        <p:nvPicPr>
          <p:cNvPr id="8" name="Picture 7"/>
          <p:cNvPicPr>
            <a:picLocks noChangeAspect="1"/>
          </p:cNvPicPr>
          <p:nvPr/>
        </p:nvPicPr>
        <p:blipFill>
          <a:blip r:embed="rId3"/>
          <a:stretch>
            <a:fillRect/>
          </a:stretch>
        </p:blipFill>
        <p:spPr>
          <a:xfrm>
            <a:off x="6252519" y="1898822"/>
            <a:ext cx="5400675" cy="4114800"/>
          </a:xfrm>
          <a:prstGeom prst="rect">
            <a:avLst/>
          </a:prstGeom>
        </p:spPr>
      </p:pic>
    </p:spTree>
    <p:extLst>
      <p:ext uri="{BB962C8B-B14F-4D97-AF65-F5344CB8AC3E}">
        <p14:creationId xmlns:p14="http://schemas.microsoft.com/office/powerpoint/2010/main" val="32445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350325"/>
          </a:xfrm>
        </p:spPr>
        <p:txBody>
          <a:bodyPr>
            <a:normAutofit/>
          </a:bodyPr>
          <a:lstStyle/>
          <a:p>
            <a:pPr algn="ctr"/>
            <a:r>
              <a:rPr lang="en-IN" sz="4000" dirty="0" smtClean="0"/>
              <a:t>deployment</a:t>
            </a:r>
            <a:endParaRPr lang="en-IN" sz="4000" dirty="0"/>
          </a:p>
        </p:txBody>
      </p:sp>
      <p:sp>
        <p:nvSpPr>
          <p:cNvPr id="3" name="Content Placeholder 2"/>
          <p:cNvSpPr>
            <a:spLocks noGrp="1"/>
          </p:cNvSpPr>
          <p:nvPr>
            <p:ph idx="1"/>
          </p:nvPr>
        </p:nvSpPr>
        <p:spPr>
          <a:xfrm>
            <a:off x="1141413" y="2644346"/>
            <a:ext cx="9732534" cy="3146855"/>
          </a:xfrm>
        </p:spPr>
        <p:txBody>
          <a:bodyPr/>
          <a:lstStyle/>
          <a:p>
            <a:r>
              <a:rPr lang="en-IN" dirty="0" smtClean="0"/>
              <a:t>I have used Flask app to deploy the model and tested it.</a:t>
            </a:r>
          </a:p>
          <a:p>
            <a:r>
              <a:rPr lang="en-IN" dirty="0" smtClean="0"/>
              <a:t>The trained model is saved and got used in flask app.</a:t>
            </a:r>
          </a:p>
          <a:p>
            <a:r>
              <a:rPr lang="en-IN" dirty="0" smtClean="0"/>
              <a:t>We can use flask app by saving an image in images </a:t>
            </a:r>
            <a:r>
              <a:rPr lang="en-IN" dirty="0" err="1" smtClean="0"/>
              <a:t>folder,run</a:t>
            </a:r>
            <a:r>
              <a:rPr lang="en-IN" dirty="0" smtClean="0"/>
              <a:t> the app and open localhost:5678 in the browser to predict the image.</a:t>
            </a:r>
          </a:p>
          <a:p>
            <a:pPr marL="0" indent="0">
              <a:buNone/>
            </a:pPr>
            <a:endParaRPr lang="en-IN" dirty="0"/>
          </a:p>
        </p:txBody>
      </p:sp>
    </p:spTree>
    <p:extLst>
      <p:ext uri="{BB962C8B-B14F-4D97-AF65-F5344CB8AC3E}">
        <p14:creationId xmlns:p14="http://schemas.microsoft.com/office/powerpoint/2010/main" val="3344675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4936" y="1210962"/>
            <a:ext cx="9905999" cy="4901513"/>
          </a:xfrm>
        </p:spPr>
        <p:txBody>
          <a:bodyPr/>
          <a:lstStyle/>
          <a:p>
            <a:r>
              <a:rPr lang="en-US" sz="2800" b="1" dirty="0"/>
              <a:t>Challenges Faced:</a:t>
            </a:r>
            <a:endParaRPr lang="en-US" sz="2800" dirty="0"/>
          </a:p>
          <a:p>
            <a:pPr lvl="1"/>
            <a:r>
              <a:rPr lang="en-US" sz="2400" dirty="0" smtClean="0"/>
              <a:t>The accuracy of the model is very low in the initial stages of the project as the images used for training the model and also the CNN model was quite simple</a:t>
            </a:r>
            <a:endParaRPr lang="en-US" sz="2400" dirty="0"/>
          </a:p>
          <a:p>
            <a:r>
              <a:rPr lang="en-US" b="1" dirty="0"/>
              <a:t>Solutions Implemented:</a:t>
            </a:r>
            <a:endParaRPr lang="en-US" dirty="0"/>
          </a:p>
          <a:p>
            <a:pPr lvl="1"/>
            <a:r>
              <a:rPr lang="en-US" dirty="0" smtClean="0"/>
              <a:t>Data Augmentation was done to the training data to generalize the model better.</a:t>
            </a:r>
          </a:p>
          <a:p>
            <a:pPr lvl="1"/>
            <a:r>
              <a:rPr lang="en-US" dirty="0" smtClean="0"/>
              <a:t>Implemented scheduled Learning rate.</a:t>
            </a:r>
          </a:p>
          <a:p>
            <a:pPr lvl="1"/>
            <a:r>
              <a:rPr lang="en-US" dirty="0" smtClean="0"/>
              <a:t>Revised the </a:t>
            </a:r>
            <a:r>
              <a:rPr lang="en-US" dirty="0"/>
              <a:t>CNN model by adding layers and experimented with different </a:t>
            </a:r>
            <a:r>
              <a:rPr lang="en-US" dirty="0" err="1"/>
              <a:t>hyperparameters</a:t>
            </a:r>
            <a:r>
              <a:rPr lang="en-US" dirty="0"/>
              <a:t> like the number of epochs to achieve maximum </a:t>
            </a:r>
            <a:r>
              <a:rPr lang="en-US" dirty="0" smtClean="0"/>
              <a:t>accuracy.</a:t>
            </a:r>
            <a:endParaRPr lang="en-IN" dirty="0"/>
          </a:p>
        </p:txBody>
      </p:sp>
    </p:spTree>
    <p:extLst>
      <p:ext uri="{BB962C8B-B14F-4D97-AF65-F5344CB8AC3E}">
        <p14:creationId xmlns:p14="http://schemas.microsoft.com/office/powerpoint/2010/main" val="3917814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2"/>
            <a:ext cx="9906001" cy="1383516"/>
          </a:xfrm>
        </p:spPr>
        <p:txBody>
          <a:bodyPr>
            <a:normAutofit/>
          </a:bodyPr>
          <a:lstStyle/>
          <a:p>
            <a:pPr algn="ctr"/>
            <a:r>
              <a:rPr lang="en-IN" sz="6000" b="1" dirty="0" smtClean="0"/>
              <a:t>Thank you</a:t>
            </a:r>
            <a:endParaRPr lang="en-IN" sz="6000" b="1" dirty="0"/>
          </a:p>
        </p:txBody>
      </p:sp>
      <p:sp>
        <p:nvSpPr>
          <p:cNvPr id="3" name="Text Placeholder 2"/>
          <p:cNvSpPr>
            <a:spLocks noGrp="1"/>
          </p:cNvSpPr>
          <p:nvPr>
            <p:ph type="body" sz="half" idx="2"/>
          </p:nvPr>
        </p:nvSpPr>
        <p:spPr>
          <a:xfrm>
            <a:off x="1141364" y="3517558"/>
            <a:ext cx="9904505" cy="2280741"/>
          </a:xfrm>
        </p:spPr>
        <p:txBody>
          <a:bodyPr>
            <a:normAutofit/>
          </a:bodyPr>
          <a:lstStyle/>
          <a:p>
            <a:pPr algn="ctr"/>
            <a:r>
              <a:rPr lang="en-IN" sz="2400" dirty="0" smtClean="0"/>
              <a:t>-Bandaru Lavadeep</a:t>
            </a:r>
            <a:endParaRPr lang="en-IN" sz="2400" dirty="0"/>
          </a:p>
        </p:txBody>
      </p:sp>
    </p:spTree>
    <p:extLst>
      <p:ext uri="{BB962C8B-B14F-4D97-AF65-F5344CB8AC3E}">
        <p14:creationId xmlns:p14="http://schemas.microsoft.com/office/powerpoint/2010/main" val="55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Image classification</a:t>
            </a:r>
            <a:endParaRPr lang="en-IN" dirty="0"/>
          </a:p>
        </p:txBody>
      </p:sp>
      <p:sp>
        <p:nvSpPr>
          <p:cNvPr id="3" name="Content Placeholder 2"/>
          <p:cNvSpPr>
            <a:spLocks noGrp="1"/>
          </p:cNvSpPr>
          <p:nvPr>
            <p:ph idx="1"/>
          </p:nvPr>
        </p:nvSpPr>
        <p:spPr>
          <a:xfrm>
            <a:off x="1141412" y="2249487"/>
            <a:ext cx="4262609" cy="3541714"/>
          </a:xfrm>
        </p:spPr>
        <p:txBody>
          <a:bodyPr>
            <a:normAutofit lnSpcReduction="10000"/>
          </a:bodyPr>
          <a:lstStyle/>
          <a:p>
            <a:r>
              <a:rPr lang="en-US" dirty="0"/>
              <a:t>Image classification is a fundamental task in computer vision where machines are trained to recognize and categorize the content of </a:t>
            </a:r>
            <a:r>
              <a:rPr lang="en-US" dirty="0" smtClean="0"/>
              <a:t>images</a:t>
            </a:r>
            <a:r>
              <a:rPr lang="en-US" dirty="0"/>
              <a:t> to identify and assign labels to objects or patterns within images</a:t>
            </a:r>
            <a:r>
              <a:rPr lang="en-US" dirty="0" smtClean="0"/>
              <a:t>.</a:t>
            </a:r>
            <a:endParaRPr lang="en-IN" dirty="0" smtClean="0"/>
          </a:p>
          <a:p>
            <a:endParaRPr lang="en-US" dirty="0" smtClean="0"/>
          </a:p>
        </p:txBody>
      </p:sp>
      <p:sp>
        <p:nvSpPr>
          <p:cNvPr id="4" name="Rectangle 3"/>
          <p:cNvSpPr/>
          <p:nvPr/>
        </p:nvSpPr>
        <p:spPr>
          <a:xfrm>
            <a:off x="6680886" y="2249487"/>
            <a:ext cx="5410740" cy="3847207"/>
          </a:xfrm>
          <a:prstGeom prst="rect">
            <a:avLst/>
          </a:prstGeom>
        </p:spPr>
        <p:txBody>
          <a:bodyPr wrap="square">
            <a:spAutoFit/>
          </a:bodyPr>
          <a:lstStyle/>
          <a:p>
            <a:r>
              <a:rPr lang="en-US" sz="2400" dirty="0" smtClean="0"/>
              <a:t>APPLICATIONS:</a:t>
            </a:r>
          </a:p>
          <a:p>
            <a:endParaRPr lang="en-US" sz="2400" dirty="0" smtClean="0"/>
          </a:p>
          <a:p>
            <a:pPr marL="457200" indent="-457200">
              <a:buFont typeface="+mj-lt"/>
              <a:buAutoNum type="arabicPeriod"/>
            </a:pPr>
            <a:r>
              <a:rPr lang="en-US" sz="2000" dirty="0" smtClean="0"/>
              <a:t>Object Recognition</a:t>
            </a:r>
          </a:p>
          <a:p>
            <a:pPr marL="457200" indent="-457200">
              <a:buFont typeface="+mj-lt"/>
              <a:buAutoNum type="arabicPeriod"/>
            </a:pPr>
            <a:r>
              <a:rPr lang="en-US" sz="2000" dirty="0" smtClean="0"/>
              <a:t>Medical Imaging</a:t>
            </a:r>
          </a:p>
          <a:p>
            <a:pPr marL="457200" indent="-457200">
              <a:buFont typeface="+mj-lt"/>
              <a:buAutoNum type="arabicPeriod"/>
            </a:pPr>
            <a:r>
              <a:rPr lang="en-US" sz="2000" dirty="0" smtClean="0"/>
              <a:t>Autonomous Vehicles</a:t>
            </a:r>
          </a:p>
          <a:p>
            <a:pPr marL="457200" indent="-457200">
              <a:buFont typeface="+mj-lt"/>
              <a:buAutoNum type="arabicPeriod"/>
            </a:pPr>
            <a:r>
              <a:rPr lang="en-US" sz="2000" dirty="0" smtClean="0"/>
              <a:t>Security And Surveillance</a:t>
            </a:r>
          </a:p>
          <a:p>
            <a:pPr marL="457200" indent="-457200">
              <a:buFont typeface="+mj-lt"/>
              <a:buAutoNum type="arabicPeriod"/>
            </a:pPr>
            <a:r>
              <a:rPr lang="en-US" sz="2000" dirty="0" smtClean="0"/>
              <a:t>E-Commerce</a:t>
            </a:r>
          </a:p>
          <a:p>
            <a:pPr marL="457200" indent="-457200">
              <a:buFont typeface="+mj-lt"/>
              <a:buAutoNum type="arabicPeriod"/>
            </a:pPr>
            <a:r>
              <a:rPr lang="en-US" sz="2000" dirty="0" smtClean="0"/>
              <a:t>Agriculture</a:t>
            </a:r>
          </a:p>
          <a:p>
            <a:pPr marL="457200" indent="-457200">
              <a:buFont typeface="+mj-lt"/>
              <a:buAutoNum type="arabicPeriod"/>
            </a:pPr>
            <a:r>
              <a:rPr lang="en-US" sz="2000" dirty="0" smtClean="0"/>
              <a:t>Environmental Monitoring</a:t>
            </a:r>
          </a:p>
          <a:p>
            <a:pPr marL="457200" indent="-457200">
              <a:buFont typeface="+mj-lt"/>
              <a:buAutoNum type="arabicPeriod"/>
            </a:pPr>
            <a:r>
              <a:rPr lang="en-US" sz="2000" dirty="0" smtClean="0"/>
              <a:t>Quality control in Manufacturing</a:t>
            </a:r>
          </a:p>
          <a:p>
            <a:endParaRPr lang="en-US" dirty="0" smtClean="0"/>
          </a:p>
          <a:p>
            <a:endParaRPr lang="en-IN" dirty="0"/>
          </a:p>
        </p:txBody>
      </p:sp>
    </p:spTree>
    <p:extLst>
      <p:ext uri="{BB962C8B-B14F-4D97-AF65-F5344CB8AC3E}">
        <p14:creationId xmlns:p14="http://schemas.microsoft.com/office/powerpoint/2010/main" val="676853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2099968"/>
          </a:xfrm>
        </p:spPr>
        <p:txBody>
          <a:bodyPr/>
          <a:lstStyle/>
          <a:p>
            <a:pPr algn="ctr"/>
            <a:r>
              <a:rPr lang="en-US" dirty="0" smtClean="0"/>
              <a:t>Objective of the project</a:t>
            </a:r>
            <a:endParaRPr lang="en-IN" dirty="0"/>
          </a:p>
        </p:txBody>
      </p:sp>
      <p:sp>
        <p:nvSpPr>
          <p:cNvPr id="3" name="Content Placeholder 2"/>
          <p:cNvSpPr>
            <a:spLocks noGrp="1"/>
          </p:cNvSpPr>
          <p:nvPr>
            <p:ph idx="1"/>
          </p:nvPr>
        </p:nvSpPr>
        <p:spPr>
          <a:xfrm>
            <a:off x="1141412" y="3146853"/>
            <a:ext cx="9905999" cy="2644347"/>
          </a:xfrm>
        </p:spPr>
        <p:txBody>
          <a:bodyPr/>
          <a:lstStyle/>
          <a:p>
            <a:r>
              <a:rPr lang="en-IN" dirty="0"/>
              <a:t>The objective of this project is to develop a Convolutional Neural Network (CNN) Model for image classification using a large </a:t>
            </a:r>
            <a:r>
              <a:rPr lang="en-IN" dirty="0" err="1"/>
              <a:t>labeled</a:t>
            </a:r>
            <a:r>
              <a:rPr lang="en-IN" dirty="0"/>
              <a:t> dataset</a:t>
            </a:r>
            <a:r>
              <a:rPr lang="en-IN" dirty="0" smtClean="0"/>
              <a:t>.</a:t>
            </a:r>
          </a:p>
          <a:p>
            <a:r>
              <a:rPr lang="en-IN" dirty="0" smtClean="0"/>
              <a:t> </a:t>
            </a:r>
            <a:r>
              <a:rPr lang="en-IN" dirty="0"/>
              <a:t>This model is got trained by using the CIFAR-10 dataset and classifies images into one of 10 predefined classes.</a:t>
            </a:r>
          </a:p>
        </p:txBody>
      </p:sp>
    </p:spTree>
    <p:extLst>
      <p:ext uri="{BB962C8B-B14F-4D97-AF65-F5344CB8AC3E}">
        <p14:creationId xmlns:p14="http://schemas.microsoft.com/office/powerpoint/2010/main" val="170967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333850"/>
          </a:xfrm>
        </p:spPr>
        <p:txBody>
          <a:bodyPr/>
          <a:lstStyle/>
          <a:p>
            <a:pPr algn="ctr"/>
            <a:r>
              <a:rPr lang="en-US" dirty="0" smtClean="0"/>
              <a:t>Dataset </a:t>
            </a:r>
            <a:endParaRPr lang="en-IN" dirty="0"/>
          </a:p>
        </p:txBody>
      </p:sp>
      <p:sp>
        <p:nvSpPr>
          <p:cNvPr id="3" name="Content Placeholder 2"/>
          <p:cNvSpPr>
            <a:spLocks noGrp="1"/>
          </p:cNvSpPr>
          <p:nvPr>
            <p:ph idx="1"/>
          </p:nvPr>
        </p:nvSpPr>
        <p:spPr>
          <a:xfrm>
            <a:off x="1342768" y="2331308"/>
            <a:ext cx="9506464" cy="3459892"/>
          </a:xfrm>
        </p:spPr>
        <p:txBody>
          <a:bodyPr>
            <a:normAutofit/>
          </a:bodyPr>
          <a:lstStyle/>
          <a:p>
            <a:r>
              <a:rPr lang="en-US" dirty="0" smtClean="0"/>
              <a:t>I have used “CIFAR-10” dataset to train my model which has 10 different classes of images.</a:t>
            </a:r>
          </a:p>
          <a:p>
            <a:r>
              <a:rPr lang="en-US" dirty="0" smtClean="0"/>
              <a:t>It has a total of 60,000 images in which, 50,000 are used for training the model and rest of 10,000 were for testing.</a:t>
            </a:r>
          </a:p>
          <a:p>
            <a:r>
              <a:rPr lang="en-US" dirty="0" smtClean="0"/>
              <a:t>The images are of very small size 32×32 and the resolution of the images is also low, which effects the model. </a:t>
            </a:r>
            <a:endParaRPr lang="en-IN" dirty="0"/>
          </a:p>
          <a:p>
            <a:pPr marL="457200" indent="-457200">
              <a:buFont typeface="+mj-lt"/>
              <a:buAutoNum type="arabicPeriod"/>
            </a:pPr>
            <a:endParaRPr lang="en-IN" sz="1800" dirty="0"/>
          </a:p>
        </p:txBody>
      </p:sp>
    </p:spTree>
    <p:extLst>
      <p:ext uri="{BB962C8B-B14F-4D97-AF65-F5344CB8AC3E}">
        <p14:creationId xmlns:p14="http://schemas.microsoft.com/office/powerpoint/2010/main" val="3292840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a:blip r:embed="rId2"/>
          <a:srcRect t="1702" b="1702"/>
          <a:stretch>
            <a:fillRect/>
          </a:stretch>
        </p:blipFill>
        <p:spPr>
          <a:xfrm>
            <a:off x="5461686" y="836141"/>
            <a:ext cx="6261230" cy="5181600"/>
          </a:xfrm>
          <a:prstGeom prst="rect">
            <a:avLst/>
          </a:prstGeom>
        </p:spPr>
      </p:pic>
      <p:sp>
        <p:nvSpPr>
          <p:cNvPr id="8" name="Content Placeholder 2"/>
          <p:cNvSpPr txBox="1">
            <a:spLocks/>
          </p:cNvSpPr>
          <p:nvPr/>
        </p:nvSpPr>
        <p:spPr>
          <a:xfrm>
            <a:off x="1341179" y="1285103"/>
            <a:ext cx="4468555" cy="428367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sz="4500" dirty="0"/>
              <a:t>The classes </a:t>
            </a:r>
            <a:r>
              <a:rPr lang="en-IN" sz="4500" dirty="0" smtClean="0"/>
              <a:t>are:</a:t>
            </a:r>
            <a:endParaRPr lang="en-IN" sz="3400" dirty="0"/>
          </a:p>
          <a:p>
            <a:pPr marL="457200" lvl="0" indent="-457200">
              <a:buFont typeface="+mj-lt"/>
              <a:buAutoNum type="arabicPeriod"/>
            </a:pPr>
            <a:r>
              <a:rPr lang="en-IN" sz="2900" dirty="0"/>
              <a:t>Airplane</a:t>
            </a:r>
          </a:p>
          <a:p>
            <a:pPr marL="457200" lvl="0" indent="-457200">
              <a:buFont typeface="+mj-lt"/>
              <a:buAutoNum type="arabicPeriod"/>
            </a:pPr>
            <a:r>
              <a:rPr lang="en-IN" sz="2900" dirty="0"/>
              <a:t>Automobile</a:t>
            </a:r>
          </a:p>
          <a:p>
            <a:pPr marL="457200" lvl="0" indent="-457200">
              <a:buFont typeface="+mj-lt"/>
              <a:buAutoNum type="arabicPeriod"/>
            </a:pPr>
            <a:r>
              <a:rPr lang="en-IN" sz="2900" dirty="0"/>
              <a:t>Bird </a:t>
            </a:r>
          </a:p>
          <a:p>
            <a:pPr marL="457200" lvl="0" indent="-457200">
              <a:buFont typeface="+mj-lt"/>
              <a:buAutoNum type="arabicPeriod"/>
            </a:pPr>
            <a:r>
              <a:rPr lang="en-IN" sz="2900" dirty="0"/>
              <a:t>Cat</a:t>
            </a:r>
          </a:p>
          <a:p>
            <a:pPr marL="457200" lvl="0" indent="-457200">
              <a:buFont typeface="+mj-lt"/>
              <a:buAutoNum type="arabicPeriod"/>
            </a:pPr>
            <a:r>
              <a:rPr lang="en-IN" sz="2900" dirty="0"/>
              <a:t>Deer</a:t>
            </a:r>
          </a:p>
          <a:p>
            <a:pPr marL="457200" lvl="0" indent="-457200">
              <a:buFont typeface="+mj-lt"/>
              <a:buAutoNum type="arabicPeriod"/>
            </a:pPr>
            <a:r>
              <a:rPr lang="en-IN" sz="2900" dirty="0"/>
              <a:t>Dog</a:t>
            </a:r>
          </a:p>
          <a:p>
            <a:pPr marL="457200" lvl="0" indent="-457200">
              <a:buFont typeface="+mj-lt"/>
              <a:buAutoNum type="arabicPeriod"/>
            </a:pPr>
            <a:r>
              <a:rPr lang="en-IN" sz="2900" dirty="0"/>
              <a:t>Frog</a:t>
            </a:r>
          </a:p>
          <a:p>
            <a:pPr marL="457200" lvl="0" indent="-457200">
              <a:buFont typeface="+mj-lt"/>
              <a:buAutoNum type="arabicPeriod"/>
            </a:pPr>
            <a:r>
              <a:rPr lang="en-IN" sz="2900" dirty="0"/>
              <a:t>Horse</a:t>
            </a:r>
          </a:p>
          <a:p>
            <a:pPr marL="457200" lvl="0" indent="-457200">
              <a:buFont typeface="+mj-lt"/>
              <a:buAutoNum type="arabicPeriod"/>
            </a:pPr>
            <a:r>
              <a:rPr lang="en-IN" sz="2900" dirty="0"/>
              <a:t>Ship</a:t>
            </a:r>
          </a:p>
          <a:p>
            <a:pPr marL="457200" lvl="0" indent="-457200">
              <a:buFont typeface="+mj-lt"/>
              <a:buAutoNum type="arabicPeriod"/>
            </a:pPr>
            <a:r>
              <a:rPr lang="en-IN" sz="2900" dirty="0"/>
              <a:t>Truck</a:t>
            </a:r>
          </a:p>
          <a:p>
            <a:pPr marL="457200" indent="-457200">
              <a:buFont typeface="+mj-lt"/>
              <a:buAutoNum type="arabicPeriod"/>
            </a:pPr>
            <a:endParaRPr lang="en-IN" sz="1800" dirty="0"/>
          </a:p>
        </p:txBody>
      </p:sp>
    </p:spTree>
    <p:extLst>
      <p:ext uri="{BB962C8B-B14F-4D97-AF65-F5344CB8AC3E}">
        <p14:creationId xmlns:p14="http://schemas.microsoft.com/office/powerpoint/2010/main" val="39085089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362" y="642551"/>
            <a:ext cx="9803986" cy="766120"/>
          </a:xfrm>
        </p:spPr>
        <p:txBody>
          <a:bodyPr/>
          <a:lstStyle/>
          <a:p>
            <a:r>
              <a:rPr lang="en-IN" dirty="0" err="1" smtClean="0"/>
              <a:t>Preprocessing</a:t>
            </a:r>
            <a:r>
              <a:rPr lang="en-IN" dirty="0" smtClean="0"/>
              <a:t> of the data</a:t>
            </a:r>
            <a:endParaRPr lang="en-IN" dirty="0"/>
          </a:p>
        </p:txBody>
      </p:sp>
      <p:sp>
        <p:nvSpPr>
          <p:cNvPr id="3" name="Content Placeholder 2"/>
          <p:cNvSpPr>
            <a:spLocks noGrp="1"/>
          </p:cNvSpPr>
          <p:nvPr>
            <p:ph idx="1"/>
          </p:nvPr>
        </p:nvSpPr>
        <p:spPr>
          <a:xfrm>
            <a:off x="4741349" y="1773875"/>
            <a:ext cx="3166976" cy="4247317"/>
          </a:xfrm>
          <a:solidFill>
            <a:schemeClr val="tx2">
              <a:lumMod val="50000"/>
            </a:schemeClr>
          </a:solidFill>
          <a:ln>
            <a:noFill/>
          </a:ln>
          <a:effectLst/>
          <a:scene3d>
            <a:camera prst="orthographicFront">
              <a:rot lat="0" lon="0" rev="0"/>
            </a:camera>
            <a:lightRig rig="chilly" dir="t">
              <a:rot lat="0" lon="0" rev="18480000"/>
            </a:lightRig>
          </a:scene3d>
          <a:sp3d prstMaterial="clear">
            <a:bevelT h="63500"/>
          </a:sp3d>
        </p:spPr>
        <p:txBody>
          <a:bodyPr>
            <a:normAutofit fontScale="85000" lnSpcReduction="10000"/>
          </a:bodyPr>
          <a:lstStyle/>
          <a:p>
            <a:pPr marL="0" indent="0">
              <a:buNone/>
            </a:pPr>
            <a:r>
              <a:rPr lang="en-US" b="1" dirty="0"/>
              <a:t>One-Hot Encoding:</a:t>
            </a:r>
            <a:endParaRPr lang="en-US" dirty="0"/>
          </a:p>
          <a:p>
            <a:r>
              <a:rPr lang="en-US" i="1" dirty="0"/>
              <a:t>What is it?</a:t>
            </a:r>
            <a:endParaRPr lang="en-US" dirty="0"/>
          </a:p>
          <a:p>
            <a:pPr lvl="1"/>
            <a:r>
              <a:rPr lang="en-US" dirty="0"/>
              <a:t>Transforming categorical labels into binary vectors.</a:t>
            </a:r>
          </a:p>
          <a:p>
            <a:pPr lvl="1"/>
            <a:r>
              <a:rPr lang="en-US" dirty="0"/>
              <a:t>Each class gets a unique binary representation.</a:t>
            </a:r>
          </a:p>
          <a:p>
            <a:r>
              <a:rPr lang="en-US" i="1" dirty="0"/>
              <a:t>Why Use?</a:t>
            </a:r>
            <a:endParaRPr lang="en-US" dirty="0"/>
          </a:p>
          <a:p>
            <a:pPr lvl="1"/>
            <a:r>
              <a:rPr lang="en-US" dirty="0"/>
              <a:t>Enables the model to interpret and output categorical predictions.</a:t>
            </a:r>
          </a:p>
          <a:p>
            <a:pPr lvl="1"/>
            <a:r>
              <a:rPr lang="en-US" dirty="0"/>
              <a:t>Essential for multi-class classification tasks.</a:t>
            </a:r>
          </a:p>
          <a:p>
            <a:pPr marL="0" indent="0">
              <a:buNone/>
            </a:pPr>
            <a:endParaRPr lang="en-IN" sz="1800" dirty="0"/>
          </a:p>
        </p:txBody>
      </p:sp>
      <p:sp>
        <p:nvSpPr>
          <p:cNvPr id="5" name="Content Placeholder 2"/>
          <p:cNvSpPr txBox="1">
            <a:spLocks/>
          </p:cNvSpPr>
          <p:nvPr/>
        </p:nvSpPr>
        <p:spPr>
          <a:xfrm>
            <a:off x="1425619" y="1651687"/>
            <a:ext cx="3166976" cy="47120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IN" sz="1800" dirty="0"/>
          </a:p>
        </p:txBody>
      </p:sp>
      <p:sp>
        <p:nvSpPr>
          <p:cNvPr id="6" name="Content Placeholder 2"/>
          <p:cNvSpPr txBox="1">
            <a:spLocks/>
          </p:cNvSpPr>
          <p:nvPr/>
        </p:nvSpPr>
        <p:spPr>
          <a:xfrm>
            <a:off x="8176527" y="1773875"/>
            <a:ext cx="3166976" cy="4247317"/>
          </a:xfrm>
          <a:prstGeom prst="rect">
            <a:avLst/>
          </a:prstGeom>
          <a:solidFill>
            <a:schemeClr val="tx2">
              <a:lumMod val="50000"/>
            </a:schemeClr>
          </a:solidFill>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dirty="0"/>
              <a:t>Data Augmentation:</a:t>
            </a:r>
            <a:endParaRPr lang="en-US" dirty="0"/>
          </a:p>
          <a:p>
            <a:r>
              <a:rPr lang="en-US" i="1" dirty="0"/>
              <a:t>Purpose:</a:t>
            </a:r>
            <a:endParaRPr lang="en-US" dirty="0"/>
          </a:p>
          <a:p>
            <a:pPr lvl="1"/>
            <a:r>
              <a:rPr lang="en-US" dirty="0"/>
              <a:t>Introduces variability into the dataset by applying random transformations to the images.</a:t>
            </a:r>
          </a:p>
          <a:p>
            <a:pPr lvl="1"/>
            <a:r>
              <a:rPr lang="en-US" dirty="0"/>
              <a:t>Mitigates overfitting by expanding the diversity of the training set.</a:t>
            </a:r>
          </a:p>
          <a:p>
            <a:r>
              <a:rPr lang="en-US" i="1" dirty="0"/>
              <a:t>Transformations:</a:t>
            </a:r>
            <a:endParaRPr lang="en-US" dirty="0"/>
          </a:p>
          <a:p>
            <a:pPr lvl="1"/>
            <a:r>
              <a:rPr lang="en-US" dirty="0"/>
              <a:t>Random rotations, shifts, flips, and zooms.</a:t>
            </a:r>
          </a:p>
          <a:p>
            <a:pPr lvl="1"/>
            <a:r>
              <a:rPr lang="en-US" dirty="0"/>
              <a:t>Enhances model robustness to variations in real-world data.</a:t>
            </a:r>
          </a:p>
          <a:p>
            <a:pPr marL="0" indent="0">
              <a:buFont typeface="Arial" panose="020B0604020202020204" pitchFamily="34" charset="0"/>
              <a:buNone/>
            </a:pPr>
            <a:endParaRPr lang="en-IN" sz="1800" dirty="0"/>
          </a:p>
        </p:txBody>
      </p:sp>
      <p:sp>
        <p:nvSpPr>
          <p:cNvPr id="7" name="Rectangle 6"/>
          <p:cNvSpPr/>
          <p:nvPr/>
        </p:nvSpPr>
        <p:spPr>
          <a:xfrm>
            <a:off x="1232030" y="1773875"/>
            <a:ext cx="3336324" cy="4247317"/>
          </a:xfrm>
          <a:prstGeom prst="rect">
            <a:avLst/>
          </a:prstGeom>
          <a:solidFill>
            <a:schemeClr val="tx2">
              <a:lumMod val="50000"/>
            </a:schemeClr>
          </a:solidFill>
          <a:ln>
            <a:noFill/>
          </a:ln>
          <a:effectLst>
            <a:softEdge rad="12700"/>
          </a:effectLst>
          <a:scene3d>
            <a:camera prst="orthographicFront">
              <a:rot lat="0" lon="0" rev="0"/>
            </a:camera>
            <a:lightRig rig="contrasting" dir="t">
              <a:rot lat="0" lon="0" rev="7800000"/>
            </a:lightRig>
          </a:scene3d>
          <a:sp3d>
            <a:bevelT w="139700" h="139700"/>
          </a:sp3d>
        </p:spPr>
        <p:txBody>
          <a:bodyPr wrap="square">
            <a:spAutoFit/>
          </a:bodyPr>
          <a:lstStyle/>
          <a:p>
            <a:r>
              <a:rPr lang="en-US" b="1" dirty="0" smtClean="0">
                <a:latin typeface="Söhne"/>
              </a:rPr>
              <a:t>Normalization:</a:t>
            </a:r>
            <a:endParaRPr lang="en-US" dirty="0" smtClean="0">
              <a:latin typeface="Söhne"/>
            </a:endParaRPr>
          </a:p>
          <a:p>
            <a:pPr>
              <a:buFont typeface="Arial" panose="020B0604020202020204" pitchFamily="34" charset="0"/>
              <a:buChar char="•"/>
            </a:pPr>
            <a:r>
              <a:rPr lang="en-US" i="1" dirty="0" smtClean="0">
                <a:latin typeface="Söhne"/>
              </a:rPr>
              <a:t>Why Normalize?</a:t>
            </a:r>
            <a:endParaRPr lang="en-US" dirty="0" smtClean="0">
              <a:latin typeface="Söhne"/>
            </a:endParaRPr>
          </a:p>
          <a:p>
            <a:pPr marL="742950" lvl="1" indent="-285750">
              <a:buFont typeface="Arial" panose="020B0604020202020204" pitchFamily="34" charset="0"/>
              <a:buChar char="•"/>
            </a:pPr>
            <a:r>
              <a:rPr lang="en-US" dirty="0">
                <a:latin typeface="Söhne"/>
              </a:rPr>
              <a:t>Ensures consistent scales for features.</a:t>
            </a:r>
          </a:p>
          <a:p>
            <a:pPr marL="742950" lvl="1" indent="-285750">
              <a:buFont typeface="Arial" panose="020B0604020202020204" pitchFamily="34" charset="0"/>
              <a:buChar char="•"/>
            </a:pPr>
            <a:r>
              <a:rPr lang="en-US" dirty="0">
                <a:latin typeface="Söhne"/>
              </a:rPr>
              <a:t>Facilitates faster convergence during model training.</a:t>
            </a:r>
          </a:p>
          <a:p>
            <a:pPr>
              <a:buFont typeface="Arial" panose="020B0604020202020204" pitchFamily="34" charset="0"/>
              <a:buChar char="•"/>
            </a:pPr>
            <a:r>
              <a:rPr lang="en-US" i="1" dirty="0">
                <a:latin typeface="Söhne"/>
              </a:rPr>
              <a:t>How?</a:t>
            </a:r>
            <a:endParaRPr lang="en-US" dirty="0">
              <a:latin typeface="Söhne"/>
            </a:endParaRPr>
          </a:p>
          <a:p>
            <a:pPr marL="742950" lvl="1" indent="-285750">
              <a:buFont typeface="Arial" panose="020B0604020202020204" pitchFamily="34" charset="0"/>
              <a:buChar char="•"/>
            </a:pPr>
            <a:r>
              <a:rPr lang="en-US" dirty="0">
                <a:latin typeface="Söhne"/>
              </a:rPr>
              <a:t>Scaling pixel values of images to a range of  </a:t>
            </a:r>
            <a:r>
              <a:rPr lang="en-US" dirty="0" smtClean="0">
                <a:latin typeface="Söhne"/>
              </a:rPr>
              <a:t>[</a:t>
            </a:r>
            <a:r>
              <a:rPr lang="en-US" dirty="0">
                <a:latin typeface="Söhne"/>
              </a:rPr>
              <a:t>0, 1].</a:t>
            </a:r>
          </a:p>
          <a:p>
            <a:pPr marL="742950" lvl="1" indent="-285750">
              <a:buFont typeface="Arial" panose="020B0604020202020204" pitchFamily="34" charset="0"/>
              <a:buChar char="•"/>
            </a:pPr>
            <a:r>
              <a:rPr lang="en-US" dirty="0">
                <a:latin typeface="Söhne"/>
              </a:rPr>
              <a:t>Standardizing features to have a mean of 0 and a standard deviation of 1.</a:t>
            </a:r>
            <a:endParaRPr lang="en-US" b="0" i="0" dirty="0">
              <a:effectLst/>
              <a:latin typeface="Söhne"/>
            </a:endParaRPr>
          </a:p>
        </p:txBody>
      </p:sp>
    </p:spTree>
    <p:extLst>
      <p:ext uri="{BB962C8B-B14F-4D97-AF65-F5344CB8AC3E}">
        <p14:creationId xmlns:p14="http://schemas.microsoft.com/office/powerpoint/2010/main" val="1877469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98390"/>
          </a:xfrm>
        </p:spPr>
        <p:txBody>
          <a:bodyPr/>
          <a:lstStyle/>
          <a:p>
            <a:pPr algn="ctr"/>
            <a:r>
              <a:rPr lang="en-IN" dirty="0" err="1" smtClean="0"/>
              <a:t>cnn</a:t>
            </a:r>
            <a:r>
              <a:rPr lang="en-IN" dirty="0" smtClean="0"/>
              <a:t> architecture</a:t>
            </a:r>
            <a:endParaRPr lang="en-IN" dirty="0"/>
          </a:p>
        </p:txBody>
      </p:sp>
      <p:sp>
        <p:nvSpPr>
          <p:cNvPr id="3" name="Content Placeholder 2"/>
          <p:cNvSpPr>
            <a:spLocks noGrp="1"/>
          </p:cNvSpPr>
          <p:nvPr>
            <p:ph idx="1"/>
          </p:nvPr>
        </p:nvSpPr>
        <p:spPr>
          <a:xfrm>
            <a:off x="1141412" y="1680519"/>
            <a:ext cx="9905999" cy="4687330"/>
          </a:xfrm>
        </p:spPr>
        <p:txBody>
          <a:bodyPr>
            <a:normAutofit fontScale="92500" lnSpcReduction="20000"/>
          </a:bodyPr>
          <a:lstStyle/>
          <a:p>
            <a:r>
              <a:rPr lang="en-US" b="1" dirty="0"/>
              <a:t>Convolutional Layers:</a:t>
            </a:r>
            <a:endParaRPr lang="en-US" dirty="0"/>
          </a:p>
          <a:p>
            <a:pPr lvl="1"/>
            <a:r>
              <a:rPr lang="en-US" dirty="0"/>
              <a:t>The architecture begins with Conv2D layers, each acting as a set of learnable filters capturing spatial hierarchies and patterns in the input images.</a:t>
            </a:r>
          </a:p>
          <a:p>
            <a:r>
              <a:rPr lang="en-US" b="1" dirty="0"/>
              <a:t>Batch Normalization:</a:t>
            </a:r>
            <a:endParaRPr lang="en-US" dirty="0"/>
          </a:p>
          <a:p>
            <a:pPr lvl="1"/>
            <a:r>
              <a:rPr lang="en-US" dirty="0"/>
              <a:t>After each Conv2D layer, Batch Normalization is applied to stabilize and accelerate the training process by normalizing the input.</a:t>
            </a:r>
          </a:p>
          <a:p>
            <a:r>
              <a:rPr lang="en-US" b="1" dirty="0" err="1"/>
              <a:t>MaxPooling</a:t>
            </a:r>
            <a:r>
              <a:rPr lang="en-US" b="1" dirty="0"/>
              <a:t> Layers:</a:t>
            </a:r>
            <a:endParaRPr lang="en-US" dirty="0"/>
          </a:p>
          <a:p>
            <a:pPr lvl="1"/>
            <a:r>
              <a:rPr lang="en-US" dirty="0"/>
              <a:t>Interspersed with Conv2D layers, </a:t>
            </a:r>
            <a:r>
              <a:rPr lang="en-US" dirty="0" err="1"/>
              <a:t>MaxPooling</a:t>
            </a:r>
            <a:r>
              <a:rPr lang="en-US" dirty="0"/>
              <a:t> layers reduce spatial dimensions, preserving essential information while enhancing computational efficiency</a:t>
            </a:r>
            <a:r>
              <a:rPr lang="en-US" dirty="0" smtClean="0"/>
              <a:t>.</a:t>
            </a:r>
          </a:p>
          <a:p>
            <a:r>
              <a:rPr lang="en-US" b="1" dirty="0"/>
              <a:t>Flatten Layer:</a:t>
            </a:r>
            <a:endParaRPr lang="en-US" dirty="0"/>
          </a:p>
          <a:p>
            <a:pPr lvl="1"/>
            <a:r>
              <a:rPr lang="en-US" dirty="0"/>
              <a:t>The Flatten layer transforms the 3D output of the convolutional and pooling layers into a one-dimensional array, preparing it for fully connected layers.</a:t>
            </a:r>
            <a:endParaRPr lang="en-US" b="1" dirty="0"/>
          </a:p>
          <a:p>
            <a:pPr lvl="1"/>
            <a:endParaRPr lang="en-US" dirty="0"/>
          </a:p>
        </p:txBody>
      </p:sp>
    </p:spTree>
    <p:extLst>
      <p:ext uri="{BB962C8B-B14F-4D97-AF65-F5344CB8AC3E}">
        <p14:creationId xmlns:p14="http://schemas.microsoft.com/office/powerpoint/2010/main" val="3164211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914400"/>
            <a:ext cx="9905999" cy="5560541"/>
          </a:xfrm>
        </p:spPr>
        <p:txBody>
          <a:bodyPr>
            <a:normAutofit/>
          </a:bodyPr>
          <a:lstStyle/>
          <a:p>
            <a:r>
              <a:rPr lang="en-US" b="1" dirty="0" smtClean="0"/>
              <a:t>Dense Layers:</a:t>
            </a:r>
            <a:endParaRPr lang="en-US" dirty="0" smtClean="0"/>
          </a:p>
          <a:p>
            <a:pPr lvl="1"/>
            <a:r>
              <a:rPr lang="en-US" dirty="0" smtClean="0"/>
              <a:t>Dense layers with rectified linear unit (</a:t>
            </a:r>
            <a:r>
              <a:rPr lang="en-US" dirty="0" err="1" smtClean="0"/>
              <a:t>ReLU</a:t>
            </a:r>
            <a:r>
              <a:rPr lang="en-US" dirty="0" smtClean="0"/>
              <a:t>) activation follow, extracting high-level features and patterns.</a:t>
            </a:r>
          </a:p>
          <a:p>
            <a:r>
              <a:rPr lang="en-US" b="1" dirty="0" smtClean="0"/>
              <a:t>Batch Normalization and Dropout:</a:t>
            </a:r>
            <a:endParaRPr lang="en-US" dirty="0" smtClean="0"/>
          </a:p>
          <a:p>
            <a:pPr lvl="1"/>
            <a:r>
              <a:rPr lang="en-US" dirty="0" smtClean="0"/>
              <a:t>Batch Normalization is employed in the Dense layers to further stabilize training, and Dropout is applied to prevent overfitting.</a:t>
            </a:r>
          </a:p>
          <a:p>
            <a:r>
              <a:rPr lang="en-US" b="1" dirty="0" smtClean="0"/>
              <a:t>Output Layer:</a:t>
            </a:r>
            <a:endParaRPr lang="en-US" dirty="0" smtClean="0"/>
          </a:p>
          <a:p>
            <a:pPr lvl="1"/>
            <a:r>
              <a:rPr lang="en-US" dirty="0" smtClean="0"/>
              <a:t>The final layer, with </a:t>
            </a:r>
            <a:r>
              <a:rPr lang="en-US" dirty="0" err="1" smtClean="0"/>
              <a:t>softmax</a:t>
            </a:r>
            <a:r>
              <a:rPr lang="en-US" dirty="0" smtClean="0"/>
              <a:t> activation, produces class probabilities, making it suitable for multi-class classification</a:t>
            </a:r>
            <a:endParaRPr lang="en-US" b="1" dirty="0" smtClean="0"/>
          </a:p>
          <a:p>
            <a:r>
              <a:rPr lang="en-US" b="1" dirty="0" smtClean="0"/>
              <a:t>Learning Rate Schedule:</a:t>
            </a:r>
            <a:endParaRPr lang="en-US" dirty="0" smtClean="0"/>
          </a:p>
          <a:p>
            <a:pPr lvl="1"/>
            <a:r>
              <a:rPr lang="en-US" dirty="0" smtClean="0"/>
              <a:t>Batch Normalization is employed in the Dense layers to further stabilize training, and Dropout is applied to prevent overfitting.</a:t>
            </a:r>
          </a:p>
          <a:p>
            <a:endParaRPr lang="en-US" b="1" dirty="0" smtClean="0"/>
          </a:p>
          <a:p>
            <a:pPr marL="0" indent="0">
              <a:buNone/>
            </a:pPr>
            <a:endParaRPr lang="en-US" b="1" dirty="0" smtClean="0"/>
          </a:p>
          <a:p>
            <a:pPr marL="457200" lvl="1" indent="0">
              <a:buNone/>
            </a:pPr>
            <a:endParaRPr lang="en-US" dirty="0" smtClean="0"/>
          </a:p>
        </p:txBody>
      </p:sp>
    </p:spTree>
    <p:extLst>
      <p:ext uri="{BB962C8B-B14F-4D97-AF65-F5344CB8AC3E}">
        <p14:creationId xmlns:p14="http://schemas.microsoft.com/office/powerpoint/2010/main" val="2648312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62001"/>
          </a:xfrm>
        </p:spPr>
        <p:txBody>
          <a:bodyPr/>
          <a:lstStyle/>
          <a:p>
            <a:pPr algn="ctr"/>
            <a:r>
              <a:rPr lang="en-IN" dirty="0" smtClean="0"/>
              <a:t>Training process</a:t>
            </a:r>
            <a:endParaRPr lang="en-IN" dirty="0"/>
          </a:p>
        </p:txBody>
      </p:sp>
      <p:sp>
        <p:nvSpPr>
          <p:cNvPr id="3" name="Content Placeholder 2"/>
          <p:cNvSpPr>
            <a:spLocks noGrp="1"/>
          </p:cNvSpPr>
          <p:nvPr>
            <p:ph idx="1"/>
          </p:nvPr>
        </p:nvSpPr>
        <p:spPr>
          <a:xfrm>
            <a:off x="1141412" y="1960605"/>
            <a:ext cx="9905999" cy="3830596"/>
          </a:xfrm>
        </p:spPr>
        <p:txBody>
          <a:bodyPr>
            <a:normAutofit/>
          </a:bodyPr>
          <a:lstStyle/>
          <a:p>
            <a:r>
              <a:rPr lang="en-IN" sz="2800" dirty="0" smtClean="0"/>
              <a:t>The model got trained by 100 epochs with scheduled learning rate.</a:t>
            </a:r>
          </a:p>
          <a:p>
            <a:r>
              <a:rPr lang="en-IN" sz="2800" dirty="0" smtClean="0"/>
              <a:t>As the dataset is quite large it took nearly 2 ours to train the data.</a:t>
            </a:r>
          </a:p>
          <a:p>
            <a:r>
              <a:rPr lang="en-IN" sz="2800" dirty="0" smtClean="0"/>
              <a:t>The accuracy of the model rose to 0.8297 from 0.4231 on experimenting with learning rates and convolutional layers.</a:t>
            </a:r>
            <a:endParaRPr lang="en-IN" sz="2800" dirty="0"/>
          </a:p>
        </p:txBody>
      </p:sp>
    </p:spTree>
    <p:extLst>
      <p:ext uri="{BB962C8B-B14F-4D97-AF65-F5344CB8AC3E}">
        <p14:creationId xmlns:p14="http://schemas.microsoft.com/office/powerpoint/2010/main" val="3022431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106100C0914844892E7A1BF0B95CA3" ma:contentTypeVersion="12" ma:contentTypeDescription="Create a new document." ma:contentTypeScope="" ma:versionID="0164ed32b2db96762345dd6d6eea688b">
  <xsd:schema xmlns:xsd="http://www.w3.org/2001/XMLSchema" xmlns:xs="http://www.w3.org/2001/XMLSchema" xmlns:p="http://schemas.microsoft.com/office/2006/metadata/properties" xmlns:ns3="02d8c486-58c7-4806-9289-bd245fdeb0f3" targetNamespace="http://schemas.microsoft.com/office/2006/metadata/properties" ma:root="true" ma:fieldsID="8a78cc622add054daaf2ac9651d848da" ns3:_="">
    <xsd:import namespace="02d8c486-58c7-4806-9289-bd245fdeb0f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ObjectDetectorVersions" minOccurs="0"/>
                <xsd:element ref="ns3:MediaServiceAutoTags" minOccurs="0"/>
                <xsd:element ref="ns3:MediaServiceGenerationTime" minOccurs="0"/>
                <xsd:element ref="ns3:MediaServiceEventHashCode" minOccurs="0"/>
                <xsd:element ref="ns3:MediaServiceLocation" minOccurs="0"/>
                <xsd:element ref="ns3:MediaLengthInSeconds" minOccurs="0"/>
                <xsd:element ref="ns3:MediaServiceOCR"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d8c486-58c7-4806-9289-bd245fdeb0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dexed="true" ma:internalName="MediaServiceLocatio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9D02E6-77A1-4E80-A7BA-2B1F56D9E7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d8c486-58c7-4806-9289-bd245fdeb0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0D84AB-F6F1-412E-837F-60BF4894E3E1}">
  <ds:schemaRefs>
    <ds:schemaRef ds:uri="http://schemas.microsoft.com/sharepoint/v3/contenttype/forms"/>
  </ds:schemaRefs>
</ds:datastoreItem>
</file>

<file path=customXml/itemProps3.xml><?xml version="1.0" encoding="utf-8"?>
<ds:datastoreItem xmlns:ds="http://schemas.openxmlformats.org/officeDocument/2006/customXml" ds:itemID="{65D706D8-BED7-4AFA-BAF3-82B71E2DA7B5}">
  <ds:schemaRefs>
    <ds:schemaRef ds:uri="http://purl.org/dc/dcmitype/"/>
    <ds:schemaRef ds:uri="http://schemas.microsoft.com/office/2006/metadata/properties"/>
    <ds:schemaRef ds:uri="http://purl.org/dc/terms/"/>
    <ds:schemaRef ds:uri="http://schemas.microsoft.com/office/2006/documentManagement/types"/>
    <ds:schemaRef ds:uri="http://purl.org/dc/elements/1.1/"/>
    <ds:schemaRef ds:uri="02d8c486-58c7-4806-9289-bd245fdeb0f3"/>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Template>
  <TotalTime>376</TotalTime>
  <Words>783</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Söhne</vt:lpstr>
      <vt:lpstr>Trebuchet MS</vt:lpstr>
      <vt:lpstr>Tw Cen MT</vt:lpstr>
      <vt:lpstr>Circuit</vt:lpstr>
      <vt:lpstr>Image classification using        CNN</vt:lpstr>
      <vt:lpstr>Image classification</vt:lpstr>
      <vt:lpstr>Objective of the project</vt:lpstr>
      <vt:lpstr>Dataset </vt:lpstr>
      <vt:lpstr>PowerPoint Presentation</vt:lpstr>
      <vt:lpstr>Preprocessing of the data</vt:lpstr>
      <vt:lpstr>cnn architecture</vt:lpstr>
      <vt:lpstr>PowerPoint Presentation</vt:lpstr>
      <vt:lpstr>Training process</vt:lpstr>
      <vt:lpstr>Evaluation metrics</vt:lpstr>
      <vt:lpstr>PowerPoint Presentation</vt:lpstr>
      <vt:lpstr>deployment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using        CNN</dc:title>
  <dc:creator>Lavadeep Bandaru</dc:creator>
  <cp:lastModifiedBy>Lavadeep Bandaru</cp:lastModifiedBy>
  <cp:revision>28</cp:revision>
  <dcterms:created xsi:type="dcterms:W3CDTF">2024-01-29T06:01:12Z</dcterms:created>
  <dcterms:modified xsi:type="dcterms:W3CDTF">2024-01-29T19:21:02Z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0x010100D4106100C0914844892E7A1BF0B95CA3</vt:lpwstr>
  </property>
</Properties>
</file>