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77" r:id="rId7"/>
    <p:sldId id="278" r:id="rId8"/>
    <p:sldId id="280" r:id="rId9"/>
    <p:sldId id="279" r:id="rId10"/>
    <p:sldId id="28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534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5;p13"/>
          <p:cNvSpPr/>
          <p:nvPr/>
        </p:nvSpPr>
        <p:spPr>
          <a:xfrm>
            <a:off x="4608500" y="1518572"/>
            <a:ext cx="2999514" cy="19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Open Sans ExtraBold"/>
                <a:cs typeface="Times New Roman" panose="02020603050405020304" pitchFamily="18" charset="0"/>
                <a:sym typeface="Open Sans ExtraBold"/>
              </a:rPr>
              <a:t>Sprocket Central Pty Ltd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56;p13"/>
          <p:cNvSpPr/>
          <p:nvPr/>
        </p:nvSpPr>
        <p:spPr>
          <a:xfrm>
            <a:off x="3987212" y="3481028"/>
            <a:ext cx="4978980" cy="78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Open Sans Light"/>
                <a:cs typeface="Times New Roman" panose="02020603050405020304" pitchFamily="18" charset="0"/>
                <a:sym typeface="Open Sans Light"/>
              </a:rPr>
              <a:t>Data </a:t>
            </a:r>
            <a:r>
              <a:rPr lang="en-US" sz="3200" b="0" i="0" u="none" strike="noStrike" cap="none" dirty="0" smtClean="0">
                <a:solidFill>
                  <a:srgbClr val="FFFFFF"/>
                </a:solidFill>
                <a:latin typeface="Times New Roman" panose="02020603050405020304" pitchFamily="18" charset="0"/>
                <a:ea typeface="Open Sans Light"/>
                <a:cs typeface="Times New Roman" panose="02020603050405020304" pitchFamily="18" charset="0"/>
                <a:sym typeface="Open Sans Light"/>
              </a:rPr>
              <a:t>Analytics </a:t>
            </a: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Open Sans Light"/>
                <a:cs typeface="Times New Roman" panose="02020603050405020304" pitchFamily="18" charset="0"/>
                <a:sym typeface="Open Sans Light"/>
              </a:rPr>
              <a:t>A</a:t>
            </a:r>
            <a:r>
              <a:rPr lang="en-US" sz="3200" b="0" i="0" u="none" strike="noStrike" cap="none" dirty="0" smtClean="0">
                <a:solidFill>
                  <a:srgbClr val="FFFFFF"/>
                </a:solidFill>
                <a:latin typeface="Times New Roman" panose="02020603050405020304" pitchFamily="18" charset="0"/>
                <a:ea typeface="Open Sans Light"/>
                <a:cs typeface="Times New Roman" panose="02020603050405020304" pitchFamily="18" charset="0"/>
                <a:sym typeface="Open Sans Light"/>
              </a:rPr>
              <a:t>pproach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58;p13"/>
          <p:cNvSpPr/>
          <p:nvPr/>
        </p:nvSpPr>
        <p:spPr>
          <a:xfrm>
            <a:off x="3987212" y="4344692"/>
            <a:ext cx="6249600" cy="39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lang="en-US" sz="36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Open Sans Light"/>
                <a:cs typeface="Times New Roman" panose="02020603050405020304" pitchFamily="18" charset="0"/>
                <a:sym typeface="Open Sans Light"/>
              </a:rPr>
              <a:t>Deeti</a:t>
            </a:r>
            <a:r>
              <a:rPr lang="en-US" sz="3600" dirty="0" smtClean="0">
                <a:solidFill>
                  <a:srgbClr val="FFFFFF"/>
                </a:solidFill>
                <a:latin typeface="Times New Roman" panose="02020603050405020304" pitchFamily="18" charset="0"/>
                <a:ea typeface="Open Sans Light"/>
                <a:cs typeface="Times New Roman" panose="02020603050405020304" pitchFamily="18" charset="0"/>
                <a:sym typeface="Open Sans Light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Open Sans Light"/>
                <a:cs typeface="Times New Roman" panose="02020603050405020304" pitchFamily="18" charset="0"/>
                <a:sym typeface="Open Sans Light"/>
              </a:rPr>
              <a:t>Pranay</a:t>
            </a:r>
            <a:r>
              <a:rPr lang="en-US" sz="3600" dirty="0" smtClean="0">
                <a:solidFill>
                  <a:srgbClr val="FFFFFF"/>
                </a:solidFill>
                <a:latin typeface="Times New Roman" panose="02020603050405020304" pitchFamily="18" charset="0"/>
                <a:ea typeface="Open Sans Light"/>
                <a:cs typeface="Times New Roman" panose="02020603050405020304" pitchFamily="18" charset="0"/>
                <a:sym typeface="Open Sans Light"/>
              </a:rPr>
              <a:t> Kumar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55;p13"/>
          <p:cNvSpPr/>
          <p:nvPr/>
        </p:nvSpPr>
        <p:spPr>
          <a:xfrm>
            <a:off x="3987212" y="654908"/>
            <a:ext cx="4242091" cy="105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200" b="1" i="0" u="none" strike="noStrike" cap="none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Open Sans ExtraBold"/>
                <a:cs typeface="Times New Roman" panose="02020603050405020304" pitchFamily="18" charset="0"/>
                <a:sym typeface="Open Sans ExtraBold"/>
              </a:rPr>
              <a:t>TheAnalyticsTeam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706581" y="371183"/>
            <a:ext cx="10792691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156775" y="2857499"/>
            <a:ext cx="1892301" cy="169545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Approach</a:t>
            </a:r>
            <a:endParaRPr lang="en-US" b="1" dirty="0">
              <a:latin typeface="+mj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308986" y="3237373"/>
            <a:ext cx="3660775" cy="74099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265613" y="1194750"/>
            <a:ext cx="3660775" cy="74099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236090" y="3259868"/>
            <a:ext cx="3660775" cy="74099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1" y="5261127"/>
            <a:ext cx="3660775" cy="74099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Segmentation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18312" y="261778"/>
            <a:ext cx="3955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40" name="Shape 73"/>
          <p:cNvSpPr/>
          <p:nvPr/>
        </p:nvSpPr>
        <p:spPr>
          <a:xfrm>
            <a:off x="940163" y="4156059"/>
            <a:ext cx="10328842" cy="347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 hangingPunct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As we can see, mostly our new customers are between 25 to 48 years old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customers from 48 to 59 years old has big drops on percentages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our customers fall under 40-60 category. </a:t>
            </a:r>
          </a:p>
          <a:p>
            <a:pPr marL="342900" lvl="0" indent="-342900"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 group around 20, 80+ we have lowest number of customers.</a:t>
            </a:r>
          </a:p>
          <a:p>
            <a:pPr marL="342900" lvl="0" indent="-342900"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other age categories follow similar trend except the category 70,80 where there seems to be a rise in the new customers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310" y="1267718"/>
            <a:ext cx="4554695" cy="286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043" y="1267718"/>
            <a:ext cx="5251632" cy="28694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460336" y="735264"/>
            <a:ext cx="3516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Open Sans"/>
              </a:rPr>
              <a:t>Customers- Age Analysis</a:t>
            </a: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86" y="1702926"/>
            <a:ext cx="5238205" cy="3207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041" y="1702926"/>
            <a:ext cx="5695405" cy="32072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1886" y="5172278"/>
            <a:ext cx="11338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accounts to 20% of the population distribution which remains the same for the new as well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distribution for all the job categories remains the same with very less change</a:t>
            </a:r>
            <a:r>
              <a:rPr lang="en-US" dirty="0"/>
              <a:t>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18312" y="261778"/>
            <a:ext cx="3955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0321" y="957810"/>
            <a:ext cx="3633367" cy="483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sz="2400" b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Customers- Jobs Analysis.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550705" y="338232"/>
            <a:ext cx="309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ts val="2000"/>
            </a:pPr>
            <a:r>
              <a:rPr lang="en-US" b="1" dirty="0">
                <a:solidFill>
                  <a:srgbClr val="FFFFFF"/>
                </a:solidFill>
              </a:rPr>
              <a:t>Wealth Segmentation Analysis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4118312" y="261778"/>
            <a:ext cx="3955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Segmentation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4548" y="4402199"/>
            <a:ext cx="10162903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Most of the customers fall under Mass Customer categories which remains dominant across all age groups. </a:t>
            </a:r>
          </a:p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 age of 80 we mostly have High Net Worth Clients </a:t>
            </a:r>
            <a:r>
              <a:rPr lang="en-US" sz="2400" dirty="0" smtClean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only.</a:t>
            </a:r>
            <a:endParaRPr lang="en-US" sz="24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 remaining age groups these follow 2:1:1 ratio.</a:t>
            </a:r>
            <a:endParaRPr lang="en-US" sz="24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pic>
        <p:nvPicPr>
          <p:cNvPr id="8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548" y="1437442"/>
            <a:ext cx="10162903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87257" y="879957"/>
            <a:ext cx="3718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1739" y="4607899"/>
            <a:ext cx="111295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bikes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bikes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1" y="1528354"/>
            <a:ext cx="5368835" cy="307954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118312" y="261778"/>
            <a:ext cx="3955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22960" y="4417358"/>
            <a:ext cx="1053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Picture 15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31" y="1092289"/>
            <a:ext cx="7119258" cy="3213832"/>
          </a:xfrm>
          <a:prstGeom prst="rect">
            <a:avLst/>
          </a:prstGeom>
        </p:spPr>
      </p:pic>
      <p:sp>
        <p:nvSpPr>
          <p:cNvPr id="152" name="Rectangle 151"/>
          <p:cNvSpPr/>
          <p:nvPr/>
        </p:nvSpPr>
        <p:spPr>
          <a:xfrm>
            <a:off x="4118312" y="261778"/>
            <a:ext cx="3955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16c05727-aa75-4e4a-9b5f-8a80a116589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332</Words>
  <Application>Microsoft Office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MS Gothic</vt:lpstr>
      <vt:lpstr>Arial</vt:lpstr>
      <vt:lpstr>Calibri</vt:lpstr>
      <vt:lpstr>Century Gothic</vt:lpstr>
      <vt:lpstr>Open Sans</vt:lpstr>
      <vt:lpstr>Open Sans ExtraBold</vt:lpstr>
      <vt:lpstr>Open Sans Light</vt:lpstr>
      <vt:lpstr>Segoe UI Light</vt:lpstr>
      <vt:lpstr>Times New Roman</vt:lpstr>
      <vt:lpstr>Wingdings</vt:lpstr>
      <vt:lpstr>Office Theme</vt:lpstr>
      <vt:lpstr>PowerPoint Presentation</vt:lpstr>
      <vt:lpstr>Project analysis slide 2</vt:lpstr>
      <vt:lpstr>Project analysis slide 3</vt:lpstr>
      <vt:lpstr>Project analysis slide 4</vt:lpstr>
      <vt:lpstr>Project analysis slide 6</vt:lpstr>
      <vt:lpstr>Project analysis slide 5</vt:lpstr>
      <vt:lpstr>Project analysis slide 7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2023-02-13T05:46:17Z</dcterms:created>
  <dcterms:modified xsi:type="dcterms:W3CDTF">2023-02-13T07:23:49Z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