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67" r:id="rId4"/>
    <p:sldId id="273" r:id="rId5"/>
    <p:sldId id="258" r:id="rId6"/>
    <p:sldId id="259" r:id="rId7"/>
    <p:sldId id="263" r:id="rId8"/>
    <p:sldId id="264" r:id="rId9"/>
    <p:sldId id="265" r:id="rId10"/>
    <p:sldId id="277" r:id="rId11"/>
    <p:sldId id="261" r:id="rId12"/>
    <p:sldId id="276" r:id="rId13"/>
    <p:sldId id="275"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59" d="100"/>
          <a:sy n="59" d="100"/>
        </p:scale>
        <p:origin x="1500" y="5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10/5/2025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53856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10/5/2025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2029818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10/5/2025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2905257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10/5/2025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32729806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10/5/2025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62789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10/5/2025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33620496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10/5/2025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20785772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10/5/2025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42503205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BCAD085-E8A6-8845-BD4E-CB4CCA059FC4}" type="datetimeFigureOut">
              <a:rPr lang="en-US" smtClean="0"/>
              <a:t>10/5/2025</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3007496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5BCAD085-E8A6-8845-BD4E-CB4CCA059FC4}" type="datetimeFigureOut">
              <a:rPr lang="en-US" smtClean="0"/>
              <a:t>10/5/2025</a:t>
            </a:fld>
            <a:endParaRPr lang="en-US" dirty="0"/>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1FF6DA9-008F-8B48-92A6-B652298478BF}" type="slidenum">
              <a:rPr lang="en-US" smtClean="0"/>
              <a:t>‹#›</a:t>
            </a:fld>
            <a:endParaRPr lang="en-US" dirty="0"/>
          </a:p>
        </p:txBody>
      </p:sp>
    </p:spTree>
    <p:extLst>
      <p:ext uri="{BB962C8B-B14F-4D97-AF65-F5344CB8AC3E}">
        <p14:creationId xmlns:p14="http://schemas.microsoft.com/office/powerpoint/2010/main" val="17672252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10/5/2025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1095835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5BCAD085-E8A6-8845-BD4E-CB4CCA059FC4}" type="datetimeFigureOut">
              <a:rPr lang="en-US" smtClean="0"/>
              <a:t>10/5/2025</a:t>
            </a:fld>
            <a:endParaRPr lang="en-US" dirty="0"/>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C1FF6DA9-008F-8B48-92A6-B652298478BF}" type="slidenum">
              <a:rPr lang="en-US" smtClean="0"/>
              <a:t>‹#›</a:t>
            </a:fld>
            <a:endParaRPr lang="en-US" dirty="0"/>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711673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36707" y="532249"/>
            <a:ext cx="7994337" cy="5573571"/>
          </a:xfrm>
        </p:spPr>
        <p:txBody>
          <a:bodyPr>
            <a:normAutofit fontScale="90000"/>
          </a:bodyPr>
          <a:lstStyle/>
          <a:p>
            <a:pPr>
              <a:lnSpc>
                <a:spcPct val="100000"/>
              </a:lnSpc>
            </a:pPr>
            <a:br>
              <a:rPr lang="en-IN" sz="5800" dirty="0">
                <a:latin typeface="Androgyne" panose="05080000000003050000" pitchFamily="82" charset="0"/>
              </a:rPr>
            </a:br>
            <a:br>
              <a:rPr lang="en-IN" sz="5800" dirty="0">
                <a:latin typeface="Androgyne" panose="05080000000003050000" pitchFamily="82" charset="0"/>
              </a:rPr>
            </a:br>
            <a:r>
              <a:rPr lang="en-IN" sz="5800" dirty="0">
                <a:latin typeface="Aharoni" panose="02010803020104030203" pitchFamily="2" charset="-79"/>
                <a:cs typeface="Aharoni" panose="02010803020104030203" pitchFamily="2" charset="-79"/>
              </a:rPr>
              <a:t>Uber and Lyft Cab Prices Dataset Analysis</a:t>
            </a:r>
            <a:br>
              <a:rPr lang="en-IN" dirty="0">
                <a:latin typeface="Androgyne" panose="05080000000003050000" pitchFamily="82" charset="0"/>
              </a:rPr>
            </a:br>
            <a:br>
              <a:rPr lang="en-IN" dirty="0">
                <a:latin typeface="Androgyne" panose="05080000000003050000" pitchFamily="82" charset="0"/>
              </a:rPr>
            </a:br>
            <a:r>
              <a:rPr lang="en-IN" sz="2000" b="1" dirty="0">
                <a:latin typeface="Androgyne" panose="05080000000003050000" pitchFamily="82" charset="0"/>
              </a:rPr>
              <a:t>Source: Kaggle  </a:t>
            </a:r>
            <a:br>
              <a:rPr lang="en-IN" sz="2000" b="1" dirty="0">
                <a:latin typeface="Androgyne" panose="05080000000003050000" pitchFamily="82" charset="0"/>
              </a:rPr>
            </a:br>
            <a:r>
              <a:rPr lang="en-IN" sz="2000" b="1" dirty="0">
                <a:latin typeface="Aptos Narrow" panose="020B0004020202020204" pitchFamily="34" charset="0"/>
              </a:rPr>
              <a:t>Dataset: </a:t>
            </a:r>
            <a:r>
              <a:rPr lang="en-IN" sz="2000" b="1" dirty="0">
                <a:latin typeface="Aptos Narrow" panose="020B0004020202020204" pitchFamily="34" charset="0"/>
                <a:cs typeface="Aharoni" panose="02010803020104030203" pitchFamily="2" charset="-79"/>
              </a:rPr>
              <a:t>Uber and Lyft Cab Prices Dataset </a:t>
            </a:r>
            <a:r>
              <a:rPr lang="en-US" sz="2000" b="1" dirty="0">
                <a:latin typeface="Aptos Narrow" panose="020B0004020202020204" pitchFamily="34" charset="0"/>
              </a:rPr>
              <a:t>Dataset</a:t>
            </a:r>
            <a:br>
              <a:rPr lang="en-US" sz="2000" b="1" i="0" dirty="0">
                <a:effectLst/>
                <a:latin typeface="Androgyne" panose="05080000000003050000" pitchFamily="82" charset="0"/>
              </a:rPr>
            </a:br>
            <a:endParaRPr sz="2000" b="1" dirty="0">
              <a:latin typeface="Androgyne" panose="05080000000003050000" pitchFamily="82" charset="0"/>
            </a:endParaRPr>
          </a:p>
        </p:txBody>
      </p:sp>
      <p:sp>
        <p:nvSpPr>
          <p:cNvPr id="6" name="TextBox 5">
            <a:extLst>
              <a:ext uri="{FF2B5EF4-FFF2-40B4-BE49-F238E27FC236}">
                <a16:creationId xmlns:a16="http://schemas.microsoft.com/office/drawing/2014/main" id="{FB237B6E-36DE-DF96-009A-F1CC4371326C}"/>
              </a:ext>
            </a:extLst>
          </p:cNvPr>
          <p:cNvSpPr txBox="1"/>
          <p:nvPr/>
        </p:nvSpPr>
        <p:spPr>
          <a:xfrm>
            <a:off x="6329166" y="5005925"/>
            <a:ext cx="2531805" cy="923330"/>
          </a:xfrm>
          <a:prstGeom prst="rect">
            <a:avLst/>
          </a:prstGeom>
          <a:noFill/>
        </p:spPr>
        <p:txBody>
          <a:bodyPr wrap="square" rtlCol="0">
            <a:spAutoFit/>
          </a:bodyPr>
          <a:lstStyle/>
          <a:p>
            <a:r>
              <a:rPr lang="en-IN" b="1" dirty="0">
                <a:latin typeface="Androgyne" panose="05080000000003050000" pitchFamily="82" charset="0"/>
              </a:rPr>
              <a:t>Name: A. Pranaya </a:t>
            </a:r>
          </a:p>
          <a:p>
            <a:r>
              <a:rPr lang="en-IN" b="1" dirty="0">
                <a:latin typeface="Androgyne" panose="05080000000003050000" pitchFamily="82" charset="0"/>
              </a:rPr>
              <a:t>Roll No: 2211CS010016</a:t>
            </a:r>
          </a:p>
          <a:p>
            <a:r>
              <a:rPr lang="en-IN" b="1" dirty="0">
                <a:latin typeface="Androgyne" panose="05080000000003050000" pitchFamily="82" charset="0"/>
              </a:rPr>
              <a:t>Section: S1- 04</a:t>
            </a:r>
          </a:p>
        </p:txBody>
      </p:sp>
      <p:sp>
        <p:nvSpPr>
          <p:cNvPr id="14" name="Rectangle 6">
            <a:extLst>
              <a:ext uri="{FF2B5EF4-FFF2-40B4-BE49-F238E27FC236}">
                <a16:creationId xmlns:a16="http://schemas.microsoft.com/office/drawing/2014/main" id="{0FDD7A44-16BE-6D10-DF78-3C9218B04DE0}"/>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3673F7-D2A2-76F5-E34F-8C6809FEBDB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DAEE872-C2C2-96E0-EBEE-24F92EFECB83}"/>
              </a:ext>
            </a:extLst>
          </p:cNvPr>
          <p:cNvSpPr>
            <a:spLocks noGrp="1"/>
          </p:cNvSpPr>
          <p:nvPr>
            <p:ph type="title"/>
          </p:nvPr>
        </p:nvSpPr>
        <p:spPr>
          <a:xfrm>
            <a:off x="478971" y="286604"/>
            <a:ext cx="8382000" cy="1450757"/>
          </a:xfrm>
        </p:spPr>
        <p:txBody>
          <a:bodyPr>
            <a:normAutofit/>
          </a:bodyPr>
          <a:lstStyle/>
          <a:p>
            <a:r>
              <a:rPr kumimoji="0" lang="en-US" sz="4000" b="0" i="0" u="none" strike="noStrike" kern="1200" cap="none" spc="-50" normalizeH="0" baseline="0" noProof="0" dirty="0">
                <a:ln>
                  <a:noFill/>
                </a:ln>
                <a:solidFill>
                  <a:srgbClr val="000000">
                    <a:lumMod val="75000"/>
                    <a:lumOff val="25000"/>
                  </a:srgbClr>
                </a:solidFill>
                <a:effectLst/>
                <a:uLnTx/>
                <a:uFillTx/>
                <a:latin typeface="Aharoni" panose="02010803020104030203" pitchFamily="2" charset="-79"/>
                <a:ea typeface="+mj-ea"/>
                <a:cs typeface="Aharoni" panose="02010803020104030203" pitchFamily="2" charset="-79"/>
              </a:rPr>
              <a:t>Visual Insights from Initial Analysis</a:t>
            </a:r>
            <a:endParaRPr dirty="0">
              <a:latin typeface="Androgyne" panose="05080000000003050000" pitchFamily="82" charset="0"/>
            </a:endParaRPr>
          </a:p>
        </p:txBody>
      </p:sp>
      <p:sp>
        <p:nvSpPr>
          <p:cNvPr id="8" name="Rectangle 1">
            <a:extLst>
              <a:ext uri="{FF2B5EF4-FFF2-40B4-BE49-F238E27FC236}">
                <a16:creationId xmlns:a16="http://schemas.microsoft.com/office/drawing/2014/main" id="{01083FD1-F205-C863-07B1-BFE66D510EFE}"/>
              </a:ext>
            </a:extLst>
          </p:cNvPr>
          <p:cNvSpPr>
            <a:spLocks noChangeArrowheads="1"/>
          </p:cNvSpPr>
          <p:nvPr/>
        </p:nvSpPr>
        <p:spPr bwMode="auto">
          <a:xfrm>
            <a:off x="798653" y="5355678"/>
            <a:ext cx="7975233"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just" defTabSz="914400" eaLnBrk="0" fontAlgn="base" hangingPunct="0">
              <a:spcBef>
                <a:spcPct val="0"/>
              </a:spcBef>
              <a:spcAft>
                <a:spcPct val="0"/>
              </a:spcAft>
            </a:pPr>
            <a:r>
              <a:rPr lang="en-US" dirty="0">
                <a:latin typeface="Androgyne" panose="05080000000003050000" pitchFamily="82" charset="0"/>
              </a:rPr>
              <a:t>This scatter plot compares price vs distance for Lyft (blue) and Uber (orange) rides. Prices seem to increase with distance for both services. Lyft prices appear slightly higher for some distances.</a:t>
            </a:r>
            <a:endParaRPr kumimoji="0" lang="en-US" altLang="en-US" sz="1800" b="0" i="0" u="none" strike="noStrike" cap="none" normalizeH="0" baseline="0" dirty="0">
              <a:ln>
                <a:noFill/>
              </a:ln>
              <a:solidFill>
                <a:schemeClr val="tx1"/>
              </a:solidFill>
              <a:effectLst/>
              <a:latin typeface="Androgyne" panose="05080000000003050000" pitchFamily="82" charset="0"/>
            </a:endParaRPr>
          </a:p>
        </p:txBody>
      </p:sp>
      <p:pic>
        <p:nvPicPr>
          <p:cNvPr id="4" name="Picture 3">
            <a:extLst>
              <a:ext uri="{FF2B5EF4-FFF2-40B4-BE49-F238E27FC236}">
                <a16:creationId xmlns:a16="http://schemas.microsoft.com/office/drawing/2014/main" id="{D6B88202-8292-06F6-A2D0-D517A9AC515E}"/>
              </a:ext>
            </a:extLst>
          </p:cNvPr>
          <p:cNvPicPr>
            <a:picLocks noChangeAspect="1"/>
          </p:cNvPicPr>
          <p:nvPr/>
        </p:nvPicPr>
        <p:blipFill>
          <a:blip r:embed="rId2"/>
          <a:srcRect/>
          <a:stretch/>
        </p:blipFill>
        <p:spPr>
          <a:xfrm>
            <a:off x="2205384" y="1894114"/>
            <a:ext cx="4280405" cy="3226526"/>
          </a:xfrm>
          <a:prstGeom prst="rect">
            <a:avLst/>
          </a:prstGeom>
        </p:spPr>
      </p:pic>
    </p:spTree>
    <p:extLst>
      <p:ext uri="{BB962C8B-B14F-4D97-AF65-F5344CB8AC3E}">
        <p14:creationId xmlns:p14="http://schemas.microsoft.com/office/powerpoint/2010/main" val="37592004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4000" dirty="0">
                <a:latin typeface="Aharoni" panose="02010803020104030203" pitchFamily="2" charset="-79"/>
                <a:cs typeface="Aharoni" panose="02010803020104030203" pitchFamily="2" charset="-79"/>
              </a:rPr>
              <a:t>Dataset Observations</a:t>
            </a:r>
            <a:endParaRPr sz="4000" dirty="0">
              <a:latin typeface="Aharoni" panose="02010803020104030203" pitchFamily="2" charset="-79"/>
              <a:cs typeface="Aharoni" panose="02010803020104030203" pitchFamily="2" charset="-79"/>
            </a:endParaRPr>
          </a:p>
        </p:txBody>
      </p:sp>
      <p:sp>
        <p:nvSpPr>
          <p:cNvPr id="25" name="Rectangle 22">
            <a:extLst>
              <a:ext uri="{FF2B5EF4-FFF2-40B4-BE49-F238E27FC236}">
                <a16:creationId xmlns:a16="http://schemas.microsoft.com/office/drawing/2014/main" id="{C26C4DA9-B63B-FA95-D589-25E6C9A3467B}"/>
              </a:ext>
            </a:extLst>
          </p:cNvPr>
          <p:cNvSpPr>
            <a:spLocks noGrp="1" noChangeArrowheads="1"/>
          </p:cNvSpPr>
          <p:nvPr>
            <p:ph idx="1"/>
          </p:nvPr>
        </p:nvSpPr>
        <p:spPr bwMode="auto">
          <a:xfrm>
            <a:off x="472122" y="1854526"/>
            <a:ext cx="8245475" cy="43899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r>
              <a:rPr lang="en-US" sz="1400" b="1" dirty="0"/>
              <a:t>1. Ride Patterns</a:t>
            </a:r>
          </a:p>
          <a:p>
            <a:pPr lvl="1" algn="just"/>
            <a:r>
              <a:rPr lang="en-US" sz="1400" dirty="0"/>
              <a:t>The dataset contains </a:t>
            </a:r>
            <a:r>
              <a:rPr lang="en-US" sz="1400" b="1" dirty="0"/>
              <a:t>2,093 rides</a:t>
            </a:r>
            <a:r>
              <a:rPr lang="en-US" sz="1400" dirty="0"/>
              <a:t> with distances ranging from short to long trips.</a:t>
            </a:r>
          </a:p>
          <a:p>
            <a:pPr lvl="1" algn="just"/>
            <a:r>
              <a:rPr lang="en-US" sz="1400" dirty="0"/>
              <a:t>Longer rides generally have </a:t>
            </a:r>
            <a:r>
              <a:rPr lang="en-US" sz="1400" b="1" dirty="0"/>
              <a:t>higher fares</a:t>
            </a:r>
            <a:r>
              <a:rPr lang="en-US" sz="1400" dirty="0"/>
              <a:t>, showing a positive correlation between </a:t>
            </a:r>
            <a:r>
              <a:rPr lang="en-US" sz="1400" b="1" dirty="0"/>
              <a:t>distance</a:t>
            </a:r>
            <a:r>
              <a:rPr lang="en-US" sz="1400" dirty="0"/>
              <a:t> and </a:t>
            </a:r>
            <a:r>
              <a:rPr lang="en-US" sz="1400" b="1" dirty="0"/>
              <a:t>price</a:t>
            </a:r>
            <a:r>
              <a:rPr lang="en-US" sz="1400" dirty="0"/>
              <a:t>.</a:t>
            </a:r>
          </a:p>
          <a:p>
            <a:pPr algn="just"/>
            <a:r>
              <a:rPr lang="en-US" sz="1400" b="1" dirty="0"/>
              <a:t>2. Cab Types and Pricing</a:t>
            </a:r>
          </a:p>
          <a:p>
            <a:pPr lvl="1" algn="just"/>
            <a:r>
              <a:rPr lang="en-US" sz="1400" dirty="0"/>
              <a:t>Different cab types exist, such as </a:t>
            </a:r>
            <a:r>
              <a:rPr lang="en-US" sz="1400" b="1" dirty="0"/>
              <a:t>standard, premium, and luxury</a:t>
            </a:r>
            <a:r>
              <a:rPr lang="en-US" sz="1400" dirty="0"/>
              <a:t>.</a:t>
            </a:r>
          </a:p>
          <a:p>
            <a:pPr lvl="1" algn="just"/>
            <a:r>
              <a:rPr lang="en-US" sz="1400" b="1" dirty="0"/>
              <a:t>Premium and luxury cabs</a:t>
            </a:r>
            <a:r>
              <a:rPr lang="en-US" sz="1400" dirty="0"/>
              <a:t> tend to have </a:t>
            </a:r>
            <a:r>
              <a:rPr lang="en-US" sz="1400" b="1" dirty="0"/>
              <a:t>higher average prices</a:t>
            </a:r>
            <a:r>
              <a:rPr lang="en-US" sz="1400" dirty="0"/>
              <a:t> compared to standard cabs.</a:t>
            </a:r>
          </a:p>
          <a:p>
            <a:pPr algn="just"/>
            <a:r>
              <a:rPr lang="en-US" sz="1400" b="1" dirty="0"/>
              <a:t>3. Surge Pricing</a:t>
            </a:r>
          </a:p>
          <a:p>
            <a:pPr lvl="1" algn="just"/>
            <a:r>
              <a:rPr lang="en-US" sz="1400" dirty="0"/>
              <a:t>Most rides have a </a:t>
            </a:r>
            <a:r>
              <a:rPr lang="en-US" sz="1400" b="1" dirty="0"/>
              <a:t>surge multiplier of 1.0</a:t>
            </a:r>
            <a:r>
              <a:rPr lang="en-US" sz="1400" dirty="0"/>
              <a:t>, but some rides during high-demand periods show higher surge values.</a:t>
            </a:r>
          </a:p>
          <a:p>
            <a:pPr lvl="1" algn="just"/>
            <a:r>
              <a:rPr lang="en-US" sz="1400" dirty="0"/>
              <a:t>Rides with higher surge multipliers correspond to </a:t>
            </a:r>
            <a:r>
              <a:rPr lang="en-US" sz="1400" b="1" dirty="0"/>
              <a:t>higher fares</a:t>
            </a:r>
            <a:r>
              <a:rPr lang="en-US" sz="1400" dirty="0"/>
              <a:t>, especially in popular destinations.</a:t>
            </a:r>
          </a:p>
          <a:p>
            <a:pPr algn="just"/>
            <a:r>
              <a:rPr lang="en-US" sz="1400" b="1" dirty="0"/>
              <a:t>4. Popular Routes</a:t>
            </a:r>
          </a:p>
          <a:p>
            <a:pPr lvl="1" algn="just"/>
            <a:r>
              <a:rPr lang="en-US" sz="1400" dirty="0"/>
              <a:t>Certain </a:t>
            </a:r>
            <a:r>
              <a:rPr lang="en-US" sz="1400" b="1" dirty="0"/>
              <a:t>sources and destinations</a:t>
            </a:r>
            <a:r>
              <a:rPr lang="en-US" sz="1400" dirty="0"/>
              <a:t> are more frequent, indicating high-demand areas.</a:t>
            </a:r>
          </a:p>
          <a:p>
            <a:pPr lvl="1" algn="just"/>
            <a:r>
              <a:rPr lang="en-US" sz="1400" dirty="0"/>
              <a:t>These routes can be used to optimize cab allocation and pricing strategies.</a:t>
            </a:r>
          </a:p>
          <a:p>
            <a:pPr algn="just"/>
            <a:br>
              <a:rPr lang="en-US" dirty="0"/>
            </a:br>
            <a:endParaRPr lang="en-US" sz="1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463428-3D77-646C-B44D-EC154E6C2A8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5CE0A9F-8D16-4DFD-A632-5DEB6595E491}"/>
              </a:ext>
            </a:extLst>
          </p:cNvPr>
          <p:cNvSpPr>
            <a:spLocks noGrp="1"/>
          </p:cNvSpPr>
          <p:nvPr>
            <p:ph type="title"/>
          </p:nvPr>
        </p:nvSpPr>
        <p:spPr/>
        <p:txBody>
          <a:bodyPr>
            <a:normAutofit/>
          </a:bodyPr>
          <a:lstStyle/>
          <a:p>
            <a:r>
              <a:rPr lang="en-IN" sz="4000" dirty="0">
                <a:latin typeface="Aharoni" panose="02010803020104030203" pitchFamily="2" charset="-79"/>
                <a:cs typeface="Aharoni" panose="02010803020104030203" pitchFamily="2" charset="-79"/>
              </a:rPr>
              <a:t>Dataset Observations</a:t>
            </a:r>
            <a:endParaRPr sz="4000" dirty="0">
              <a:latin typeface="Aharoni" panose="02010803020104030203" pitchFamily="2" charset="-79"/>
              <a:cs typeface="Aharoni" panose="02010803020104030203" pitchFamily="2" charset="-79"/>
            </a:endParaRPr>
          </a:p>
        </p:txBody>
      </p:sp>
      <p:sp>
        <p:nvSpPr>
          <p:cNvPr id="7" name="TextBox 6">
            <a:extLst>
              <a:ext uri="{FF2B5EF4-FFF2-40B4-BE49-F238E27FC236}">
                <a16:creationId xmlns:a16="http://schemas.microsoft.com/office/drawing/2014/main" id="{FAF335BA-BD22-6EC0-CD24-646DDAFFCB05}"/>
              </a:ext>
            </a:extLst>
          </p:cNvPr>
          <p:cNvSpPr txBox="1"/>
          <p:nvPr/>
        </p:nvSpPr>
        <p:spPr>
          <a:xfrm>
            <a:off x="468086" y="2046514"/>
            <a:ext cx="8207828" cy="3108543"/>
          </a:xfrm>
          <a:prstGeom prst="rect">
            <a:avLst/>
          </a:prstGeom>
          <a:noFill/>
        </p:spPr>
        <p:txBody>
          <a:bodyPr wrap="square" rtlCol="0">
            <a:spAutoFit/>
          </a:bodyPr>
          <a:lstStyle/>
          <a:p>
            <a:endParaRPr lang="en-US" sz="1400" dirty="0"/>
          </a:p>
          <a:p>
            <a:r>
              <a:rPr lang="en-US" sz="1400" b="1" dirty="0"/>
              <a:t>5. Data Quality</a:t>
            </a:r>
          </a:p>
          <a:p>
            <a:pPr marL="742950" lvl="1" indent="-285750">
              <a:buFont typeface="Arial" panose="020B0604020202020204" pitchFamily="34" charset="0"/>
              <a:buChar char="•"/>
            </a:pPr>
            <a:r>
              <a:rPr lang="en-US" sz="1400" dirty="0"/>
              <a:t>The </a:t>
            </a:r>
            <a:r>
              <a:rPr lang="en-US" sz="1400" b="1" dirty="0"/>
              <a:t>price column</a:t>
            </a:r>
            <a:r>
              <a:rPr lang="en-US" sz="1400" dirty="0"/>
              <a:t> had 173 missing values, which were handled or noted during analysis.</a:t>
            </a:r>
          </a:p>
          <a:p>
            <a:pPr marL="742950" lvl="1" indent="-285750">
              <a:buFont typeface="Arial" panose="020B0604020202020204" pitchFamily="34" charset="0"/>
              <a:buChar char="•"/>
            </a:pPr>
            <a:r>
              <a:rPr lang="en-US" sz="1400" dirty="0"/>
              <a:t>Other columns are complete and consistent, making the dataset suitable for further modeling or visualization.</a:t>
            </a:r>
          </a:p>
          <a:p>
            <a:endParaRPr lang="en-US" sz="1400" dirty="0"/>
          </a:p>
          <a:p>
            <a:r>
              <a:rPr lang="en-US" sz="1400" b="1" dirty="0"/>
              <a:t>6. Insights Summary</a:t>
            </a:r>
          </a:p>
          <a:p>
            <a:pPr marL="742950" lvl="1" indent="-285750">
              <a:buFont typeface="Arial" panose="020B0604020202020204" pitchFamily="34" charset="0"/>
              <a:buChar char="•"/>
            </a:pPr>
            <a:r>
              <a:rPr lang="en-US" sz="1400" b="1" dirty="0"/>
              <a:t>Distance, cab type, and surge multiplier</a:t>
            </a:r>
            <a:r>
              <a:rPr lang="en-US" sz="1400" dirty="0"/>
              <a:t> are the main factors influencing price.</a:t>
            </a:r>
          </a:p>
          <a:p>
            <a:pPr marL="742950" lvl="1" indent="-285750">
              <a:buFont typeface="Arial" panose="020B0604020202020204" pitchFamily="34" charset="0"/>
              <a:buChar char="•"/>
            </a:pPr>
            <a:r>
              <a:rPr lang="en-US" sz="1400" dirty="0"/>
              <a:t>Popular routes and peak periods can be identified from source-destination frequency and surge patterns.</a:t>
            </a:r>
          </a:p>
          <a:p>
            <a:pPr marL="742950" lvl="1" indent="-285750">
              <a:buFont typeface="Arial" panose="020B0604020202020204" pitchFamily="34" charset="0"/>
              <a:buChar char="•"/>
            </a:pPr>
            <a:r>
              <a:rPr lang="en-US" sz="1400" dirty="0"/>
              <a:t>The dataset can support decision-making for pricing strategies, cab type allocation, and demand prediction.</a:t>
            </a:r>
          </a:p>
          <a:p>
            <a:br>
              <a:rPr lang="en-US" sz="1400" dirty="0"/>
            </a:br>
            <a:endParaRPr lang="en-US" sz="1400" dirty="0"/>
          </a:p>
        </p:txBody>
      </p:sp>
    </p:spTree>
    <p:extLst>
      <p:ext uri="{BB962C8B-B14F-4D97-AF65-F5344CB8AC3E}">
        <p14:creationId xmlns:p14="http://schemas.microsoft.com/office/powerpoint/2010/main" val="33469904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D76D16-5681-2C6D-63F6-FD6DEBCD198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CE20C46-6F53-ED05-E09E-24F171EB22A1}"/>
              </a:ext>
            </a:extLst>
          </p:cNvPr>
          <p:cNvSpPr>
            <a:spLocks noGrp="1"/>
          </p:cNvSpPr>
          <p:nvPr>
            <p:ph type="title"/>
          </p:nvPr>
        </p:nvSpPr>
        <p:spPr/>
        <p:txBody>
          <a:bodyPr>
            <a:normAutofit/>
          </a:bodyPr>
          <a:lstStyle/>
          <a:p>
            <a:r>
              <a:rPr sz="4000" dirty="0">
                <a:latin typeface="Aharoni" panose="02010803020104030203" pitchFamily="2" charset="-79"/>
                <a:cs typeface="Aharoni" panose="02010803020104030203" pitchFamily="2" charset="-79"/>
              </a:rPr>
              <a:t>Conclusion</a:t>
            </a:r>
          </a:p>
        </p:txBody>
      </p:sp>
      <p:sp>
        <p:nvSpPr>
          <p:cNvPr id="9" name="TextBox 8">
            <a:extLst>
              <a:ext uri="{FF2B5EF4-FFF2-40B4-BE49-F238E27FC236}">
                <a16:creationId xmlns:a16="http://schemas.microsoft.com/office/drawing/2014/main" id="{3570DBA0-BB9B-07C2-F816-CAAFA500323E}"/>
              </a:ext>
            </a:extLst>
          </p:cNvPr>
          <p:cNvSpPr txBox="1"/>
          <p:nvPr/>
        </p:nvSpPr>
        <p:spPr>
          <a:xfrm>
            <a:off x="359229" y="2013857"/>
            <a:ext cx="8458200" cy="2862322"/>
          </a:xfrm>
          <a:prstGeom prst="rect">
            <a:avLst/>
          </a:prstGeom>
          <a:noFill/>
        </p:spPr>
        <p:txBody>
          <a:bodyPr wrap="square" rtlCol="0">
            <a:spAutoFit/>
          </a:bodyPr>
          <a:lstStyle/>
          <a:p>
            <a:pPr algn="just"/>
            <a:r>
              <a:rPr lang="en-US" dirty="0"/>
              <a:t>The analysis of the </a:t>
            </a:r>
            <a:r>
              <a:rPr lang="en-US" dirty="0" err="1"/>
              <a:t>cab_rides</a:t>
            </a:r>
            <a:r>
              <a:rPr lang="en-US" dirty="0"/>
              <a:t> dataset reveals that ride distance, cab type, and surge pricing are the primary factors influencing fare amounts. Premium and luxury cabs generally have higher prices, and rides with higher surge multipliers occur during peak demand, resulting in increased fares. Certain source and destination locations are more popular, indicating high-demand routes. Despite some missing values in the price column, the dataset provides valuable insights into ride patterns, fare structures, and demand trends, which can help in optimizing cab allocation, pricing strategies, and service planning.</a:t>
            </a:r>
          </a:p>
          <a:p>
            <a:pPr algn="just"/>
            <a:br>
              <a:rPr lang="en-US" dirty="0"/>
            </a:br>
            <a:endParaRPr lang="en-US" dirty="0"/>
          </a:p>
        </p:txBody>
      </p:sp>
    </p:spTree>
    <p:extLst>
      <p:ext uri="{BB962C8B-B14F-4D97-AF65-F5344CB8AC3E}">
        <p14:creationId xmlns:p14="http://schemas.microsoft.com/office/powerpoint/2010/main" val="29735863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sz="4000" dirty="0">
                <a:latin typeface="Aharoni" panose="02010803020104030203" pitchFamily="2" charset="-79"/>
                <a:cs typeface="Aharoni" panose="02010803020104030203" pitchFamily="2" charset="-79"/>
              </a:rPr>
              <a:t>Introduction</a:t>
            </a:r>
          </a:p>
        </p:txBody>
      </p:sp>
      <p:sp>
        <p:nvSpPr>
          <p:cNvPr id="3" name="Content Placeholder 2"/>
          <p:cNvSpPr>
            <a:spLocks noGrp="1"/>
          </p:cNvSpPr>
          <p:nvPr>
            <p:ph idx="1"/>
          </p:nvPr>
        </p:nvSpPr>
        <p:spPr>
          <a:xfrm>
            <a:off x="714805" y="2002831"/>
            <a:ext cx="7543801" cy="4023360"/>
          </a:xfrm>
        </p:spPr>
        <p:txBody>
          <a:bodyPr>
            <a:normAutofit/>
          </a:bodyPr>
          <a:lstStyle/>
          <a:p>
            <a:pPr algn="just"/>
            <a:r>
              <a:rPr lang="en-US" sz="1600" dirty="0"/>
              <a:t>The </a:t>
            </a:r>
            <a:r>
              <a:rPr lang="en-US" sz="1600" dirty="0" err="1"/>
              <a:t>cab_rides</a:t>
            </a:r>
            <a:r>
              <a:rPr lang="en-US" sz="1600" dirty="0"/>
              <a:t> dataset contains information on 2,093 cab rides, including ride distance, cab type, source and destination locations, price, surge multiplier, and ride identifiers. It provides a mix of numeric and categorical data, allowing analysis of ride patterns, fare pricing, and the impact of surge pricing. The dataset can be used to explore relationships between distance and price, identify popular routes and cab types, and gain insights into customer demand and pricing trends, making it useful for transportation analytics and decision-making.</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547F37-A788-E3A2-382A-4683D1F5987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8831816-6322-04F2-D978-479ABDBF7633}"/>
              </a:ext>
            </a:extLst>
          </p:cNvPr>
          <p:cNvSpPr>
            <a:spLocks noGrp="1"/>
          </p:cNvSpPr>
          <p:nvPr>
            <p:ph type="title"/>
          </p:nvPr>
        </p:nvSpPr>
        <p:spPr/>
        <p:txBody>
          <a:bodyPr>
            <a:normAutofit/>
          </a:bodyPr>
          <a:lstStyle/>
          <a:p>
            <a:pPr algn="just">
              <a:buNone/>
            </a:pPr>
            <a:r>
              <a:rPr lang="en-US" sz="4000" b="1" dirty="0">
                <a:latin typeface="Aharoni" panose="02010803020104030203" pitchFamily="2" charset="-79"/>
                <a:cs typeface="Aharoni" panose="02010803020104030203" pitchFamily="2" charset="-79"/>
              </a:rPr>
              <a:t>Initial Analysis of the Dataset</a:t>
            </a:r>
          </a:p>
        </p:txBody>
      </p:sp>
      <p:sp>
        <p:nvSpPr>
          <p:cNvPr id="3" name="Content Placeholder 2">
            <a:extLst>
              <a:ext uri="{FF2B5EF4-FFF2-40B4-BE49-F238E27FC236}">
                <a16:creationId xmlns:a16="http://schemas.microsoft.com/office/drawing/2014/main" id="{4F0EBDD3-AE09-E3EA-514C-5A64899CEE2F}"/>
              </a:ext>
            </a:extLst>
          </p:cNvPr>
          <p:cNvSpPr>
            <a:spLocks noGrp="1"/>
          </p:cNvSpPr>
          <p:nvPr>
            <p:ph idx="1"/>
          </p:nvPr>
        </p:nvSpPr>
        <p:spPr>
          <a:xfrm>
            <a:off x="822960" y="2003050"/>
            <a:ext cx="7543801" cy="4023360"/>
          </a:xfrm>
        </p:spPr>
        <p:txBody>
          <a:bodyPr>
            <a:noAutofit/>
          </a:bodyPr>
          <a:lstStyle/>
          <a:p>
            <a:r>
              <a:rPr lang="en-IN" sz="1400" b="1" dirty="0"/>
              <a:t>1. Dataset Overview</a:t>
            </a:r>
          </a:p>
          <a:p>
            <a:pPr lvl="1"/>
            <a:r>
              <a:rPr lang="en-IN" sz="1400" dirty="0"/>
              <a:t>Total records: </a:t>
            </a:r>
            <a:r>
              <a:rPr lang="en-IN" sz="1400" b="1" dirty="0"/>
              <a:t>2,093 rides</a:t>
            </a:r>
            <a:endParaRPr lang="en-IN" sz="1400" dirty="0"/>
          </a:p>
          <a:p>
            <a:pPr lvl="1"/>
            <a:r>
              <a:rPr lang="en-IN" sz="1400" dirty="0"/>
              <a:t>Columns: </a:t>
            </a:r>
            <a:r>
              <a:rPr lang="en-IN" sz="1400" b="1" dirty="0"/>
              <a:t>10</a:t>
            </a:r>
            <a:r>
              <a:rPr lang="en-IN" sz="1400" dirty="0"/>
              <a:t> (mix of numeric and categorical)</a:t>
            </a:r>
          </a:p>
          <a:p>
            <a:pPr lvl="1"/>
            <a:r>
              <a:rPr lang="en-IN" sz="1400" dirty="0"/>
              <a:t>Numeric columns: distance, price, </a:t>
            </a:r>
            <a:r>
              <a:rPr lang="en-IN" sz="1400" dirty="0" err="1"/>
              <a:t>surge_multiplier</a:t>
            </a:r>
            <a:r>
              <a:rPr lang="en-IN" sz="1400" dirty="0"/>
              <a:t>, </a:t>
            </a:r>
            <a:r>
              <a:rPr lang="en-IN" sz="1400" dirty="0" err="1"/>
              <a:t>time_stamp</a:t>
            </a:r>
            <a:endParaRPr lang="en-IN" sz="1400" dirty="0"/>
          </a:p>
          <a:p>
            <a:pPr lvl="1"/>
            <a:r>
              <a:rPr lang="en-IN" sz="1400" dirty="0"/>
              <a:t>Categorical columns: </a:t>
            </a:r>
            <a:r>
              <a:rPr lang="en-IN" sz="1400" dirty="0" err="1"/>
              <a:t>cab_type</a:t>
            </a:r>
            <a:r>
              <a:rPr lang="en-IN" sz="1400" dirty="0"/>
              <a:t>, source, destination, id, </a:t>
            </a:r>
            <a:r>
              <a:rPr lang="en-IN" sz="1400" dirty="0" err="1"/>
              <a:t>product_id</a:t>
            </a:r>
            <a:r>
              <a:rPr lang="en-IN" sz="1400" dirty="0"/>
              <a:t>, name</a:t>
            </a:r>
          </a:p>
          <a:p>
            <a:pPr lvl="1"/>
            <a:r>
              <a:rPr lang="en-IN" sz="1400" dirty="0"/>
              <a:t>Missing values: </a:t>
            </a:r>
            <a:r>
              <a:rPr lang="en-IN" sz="1400" b="1" dirty="0"/>
              <a:t>price</a:t>
            </a:r>
            <a:r>
              <a:rPr lang="en-IN" sz="1400" dirty="0"/>
              <a:t> has 173 missing entries</a:t>
            </a:r>
          </a:p>
          <a:p>
            <a:r>
              <a:rPr lang="en-IN" sz="1400" b="1" dirty="0"/>
              <a:t>2. Summary Statistics (Numeric Columns)</a:t>
            </a:r>
          </a:p>
          <a:p>
            <a:pPr lvl="1"/>
            <a:r>
              <a:rPr lang="en-IN" sz="1400" b="1" dirty="0"/>
              <a:t>Distance</a:t>
            </a:r>
            <a:r>
              <a:rPr lang="en-IN" sz="1400" dirty="0"/>
              <a:t>: Shows how far passengers travel; can vary widely.</a:t>
            </a:r>
          </a:p>
          <a:p>
            <a:pPr lvl="1"/>
            <a:r>
              <a:rPr lang="en-IN" sz="1400" b="1" dirty="0"/>
              <a:t>Price</a:t>
            </a:r>
            <a:r>
              <a:rPr lang="en-IN" sz="1400" dirty="0"/>
              <a:t>: Mostly complete; some missing values. Can be </a:t>
            </a:r>
            <a:r>
              <a:rPr lang="en-IN" sz="1400" dirty="0" err="1"/>
              <a:t>analyzed</a:t>
            </a:r>
            <a:r>
              <a:rPr lang="en-IN" sz="1400" dirty="0"/>
              <a:t> for distribution and outliers.</a:t>
            </a:r>
          </a:p>
          <a:p>
            <a:pPr lvl="1"/>
            <a:r>
              <a:rPr lang="en-IN" sz="1400" b="1" dirty="0"/>
              <a:t>Surge multiplier</a:t>
            </a:r>
            <a:r>
              <a:rPr lang="en-IN" sz="1400" dirty="0"/>
              <a:t>: Indicates dynamic pricing based on demand; usually ≥1.</a:t>
            </a:r>
          </a:p>
          <a:p>
            <a:pPr lvl="1"/>
            <a:r>
              <a:rPr lang="en-IN" sz="1400" b="1" dirty="0" err="1"/>
              <a:t>Time_stamp</a:t>
            </a:r>
            <a:r>
              <a:rPr lang="en-IN" sz="1400" dirty="0"/>
              <a:t>: Can be converted to datetime for time-based analysis.</a:t>
            </a:r>
          </a:p>
          <a:p>
            <a:r>
              <a:rPr lang="en-US" sz="1400" b="1" dirty="0"/>
              <a:t>3. Categorical Data Insights</a:t>
            </a:r>
          </a:p>
          <a:p>
            <a:pPr lvl="1"/>
            <a:r>
              <a:rPr lang="en-US" sz="1400" b="1" dirty="0"/>
              <a:t>Cab type</a:t>
            </a:r>
            <a:r>
              <a:rPr lang="en-US" sz="1400" dirty="0"/>
              <a:t>: Shows different service levels (standard, premium, luxury).</a:t>
            </a:r>
          </a:p>
          <a:p>
            <a:pPr lvl="1"/>
            <a:r>
              <a:rPr lang="en-US" sz="1400" b="1" dirty="0"/>
              <a:t>Source &amp; Destination</a:t>
            </a:r>
            <a:r>
              <a:rPr lang="en-US" sz="1400" dirty="0"/>
              <a:t>: Useful to identify most popular routes.</a:t>
            </a:r>
          </a:p>
          <a:p>
            <a:pPr lvl="1"/>
            <a:r>
              <a:rPr lang="en-US" sz="1400" b="1" dirty="0"/>
              <a:t>Product ID / Name</a:t>
            </a:r>
            <a:r>
              <a:rPr lang="en-US" sz="1400" dirty="0"/>
              <a:t>: Indicates cab service variations or brands.</a:t>
            </a:r>
          </a:p>
          <a:p>
            <a:pPr marL="201168" lvl="1" indent="0">
              <a:buNone/>
            </a:pPr>
            <a:endParaRPr lang="en-IN" sz="1400" dirty="0"/>
          </a:p>
        </p:txBody>
      </p:sp>
    </p:spTree>
    <p:extLst>
      <p:ext uri="{BB962C8B-B14F-4D97-AF65-F5344CB8AC3E}">
        <p14:creationId xmlns:p14="http://schemas.microsoft.com/office/powerpoint/2010/main" val="12117375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0B3104-A8BA-5F8E-B469-A974BC283E3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1F4BCAE-8943-7F7B-1206-7A1687BF7C78}"/>
              </a:ext>
            </a:extLst>
          </p:cNvPr>
          <p:cNvSpPr>
            <a:spLocks noGrp="1"/>
          </p:cNvSpPr>
          <p:nvPr>
            <p:ph type="title"/>
          </p:nvPr>
        </p:nvSpPr>
        <p:spPr/>
        <p:txBody>
          <a:bodyPr>
            <a:normAutofit/>
          </a:bodyPr>
          <a:lstStyle/>
          <a:p>
            <a:pPr algn="just">
              <a:buNone/>
            </a:pPr>
            <a:r>
              <a:rPr lang="en-US" sz="4000" b="1" dirty="0">
                <a:latin typeface="Aharoni" panose="02010803020104030203" pitchFamily="2" charset="-79"/>
                <a:cs typeface="Aharoni" panose="02010803020104030203" pitchFamily="2" charset="-79"/>
              </a:rPr>
              <a:t>Initial Analysis of the Dataset</a:t>
            </a:r>
          </a:p>
        </p:txBody>
      </p:sp>
      <p:sp>
        <p:nvSpPr>
          <p:cNvPr id="3" name="Content Placeholder 2">
            <a:extLst>
              <a:ext uri="{FF2B5EF4-FFF2-40B4-BE49-F238E27FC236}">
                <a16:creationId xmlns:a16="http://schemas.microsoft.com/office/drawing/2014/main" id="{7D7F9A5A-2AD0-1E3F-ACDE-60424AA4FEA0}"/>
              </a:ext>
            </a:extLst>
          </p:cNvPr>
          <p:cNvSpPr>
            <a:spLocks noGrp="1"/>
          </p:cNvSpPr>
          <p:nvPr>
            <p:ph idx="1"/>
          </p:nvPr>
        </p:nvSpPr>
        <p:spPr>
          <a:xfrm>
            <a:off x="822960" y="2003050"/>
            <a:ext cx="7543801" cy="4023360"/>
          </a:xfrm>
        </p:spPr>
        <p:txBody>
          <a:bodyPr>
            <a:noAutofit/>
          </a:bodyPr>
          <a:lstStyle/>
          <a:p>
            <a:r>
              <a:rPr lang="en-US" sz="1400" b="1" dirty="0"/>
              <a:t>4. Initial Observations</a:t>
            </a:r>
          </a:p>
          <a:p>
            <a:pPr lvl="1"/>
            <a:r>
              <a:rPr lang="en-US" sz="1400" dirty="0"/>
              <a:t>Longer rides generally cost more; price likely correlates with distance.</a:t>
            </a:r>
          </a:p>
          <a:p>
            <a:pPr lvl="1"/>
            <a:r>
              <a:rPr lang="en-US" sz="1400" dirty="0"/>
              <a:t>Surge pricing is applied to some rides, affecting fare.</a:t>
            </a:r>
          </a:p>
          <a:p>
            <a:pPr lvl="1"/>
            <a:r>
              <a:rPr lang="en-US" sz="1400" dirty="0"/>
              <a:t>Certain cab types may be more expensive on average.</a:t>
            </a:r>
          </a:p>
          <a:p>
            <a:pPr lvl="1"/>
            <a:r>
              <a:rPr lang="en-US" sz="1400" dirty="0"/>
              <a:t>Some routes (source-destination pairs) are more frequent, showing demand hotspots.</a:t>
            </a:r>
          </a:p>
          <a:p>
            <a:r>
              <a:rPr lang="en-US" sz="1400" b="1" dirty="0"/>
              <a:t>5. Next Steps for Analysis</a:t>
            </a:r>
          </a:p>
          <a:p>
            <a:pPr lvl="1"/>
            <a:r>
              <a:rPr lang="en-US" sz="1400" dirty="0"/>
              <a:t>Handle missing values in price.</a:t>
            </a:r>
          </a:p>
          <a:p>
            <a:pPr lvl="1"/>
            <a:r>
              <a:rPr lang="en-US" sz="1400" dirty="0"/>
              <a:t>Analyze correlation between numeric fields (distance, price, </a:t>
            </a:r>
            <a:r>
              <a:rPr lang="en-US" sz="1400" dirty="0" err="1"/>
              <a:t>surge_multiplier</a:t>
            </a:r>
            <a:r>
              <a:rPr lang="en-US" sz="1400" dirty="0"/>
              <a:t>).</a:t>
            </a:r>
          </a:p>
          <a:p>
            <a:pPr lvl="1"/>
            <a:r>
              <a:rPr lang="en-US" sz="1400" dirty="0"/>
              <a:t>Aggregate and visualize data:</a:t>
            </a:r>
          </a:p>
          <a:p>
            <a:pPr lvl="2"/>
            <a:r>
              <a:rPr lang="en-US" dirty="0"/>
              <a:t>Average price per cab type</a:t>
            </a:r>
          </a:p>
          <a:p>
            <a:pPr lvl="2"/>
            <a:r>
              <a:rPr lang="en-US" dirty="0"/>
              <a:t>Most popular sources and destinations</a:t>
            </a:r>
          </a:p>
          <a:p>
            <a:pPr lvl="2"/>
            <a:r>
              <a:rPr lang="en-US" dirty="0"/>
              <a:t>Impact of surge multiplier on price</a:t>
            </a:r>
          </a:p>
          <a:p>
            <a:pPr lvl="1"/>
            <a:r>
              <a:rPr lang="en-US" sz="1400" dirty="0"/>
              <a:t>Identify outliers in price and distance.</a:t>
            </a:r>
          </a:p>
        </p:txBody>
      </p:sp>
    </p:spTree>
    <p:extLst>
      <p:ext uri="{BB962C8B-B14F-4D97-AF65-F5344CB8AC3E}">
        <p14:creationId xmlns:p14="http://schemas.microsoft.com/office/powerpoint/2010/main" val="12363960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4633" y="286604"/>
            <a:ext cx="8701548" cy="1450757"/>
          </a:xfrm>
        </p:spPr>
        <p:txBody>
          <a:bodyPr>
            <a:normAutofit/>
          </a:bodyPr>
          <a:lstStyle/>
          <a:p>
            <a:r>
              <a:rPr lang="en-US" sz="4000" dirty="0">
                <a:latin typeface="Aharoni" panose="02010803020104030203" pitchFamily="2" charset="-79"/>
                <a:cs typeface="Aharoni" panose="02010803020104030203" pitchFamily="2" charset="-79"/>
              </a:rPr>
              <a:t>Visual Insights from Initial Analysis</a:t>
            </a:r>
            <a:endParaRPr sz="4000" dirty="0">
              <a:latin typeface="Aharoni" panose="02010803020104030203" pitchFamily="2" charset="-79"/>
              <a:cs typeface="Aharoni" panose="02010803020104030203" pitchFamily="2" charset="-79"/>
            </a:endParaRPr>
          </a:p>
        </p:txBody>
      </p:sp>
      <p:sp>
        <p:nvSpPr>
          <p:cNvPr id="4" name="TextBox 3"/>
          <p:cNvSpPr txBox="1"/>
          <p:nvPr/>
        </p:nvSpPr>
        <p:spPr>
          <a:xfrm>
            <a:off x="393291" y="4892040"/>
            <a:ext cx="8622890" cy="1477328"/>
          </a:xfrm>
          <a:prstGeom prst="rect">
            <a:avLst/>
          </a:prstGeom>
          <a:noFill/>
        </p:spPr>
        <p:txBody>
          <a:bodyPr wrap="square">
            <a:spAutoFit/>
          </a:bodyPr>
          <a:lstStyle/>
          <a:p>
            <a:pPr algn="just"/>
            <a:r>
              <a:rPr lang="en-US" dirty="0">
                <a:latin typeface="Androgyne" panose="05080000000003050000" pitchFamily="82" charset="0"/>
              </a:rPr>
              <a:t>This correlation heatmap shows relationships between four variables: distance, </a:t>
            </a:r>
            <a:r>
              <a:rPr lang="en-US" dirty="0" err="1">
                <a:latin typeface="Androgyne" panose="05080000000003050000" pitchFamily="82" charset="0"/>
              </a:rPr>
              <a:t>time_stamp</a:t>
            </a:r>
            <a:r>
              <a:rPr lang="en-US" dirty="0">
                <a:latin typeface="Androgyne" panose="05080000000003050000" pitchFamily="82" charset="0"/>
              </a:rPr>
              <a:t>, price, and </a:t>
            </a:r>
            <a:r>
              <a:rPr lang="en-US" dirty="0" err="1">
                <a:latin typeface="Androgyne" panose="05080000000003050000" pitchFamily="82" charset="0"/>
              </a:rPr>
              <a:t>surge_multiplier</a:t>
            </a:r>
            <a:r>
              <a:rPr lang="en-US" dirty="0">
                <a:latin typeface="Androgyne" panose="05080000000003050000" pitchFamily="82" charset="0"/>
              </a:rPr>
              <a:t>.- </a:t>
            </a:r>
          </a:p>
          <a:p>
            <a:pPr marL="285750" indent="-285750" algn="just">
              <a:buFont typeface="Arial" panose="020B0604020202020204" pitchFamily="34" charset="0"/>
              <a:buChar char="•"/>
            </a:pPr>
            <a:r>
              <a:rPr lang="en-US" dirty="0">
                <a:latin typeface="Androgyne" panose="05080000000003050000" pitchFamily="82" charset="0"/>
              </a:rPr>
              <a:t>distance has a moderate positive correlation with price (0.33).</a:t>
            </a:r>
          </a:p>
          <a:p>
            <a:pPr marL="285750" indent="-285750" algn="just">
              <a:buFont typeface="Arial" panose="020B0604020202020204" pitchFamily="34" charset="0"/>
              <a:buChar char="•"/>
            </a:pPr>
            <a:r>
              <a:rPr lang="en-US" dirty="0">
                <a:latin typeface="Androgyne" panose="05080000000003050000" pitchFamily="82" charset="0"/>
              </a:rPr>
              <a:t>price has a weak positive correlation with </a:t>
            </a:r>
            <a:r>
              <a:rPr lang="en-US" dirty="0" err="1">
                <a:latin typeface="Androgyne" panose="05080000000003050000" pitchFamily="82" charset="0"/>
              </a:rPr>
              <a:t>surge_multiplier</a:t>
            </a:r>
            <a:r>
              <a:rPr lang="en-US" dirty="0">
                <a:latin typeface="Androgyne" panose="05080000000003050000" pitchFamily="82" charset="0"/>
              </a:rPr>
              <a:t> (0.2).</a:t>
            </a:r>
          </a:p>
          <a:p>
            <a:pPr marL="285750" indent="-285750" algn="just">
              <a:buFont typeface="Arial" panose="020B0604020202020204" pitchFamily="34" charset="0"/>
              <a:buChar char="•"/>
            </a:pPr>
            <a:r>
              <a:rPr lang="en-US" dirty="0">
                <a:latin typeface="Androgyne" panose="05080000000003050000" pitchFamily="82" charset="0"/>
              </a:rPr>
              <a:t>Other correlations are very weak (close to 0).</a:t>
            </a:r>
            <a:endParaRPr dirty="0">
              <a:latin typeface="Androgyne" panose="05080000000003050000" pitchFamily="82" charset="0"/>
            </a:endParaRPr>
          </a:p>
        </p:txBody>
      </p:sp>
      <p:pic>
        <p:nvPicPr>
          <p:cNvPr id="6" name="Picture 5">
            <a:extLst>
              <a:ext uri="{FF2B5EF4-FFF2-40B4-BE49-F238E27FC236}">
                <a16:creationId xmlns:a16="http://schemas.microsoft.com/office/drawing/2014/main" id="{CC03ACC4-2412-941E-A5FA-360072ECFAF3}"/>
              </a:ext>
            </a:extLst>
          </p:cNvPr>
          <p:cNvPicPr>
            <a:picLocks noChangeAspect="1"/>
          </p:cNvPicPr>
          <p:nvPr/>
        </p:nvPicPr>
        <p:blipFill>
          <a:blip r:embed="rId2"/>
          <a:srcRect/>
          <a:stretch/>
        </p:blipFill>
        <p:spPr>
          <a:xfrm>
            <a:off x="1513114" y="1622807"/>
            <a:ext cx="5562600" cy="326923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323" y="286604"/>
            <a:ext cx="9045677" cy="1450757"/>
          </a:xfrm>
        </p:spPr>
        <p:txBody>
          <a:bodyPr>
            <a:normAutofit/>
          </a:bodyPr>
          <a:lstStyle/>
          <a:p>
            <a:r>
              <a:rPr kumimoji="0" lang="en-US" sz="4000" b="0" i="0" u="none" strike="noStrike" kern="1200" cap="none" spc="-50" normalizeH="0" baseline="0" noProof="0" dirty="0">
                <a:ln>
                  <a:noFill/>
                </a:ln>
                <a:solidFill>
                  <a:srgbClr val="000000">
                    <a:lumMod val="75000"/>
                    <a:lumOff val="25000"/>
                  </a:srgbClr>
                </a:solidFill>
                <a:effectLst/>
                <a:uLnTx/>
                <a:uFillTx/>
                <a:latin typeface="Aharoni" panose="02010803020104030203" pitchFamily="2" charset="-79"/>
                <a:ea typeface="+mj-ea"/>
                <a:cs typeface="Aharoni" panose="02010803020104030203" pitchFamily="2" charset="-79"/>
              </a:rPr>
              <a:t>Visual Insights from Initial Analysis</a:t>
            </a:r>
            <a:endParaRPr dirty="0">
              <a:latin typeface="Androgyne" panose="05080000000003050000" pitchFamily="82" charset="0"/>
            </a:endParaRPr>
          </a:p>
        </p:txBody>
      </p:sp>
      <p:pic>
        <p:nvPicPr>
          <p:cNvPr id="6" name="Picture 5">
            <a:extLst>
              <a:ext uri="{FF2B5EF4-FFF2-40B4-BE49-F238E27FC236}">
                <a16:creationId xmlns:a16="http://schemas.microsoft.com/office/drawing/2014/main" id="{636577B2-6920-1A58-D45A-06FAD94DEEFB}"/>
              </a:ext>
            </a:extLst>
          </p:cNvPr>
          <p:cNvPicPr>
            <a:picLocks noChangeAspect="1"/>
          </p:cNvPicPr>
          <p:nvPr/>
        </p:nvPicPr>
        <p:blipFill>
          <a:blip r:embed="rId2"/>
          <a:srcRect/>
          <a:stretch/>
        </p:blipFill>
        <p:spPr>
          <a:xfrm>
            <a:off x="2142653" y="1909465"/>
            <a:ext cx="5045505" cy="3211176"/>
          </a:xfrm>
          <a:prstGeom prst="rect">
            <a:avLst/>
          </a:prstGeom>
        </p:spPr>
      </p:pic>
      <p:sp>
        <p:nvSpPr>
          <p:cNvPr id="3" name="TextBox 2">
            <a:extLst>
              <a:ext uri="{FF2B5EF4-FFF2-40B4-BE49-F238E27FC236}">
                <a16:creationId xmlns:a16="http://schemas.microsoft.com/office/drawing/2014/main" id="{CAECA16C-23D0-6FBF-615F-3F05D36DE3DF}"/>
              </a:ext>
            </a:extLst>
          </p:cNvPr>
          <p:cNvSpPr txBox="1"/>
          <p:nvPr/>
        </p:nvSpPr>
        <p:spPr>
          <a:xfrm>
            <a:off x="239486" y="5214257"/>
            <a:ext cx="8763000" cy="646331"/>
          </a:xfrm>
          <a:prstGeom prst="rect">
            <a:avLst/>
          </a:prstGeom>
          <a:noFill/>
        </p:spPr>
        <p:txBody>
          <a:bodyPr wrap="square" rtlCol="0">
            <a:spAutoFit/>
          </a:bodyPr>
          <a:lstStyle/>
          <a:p>
            <a:r>
              <a:rPr lang="en-US" dirty="0"/>
              <a:t>Lyft prices seem to have a wider range and higher median compared to Uber. Uber prices are generally lower and less spread out. Both have some outliers showing higher prices.</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7A4A82-0035-FD11-7605-7C35300A1CD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7508CE6-0314-B88A-FEDC-61005D19144C}"/>
              </a:ext>
            </a:extLst>
          </p:cNvPr>
          <p:cNvSpPr>
            <a:spLocks noGrp="1"/>
          </p:cNvSpPr>
          <p:nvPr>
            <p:ph type="title"/>
          </p:nvPr>
        </p:nvSpPr>
        <p:spPr>
          <a:xfrm>
            <a:off x="304800" y="286604"/>
            <a:ext cx="8608292" cy="1450757"/>
          </a:xfrm>
        </p:spPr>
        <p:txBody>
          <a:bodyPr>
            <a:normAutofit/>
          </a:bodyPr>
          <a:lstStyle/>
          <a:p>
            <a:r>
              <a:rPr kumimoji="0" lang="en-US" sz="4000" b="0" i="0" u="none" strike="noStrike" kern="1200" cap="none" spc="-50" normalizeH="0" baseline="0" noProof="0" dirty="0">
                <a:ln>
                  <a:noFill/>
                </a:ln>
                <a:solidFill>
                  <a:srgbClr val="000000">
                    <a:lumMod val="75000"/>
                    <a:lumOff val="25000"/>
                  </a:srgbClr>
                </a:solidFill>
                <a:effectLst/>
                <a:uLnTx/>
                <a:uFillTx/>
                <a:latin typeface="Aharoni" panose="02010803020104030203" pitchFamily="2" charset="-79"/>
                <a:ea typeface="+mj-ea"/>
                <a:cs typeface="Aharoni" panose="02010803020104030203" pitchFamily="2" charset="-79"/>
              </a:rPr>
              <a:t>Visual Insights from Initial Analysis</a:t>
            </a:r>
            <a:endParaRPr dirty="0">
              <a:latin typeface="Androgyne" panose="05080000000003050000" pitchFamily="82" charset="0"/>
            </a:endParaRPr>
          </a:p>
        </p:txBody>
      </p:sp>
      <p:sp>
        <p:nvSpPr>
          <p:cNvPr id="8" name="Rectangle 1">
            <a:extLst>
              <a:ext uri="{FF2B5EF4-FFF2-40B4-BE49-F238E27FC236}">
                <a16:creationId xmlns:a16="http://schemas.microsoft.com/office/drawing/2014/main" id="{B6707F36-EE9B-4882-9C8C-E56E1FC2A886}"/>
              </a:ext>
            </a:extLst>
          </p:cNvPr>
          <p:cNvSpPr>
            <a:spLocks noChangeArrowheads="1"/>
          </p:cNvSpPr>
          <p:nvPr/>
        </p:nvSpPr>
        <p:spPr bwMode="auto">
          <a:xfrm>
            <a:off x="80284" y="5117872"/>
            <a:ext cx="8983431"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just" defTabSz="914400" eaLnBrk="0" fontAlgn="base" hangingPunct="0">
              <a:spcBef>
                <a:spcPct val="0"/>
              </a:spcBef>
              <a:spcAft>
                <a:spcPct val="0"/>
              </a:spcAft>
            </a:pPr>
            <a:r>
              <a:rPr lang="en-US" dirty="0">
                <a:latin typeface="Androgyne" panose="05080000000003050000" pitchFamily="82" charset="0"/>
              </a:rPr>
              <a:t>This graph shows the count of rides from various sources to different destinations in Boston. Each source (like Haymarket Square, Back Bay) has bars representing the count of rides to destinations like North Station, Northeastern University, etc. The colors differentiate the destinations.</a:t>
            </a:r>
            <a:endParaRPr lang="en-US" altLang="en-US" dirty="0">
              <a:latin typeface="Androgyne" panose="05080000000003050000" pitchFamily="82" charset="0"/>
            </a:endParaRPr>
          </a:p>
        </p:txBody>
      </p:sp>
      <p:pic>
        <p:nvPicPr>
          <p:cNvPr id="7" name="Picture 6">
            <a:extLst>
              <a:ext uri="{FF2B5EF4-FFF2-40B4-BE49-F238E27FC236}">
                <a16:creationId xmlns:a16="http://schemas.microsoft.com/office/drawing/2014/main" id="{C826EDCA-EFAC-726C-5FE7-43CB7F7BCC02}"/>
              </a:ext>
            </a:extLst>
          </p:cNvPr>
          <p:cNvPicPr>
            <a:picLocks noChangeAspect="1"/>
          </p:cNvPicPr>
          <p:nvPr/>
        </p:nvPicPr>
        <p:blipFill>
          <a:blip r:embed="rId2"/>
          <a:stretch>
            <a:fillRect/>
          </a:stretch>
        </p:blipFill>
        <p:spPr>
          <a:xfrm>
            <a:off x="1415141" y="1668112"/>
            <a:ext cx="6313716" cy="3519010"/>
          </a:xfrm>
          <a:prstGeom prst="rect">
            <a:avLst/>
          </a:prstGeom>
        </p:spPr>
      </p:pic>
    </p:spTree>
    <p:extLst>
      <p:ext uri="{BB962C8B-B14F-4D97-AF65-F5344CB8AC3E}">
        <p14:creationId xmlns:p14="http://schemas.microsoft.com/office/powerpoint/2010/main" val="32374826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C96CDF-D504-6BE8-3D6B-93E0C69B67E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CB196BB-D380-FF89-323A-AFB9FA5035E7}"/>
              </a:ext>
            </a:extLst>
          </p:cNvPr>
          <p:cNvSpPr>
            <a:spLocks noGrp="1"/>
          </p:cNvSpPr>
          <p:nvPr>
            <p:ph type="title"/>
          </p:nvPr>
        </p:nvSpPr>
        <p:spPr>
          <a:xfrm>
            <a:off x="442452" y="286604"/>
            <a:ext cx="8465574" cy="1450757"/>
          </a:xfrm>
        </p:spPr>
        <p:txBody>
          <a:bodyPr>
            <a:normAutofit/>
          </a:bodyPr>
          <a:lstStyle/>
          <a:p>
            <a:r>
              <a:rPr kumimoji="0" lang="en-US" sz="4000" b="0" i="0" u="none" strike="noStrike" kern="1200" cap="none" spc="-50" normalizeH="0" baseline="0" noProof="0" dirty="0">
                <a:ln>
                  <a:noFill/>
                </a:ln>
                <a:solidFill>
                  <a:srgbClr val="000000">
                    <a:lumMod val="75000"/>
                    <a:lumOff val="25000"/>
                  </a:srgbClr>
                </a:solidFill>
                <a:effectLst/>
                <a:uLnTx/>
                <a:uFillTx/>
                <a:latin typeface="Aharoni" panose="02010803020104030203" pitchFamily="2" charset="-79"/>
                <a:ea typeface="+mj-ea"/>
                <a:cs typeface="Aharoni" panose="02010803020104030203" pitchFamily="2" charset="-79"/>
              </a:rPr>
              <a:t>Visual Insights from Initial Analysis</a:t>
            </a:r>
            <a:endParaRPr dirty="0">
              <a:latin typeface="Androgyne" panose="05080000000003050000" pitchFamily="82" charset="0"/>
            </a:endParaRPr>
          </a:p>
        </p:txBody>
      </p:sp>
      <p:sp>
        <p:nvSpPr>
          <p:cNvPr id="6" name="Rectangle 1">
            <a:extLst>
              <a:ext uri="{FF2B5EF4-FFF2-40B4-BE49-F238E27FC236}">
                <a16:creationId xmlns:a16="http://schemas.microsoft.com/office/drawing/2014/main" id="{2B3F93EA-53EB-56AC-8846-A71BB200571C}"/>
              </a:ext>
            </a:extLst>
          </p:cNvPr>
          <p:cNvSpPr>
            <a:spLocks noChangeArrowheads="1"/>
          </p:cNvSpPr>
          <p:nvPr/>
        </p:nvSpPr>
        <p:spPr bwMode="auto">
          <a:xfrm rot="10800000" flipV="1">
            <a:off x="781663" y="5282960"/>
            <a:ext cx="7875639"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just" defTabSz="914400" eaLnBrk="0" fontAlgn="base" hangingPunct="0">
              <a:spcBef>
                <a:spcPct val="0"/>
              </a:spcBef>
              <a:spcAft>
                <a:spcPct val="0"/>
              </a:spcAft>
            </a:pPr>
            <a:r>
              <a:rPr lang="en-US" dirty="0">
                <a:latin typeface="Androgyne" panose="05080000000003050000" pitchFamily="82" charset="0"/>
              </a:rPr>
              <a:t>A bar graph comparing the average prices of Lyft and Uber. Based on the graph:- Lyft's average price is around 17.5</a:t>
            </a:r>
          </a:p>
          <a:p>
            <a:pPr lvl="0" algn="just" defTabSz="914400" eaLnBrk="0" fontAlgn="base" hangingPunct="0">
              <a:spcBef>
                <a:spcPct val="0"/>
              </a:spcBef>
              <a:spcAft>
                <a:spcPct val="0"/>
              </a:spcAft>
            </a:pPr>
            <a:r>
              <a:rPr lang="en-US" dirty="0">
                <a:latin typeface="Androgyne" panose="05080000000003050000" pitchFamily="82" charset="0"/>
              </a:rPr>
              <a:t>Uber's average price is around 15.5</a:t>
            </a:r>
            <a:endParaRPr kumimoji="0" lang="en-US" altLang="en-US" sz="1800" b="0" i="0" u="none" strike="noStrike" cap="none" normalizeH="0" baseline="0" dirty="0">
              <a:ln>
                <a:noFill/>
              </a:ln>
              <a:solidFill>
                <a:schemeClr val="tx1"/>
              </a:solidFill>
              <a:effectLst/>
              <a:latin typeface="Androgyne" panose="05080000000003050000" pitchFamily="82" charset="0"/>
            </a:endParaRPr>
          </a:p>
        </p:txBody>
      </p:sp>
      <p:pic>
        <p:nvPicPr>
          <p:cNvPr id="5" name="Picture 4">
            <a:extLst>
              <a:ext uri="{FF2B5EF4-FFF2-40B4-BE49-F238E27FC236}">
                <a16:creationId xmlns:a16="http://schemas.microsoft.com/office/drawing/2014/main" id="{F6456063-25EF-E262-8445-6CE9F20D4F78}"/>
              </a:ext>
            </a:extLst>
          </p:cNvPr>
          <p:cNvPicPr>
            <a:picLocks noChangeAspect="1"/>
          </p:cNvPicPr>
          <p:nvPr/>
        </p:nvPicPr>
        <p:blipFill>
          <a:blip r:embed="rId2"/>
          <a:srcRect/>
          <a:stretch/>
        </p:blipFill>
        <p:spPr>
          <a:xfrm>
            <a:off x="2028739" y="1892598"/>
            <a:ext cx="4542133" cy="3096626"/>
          </a:xfrm>
          <a:prstGeom prst="rect">
            <a:avLst/>
          </a:prstGeom>
        </p:spPr>
      </p:pic>
    </p:spTree>
    <p:extLst>
      <p:ext uri="{BB962C8B-B14F-4D97-AF65-F5344CB8AC3E}">
        <p14:creationId xmlns:p14="http://schemas.microsoft.com/office/powerpoint/2010/main" val="6051314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6B9F86-ACB3-7FCE-53CB-96505D64999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FFC2CB-7EFE-5848-E355-AA2270B34ADB}"/>
              </a:ext>
            </a:extLst>
          </p:cNvPr>
          <p:cNvSpPr>
            <a:spLocks noGrp="1"/>
          </p:cNvSpPr>
          <p:nvPr>
            <p:ph type="title"/>
          </p:nvPr>
        </p:nvSpPr>
        <p:spPr>
          <a:xfrm>
            <a:off x="478971" y="286604"/>
            <a:ext cx="8382000" cy="1450757"/>
          </a:xfrm>
        </p:spPr>
        <p:txBody>
          <a:bodyPr>
            <a:normAutofit/>
          </a:bodyPr>
          <a:lstStyle/>
          <a:p>
            <a:r>
              <a:rPr kumimoji="0" lang="en-US" sz="4000" b="0" i="0" u="none" strike="noStrike" kern="1200" cap="none" spc="-50" normalizeH="0" baseline="0" noProof="0" dirty="0">
                <a:ln>
                  <a:noFill/>
                </a:ln>
                <a:solidFill>
                  <a:srgbClr val="000000">
                    <a:lumMod val="75000"/>
                    <a:lumOff val="25000"/>
                  </a:srgbClr>
                </a:solidFill>
                <a:effectLst/>
                <a:uLnTx/>
                <a:uFillTx/>
                <a:latin typeface="Aharoni" panose="02010803020104030203" pitchFamily="2" charset="-79"/>
                <a:ea typeface="+mj-ea"/>
                <a:cs typeface="Aharoni" panose="02010803020104030203" pitchFamily="2" charset="-79"/>
              </a:rPr>
              <a:t>Visual Insights from Initial Analysis</a:t>
            </a:r>
            <a:endParaRPr dirty="0">
              <a:latin typeface="Androgyne" panose="05080000000003050000" pitchFamily="82" charset="0"/>
            </a:endParaRPr>
          </a:p>
        </p:txBody>
      </p:sp>
      <p:sp>
        <p:nvSpPr>
          <p:cNvPr id="8" name="Rectangle 1">
            <a:extLst>
              <a:ext uri="{FF2B5EF4-FFF2-40B4-BE49-F238E27FC236}">
                <a16:creationId xmlns:a16="http://schemas.microsoft.com/office/drawing/2014/main" id="{5A7DE8AE-99CC-58ED-2BDD-B149B45134E4}"/>
              </a:ext>
            </a:extLst>
          </p:cNvPr>
          <p:cNvSpPr>
            <a:spLocks noChangeArrowheads="1"/>
          </p:cNvSpPr>
          <p:nvPr/>
        </p:nvSpPr>
        <p:spPr bwMode="auto">
          <a:xfrm>
            <a:off x="798653" y="5355678"/>
            <a:ext cx="7975233"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lgn="just" defTabSz="914400" eaLnBrk="0" fontAlgn="base" hangingPunct="0">
              <a:spcBef>
                <a:spcPct val="0"/>
              </a:spcBef>
              <a:spcAft>
                <a:spcPct val="0"/>
              </a:spcAft>
            </a:pPr>
            <a:r>
              <a:rPr lang="en-US" dirty="0">
                <a:latin typeface="Androgyne" panose="05080000000003050000" pitchFamily="82" charset="0"/>
              </a:rPr>
              <a:t>This bar chart shows the "Number of Rides per Source" in various Boston locations. Haymarket Square and West End have the highest number of rides (~190), while Boston University has the lowest among shown (~125).</a:t>
            </a:r>
            <a:endParaRPr kumimoji="0" lang="en-US" altLang="en-US" sz="1800" b="0" i="0" u="none" strike="noStrike" cap="none" normalizeH="0" baseline="0" dirty="0">
              <a:ln>
                <a:noFill/>
              </a:ln>
              <a:solidFill>
                <a:schemeClr val="tx1"/>
              </a:solidFill>
              <a:effectLst/>
              <a:latin typeface="Androgyne" panose="05080000000003050000" pitchFamily="82" charset="0"/>
            </a:endParaRPr>
          </a:p>
        </p:txBody>
      </p:sp>
      <p:pic>
        <p:nvPicPr>
          <p:cNvPr id="4" name="Picture 3">
            <a:extLst>
              <a:ext uri="{FF2B5EF4-FFF2-40B4-BE49-F238E27FC236}">
                <a16:creationId xmlns:a16="http://schemas.microsoft.com/office/drawing/2014/main" id="{A2F4609B-C3E4-9E02-50D8-82606328D91C}"/>
              </a:ext>
            </a:extLst>
          </p:cNvPr>
          <p:cNvPicPr>
            <a:picLocks noChangeAspect="1"/>
          </p:cNvPicPr>
          <p:nvPr/>
        </p:nvPicPr>
        <p:blipFill>
          <a:blip r:embed="rId2"/>
          <a:srcRect/>
          <a:stretch/>
        </p:blipFill>
        <p:spPr>
          <a:xfrm>
            <a:off x="1592824" y="1915886"/>
            <a:ext cx="5505525" cy="3204754"/>
          </a:xfrm>
          <a:prstGeom prst="rect">
            <a:avLst/>
          </a:prstGeom>
        </p:spPr>
      </p:pic>
    </p:spTree>
    <p:extLst>
      <p:ext uri="{BB962C8B-B14F-4D97-AF65-F5344CB8AC3E}">
        <p14:creationId xmlns:p14="http://schemas.microsoft.com/office/powerpoint/2010/main" val="3000673495"/>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249</TotalTime>
  <Words>1033</Words>
  <Application>Microsoft Office PowerPoint</Application>
  <PresentationFormat>On-screen Show (4:3)</PresentationFormat>
  <Paragraphs>80</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Aharoni</vt:lpstr>
      <vt:lpstr>Androgyne</vt:lpstr>
      <vt:lpstr>Aptos Narrow</vt:lpstr>
      <vt:lpstr>Arial</vt:lpstr>
      <vt:lpstr>Calibri</vt:lpstr>
      <vt:lpstr>Calibri Light</vt:lpstr>
      <vt:lpstr>Retrospect</vt:lpstr>
      <vt:lpstr>  Uber and Lyft Cab Prices Dataset Analysis  Source: Kaggle   Dataset: Uber and Lyft Cab Prices Dataset Dataset </vt:lpstr>
      <vt:lpstr>Introduction</vt:lpstr>
      <vt:lpstr>Initial Analysis of the Dataset</vt:lpstr>
      <vt:lpstr>Initial Analysis of the Dataset</vt:lpstr>
      <vt:lpstr>Visual Insights from Initial Analysis</vt:lpstr>
      <vt:lpstr>Visual Insights from Initial Analysis</vt:lpstr>
      <vt:lpstr>Visual Insights from Initial Analysis</vt:lpstr>
      <vt:lpstr>Visual Insights from Initial Analysis</vt:lpstr>
      <vt:lpstr>Visual Insights from Initial Analysis</vt:lpstr>
      <vt:lpstr>Visual Insights from Initial Analysis</vt:lpstr>
      <vt:lpstr>Dataset Observations</vt:lpstr>
      <vt:lpstr>Dataset Observations</vt:lpstr>
      <vt:lpstr>Conclusion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HANU SATYA BHARADWAJ KOLLEPARA</dc:creator>
  <cp:keywords/>
  <dc:description>generated using python-pptx</dc:description>
  <cp:lastModifiedBy>B B</cp:lastModifiedBy>
  <cp:revision>22</cp:revision>
  <dcterms:created xsi:type="dcterms:W3CDTF">2013-01-27T09:14:16Z</dcterms:created>
  <dcterms:modified xsi:type="dcterms:W3CDTF">2025-10-05T11:29:03Z</dcterms:modified>
  <cp:category/>
</cp:coreProperties>
</file>