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AE9D3E-8A5B-4591-9FF6-5C8731AB6DD2}" type="datetimeFigureOut">
              <a:rPr lang="en-IN" smtClean="0"/>
              <a:t>17-06-25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03A4625-39FA-4B7E-AF1F-0DCC44A0E890}" type="slidenum">
              <a:rPr lang="en-IN" smtClean="0"/>
              <a:t>‹#›</a:t>
            </a:fld>
            <a:endParaRPr lang="en-IN"/>
          </a:p>
        </p:txBody>
      </p:sp>
    </p:spTree>
    <p:extLst>
      <p:ext uri="{BB962C8B-B14F-4D97-AF65-F5344CB8AC3E}">
        <p14:creationId xmlns:p14="http://schemas.microsoft.com/office/powerpoint/2010/main" val="327322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E9D3E-8A5B-4591-9FF6-5C8731AB6DD2}" type="datetimeFigureOut">
              <a:rPr lang="en-IN" smtClean="0"/>
              <a:t>17-06-25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284892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E9D3E-8A5B-4591-9FF6-5C8731AB6DD2}" type="datetimeFigureOut">
              <a:rPr lang="en-IN" smtClean="0"/>
              <a:t>17-06-25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378180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E9D3E-8A5B-4591-9FF6-5C8731AB6DD2}" type="datetimeFigureOut">
              <a:rPr lang="en-IN" smtClean="0"/>
              <a:t>17-06-25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157360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7AE9D3E-8A5B-4591-9FF6-5C8731AB6DD2}" type="datetimeFigureOut">
              <a:rPr lang="en-IN" smtClean="0"/>
              <a:t>17-06-25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03A4625-39FA-4B7E-AF1F-0DCC44A0E890}" type="slidenum">
              <a:rPr lang="en-IN" smtClean="0"/>
              <a:t>‹#›</a:t>
            </a:fld>
            <a:endParaRPr lang="en-IN"/>
          </a:p>
        </p:txBody>
      </p:sp>
    </p:spTree>
    <p:extLst>
      <p:ext uri="{BB962C8B-B14F-4D97-AF65-F5344CB8AC3E}">
        <p14:creationId xmlns:p14="http://schemas.microsoft.com/office/powerpoint/2010/main" val="1002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AE9D3E-8A5B-4591-9FF6-5C8731AB6DD2}" type="datetimeFigureOut">
              <a:rPr lang="en-IN" smtClean="0"/>
              <a:t>17-06-25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360655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AE9D3E-8A5B-4591-9FF6-5C8731AB6DD2}" type="datetimeFigureOut">
              <a:rPr lang="en-IN" smtClean="0"/>
              <a:t>17-06-25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209299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AE9D3E-8A5B-4591-9FF6-5C8731AB6DD2}" type="datetimeFigureOut">
              <a:rPr lang="en-IN" smtClean="0"/>
              <a:t>17-06-25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160013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E9D3E-8A5B-4591-9FF6-5C8731AB6DD2}" type="datetimeFigureOut">
              <a:rPr lang="en-IN" smtClean="0"/>
              <a:t>17-06-25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414834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E9D3E-8A5B-4591-9FF6-5C8731AB6DD2}" type="datetimeFigureOut">
              <a:rPr lang="en-IN" smtClean="0"/>
              <a:t>17-06-25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224599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E9D3E-8A5B-4591-9FF6-5C8731AB6DD2}" type="datetimeFigureOut">
              <a:rPr lang="en-IN" smtClean="0"/>
              <a:t>17-06-25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03A4625-39FA-4B7E-AF1F-0DCC44A0E890}" type="slidenum">
              <a:rPr lang="en-IN" smtClean="0"/>
              <a:t>‹#›</a:t>
            </a:fld>
            <a:endParaRPr lang="en-IN"/>
          </a:p>
        </p:txBody>
      </p:sp>
    </p:spTree>
    <p:extLst>
      <p:ext uri="{BB962C8B-B14F-4D97-AF65-F5344CB8AC3E}">
        <p14:creationId xmlns:p14="http://schemas.microsoft.com/office/powerpoint/2010/main" val="5947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AE9D3E-8A5B-4591-9FF6-5C8731AB6DD2}" type="datetimeFigureOut">
              <a:rPr lang="en-IN" smtClean="0"/>
              <a:t>17-06-25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03A4625-39FA-4B7E-AF1F-0DCC44A0E890}" type="slidenum">
              <a:rPr lang="en-IN" smtClean="0"/>
              <a:t>‹#›</a:t>
            </a:fld>
            <a:endParaRPr lang="en-IN"/>
          </a:p>
        </p:txBody>
      </p:sp>
    </p:spTree>
    <p:extLst>
      <p:ext uri="{BB962C8B-B14F-4D97-AF65-F5344CB8AC3E}">
        <p14:creationId xmlns:p14="http://schemas.microsoft.com/office/powerpoint/2010/main" val="1051929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pilepsy.com/complications-risks/emergencies" TargetMode="External"/><Relationship Id="rId2" Type="http://schemas.openxmlformats.org/officeDocument/2006/relationships/hyperlink" Target="https://www.epilepsy.com/what-is-epilepsy/seizur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ayoclinic.org/diseases-conditions/epilepsy/symptoms-causes/syc-20350093" TargetMode="External"/><Relationship Id="rId2" Type="http://schemas.openxmlformats.org/officeDocument/2006/relationships/hyperlink" Target="https://www.ncbi.nlm.nih.gov/books/NBK390347/"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11042-023-15052-2" TargetMode="External"/><Relationship Id="rId5" Type="http://schemas.openxmlformats.org/officeDocument/2006/relationships/hyperlink" Target="https://www.epilepsy.com/what-is-epilepsy/seizure-types" TargetMode="External"/><Relationship Id="rId4" Type="http://schemas.openxmlformats.org/officeDocument/2006/relationships/hyperlink" Target="https://www.epilepsy.com/what-is-epilepsy/understanding-seiz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0545-49D2-F1E6-2450-EC883D06B2CE}"/>
              </a:ext>
            </a:extLst>
          </p:cNvPr>
          <p:cNvSpPr>
            <a:spLocks noGrp="1"/>
          </p:cNvSpPr>
          <p:nvPr>
            <p:ph type="ctrTitle"/>
          </p:nvPr>
        </p:nvSpPr>
        <p:spPr/>
        <p:txBody>
          <a:bodyPr>
            <a:normAutofit/>
          </a:bodyPr>
          <a:lstStyle/>
          <a:p>
            <a:r>
              <a:rPr lang="en-IN" sz="4400" dirty="0"/>
              <a:t>IEEE EMBS</a:t>
            </a:r>
            <a:br>
              <a:rPr lang="en-IN" sz="4400" dirty="0"/>
            </a:br>
            <a:r>
              <a:rPr lang="en-IN" sz="4400" dirty="0"/>
              <a:t>AI/ML Model for Detection and Prediction For Neurological Conditions like Epilepsy </a:t>
            </a:r>
          </a:p>
        </p:txBody>
      </p:sp>
      <p:sp>
        <p:nvSpPr>
          <p:cNvPr id="3" name="Subtitle 2">
            <a:extLst>
              <a:ext uri="{FF2B5EF4-FFF2-40B4-BE49-F238E27FC236}">
                <a16:creationId xmlns:a16="http://schemas.microsoft.com/office/drawing/2014/main" id="{D9AD83AC-3946-0853-E680-08A2801DDCCB}"/>
              </a:ext>
            </a:extLst>
          </p:cNvPr>
          <p:cNvSpPr>
            <a:spLocks noGrp="1"/>
          </p:cNvSpPr>
          <p:nvPr>
            <p:ph type="subTitle" idx="1"/>
          </p:nvPr>
        </p:nvSpPr>
        <p:spPr>
          <a:xfrm>
            <a:off x="1069848" y="4389119"/>
            <a:ext cx="10070592" cy="1559193"/>
          </a:xfrm>
        </p:spPr>
        <p:txBody>
          <a:bodyPr>
            <a:normAutofit fontScale="85000" lnSpcReduction="20000"/>
          </a:bodyPr>
          <a:lstStyle/>
          <a:p>
            <a:r>
              <a:rPr lang="en-IN" dirty="0"/>
              <a:t>			             </a:t>
            </a:r>
            <a:r>
              <a:rPr lang="en-IN" sz="3600" b="1" dirty="0"/>
              <a:t>Introduction</a:t>
            </a:r>
          </a:p>
          <a:p>
            <a:r>
              <a:rPr lang="en-IN" sz="2600" b="1" dirty="0"/>
              <a:t>By Pranit Gore &amp; Aditya Mane </a:t>
            </a:r>
          </a:p>
          <a:p>
            <a:r>
              <a:rPr lang="en-IN" dirty="0"/>
              <a:t>Team Name: Team Zero Gravity</a:t>
            </a:r>
          </a:p>
          <a:p>
            <a:r>
              <a:rPr lang="en-IN" dirty="0"/>
              <a:t>Team ID: PNC-50	</a:t>
            </a:r>
          </a:p>
        </p:txBody>
      </p:sp>
    </p:spTree>
    <p:extLst>
      <p:ext uri="{BB962C8B-B14F-4D97-AF65-F5344CB8AC3E}">
        <p14:creationId xmlns:p14="http://schemas.microsoft.com/office/powerpoint/2010/main" val="233332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67F8-13CB-7715-0938-18331EBCBA54}"/>
              </a:ext>
            </a:extLst>
          </p:cNvPr>
          <p:cNvSpPr>
            <a:spLocks noGrp="1"/>
          </p:cNvSpPr>
          <p:nvPr>
            <p:ph type="title"/>
          </p:nvPr>
        </p:nvSpPr>
        <p:spPr/>
        <p:txBody>
          <a:bodyPr/>
          <a:lstStyle/>
          <a:p>
            <a:r>
              <a:rPr lang="en-IN" dirty="0"/>
              <a:t>This Presentation includes:</a:t>
            </a:r>
          </a:p>
        </p:txBody>
      </p:sp>
      <p:sp>
        <p:nvSpPr>
          <p:cNvPr id="4" name="Rectangle 1">
            <a:extLst>
              <a:ext uri="{FF2B5EF4-FFF2-40B4-BE49-F238E27FC236}">
                <a16:creationId xmlns:a16="http://schemas.microsoft.com/office/drawing/2014/main" id="{8A0E55A0-47BD-BC25-E262-4A34CBA3BCE6}"/>
              </a:ext>
            </a:extLst>
          </p:cNvPr>
          <p:cNvSpPr>
            <a:spLocks noGrp="1" noChangeArrowheads="1"/>
          </p:cNvSpPr>
          <p:nvPr>
            <p:ph idx="1"/>
          </p:nvPr>
        </p:nvSpPr>
        <p:spPr bwMode="auto">
          <a:xfrm>
            <a:off x="1069847" y="2161647"/>
            <a:ext cx="84323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What is epilepsy and what are seizures?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ClrTx/>
              <a:buSzTx/>
              <a:buFontTx/>
              <a:buChar char="•"/>
            </a:pPr>
            <a:r>
              <a:rPr lang="en-US" altLang="en-US" sz="2800" dirty="0"/>
              <a:t> </a:t>
            </a:r>
            <a:r>
              <a:rPr lang="en-IN" sz="2800" dirty="0"/>
              <a:t>Importance of Seizure Detection</a:t>
            </a:r>
          </a:p>
          <a:p>
            <a:pPr marL="0" lvl="0" indent="0" eaLnBrk="0" fontAlgn="base"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What is EEG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Existing problems with manual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Project goals</a:t>
            </a:r>
          </a:p>
        </p:txBody>
      </p:sp>
    </p:spTree>
    <p:extLst>
      <p:ext uri="{BB962C8B-B14F-4D97-AF65-F5344CB8AC3E}">
        <p14:creationId xmlns:p14="http://schemas.microsoft.com/office/powerpoint/2010/main" val="372218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7549-9FED-1273-0A72-89BF0C770098}"/>
              </a:ext>
            </a:extLst>
          </p:cNvPr>
          <p:cNvSpPr>
            <a:spLocks noGrp="1"/>
          </p:cNvSpPr>
          <p:nvPr>
            <p:ph type="title"/>
          </p:nvPr>
        </p:nvSpPr>
        <p:spPr/>
        <p:txBody>
          <a:bodyPr/>
          <a:lstStyle/>
          <a:p>
            <a:r>
              <a:rPr lang="en-US" altLang="en-US" cap="none" dirty="0">
                <a:solidFill>
                  <a:schemeClr val="tx1"/>
                </a:solidFill>
              </a:rPr>
              <a:t>What is epilepsy and what are seizures?</a:t>
            </a:r>
            <a:br>
              <a:rPr lang="en-US" altLang="en-US" cap="none" dirty="0">
                <a:solidFill>
                  <a:schemeClr val="tx1"/>
                </a:solidFill>
              </a:rPr>
            </a:br>
            <a:endParaRPr lang="en-IN" dirty="0"/>
          </a:p>
        </p:txBody>
      </p:sp>
      <p:sp>
        <p:nvSpPr>
          <p:cNvPr id="3" name="Content Placeholder 2">
            <a:extLst>
              <a:ext uri="{FF2B5EF4-FFF2-40B4-BE49-F238E27FC236}">
                <a16:creationId xmlns:a16="http://schemas.microsoft.com/office/drawing/2014/main" id="{A19F128E-B4EF-8514-D33D-813878578BEB}"/>
              </a:ext>
            </a:extLst>
          </p:cNvPr>
          <p:cNvSpPr>
            <a:spLocks noGrp="1"/>
          </p:cNvSpPr>
          <p:nvPr>
            <p:ph idx="1"/>
          </p:nvPr>
        </p:nvSpPr>
        <p:spPr>
          <a:xfrm>
            <a:off x="1069848" y="1772239"/>
            <a:ext cx="10058400" cy="4399961"/>
          </a:xfrm>
        </p:spPr>
        <p:txBody>
          <a:bodyPr>
            <a:normAutofit/>
          </a:bodyPr>
          <a:lstStyle/>
          <a:p>
            <a:r>
              <a:rPr lang="en-US" dirty="0"/>
              <a:t>Epilepsy is a brain disorder that causes recurring, unprovoked seizures. Your doctor may diagnose you with epilepsy if you have two unprovoked seizures or one unprovoked seizure with a high risk of more. Not all seizures are the result of epilepsy. Seizures may relate to a brain injury or a family trait, but often the cause is completely unknown. </a:t>
            </a:r>
          </a:p>
          <a:p>
            <a:r>
              <a:rPr lang="en-US" dirty="0"/>
              <a:t>Seizures are sudden surges of abnormal and excessive electrical activity in your brain and can affect how you appear or act. Where and how the seizure presents itself can have profound effects.</a:t>
            </a:r>
          </a:p>
          <a:p>
            <a:r>
              <a:rPr lang="en-US" dirty="0"/>
              <a:t>Epilepsy is common. It's estimated that 1.2% of people in the United States have active epilepsy, according to the Centers for Disease Control and Prevention.</a:t>
            </a:r>
          </a:p>
          <a:p>
            <a:r>
              <a:rPr lang="en-US" dirty="0"/>
              <a:t>Seizure symptoms can vary widely. Some people may lose awareness during a seizure while others don't. Some people stare blankly for a few seconds during a seizure. Others may repeatedly twitch their arms or legs, movements known as convulsions.</a:t>
            </a:r>
            <a:endParaRPr lang="en-IN" dirty="0"/>
          </a:p>
        </p:txBody>
      </p:sp>
    </p:spTree>
    <p:extLst>
      <p:ext uri="{BB962C8B-B14F-4D97-AF65-F5344CB8AC3E}">
        <p14:creationId xmlns:p14="http://schemas.microsoft.com/office/powerpoint/2010/main" val="295070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EC7-637A-C68C-57E6-FDE915DCBAC6}"/>
              </a:ext>
            </a:extLst>
          </p:cNvPr>
          <p:cNvSpPr>
            <a:spLocks noGrp="1"/>
          </p:cNvSpPr>
          <p:nvPr>
            <p:ph type="title"/>
          </p:nvPr>
        </p:nvSpPr>
        <p:spPr/>
        <p:txBody>
          <a:bodyPr>
            <a:normAutofit fontScale="90000"/>
          </a:bodyPr>
          <a:lstStyle/>
          <a:p>
            <a:br>
              <a:rPr lang="en-US" altLang="en-US" cap="none" dirty="0">
                <a:solidFill>
                  <a:schemeClr val="tx1"/>
                </a:solidFill>
              </a:rPr>
            </a:br>
            <a:r>
              <a:rPr lang="en-IN" dirty="0"/>
              <a:t>Importance of Seizure Detection</a:t>
            </a:r>
            <a:br>
              <a:rPr lang="en-US" altLang="en-US" cap="none" dirty="0">
                <a:solidFill>
                  <a:schemeClr val="tx1"/>
                </a:solidFill>
              </a:rPr>
            </a:br>
            <a:endParaRPr lang="en-IN" dirty="0"/>
          </a:p>
        </p:txBody>
      </p:sp>
      <p:sp>
        <p:nvSpPr>
          <p:cNvPr id="3" name="Content Placeholder 2">
            <a:extLst>
              <a:ext uri="{FF2B5EF4-FFF2-40B4-BE49-F238E27FC236}">
                <a16:creationId xmlns:a16="http://schemas.microsoft.com/office/drawing/2014/main" id="{BB19C262-57D8-0D82-33EA-A39C1AFBE674}"/>
              </a:ext>
            </a:extLst>
          </p:cNvPr>
          <p:cNvSpPr>
            <a:spLocks noGrp="1"/>
          </p:cNvSpPr>
          <p:nvPr>
            <p:ph idx="1"/>
          </p:nvPr>
        </p:nvSpPr>
        <p:spPr/>
        <p:txBody>
          <a:bodyPr/>
          <a:lstStyle/>
          <a:p>
            <a:r>
              <a:rPr lang="en-US" dirty="0"/>
              <a:t>Some seizures rarely cause problems for people. Overall, the chance of injury is higher for people with uncontrolled seizures. The type of injuries a person may get depends on the </a:t>
            </a:r>
            <a:r>
              <a:rPr lang="en-US" u="sng" dirty="0">
                <a:solidFill>
                  <a:srgbClr val="FFC000"/>
                </a:solidFill>
                <a:hlinkClick r:id="rId2">
                  <a:extLst>
                    <a:ext uri="{A12FA001-AC4F-418D-AE19-62706E023703}">
                      <ahyp:hlinkClr xmlns:ahyp="http://schemas.microsoft.com/office/drawing/2018/hyperlinkcolor" val="tx"/>
                    </a:ext>
                  </a:extLst>
                </a:hlinkClick>
              </a:rPr>
              <a:t>type of seizure</a:t>
            </a:r>
            <a:r>
              <a:rPr lang="en-US" dirty="0"/>
              <a:t>, how long the seizure lasts, where the seizure occurs, and if it </a:t>
            </a:r>
            <a:r>
              <a:rPr lang="en-US" u="sng" dirty="0">
                <a:hlinkClick r:id="rId3"/>
              </a:rPr>
              <a:t>develops into an emergency</a:t>
            </a:r>
            <a:r>
              <a:rPr lang="en-US" dirty="0"/>
              <a:t>.</a:t>
            </a:r>
          </a:p>
          <a:p>
            <a:r>
              <a:rPr lang="en-US" dirty="0"/>
              <a:t>Seizures can lead to:</a:t>
            </a:r>
          </a:p>
          <a:p>
            <a:pPr lvl="1"/>
            <a:r>
              <a:rPr lang="en-US" sz="2000" dirty="0"/>
              <a:t>Loss of consciousness or awareness</a:t>
            </a:r>
          </a:p>
          <a:p>
            <a:pPr lvl="1"/>
            <a:r>
              <a:rPr lang="en-US" sz="2000" dirty="0"/>
              <a:t>Physical injuries</a:t>
            </a:r>
          </a:p>
          <a:p>
            <a:pPr lvl="1"/>
            <a:r>
              <a:rPr lang="en-US" sz="2000" dirty="0"/>
              <a:t>Emotional trauma</a:t>
            </a:r>
          </a:p>
          <a:p>
            <a:pPr lvl="1"/>
            <a:r>
              <a:rPr lang="en-US" sz="2000" dirty="0"/>
              <a:t>Sudden Unexpected Death in Epilepsy (SUDEP)</a:t>
            </a:r>
          </a:p>
          <a:p>
            <a:r>
              <a:rPr lang="en-IN" dirty="0"/>
              <a:t>Seizure detection </a:t>
            </a:r>
            <a:r>
              <a:rPr lang="en-US" dirty="0"/>
              <a:t>enables timely help, reducing the risk of injury or death.</a:t>
            </a:r>
          </a:p>
          <a:p>
            <a:r>
              <a:rPr lang="en-US" dirty="0"/>
              <a:t>It Helps neurologists track seizure patterns and adjust medication or therapies.</a:t>
            </a:r>
            <a:endParaRPr lang="en-IN" dirty="0"/>
          </a:p>
        </p:txBody>
      </p:sp>
    </p:spTree>
    <p:extLst>
      <p:ext uri="{BB962C8B-B14F-4D97-AF65-F5344CB8AC3E}">
        <p14:creationId xmlns:p14="http://schemas.microsoft.com/office/powerpoint/2010/main" val="220778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B4D0-69DA-DF9F-D1FF-164A83CA6733}"/>
              </a:ext>
            </a:extLst>
          </p:cNvPr>
          <p:cNvSpPr>
            <a:spLocks noGrp="1"/>
          </p:cNvSpPr>
          <p:nvPr>
            <p:ph type="title"/>
          </p:nvPr>
        </p:nvSpPr>
        <p:spPr/>
        <p:txBody>
          <a:bodyPr/>
          <a:lstStyle/>
          <a:p>
            <a:r>
              <a:rPr lang="en-IN" dirty="0"/>
              <a:t>What is </a:t>
            </a:r>
            <a:r>
              <a:rPr lang="en-IN" dirty="0" err="1"/>
              <a:t>eeg</a:t>
            </a:r>
            <a:r>
              <a:rPr lang="en-IN" dirty="0"/>
              <a:t>?</a:t>
            </a:r>
          </a:p>
        </p:txBody>
      </p:sp>
      <p:sp>
        <p:nvSpPr>
          <p:cNvPr id="3" name="Content Placeholder 2">
            <a:extLst>
              <a:ext uri="{FF2B5EF4-FFF2-40B4-BE49-F238E27FC236}">
                <a16:creationId xmlns:a16="http://schemas.microsoft.com/office/drawing/2014/main" id="{A85999C8-4C3D-5B03-FB2D-6B59E556E04C}"/>
              </a:ext>
            </a:extLst>
          </p:cNvPr>
          <p:cNvSpPr>
            <a:spLocks noGrp="1"/>
          </p:cNvSpPr>
          <p:nvPr>
            <p:ph idx="1"/>
          </p:nvPr>
        </p:nvSpPr>
        <p:spPr>
          <a:xfrm>
            <a:off x="5631133" y="1913641"/>
            <a:ext cx="5491019" cy="3560975"/>
          </a:xfrm>
        </p:spPr>
        <p:txBody>
          <a:bodyPr>
            <a:normAutofit lnSpcReduction="10000"/>
          </a:bodyPr>
          <a:lstStyle/>
          <a:p>
            <a:r>
              <a:rPr lang="en-US" dirty="0"/>
              <a:t>An electroencephalogram (EEG) is a test that measures electrical activity in the brain. This test also is called an EEG. </a:t>
            </a:r>
          </a:p>
          <a:p>
            <a:r>
              <a:rPr lang="en-US" dirty="0"/>
              <a:t>The test uses small, metal discs called electrodes that attach to the scalp. Brain cells communicate via electrical impulses, and this activity shows up as wavy lines on an EEG recording. Brain cells are active all the time, even during sleep.</a:t>
            </a:r>
          </a:p>
          <a:p>
            <a:r>
              <a:rPr lang="en-US" dirty="0"/>
              <a:t>An EEG is one of the main tests to help diagnose epilepsy. An EEG also can play a role in diagnosing other brain conditions.</a:t>
            </a:r>
          </a:p>
        </p:txBody>
      </p:sp>
      <p:pic>
        <p:nvPicPr>
          <p:cNvPr id="5" name="Picture 4">
            <a:extLst>
              <a:ext uri="{FF2B5EF4-FFF2-40B4-BE49-F238E27FC236}">
                <a16:creationId xmlns:a16="http://schemas.microsoft.com/office/drawing/2014/main" id="{84898310-0089-5D88-EE77-9B3A4F884605}"/>
              </a:ext>
            </a:extLst>
          </p:cNvPr>
          <p:cNvPicPr>
            <a:picLocks noChangeAspect="1"/>
          </p:cNvPicPr>
          <p:nvPr/>
        </p:nvPicPr>
        <p:blipFill>
          <a:blip r:embed="rId2"/>
          <a:stretch>
            <a:fillRect/>
          </a:stretch>
        </p:blipFill>
        <p:spPr>
          <a:xfrm>
            <a:off x="663025" y="2241958"/>
            <a:ext cx="4438305" cy="2612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475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F4C5-EE83-3E60-1A82-53301509EABD}"/>
              </a:ext>
            </a:extLst>
          </p:cNvPr>
          <p:cNvSpPr>
            <a:spLocks noGrp="1"/>
          </p:cNvSpPr>
          <p:nvPr>
            <p:ph type="title"/>
          </p:nvPr>
        </p:nvSpPr>
        <p:spPr/>
        <p:txBody>
          <a:bodyPr/>
          <a:lstStyle/>
          <a:p>
            <a:r>
              <a:rPr lang="en-IN" dirty="0"/>
              <a:t>WHY IS EEG DONE?</a:t>
            </a:r>
          </a:p>
        </p:txBody>
      </p:sp>
      <p:sp>
        <p:nvSpPr>
          <p:cNvPr id="3" name="Content Placeholder 2">
            <a:extLst>
              <a:ext uri="{FF2B5EF4-FFF2-40B4-BE49-F238E27FC236}">
                <a16:creationId xmlns:a16="http://schemas.microsoft.com/office/drawing/2014/main" id="{E722F264-87DB-0658-C2F1-0792FADD7AF7}"/>
              </a:ext>
            </a:extLst>
          </p:cNvPr>
          <p:cNvSpPr>
            <a:spLocks noGrp="1"/>
          </p:cNvSpPr>
          <p:nvPr>
            <p:ph idx="1"/>
          </p:nvPr>
        </p:nvSpPr>
        <p:spPr/>
        <p:txBody>
          <a:bodyPr/>
          <a:lstStyle/>
          <a:p>
            <a:r>
              <a:rPr lang="en-US" dirty="0"/>
              <a:t>An EEG can find changes in brain activity that might aid in diagnosing brain conditions, especially epilepsy or another seizure condition. An EEG also might be helpful for diagnosing or treating:</a:t>
            </a:r>
          </a:p>
          <a:p>
            <a:pPr lvl="1"/>
            <a:r>
              <a:rPr lang="en-US" dirty="0"/>
              <a:t>Brain tumors.</a:t>
            </a:r>
          </a:p>
          <a:p>
            <a:pPr lvl="1"/>
            <a:r>
              <a:rPr lang="en-US" dirty="0"/>
              <a:t>Brain damage from a head injury.</a:t>
            </a:r>
          </a:p>
          <a:p>
            <a:pPr lvl="1"/>
            <a:r>
              <a:rPr lang="en-US" dirty="0"/>
              <a:t>Brain disease that can have a variety of causes, known as encephalopathy.</a:t>
            </a:r>
          </a:p>
          <a:p>
            <a:pPr lvl="1"/>
            <a:r>
              <a:rPr lang="en-US" dirty="0"/>
              <a:t>Inflammation of the brain, such as herpes encephalitis.</a:t>
            </a:r>
          </a:p>
          <a:p>
            <a:pPr lvl="1"/>
            <a:r>
              <a:rPr lang="en-US" dirty="0"/>
              <a:t>Stroke.</a:t>
            </a:r>
          </a:p>
          <a:p>
            <a:pPr lvl="1"/>
            <a:r>
              <a:rPr lang="en-US" dirty="0"/>
              <a:t>Sleep conditions.</a:t>
            </a:r>
          </a:p>
          <a:p>
            <a:r>
              <a:rPr lang="en-US" dirty="0"/>
              <a:t>An EEG also might be used to confirm brain death in someone in a coma. A continuous EEG is used to help find the right level of anesthesia for someone in a medically induced coma.</a:t>
            </a:r>
            <a:endParaRPr lang="en-IN" dirty="0"/>
          </a:p>
        </p:txBody>
      </p:sp>
    </p:spTree>
    <p:extLst>
      <p:ext uri="{BB962C8B-B14F-4D97-AF65-F5344CB8AC3E}">
        <p14:creationId xmlns:p14="http://schemas.microsoft.com/office/powerpoint/2010/main" val="52476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A385-5113-E93F-EED0-EBF543EAFB3F}"/>
              </a:ext>
            </a:extLst>
          </p:cNvPr>
          <p:cNvSpPr>
            <a:spLocks noGrp="1"/>
          </p:cNvSpPr>
          <p:nvPr>
            <p:ph type="title"/>
          </p:nvPr>
        </p:nvSpPr>
        <p:spPr/>
        <p:txBody>
          <a:bodyPr/>
          <a:lstStyle/>
          <a:p>
            <a:r>
              <a:rPr lang="en-IN" dirty="0"/>
              <a:t>Existing problems with manual detection</a:t>
            </a:r>
          </a:p>
        </p:txBody>
      </p:sp>
      <p:pic>
        <p:nvPicPr>
          <p:cNvPr id="5" name="Content Placeholder 4">
            <a:extLst>
              <a:ext uri="{FF2B5EF4-FFF2-40B4-BE49-F238E27FC236}">
                <a16:creationId xmlns:a16="http://schemas.microsoft.com/office/drawing/2014/main" id="{835D9908-4020-DEEC-0943-F2D1F132161C}"/>
              </a:ext>
            </a:extLst>
          </p:cNvPr>
          <p:cNvPicPr>
            <a:picLocks noGrp="1" noChangeAspect="1"/>
          </p:cNvPicPr>
          <p:nvPr>
            <p:ph idx="1"/>
          </p:nvPr>
        </p:nvPicPr>
        <p:blipFill>
          <a:blip r:embed="rId2"/>
          <a:stretch>
            <a:fillRect/>
          </a:stretch>
        </p:blipFill>
        <p:spPr>
          <a:xfrm>
            <a:off x="1069848" y="2374850"/>
            <a:ext cx="5684496" cy="341320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E157359-FC46-77FC-0DF1-160FAA3C5188}"/>
              </a:ext>
            </a:extLst>
          </p:cNvPr>
          <p:cNvSpPr txBox="1"/>
          <p:nvPr/>
        </p:nvSpPr>
        <p:spPr>
          <a:xfrm>
            <a:off x="7409467" y="1781666"/>
            <a:ext cx="3808429" cy="5047536"/>
          </a:xfrm>
          <a:prstGeom prst="rect">
            <a:avLst/>
          </a:prstGeom>
          <a:noFill/>
        </p:spPr>
        <p:txBody>
          <a:bodyPr wrap="square" rtlCol="0">
            <a:spAutoFit/>
          </a:bodyPr>
          <a:lstStyle/>
          <a:p>
            <a:pPr marL="285750" indent="-285750" fontAlgn="ctr">
              <a:buFont typeface="Arial" panose="020B0604020202020204" pitchFamily="34" charset="0"/>
              <a:buChar char="•"/>
            </a:pPr>
            <a:r>
              <a:rPr lang="en-US" sz="1600" dirty="0"/>
              <a:t>Epilepsy diagnosis often relies on long-term EEG recordings, which can span hours or even days. Manually reviewing these recordings to identify seizure events is a very time-intensive task, requiring expert neurologists to dedicate significant amounts of time</a:t>
            </a:r>
          </a:p>
          <a:p>
            <a:pPr marL="285750" indent="-285750" fontAlgn="ctr">
              <a:buFont typeface="Arial" panose="020B0604020202020204" pitchFamily="34" charset="0"/>
              <a:buChar char="•"/>
            </a:pPr>
            <a:endParaRPr lang="en-US" sz="1600" dirty="0"/>
          </a:p>
          <a:p>
            <a:pPr marL="285750" indent="-285750" fontAlgn="ctr">
              <a:buFont typeface="Arial" panose="020B0604020202020204" pitchFamily="34" charset="0"/>
              <a:buChar char="•"/>
            </a:pPr>
            <a:r>
              <a:rPr lang="en-US" sz="1600" dirty="0"/>
              <a:t>Modern EEG equipment can generate massive amounts of data, making manual analysis increasingly difficult and impractical. This abundance of data exacerbates the time-consuming nature of manual review and increases the likelihood of missed seizures. </a:t>
            </a:r>
          </a:p>
          <a:p>
            <a:endParaRPr lang="en-IN" dirty="0"/>
          </a:p>
        </p:txBody>
      </p:sp>
    </p:spTree>
    <p:extLst>
      <p:ext uri="{BB962C8B-B14F-4D97-AF65-F5344CB8AC3E}">
        <p14:creationId xmlns:p14="http://schemas.microsoft.com/office/powerpoint/2010/main" val="23279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508C-930C-CB43-3ABA-99048159BFC0}"/>
              </a:ext>
            </a:extLst>
          </p:cNvPr>
          <p:cNvSpPr>
            <a:spLocks noGrp="1"/>
          </p:cNvSpPr>
          <p:nvPr>
            <p:ph type="title"/>
          </p:nvPr>
        </p:nvSpPr>
        <p:spPr/>
        <p:txBody>
          <a:bodyPr/>
          <a:lstStyle/>
          <a:p>
            <a:r>
              <a:rPr lang="en-IN" dirty="0"/>
              <a:t>Our Project goals</a:t>
            </a:r>
          </a:p>
        </p:txBody>
      </p:sp>
      <p:sp>
        <p:nvSpPr>
          <p:cNvPr id="4" name="Rectangle 1">
            <a:extLst>
              <a:ext uri="{FF2B5EF4-FFF2-40B4-BE49-F238E27FC236}">
                <a16:creationId xmlns:a16="http://schemas.microsoft.com/office/drawing/2014/main" id="{E26B6DDE-BC33-5148-51A3-A87CD8602072}"/>
              </a:ext>
            </a:extLst>
          </p:cNvPr>
          <p:cNvSpPr>
            <a:spLocks noGrp="1" noChangeArrowheads="1"/>
          </p:cNvSpPr>
          <p:nvPr>
            <p:ph idx="1"/>
          </p:nvPr>
        </p:nvSpPr>
        <p:spPr bwMode="auto">
          <a:xfrm>
            <a:off x="1069849" y="2161648"/>
            <a:ext cx="102800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rPr>
              <a:t>Develop an AI/ML-based system to detect and predict neurological conditions like epilepsy using EEG signals.</a:t>
            </a:r>
          </a:p>
          <a:p>
            <a:pPr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rPr>
              <a:t>Focus on real-time detection of epileptic seizures from the CHB-MIT Scalp EEG dataset.</a:t>
            </a:r>
          </a:p>
          <a:p>
            <a:pPr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rPr>
              <a:t>Use machine learning and deep learning techniques to analyze EEG waveforms for seizure patterns.</a:t>
            </a:r>
          </a:p>
          <a:p>
            <a:pPr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rPr>
              <a:t>Create a working prototype that can take EEG input and classify it as seizure or non-seizure.</a:t>
            </a:r>
          </a:p>
          <a:p>
            <a:pPr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rPr>
              <a:t>Design an interactive dashboard using Power BI to visualize patient-wise seizure data and patterns.</a:t>
            </a:r>
          </a:p>
          <a:p>
            <a:pPr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rPr>
              <a:t>Conduct thorough literature review and signal analysis to support a research publication.</a:t>
            </a:r>
          </a:p>
        </p:txBody>
      </p:sp>
    </p:spTree>
    <p:extLst>
      <p:ext uri="{BB962C8B-B14F-4D97-AF65-F5344CB8AC3E}">
        <p14:creationId xmlns:p14="http://schemas.microsoft.com/office/powerpoint/2010/main" val="324878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1408-A388-35D0-A08E-7E3A9F764A5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0A9760B-3748-791F-4E6A-6E2AAFFED1B4}"/>
              </a:ext>
            </a:extLst>
          </p:cNvPr>
          <p:cNvSpPr>
            <a:spLocks noGrp="1"/>
          </p:cNvSpPr>
          <p:nvPr>
            <p:ph idx="1"/>
          </p:nvPr>
        </p:nvSpPr>
        <p:spPr>
          <a:xfrm>
            <a:off x="1069848" y="2121408"/>
            <a:ext cx="10327158" cy="2969066"/>
          </a:xfrm>
        </p:spPr>
        <p:txBody>
          <a:bodyPr/>
          <a:lstStyle/>
          <a:p>
            <a:r>
              <a:rPr lang="en-IN" dirty="0"/>
              <a:t>EEG In Epilepsies: </a:t>
            </a:r>
            <a:r>
              <a:rPr lang="en-IN" dirty="0">
                <a:hlinkClick r:id="rId2"/>
              </a:rPr>
              <a:t>https://www.ncbi.nlm.nih.gov/books/NBK390347/</a:t>
            </a:r>
            <a:endParaRPr lang="en-IN" dirty="0"/>
          </a:p>
          <a:p>
            <a:r>
              <a:rPr lang="en-IN" dirty="0"/>
              <a:t>Epilepsy Symptoms and causes:  </a:t>
            </a:r>
            <a:r>
              <a:rPr lang="en-IN" dirty="0">
                <a:hlinkClick r:id="rId3"/>
              </a:rPr>
              <a:t>https://www.mayoclinic.org/diseases-conditions/epilepsy/symptoms-causes/syc-20350093</a:t>
            </a:r>
            <a:endParaRPr lang="en-IN" dirty="0"/>
          </a:p>
          <a:p>
            <a:r>
              <a:rPr lang="en-IN" dirty="0"/>
              <a:t>Understanding Seizures: </a:t>
            </a:r>
            <a:r>
              <a:rPr lang="en-IN" dirty="0">
                <a:hlinkClick r:id="rId4"/>
              </a:rPr>
              <a:t>https://www.epilepsy.com/what-is-epilepsy/understanding-seizures</a:t>
            </a:r>
            <a:endParaRPr lang="en-IN" dirty="0"/>
          </a:p>
          <a:p>
            <a:r>
              <a:rPr lang="en-IN" dirty="0"/>
              <a:t>Types of Seizures: </a:t>
            </a:r>
            <a:r>
              <a:rPr lang="en-IN" dirty="0">
                <a:hlinkClick r:id="rId5"/>
              </a:rPr>
              <a:t>https://www.epilepsy.com/what-is-epilepsy/seizure-types</a:t>
            </a:r>
            <a:endParaRPr lang="en-IN" dirty="0"/>
          </a:p>
          <a:p>
            <a:r>
              <a:rPr lang="en-IN" dirty="0"/>
              <a:t>EEG Seizure Challenges and Future Trends: </a:t>
            </a:r>
            <a:r>
              <a:rPr lang="en-IN" dirty="0">
                <a:hlinkClick r:id="rId6"/>
              </a:rPr>
              <a:t>https://link.springer.com/article/10.1007/s11042-023-15052-2</a:t>
            </a:r>
            <a:endParaRPr lang="en-IN" dirty="0"/>
          </a:p>
          <a:p>
            <a:pPr marL="0" indent="0">
              <a:buNone/>
            </a:pPr>
            <a:endParaRPr lang="en-IN" dirty="0"/>
          </a:p>
        </p:txBody>
      </p:sp>
    </p:spTree>
    <p:extLst>
      <p:ext uri="{BB962C8B-B14F-4D97-AF65-F5344CB8AC3E}">
        <p14:creationId xmlns:p14="http://schemas.microsoft.com/office/powerpoint/2010/main" val="2066241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933</TotalTime>
  <Words>841</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IEEE EMBS AI/ML Model for Detection and Prediction For Neurological Conditions like Epilepsy </vt:lpstr>
      <vt:lpstr>This Presentation includes:</vt:lpstr>
      <vt:lpstr>What is epilepsy and what are seizures? </vt:lpstr>
      <vt:lpstr> Importance of Seizure Detection </vt:lpstr>
      <vt:lpstr>What is eeg?</vt:lpstr>
      <vt:lpstr>WHY IS EEG DONE?</vt:lpstr>
      <vt:lpstr>Existing problems with manual detection</vt:lpstr>
      <vt:lpstr>Our Project goals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Pranit Gore</dc:creator>
  <cp:lastModifiedBy>Pranit Gore</cp:lastModifiedBy>
  <cp:revision>4</cp:revision>
  <dcterms:created xsi:type="dcterms:W3CDTF">2025-06-16T07:31:09Z</dcterms:created>
  <dcterms:modified xsi:type="dcterms:W3CDTF">2025-06-17T12:22:31Z</dcterms:modified>
</cp:coreProperties>
</file>