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Medium" charset="1" panose="00000600000000000000"/>
      <p:regular r:id="rId17"/>
    </p:embeddedFont>
    <p:embeddedFont>
      <p:font typeface="Archivo Black" charset="1" panose="020B0A03020202020B04"/>
      <p:regular r:id="rId18"/>
    </p:embeddedFont>
    <p:embeddedFont>
      <p:font typeface="HK Grotesk Bold" charset="1" panose="00000800000000000000"/>
      <p:regular r:id="rId19"/>
    </p:embeddedFont>
    <p:embeddedFont>
      <p:font typeface="HK Grotesk" charset="1" panose="00000500000000000000"/>
      <p:regular r:id="rId20"/>
    </p:embeddedFont>
    <p:embeddedFont>
      <p:font typeface="Poppins Light" charset="1" panose="000004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21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21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3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9.png" Type="http://schemas.openxmlformats.org/officeDocument/2006/relationships/image"/><Relationship Id="rId8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3247" y="529235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953301">
            <a:off x="15547346" y="-1107113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522474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64884" y="534513"/>
            <a:ext cx="11301259" cy="2246125"/>
          </a:xfrm>
          <a:custGeom>
            <a:avLst/>
            <a:gdLst/>
            <a:ahLst/>
            <a:cxnLst/>
            <a:rect r="r" b="b" t="t" l="l"/>
            <a:pathLst>
              <a:path h="2246125" w="11301259">
                <a:moveTo>
                  <a:pt x="0" y="0"/>
                </a:moveTo>
                <a:lnTo>
                  <a:pt x="11301259" y="0"/>
                </a:lnTo>
                <a:lnTo>
                  <a:pt x="11301259" y="2246125"/>
                </a:lnTo>
                <a:lnTo>
                  <a:pt x="0" y="2246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5715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060309" y="8511540"/>
            <a:ext cx="6813985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</a:t>
            </a:r>
            <a:r>
              <a:rPr lang="en-US" b="true" sz="2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 driven analysis for operational efficiency and sales optimization.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73986" y="3423846"/>
            <a:ext cx="7519973" cy="460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55"/>
              </a:lnSpc>
            </a:pPr>
            <a:r>
              <a:rPr lang="en-US" sz="1095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Insights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99983" y="8843479"/>
            <a:ext cx="2886546" cy="67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75"/>
              </a:lnSpc>
            </a:pPr>
            <a:r>
              <a:rPr lang="en-US" b="true" sz="2799" spc="-5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Presented by:</a:t>
            </a:r>
          </a:p>
          <a:p>
            <a:pPr algn="r" marL="0" indent="0" lvl="0">
              <a:lnSpc>
                <a:spcPts val="2575"/>
              </a:lnSpc>
            </a:pPr>
            <a:r>
              <a:rPr lang="en-US" b="true" sz="2799" spc="-5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Pranit Gore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50568" y="8478020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5"/>
                </a:lnTo>
                <a:lnTo>
                  <a:pt x="0" y="13257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7361" y="1461829"/>
            <a:ext cx="9172310" cy="7426128"/>
            <a:chOff x="0" y="0"/>
            <a:chExt cx="100392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922" cy="812800"/>
            </a:xfrm>
            <a:custGeom>
              <a:avLst/>
              <a:gdLst/>
              <a:ahLst/>
              <a:cxnLst/>
              <a:rect r="r" b="b" t="t" l="l"/>
              <a:pathLst>
                <a:path h="812800" w="1003922">
                  <a:moveTo>
                    <a:pt x="19413" y="0"/>
                  </a:moveTo>
                  <a:lnTo>
                    <a:pt x="984509" y="0"/>
                  </a:lnTo>
                  <a:cubicBezTo>
                    <a:pt x="995230" y="0"/>
                    <a:pt x="1003922" y="8692"/>
                    <a:pt x="1003922" y="19413"/>
                  </a:cubicBezTo>
                  <a:lnTo>
                    <a:pt x="1003922" y="793387"/>
                  </a:lnTo>
                  <a:cubicBezTo>
                    <a:pt x="1003922" y="804108"/>
                    <a:pt x="995230" y="812800"/>
                    <a:pt x="984509" y="812800"/>
                  </a:cubicBezTo>
                  <a:lnTo>
                    <a:pt x="19413" y="812800"/>
                  </a:lnTo>
                  <a:cubicBezTo>
                    <a:pt x="8692" y="812800"/>
                    <a:pt x="0" y="804108"/>
                    <a:pt x="0" y="793387"/>
                  </a:cubicBezTo>
                  <a:lnTo>
                    <a:pt x="0" y="19413"/>
                  </a:lnTo>
                  <a:cubicBezTo>
                    <a:pt x="0" y="8692"/>
                    <a:pt x="8692" y="0"/>
                    <a:pt x="19413" y="0"/>
                  </a:cubicBezTo>
                  <a:close/>
                </a:path>
              </a:pathLst>
            </a:custGeom>
            <a:blipFill>
              <a:blip r:embed="rId2"/>
              <a:stretch>
                <a:fillRect l="-3974" t="0" r="-3974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29008" y="-280846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43666" y="-108572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53678" y="6838239"/>
            <a:ext cx="7296701" cy="7143754"/>
          </a:xfrm>
          <a:custGeom>
            <a:avLst/>
            <a:gdLst/>
            <a:ahLst/>
            <a:cxnLst/>
            <a:rect r="r" b="b" t="t" l="l"/>
            <a:pathLst>
              <a:path h="7143754" w="7296701">
                <a:moveTo>
                  <a:pt x="0" y="0"/>
                </a:moveTo>
                <a:lnTo>
                  <a:pt x="7296702" y="0"/>
                </a:lnTo>
                <a:lnTo>
                  <a:pt x="7296702" y="7143754"/>
                </a:lnTo>
                <a:lnTo>
                  <a:pt x="0" y="7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1522" y="2487038"/>
            <a:ext cx="6945051" cy="292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04"/>
              </a:lnSpc>
            </a:pPr>
            <a:r>
              <a:rPr lang="en-US" sz="1036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Contact Us Today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8431" y="6348862"/>
            <a:ext cx="4193215" cy="375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seemascientific.com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8431" y="5852917"/>
            <a:ext cx="4193215" cy="43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Website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8431" y="7441156"/>
            <a:ext cx="4193215" cy="37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seemascientific@gmail.com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8431" y="7011288"/>
            <a:ext cx="4193215" cy="43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Email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5887" y="2139124"/>
            <a:ext cx="7395583" cy="6071538"/>
            <a:chOff x="0" y="0"/>
            <a:chExt cx="1003922" cy="8241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922" cy="824188"/>
            </a:xfrm>
            <a:custGeom>
              <a:avLst/>
              <a:gdLst/>
              <a:ahLst/>
              <a:cxnLst/>
              <a:rect r="r" b="b" t="t" l="l"/>
              <a:pathLst>
                <a:path h="824188" w="1003922">
                  <a:moveTo>
                    <a:pt x="24077" y="0"/>
                  </a:moveTo>
                  <a:lnTo>
                    <a:pt x="979845" y="0"/>
                  </a:lnTo>
                  <a:cubicBezTo>
                    <a:pt x="986231" y="0"/>
                    <a:pt x="992355" y="2537"/>
                    <a:pt x="996870" y="7052"/>
                  </a:cubicBezTo>
                  <a:cubicBezTo>
                    <a:pt x="1001385" y="11567"/>
                    <a:pt x="1003922" y="17691"/>
                    <a:pt x="1003922" y="24077"/>
                  </a:cubicBezTo>
                  <a:lnTo>
                    <a:pt x="1003922" y="800111"/>
                  </a:lnTo>
                  <a:cubicBezTo>
                    <a:pt x="1003922" y="806497"/>
                    <a:pt x="1001385" y="812621"/>
                    <a:pt x="996870" y="817136"/>
                  </a:cubicBezTo>
                  <a:cubicBezTo>
                    <a:pt x="992355" y="821651"/>
                    <a:pt x="986231" y="824188"/>
                    <a:pt x="979845" y="824188"/>
                  </a:cubicBezTo>
                  <a:lnTo>
                    <a:pt x="24077" y="824188"/>
                  </a:lnTo>
                  <a:cubicBezTo>
                    <a:pt x="17691" y="824188"/>
                    <a:pt x="11567" y="821651"/>
                    <a:pt x="7052" y="817136"/>
                  </a:cubicBezTo>
                  <a:cubicBezTo>
                    <a:pt x="2537" y="812621"/>
                    <a:pt x="0" y="806497"/>
                    <a:pt x="0" y="800111"/>
                  </a:cubicBezTo>
                  <a:lnTo>
                    <a:pt x="0" y="24077"/>
                  </a:lnTo>
                  <a:cubicBezTo>
                    <a:pt x="0" y="17691"/>
                    <a:pt x="2537" y="11567"/>
                    <a:pt x="7052" y="7052"/>
                  </a:cubicBezTo>
                  <a:cubicBezTo>
                    <a:pt x="11567" y="2537"/>
                    <a:pt x="17691" y="0"/>
                    <a:pt x="2407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4963" r="0" b="-149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29008" y="-280846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43666" y="-108572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53678" y="6838239"/>
            <a:ext cx="7296701" cy="7143754"/>
          </a:xfrm>
          <a:custGeom>
            <a:avLst/>
            <a:gdLst/>
            <a:ahLst/>
            <a:cxnLst/>
            <a:rect r="r" b="b" t="t" l="l"/>
            <a:pathLst>
              <a:path h="7143754" w="7296701">
                <a:moveTo>
                  <a:pt x="0" y="0"/>
                </a:moveTo>
                <a:lnTo>
                  <a:pt x="7296702" y="0"/>
                </a:lnTo>
                <a:lnTo>
                  <a:pt x="7296702" y="7143754"/>
                </a:lnTo>
                <a:lnTo>
                  <a:pt x="0" y="7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641338"/>
            <a:ext cx="7238674" cy="1487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04"/>
              </a:lnSpc>
            </a:pPr>
            <a:r>
              <a:rPr lang="en-US" sz="1036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About 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8700" y="5108218"/>
            <a:ext cx="7018673" cy="1099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Computer Engineering Student passionate about Data Science. I am a researcher and a UK Patent Holder with a strong interest in Biomedical AI.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8431" y="6856888"/>
            <a:ext cx="4193215" cy="37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pranitgore05@gmail.com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8431" y="6437751"/>
            <a:ext cx="4193215" cy="43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Email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8431" y="7936888"/>
            <a:ext cx="4193215" cy="37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+91 8999290255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8431" y="7517751"/>
            <a:ext cx="4193215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Contact 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0503867" y="-280846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7146576" y="10848692"/>
                </a:moveTo>
                <a:lnTo>
                  <a:pt x="0" y="10848692"/>
                </a:lnTo>
                <a:lnTo>
                  <a:pt x="0" y="0"/>
                </a:lnTo>
                <a:lnTo>
                  <a:pt x="7146576" y="0"/>
                </a:lnTo>
                <a:lnTo>
                  <a:pt x="7146576" y="108486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45914" y="6318089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617218" y="-2057400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6573" y="3237485"/>
            <a:ext cx="7198683" cy="366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37"/>
              </a:lnSpc>
            </a:pPr>
            <a:r>
              <a:rPr lang="en-US" sz="867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ABOUT SEEMA SCIENTIFIC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4835" y="2270906"/>
            <a:ext cx="6360663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Seema Scientific was established in 1996 and is proudly serving scientific and chemical apparatus to 200+ institutions with a 5 star customer satisfaction rating on Justdial.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94835" y="1778229"/>
            <a:ext cx="6538845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164494"/>
                </a:solidFill>
                <a:latin typeface="Archivo Black"/>
                <a:ea typeface="Archivo Black"/>
                <a:cs typeface="Archivo Black"/>
                <a:sym typeface="Archivo Black"/>
              </a:rPr>
              <a:t>Three Generations Of 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5019" y="4874291"/>
            <a:ext cx="5980541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Seema Scientific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putati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 of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ovid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ing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high-quality,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 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 with their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tailored s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erv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ce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ckag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 and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 setu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 cust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miz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ulum,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ific need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73986" y="7657449"/>
            <a:ext cx="5980541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Seema Scientific provided curriculum based materials for SSC, CBSE, HSC, CISCE, IGCSE and IB, with the complete catalogue available on their website.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5019" y="4378991"/>
            <a:ext cx="613496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164494"/>
                </a:solidFill>
                <a:latin typeface="Archivo Black"/>
                <a:ea typeface="Archivo Black"/>
                <a:cs typeface="Archivo Black"/>
                <a:sym typeface="Archivo Black"/>
              </a:rPr>
              <a:t>Four Pillars of 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73986" y="7164772"/>
            <a:ext cx="466199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164494"/>
                </a:solidFill>
                <a:latin typeface="Archivo Black"/>
                <a:ea typeface="Archivo Black"/>
                <a:cs typeface="Archivo Black"/>
                <a:sym typeface="Archivo Black"/>
              </a:rPr>
              <a:t>Board Wise Supply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028700"/>
            <a:ext cx="4494808" cy="2839059"/>
          </a:xfrm>
          <a:custGeom>
            <a:avLst/>
            <a:gdLst/>
            <a:ahLst/>
            <a:cxnLst/>
            <a:rect r="r" b="b" t="t" l="l"/>
            <a:pathLst>
              <a:path h="2839059" w="4494808">
                <a:moveTo>
                  <a:pt x="0" y="0"/>
                </a:moveTo>
                <a:lnTo>
                  <a:pt x="4494808" y="0"/>
                </a:lnTo>
                <a:lnTo>
                  <a:pt x="4494808" y="2839059"/>
                </a:lnTo>
                <a:lnTo>
                  <a:pt x="0" y="28390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1" t="0" r="-221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757063" y="1055196"/>
            <a:ext cx="4303493" cy="2813882"/>
          </a:xfrm>
          <a:custGeom>
            <a:avLst/>
            <a:gdLst/>
            <a:ahLst/>
            <a:cxnLst/>
            <a:rect r="r" b="b" t="t" l="l"/>
            <a:pathLst>
              <a:path h="2813882" w="4303493">
                <a:moveTo>
                  <a:pt x="0" y="0"/>
                </a:moveTo>
                <a:lnTo>
                  <a:pt x="4303494" y="0"/>
                </a:lnTo>
                <a:lnTo>
                  <a:pt x="4303494" y="2813883"/>
                </a:lnTo>
                <a:lnTo>
                  <a:pt x="0" y="28138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08" t="0" r="-5154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58232" y="5199210"/>
            <a:ext cx="4494808" cy="2833972"/>
          </a:xfrm>
          <a:custGeom>
            <a:avLst/>
            <a:gdLst/>
            <a:ahLst/>
            <a:cxnLst/>
            <a:rect r="r" b="b" t="t" l="l"/>
            <a:pathLst>
              <a:path h="2833972" w="4494808">
                <a:moveTo>
                  <a:pt x="0" y="0"/>
                </a:moveTo>
                <a:lnTo>
                  <a:pt x="4494808" y="0"/>
                </a:lnTo>
                <a:lnTo>
                  <a:pt x="4494808" y="2833972"/>
                </a:lnTo>
                <a:lnTo>
                  <a:pt x="0" y="28339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36" t="0" r="-836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757815" y="5209142"/>
            <a:ext cx="4303493" cy="2824040"/>
          </a:xfrm>
          <a:custGeom>
            <a:avLst/>
            <a:gdLst/>
            <a:ahLst/>
            <a:cxnLst/>
            <a:rect r="r" b="b" t="t" l="l"/>
            <a:pathLst>
              <a:path h="2824040" w="4303493">
                <a:moveTo>
                  <a:pt x="0" y="0"/>
                </a:moveTo>
                <a:lnTo>
                  <a:pt x="4303493" y="0"/>
                </a:lnTo>
                <a:lnTo>
                  <a:pt x="4303493" y="2824040"/>
                </a:lnTo>
                <a:lnTo>
                  <a:pt x="0" y="2824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55" t="0" r="-3689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580371" y="5132535"/>
            <a:ext cx="5424167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distribution of requirements based on  each syllabus category, for each curriculum, reflecting shifting consumer preferences and successful marketing strategies.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9109" y="2346593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Summary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14535" y="8737251"/>
            <a:ext cx="764831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COMPARING 10  SYLLABUS CURRICULUMS OVER REQUIREMENTS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2851" y="249742"/>
            <a:ext cx="3258149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Glassware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78353" y="249742"/>
            <a:ext cx="2564740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Physics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51398" y="4436862"/>
            <a:ext cx="1881055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Maths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004738" y="4436862"/>
            <a:ext cx="3809647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Instruments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0503867" y="-607205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7146576" y="10848692"/>
                </a:moveTo>
                <a:lnTo>
                  <a:pt x="0" y="10848692"/>
                </a:lnTo>
                <a:lnTo>
                  <a:pt x="0" y="0"/>
                </a:lnTo>
                <a:lnTo>
                  <a:pt x="7146576" y="0"/>
                </a:lnTo>
                <a:lnTo>
                  <a:pt x="7146576" y="108486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45914" y="6318089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96961" y="5658339"/>
            <a:ext cx="5446132" cy="213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significant growth in customer acquisition over the past five years, for CBSE. Chemicals show a steady increase, while Glassware and Physics Apparatus experienced a notable spike in 2024.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9673" y="1865682"/>
            <a:ext cx="7807149" cy="335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Ye</a:t>
            </a: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arly Customer Acquisition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05566" y="1031004"/>
            <a:ext cx="9583512" cy="822499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541781" y="9191625"/>
            <a:ext cx="930413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ANNUAL CUSTOMER GROWTH TRENDS ACROSS THREE DIFFERENT CATEGORIES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29008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0938" y="-42051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3247" y="529235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371" y="5225680"/>
            <a:ext cx="5424167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contribution of sale of categories for each curriculum, depicting most sold items, and least sold items, reflecting prioritization of these products for B2B Sales.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371" y="2346593"/>
            <a:ext cx="6385769" cy="275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89"/>
              </a:lnSpc>
            </a:pP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</a:t>
            </a: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arket Sales Comparison Over 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7945" y="8886825"/>
            <a:ext cx="963900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ANALYZING TRENDS ACROSS MOST SOLD ITEMS IN EACH CURRICULUM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OVER TIME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24384" y="192655"/>
            <a:ext cx="6353963" cy="535069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24384" y="4964243"/>
            <a:ext cx="6353963" cy="5350692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false" flipV="false" rot="0">
            <a:off x="17063663" y="8646566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3" y="0"/>
                </a:lnTo>
                <a:lnTo>
                  <a:pt x="1017463" y="1325785"/>
                </a:lnTo>
                <a:lnTo>
                  <a:pt x="0" y="13257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371" y="5132535"/>
            <a:ext cx="54241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most sold items for each category,  reflecting prioritization of respective items in B2B sales  and successful marketing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851" y="2556658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SOLD ITEMS -1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14535" y="8737251"/>
            <a:ext cx="420873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MOST SOLD ITEMS OF GLASSWARE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49570" y="1004955"/>
            <a:ext cx="3258149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Glassware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36983" y="780648"/>
            <a:ext cx="10083320" cy="8761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371" y="5132535"/>
            <a:ext cx="54241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most sold items for each category,  reflecting prioritization of respective items in B2B sales  and successful marketing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851" y="2556658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SOLD ITEMS- 2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49570" y="1004955"/>
            <a:ext cx="3488853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Equipments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44921" y="1060870"/>
            <a:ext cx="9698150" cy="855123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014535" y="8737251"/>
            <a:ext cx="420873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-2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MOST SOLD ITEMS OF EQUIPMENTS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371" y="5132535"/>
            <a:ext cx="54241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most sold items for each category,  reflecting prioritization of respective items in B2B sales  and successful marketing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851" y="2556658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SOLD ITEMS- 3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0104" y="8762072"/>
            <a:ext cx="427165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MOST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OLD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ITEMS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OF CHEMICALS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249570" y="1004955"/>
            <a:ext cx="3761503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CHEMICALS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16070" y="1094397"/>
            <a:ext cx="10848532" cy="7732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29008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3666" y="-108572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3247" y="529235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371" y="5199014"/>
            <a:ext cx="5424167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reveals a steady growth in 12</a:t>
            </a: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</a:t>
            </a: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CBSE sales, while Composite Labs shows fluctuations. This indicates a potential shift in consumer preferences and market trends that warrants further investigation.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371" y="2619805"/>
            <a:ext cx="6385769" cy="184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89"/>
              </a:lnSpc>
            </a:pP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Sales by Produ</a:t>
            </a: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ct 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41781" y="9295472"/>
            <a:ext cx="920443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MONTHLY SALES COMPARISON OF TWO CURRICULUMS OVER THE YEAR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41088" y="-386421"/>
            <a:ext cx="8610315" cy="9699714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DAG00xitFnU</dc:identifier>
  <dcterms:modified xsi:type="dcterms:W3CDTF">2011-08-01T06:04:30Z</dcterms:modified>
  <cp:revision>1</cp:revision>
  <dc:title>Seema Scientific Insights</dc:title>
</cp:coreProperties>
</file>