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4" r:id="rId4"/>
    <p:sldId id="291" r:id="rId5"/>
    <p:sldId id="262" r:id="rId6"/>
    <p:sldId id="276" r:id="rId7"/>
    <p:sldId id="277" r:id="rId8"/>
    <p:sldId id="272" r:id="rId9"/>
    <p:sldId id="265" r:id="rId10"/>
    <p:sldId id="267" r:id="rId11"/>
    <p:sldId id="295" r:id="rId12"/>
    <p:sldId id="297" r:id="rId13"/>
    <p:sldId id="278" r:id="rId14"/>
    <p:sldId id="279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BED472-8487-48DE-AFD9-03457E401AEE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E77765-FD86-4434-865E-3C36D90E99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app/profile/tejas.shinde6818/viz/CDAC-Project_17086852664780/CustomerSegmentationDashboard?publish=y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214446"/>
          </a:xfrm>
        </p:spPr>
        <p:txBody>
          <a:bodyPr>
            <a:noAutofit/>
          </a:bodyPr>
          <a:lstStyle/>
          <a:p>
            <a:r>
              <a:rPr lang="en-IN" sz="4000" dirty="0" smtClean="0"/>
              <a:t>Customer Segmentation Through Purchase History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00372"/>
            <a:ext cx="2400288" cy="1357322"/>
          </a:xfrm>
        </p:spPr>
        <p:txBody>
          <a:bodyPr/>
          <a:lstStyle/>
          <a:p>
            <a:r>
              <a:rPr lang="en-IN" sz="2000" b="1" dirty="0" smtClean="0"/>
              <a:t>Guided By: </a:t>
            </a:r>
          </a:p>
          <a:p>
            <a:r>
              <a:rPr lang="en-IN" sz="1800" dirty="0" smtClean="0"/>
              <a:t>Miss </a:t>
            </a:r>
            <a:r>
              <a:rPr lang="en-IN" sz="1800" dirty="0" err="1" smtClean="0"/>
              <a:t>Trupti</a:t>
            </a:r>
            <a:r>
              <a:rPr lang="en-IN" sz="1800" dirty="0" smtClean="0"/>
              <a:t> Joshi</a:t>
            </a:r>
          </a:p>
          <a:p>
            <a:r>
              <a:rPr lang="en-IN" sz="1800" dirty="0" smtClean="0"/>
              <a:t>Prasad </a:t>
            </a:r>
            <a:r>
              <a:rPr lang="en-IN" sz="1800" dirty="0" err="1" smtClean="0"/>
              <a:t>Deshmukh</a:t>
            </a:r>
            <a:endParaRPr lang="en-IN" sz="1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190" y="2643182"/>
            <a:ext cx="4038600" cy="2640172"/>
          </a:xfrm>
        </p:spPr>
        <p:txBody>
          <a:bodyPr/>
          <a:lstStyle/>
          <a:p>
            <a:r>
              <a:rPr lang="en-IN" sz="2000" b="1" dirty="0" smtClean="0"/>
              <a:t>Submitted by:</a:t>
            </a:r>
          </a:p>
          <a:p>
            <a:r>
              <a:rPr lang="en-IN" sz="1800" dirty="0" err="1" smtClean="0"/>
              <a:t>Tejas</a:t>
            </a:r>
            <a:r>
              <a:rPr lang="en-IN" sz="1800" dirty="0" smtClean="0"/>
              <a:t> </a:t>
            </a:r>
            <a:r>
              <a:rPr lang="en-IN" sz="1800" dirty="0" err="1" smtClean="0"/>
              <a:t>Shinde</a:t>
            </a:r>
            <a:r>
              <a:rPr lang="en-IN" sz="1800" dirty="0" smtClean="0"/>
              <a:t>(230943025050)</a:t>
            </a:r>
          </a:p>
          <a:p>
            <a:r>
              <a:rPr lang="en-IN" sz="1800" dirty="0" err="1" smtClean="0"/>
              <a:t>Shruti</a:t>
            </a:r>
            <a:r>
              <a:rPr lang="en-IN" sz="1800" dirty="0" smtClean="0"/>
              <a:t> </a:t>
            </a:r>
            <a:r>
              <a:rPr lang="en-IN" sz="1800" dirty="0" err="1" smtClean="0"/>
              <a:t>Kharsade</a:t>
            </a:r>
            <a:r>
              <a:rPr lang="en-IN" sz="1800" dirty="0" smtClean="0"/>
              <a:t>(230943025046)</a:t>
            </a:r>
          </a:p>
          <a:p>
            <a:r>
              <a:rPr lang="en-IN" sz="1800" dirty="0" smtClean="0"/>
              <a:t>Pranita Wani(230943025038)</a:t>
            </a:r>
          </a:p>
          <a:p>
            <a:r>
              <a:rPr lang="en-IN" sz="1800" dirty="0" smtClean="0"/>
              <a:t>Jay </a:t>
            </a:r>
            <a:r>
              <a:rPr lang="en-IN" sz="1800" dirty="0" err="1" smtClean="0"/>
              <a:t>Chaudhari</a:t>
            </a:r>
            <a:r>
              <a:rPr lang="en-IN" sz="1800" dirty="0" smtClean="0"/>
              <a:t>(230943025025)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44A62C-91D0-4AFC-ACA4-2AA850D175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7422" y="4929198"/>
            <a:ext cx="2281680" cy="77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Well-suited for segmenting customers based on RFM metrics.</a:t>
            </a:r>
          </a:p>
          <a:p>
            <a:r>
              <a:rPr lang="en-US" dirty="0" smtClean="0"/>
              <a:t>Efficiently partitions the data into clusters by minimizing the sum of squared distances between data points.</a:t>
            </a:r>
            <a:endParaRPr lang="en-IN" dirty="0" smtClean="0"/>
          </a:p>
          <a:p>
            <a:r>
              <a:rPr lang="en-IN" dirty="0" smtClean="0"/>
              <a:t>Assemble RFM score into single feature vector.</a:t>
            </a:r>
          </a:p>
          <a:p>
            <a:r>
              <a:rPr lang="en-IN" dirty="0" smtClean="0"/>
              <a:t>Apply trained K-means model to make the predictions, </a:t>
            </a:r>
            <a:r>
              <a:rPr lang="en-US" dirty="0" smtClean="0"/>
              <a:t>assigning each customer to the nearest cluster </a:t>
            </a:r>
            <a:r>
              <a:rPr lang="en-US" dirty="0" err="1" smtClean="0"/>
              <a:t>centroid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Interpret resulting clusters to understand customer segments based on purchasing behavior.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Content Placeholder 4" descr="Screenshot from 2024-02-23 15-17-52 (1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357430"/>
            <a:ext cx="4531353" cy="3629114"/>
          </a:xfrm>
        </p:spPr>
      </p:pic>
      <p:pic>
        <p:nvPicPr>
          <p:cNvPr id="6" name="Content Placeholder 5" descr="Screenshot from 2024-02-23 15-17-11 (1)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83767" y="2285992"/>
            <a:ext cx="4660233" cy="36433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hlinkClick r:id="rId2"/>
              </a:rPr>
              <a:t>https://public.tableau.com/app/profile/tejas.shinde6818/viz/CDAC-Project_17086852664780/CustomerSegmentationDashboard?publish=yes</a:t>
            </a:r>
            <a:endParaRPr lang="en-US" sz="1400" dirty="0"/>
          </a:p>
        </p:txBody>
      </p:sp>
      <p:pic>
        <p:nvPicPr>
          <p:cNvPr id="4" name="Content Placeholder 3" descr="Screenshot (298) (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41520"/>
            <a:ext cx="8229600" cy="443075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lower class people are more frequent and buy those products which are cheaper so we can get through analysis that these products </a:t>
            </a:r>
            <a:r>
              <a:rPr lang="en-IN" dirty="0" err="1" smtClean="0"/>
              <a:t>availaibilty</a:t>
            </a:r>
            <a:r>
              <a:rPr lang="en-IN" dirty="0" smtClean="0"/>
              <a:t> should be more.</a:t>
            </a:r>
          </a:p>
          <a:p>
            <a:r>
              <a:rPr lang="en-IN" dirty="0" smtClean="0"/>
              <a:t>And upper class people purchases products after a long time but when they come to purchase they buy large amount of products which are costlier.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project on customer segmentation through purchase history data offers valuable insights for e-commerce stakeholders. </a:t>
            </a:r>
          </a:p>
          <a:p>
            <a:r>
              <a:rPr lang="en-US" dirty="0" smtClean="0"/>
              <a:t>Utilizing RFM analysis and K-means clustering, we segment customers effectively based on their purchasing patterns, enabling targeted marketing strategies. </a:t>
            </a:r>
            <a:endParaRPr lang="en-US" smtClean="0"/>
          </a:p>
          <a:p>
            <a:r>
              <a:rPr lang="en-US" smtClean="0"/>
              <a:t>This </a:t>
            </a:r>
            <a:r>
              <a:rPr lang="en-US" dirty="0" smtClean="0"/>
              <a:t>approach reveals variations in profitability among customer segments and provides a structured framework for optimizing business strategies and driving growth.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428868"/>
            <a:ext cx="7772400" cy="1357323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/>
              <a:t>THANK YOU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Customer Segmentation?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Divides customers into groups with similar characteristics or behaviors.</a:t>
            </a:r>
          </a:p>
          <a:p>
            <a:r>
              <a:rPr lang="en-US" dirty="0" smtClean="0"/>
              <a:t>Used to tailor marketing strategies effectively based on specific customer needs and behaviors.</a:t>
            </a:r>
          </a:p>
          <a:p>
            <a:r>
              <a:rPr lang="en-US" dirty="0" smtClean="0"/>
              <a:t>It helps businesses improve customer satisfaction, increase sales, and optimize marketing ROI.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Businesses struggle to extract insights from vast customer purchase data. </a:t>
            </a:r>
          </a:p>
          <a:p>
            <a:r>
              <a:rPr lang="en-US" dirty="0" smtClean="0"/>
              <a:t>Inefficient analysis and lack of integration hinder effective segmentation and targeted strategies, impacting growth and competitiveness.</a:t>
            </a:r>
          </a:p>
          <a:p>
            <a:r>
              <a:rPr lang="en-US" dirty="0" smtClean="0"/>
              <a:t>We aim to utilize the potential of purchase history data to segment customers effectively, facilitating personalized marketing campaigns and maximizing customer satisfaction.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lowchart for a project management process-Page-2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571480"/>
            <a:ext cx="6215105" cy="578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2.6M rows, 8 columns: </a:t>
            </a:r>
            <a:r>
              <a:rPr lang="en-US" dirty="0" err="1" smtClean="0"/>
              <a:t>event_time</a:t>
            </a:r>
            <a:r>
              <a:rPr lang="en-US" dirty="0" smtClean="0"/>
              <a:t>, </a:t>
            </a:r>
            <a:r>
              <a:rPr lang="en-US" dirty="0" err="1" smtClean="0"/>
              <a:t>order_id</a:t>
            </a:r>
            <a:r>
              <a:rPr lang="en-US" dirty="0" smtClean="0"/>
              <a:t>, </a:t>
            </a:r>
            <a:r>
              <a:rPr lang="en-US" dirty="0" err="1" smtClean="0"/>
              <a:t>product_id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category_code</a:t>
            </a:r>
            <a:r>
              <a:rPr lang="en-US" dirty="0" smtClean="0"/>
              <a:t>, brand, price, </a:t>
            </a:r>
            <a:r>
              <a:rPr lang="en-US" dirty="0" err="1" smtClean="0"/>
              <a:t>user_id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Contains purchase data, enabling analysis of customer behavior and preferences for segmentation and targeted strategies.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Removed duplicate records .</a:t>
            </a:r>
          </a:p>
          <a:p>
            <a:r>
              <a:rPr lang="en-IN" dirty="0" smtClean="0"/>
              <a:t>Kept the data for year 2020 only as there were only 2 distinct years(1970,2020).</a:t>
            </a:r>
          </a:p>
          <a:p>
            <a:r>
              <a:rPr lang="en-IN" dirty="0" smtClean="0"/>
              <a:t>Removed the records ,where brand values are none.</a:t>
            </a:r>
          </a:p>
          <a:p>
            <a:r>
              <a:rPr lang="en-IN" dirty="0" smtClean="0"/>
              <a:t>Assign category as miscellaneous where null values are present.</a:t>
            </a:r>
          </a:p>
          <a:p>
            <a:r>
              <a:rPr lang="en-IN" dirty="0" smtClean="0"/>
              <a:t>Split the </a:t>
            </a:r>
            <a:r>
              <a:rPr lang="en-IN" dirty="0" err="1" smtClean="0"/>
              <a:t>category_code</a:t>
            </a:r>
            <a:r>
              <a:rPr lang="en-IN" dirty="0" smtClean="0"/>
              <a:t> column into 3 columns (cat_1,cat_2,cat_3) on the occurrence of dot ‘.’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Calculated  average of price column and assign that value to records where price were zero.</a:t>
            </a:r>
          </a:p>
          <a:p>
            <a:r>
              <a:rPr lang="en-IN" dirty="0" smtClean="0"/>
              <a:t>Among 2 million records , 1.5 million user ids are not available.</a:t>
            </a:r>
          </a:p>
          <a:p>
            <a:r>
              <a:rPr lang="en-IN" dirty="0" smtClean="0"/>
              <a:t>The challenge here was to fill null values of user id from available distinct user id such that it should not affect the consistency of data.</a:t>
            </a:r>
          </a:p>
          <a:p>
            <a:r>
              <a:rPr lang="en-US" dirty="0" smtClean="0"/>
              <a:t>Calculated the count of distinct user IDs for each category and assigned random user IDs to null values on basis of category column.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RFM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RFM stands for </a:t>
            </a:r>
            <a:r>
              <a:rPr lang="en-US" dirty="0" err="1" smtClean="0"/>
              <a:t>Recency</a:t>
            </a:r>
            <a:r>
              <a:rPr lang="en-US" dirty="0" smtClean="0"/>
              <a:t>, Frequency, Monetary.</a:t>
            </a:r>
          </a:p>
          <a:p>
            <a:r>
              <a:rPr lang="en-US" dirty="0" smtClean="0"/>
              <a:t>It is a marketing analysis technique used to evaluate customer behavior.</a:t>
            </a:r>
          </a:p>
          <a:p>
            <a:r>
              <a:rPr lang="en-IN" dirty="0" smtClean="0"/>
              <a:t>It is ideal for numerical data.</a:t>
            </a:r>
            <a:endParaRPr lang="en-US" dirty="0" smtClean="0"/>
          </a:p>
          <a:p>
            <a:r>
              <a:rPr lang="en-IN" dirty="0" smtClean="0"/>
              <a:t>As purchase dataset includes transactional information like </a:t>
            </a:r>
            <a:r>
              <a:rPr lang="en-IN" dirty="0" err="1" smtClean="0"/>
              <a:t>order_id</a:t>
            </a:r>
            <a:r>
              <a:rPr lang="en-IN" dirty="0" smtClean="0"/>
              <a:t>, </a:t>
            </a:r>
            <a:r>
              <a:rPr lang="en-IN" dirty="0" err="1" smtClean="0"/>
              <a:t>event_time</a:t>
            </a:r>
            <a:r>
              <a:rPr lang="en-IN" dirty="0" smtClean="0"/>
              <a:t>, price. RFM model will be perfectly fit for this scenario.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/>
          <a:lstStyle/>
          <a:p>
            <a:r>
              <a:rPr lang="en-IN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>
            <a:normAutofit/>
          </a:bodyPr>
          <a:lstStyle/>
          <a:p>
            <a:r>
              <a:rPr lang="en-IN" dirty="0" smtClean="0"/>
              <a:t>The algorithms that can be used with numerical data are PCA, Hierarchical clustering, DBSCAN, K-means clustering.</a:t>
            </a:r>
          </a:p>
          <a:p>
            <a:r>
              <a:rPr lang="en-IN" dirty="0" smtClean="0"/>
              <a:t> PCA doesn’t directly support RFM method.</a:t>
            </a:r>
          </a:p>
          <a:p>
            <a:r>
              <a:rPr lang="en-IN" dirty="0" smtClean="0"/>
              <a:t>DBSCAN has difficulty with high dimensional data.</a:t>
            </a:r>
          </a:p>
          <a:p>
            <a:r>
              <a:rPr lang="en-US" dirty="0" smtClean="0"/>
              <a:t>Hierarchical clustering's nested hierarchy may not align well with intuitive RFM-based customer segments.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1134</TotalTime>
  <Words>602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Customer Segmentation Through Purchase History Data</vt:lpstr>
      <vt:lpstr>What is Customer Segmentation?</vt:lpstr>
      <vt:lpstr>Problem Statement</vt:lpstr>
      <vt:lpstr>Slide 4</vt:lpstr>
      <vt:lpstr>Dataset Information</vt:lpstr>
      <vt:lpstr>Data Cleaning Process</vt:lpstr>
      <vt:lpstr>Data Cleaning Process</vt:lpstr>
      <vt:lpstr>RFM Model</vt:lpstr>
      <vt:lpstr>Algorithms</vt:lpstr>
      <vt:lpstr>K-MEANS Clustering</vt:lpstr>
      <vt:lpstr>Visualizations</vt:lpstr>
      <vt:lpstr>https://public.tableau.com/app/profile/tejas.shinde6818/viz/CDAC-Project_17086852664780/CustomerSegmentationDashboard?publish=yes</vt:lpstr>
      <vt:lpstr>Analysis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Through Purchase History Data</dc:title>
  <dc:creator>Pranita Gokul Wani</dc:creator>
  <cp:lastModifiedBy>Pranita Gokul Wani</cp:lastModifiedBy>
  <cp:revision>25</cp:revision>
  <dcterms:created xsi:type="dcterms:W3CDTF">2024-02-19T11:38:46Z</dcterms:created>
  <dcterms:modified xsi:type="dcterms:W3CDTF">2024-02-24T04:22:12Z</dcterms:modified>
</cp:coreProperties>
</file>