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4"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78" d="100"/>
          <a:sy n="78" d="100"/>
        </p:scale>
        <p:origin x="91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aipraneeth-adigopula-69599115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PRANITH199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666032"/>
            <a:ext cx="7246189"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EDA ON </a:t>
            </a:r>
            <a:r>
              <a:rPr lang="en-US" sz="1800" b="0" i="0" u="none" strike="noStrike" dirty="0">
                <a:solidFill>
                  <a:srgbClr val="000000"/>
                </a:solidFill>
                <a:effectLst/>
                <a:latin typeface="Arial" panose="020B0604020202020204" pitchFamily="34" charset="0"/>
              </a:rPr>
              <a:t>Aspiring Mind Employment Outcome 2015 (AMEO)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F276B9-0A3F-A0B2-A8E5-95754F3E9CE0}"/>
              </a:ext>
            </a:extLst>
          </p:cNvPr>
          <p:cNvSpPr>
            <a:spLocks noGrp="1"/>
          </p:cNvSpPr>
          <p:nvPr>
            <p:ph type="body" idx="1"/>
          </p:nvPr>
        </p:nvSpPr>
        <p:spPr>
          <a:xfrm>
            <a:off x="454742" y="508101"/>
            <a:ext cx="10515600" cy="6148337"/>
          </a:xfrm>
        </p:spPr>
        <p:txBody>
          <a:bodyPr/>
          <a:lstStyle/>
          <a:p>
            <a:endParaRPr lang="en-IN" dirty="0"/>
          </a:p>
        </p:txBody>
      </p:sp>
      <p:pic>
        <p:nvPicPr>
          <p:cNvPr id="5" name="Picture 4">
            <a:extLst>
              <a:ext uri="{FF2B5EF4-FFF2-40B4-BE49-F238E27FC236}">
                <a16:creationId xmlns:a16="http://schemas.microsoft.com/office/drawing/2014/main" id="{DC9F8703-7B6C-2190-2B65-3FBB8D8D208C}"/>
              </a:ext>
            </a:extLst>
          </p:cNvPr>
          <p:cNvPicPr>
            <a:picLocks noChangeAspect="1"/>
          </p:cNvPicPr>
          <p:nvPr/>
        </p:nvPicPr>
        <p:blipFill>
          <a:blip r:embed="rId2"/>
          <a:stretch>
            <a:fillRect/>
          </a:stretch>
        </p:blipFill>
        <p:spPr>
          <a:xfrm>
            <a:off x="454742" y="508102"/>
            <a:ext cx="7018628" cy="2499577"/>
          </a:xfrm>
          <a:prstGeom prst="rect">
            <a:avLst/>
          </a:prstGeom>
        </p:spPr>
      </p:pic>
      <p:pic>
        <p:nvPicPr>
          <p:cNvPr id="7" name="Picture 6">
            <a:extLst>
              <a:ext uri="{FF2B5EF4-FFF2-40B4-BE49-F238E27FC236}">
                <a16:creationId xmlns:a16="http://schemas.microsoft.com/office/drawing/2014/main" id="{653AD648-4324-E83A-03F7-8F567D403910}"/>
              </a:ext>
            </a:extLst>
          </p:cNvPr>
          <p:cNvPicPr>
            <a:picLocks noChangeAspect="1"/>
          </p:cNvPicPr>
          <p:nvPr/>
        </p:nvPicPr>
        <p:blipFill>
          <a:blip r:embed="rId3"/>
          <a:stretch>
            <a:fillRect/>
          </a:stretch>
        </p:blipFill>
        <p:spPr>
          <a:xfrm>
            <a:off x="454742" y="2975724"/>
            <a:ext cx="4816257" cy="1531753"/>
          </a:xfrm>
          <a:prstGeom prst="rect">
            <a:avLst/>
          </a:prstGeom>
        </p:spPr>
      </p:pic>
      <p:pic>
        <p:nvPicPr>
          <p:cNvPr id="9" name="Picture 8">
            <a:extLst>
              <a:ext uri="{FF2B5EF4-FFF2-40B4-BE49-F238E27FC236}">
                <a16:creationId xmlns:a16="http://schemas.microsoft.com/office/drawing/2014/main" id="{5F5BB334-E98E-424C-C14F-4BD3DD53320B}"/>
              </a:ext>
            </a:extLst>
          </p:cNvPr>
          <p:cNvPicPr>
            <a:picLocks noChangeAspect="1"/>
          </p:cNvPicPr>
          <p:nvPr/>
        </p:nvPicPr>
        <p:blipFill>
          <a:blip r:embed="rId4"/>
          <a:stretch>
            <a:fillRect/>
          </a:stretch>
        </p:blipFill>
        <p:spPr>
          <a:xfrm>
            <a:off x="454742" y="4743717"/>
            <a:ext cx="4816257" cy="1463167"/>
          </a:xfrm>
          <a:prstGeom prst="rect">
            <a:avLst/>
          </a:prstGeom>
        </p:spPr>
      </p:pic>
    </p:spTree>
    <p:extLst>
      <p:ext uri="{BB962C8B-B14F-4D97-AF65-F5344CB8AC3E}">
        <p14:creationId xmlns:p14="http://schemas.microsoft.com/office/powerpoint/2010/main" val="249103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2315-13F5-0BA5-6CFA-5169342021D3}"/>
              </a:ext>
            </a:extLst>
          </p:cNvPr>
          <p:cNvSpPr>
            <a:spLocks noGrp="1"/>
          </p:cNvSpPr>
          <p:nvPr>
            <p:ph type="title"/>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Bivariate or Multivariate Analysis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5C74826-CDB9-F8A7-0C38-54E7254C35A9}"/>
              </a:ext>
            </a:extLst>
          </p:cNvPr>
          <p:cNvSpPr>
            <a:spLocks noGrp="1"/>
          </p:cNvSpPr>
          <p:nvPr>
            <p:ph type="body"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Once the data has been examined and outliers have been addressed, the next step is to conduct bivariate or multivariate analysis to understand how variables interact with each other. This helps in identifying relationships and patterns within the data, which can provide valuable insights for further analysis.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01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8D6CC0-6221-C81D-A753-D4053A9C1225}"/>
              </a:ext>
            </a:extLst>
          </p:cNvPr>
          <p:cNvSpPr>
            <a:spLocks noGrp="1"/>
          </p:cNvSpPr>
          <p:nvPr>
            <p:ph type="body" idx="1"/>
          </p:nvPr>
        </p:nvSpPr>
        <p:spPr>
          <a:xfrm>
            <a:off x="0" y="511277"/>
            <a:ext cx="5161347" cy="5357711"/>
          </a:xfrm>
        </p:spPr>
        <p:txBody>
          <a:bodyPr>
            <a:normAutofit/>
          </a:bodyPr>
          <a:lstStyle/>
          <a:p>
            <a:pPr marL="5143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Are people who choose a career as Software Engineer earning more compared to those in less chosen designations? How does this vary between genders?</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	In comparing the most frequent and less frequent designations by gender, notable differences in salary levels and gender distribution are evident, with Software Engineers earning more, males slightly higher than females, only males working as Data Scientists indicating gender disparity, and both genders having similar salaries as Data Analysts, suggesting a potential gender imbalance in the workforce</a:t>
            </a:r>
            <a:r>
              <a:rPr lang="en-US" b="0" i="0" dirty="0">
                <a:solidFill>
                  <a:schemeClr val="tx1"/>
                </a:solidFill>
                <a:effectLst/>
                <a:latin typeface="Söhne"/>
              </a:rPr>
              <a:t>.</a:t>
            </a:r>
            <a:endParaRPr lang="en-US" dirty="0">
              <a:solidFill>
                <a:schemeClr val="tx1"/>
              </a:solidFill>
              <a:latin typeface="Helvetica Neue"/>
            </a:endParaRPr>
          </a:p>
        </p:txBody>
      </p:sp>
      <p:pic>
        <p:nvPicPr>
          <p:cNvPr id="12" name="Picture 11">
            <a:extLst>
              <a:ext uri="{FF2B5EF4-FFF2-40B4-BE49-F238E27FC236}">
                <a16:creationId xmlns:a16="http://schemas.microsoft.com/office/drawing/2014/main" id="{DF9934FC-2613-B0E7-0092-064FF7EBB512}"/>
              </a:ext>
            </a:extLst>
          </p:cNvPr>
          <p:cNvPicPr>
            <a:picLocks noChangeAspect="1"/>
          </p:cNvPicPr>
          <p:nvPr/>
        </p:nvPicPr>
        <p:blipFill>
          <a:blip r:embed="rId2"/>
          <a:stretch>
            <a:fillRect/>
          </a:stretch>
        </p:blipFill>
        <p:spPr>
          <a:xfrm>
            <a:off x="5161347" y="511277"/>
            <a:ext cx="7126654" cy="4984955"/>
          </a:xfrm>
          <a:prstGeom prst="rect">
            <a:avLst/>
          </a:prstGeom>
        </p:spPr>
      </p:pic>
    </p:spTree>
    <p:extLst>
      <p:ext uri="{BB962C8B-B14F-4D97-AF65-F5344CB8AC3E}">
        <p14:creationId xmlns:p14="http://schemas.microsoft.com/office/powerpoint/2010/main" val="914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3DBC5B-0681-AFCA-A1A4-5A8C44602136}"/>
              </a:ext>
            </a:extLst>
          </p:cNvPr>
          <p:cNvSpPr>
            <a:spLocks noGrp="1"/>
          </p:cNvSpPr>
          <p:nvPr>
            <p:ph type="body" idx="1"/>
          </p:nvPr>
        </p:nvSpPr>
        <p:spPr>
          <a:xfrm>
            <a:off x="166688" y="304800"/>
            <a:ext cx="4605337" cy="5564188"/>
          </a:xfrm>
        </p:spPr>
        <p:txBody>
          <a:bodyPr/>
          <a:lstStyle/>
          <a:p>
            <a:pPr marL="5143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How much money do males and females earn in different cities/designations?</a:t>
            </a:r>
          </a:p>
          <a:p>
            <a:pPr marL="228600" indent="0"/>
            <a:endParaRPr lang="en-US" dirty="0"/>
          </a:p>
          <a:p>
            <a:pPr marL="228600" indent="0"/>
            <a:endParaRPr lang="en-US" dirty="0"/>
          </a:p>
          <a:p>
            <a:pPr marL="228600" indent="0"/>
            <a:r>
              <a:rPr lang="en-US" dirty="0">
                <a:latin typeface="Times New Roman" panose="02020603050405020304" pitchFamily="18" charset="0"/>
                <a:cs typeface="Times New Roman" panose="02020603050405020304" pitchFamily="18" charset="0"/>
              </a:rPr>
              <a:t>The plot reveals that Bangalore is the predominant job location across designations, indicating its popularity among job seekers. Additionally, it shows that, in general, male ratios are higher than female ratios in most cities, suggesting a gender imbalance in job distribution. However, there are a few cities where the male and female ratios are similar, indicating a more balanced gender distribution in those locations. This observation underscores the importance of considering location-specific factors when analyzing gender disparities in job placements.</a:t>
            </a:r>
            <a:endParaRPr lang="en-IN" dirty="0">
              <a:latin typeface="Times New Roman" panose="02020603050405020304" pitchFamily="18" charset="0"/>
              <a:cs typeface="Times New Roman" panose="02020603050405020304" pitchFamily="18" charset="0"/>
            </a:endParaRPr>
          </a:p>
        </p:txBody>
      </p:sp>
      <p:pic>
        <p:nvPicPr>
          <p:cNvPr id="20" name="Picture Placeholder 19">
            <a:extLst>
              <a:ext uri="{FF2B5EF4-FFF2-40B4-BE49-F238E27FC236}">
                <a16:creationId xmlns:a16="http://schemas.microsoft.com/office/drawing/2014/main" id="{DFB0F8DA-D0E5-F4FA-29D8-496EFC48DD2E}"/>
              </a:ext>
            </a:extLst>
          </p:cNvPr>
          <p:cNvPicPr>
            <a:picLocks noGrp="1" noChangeAspect="1"/>
          </p:cNvPicPr>
          <p:nvPr>
            <p:ph type="pic" idx="2"/>
          </p:nvPr>
        </p:nvPicPr>
        <p:blipFill rotWithShape="1">
          <a:blip r:embed="rId2"/>
          <a:srcRect l="159" t="1102" r="-159" b="4129"/>
          <a:stretch/>
        </p:blipFill>
        <p:spPr>
          <a:xfrm>
            <a:off x="5546982" y="304799"/>
            <a:ext cx="6172200" cy="5486401"/>
          </a:xfrm>
        </p:spPr>
      </p:pic>
    </p:spTree>
    <p:extLst>
      <p:ext uri="{BB962C8B-B14F-4D97-AF65-F5344CB8AC3E}">
        <p14:creationId xmlns:p14="http://schemas.microsoft.com/office/powerpoint/2010/main" val="302262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BF0B863-D43F-EE29-8AA3-4A978BA65280}"/>
              </a:ext>
            </a:extLst>
          </p:cNvPr>
          <p:cNvPicPr>
            <a:picLocks noGrp="1" noChangeAspect="1"/>
          </p:cNvPicPr>
          <p:nvPr>
            <p:ph type="pic" idx="2"/>
          </p:nvPr>
        </p:nvPicPr>
        <p:blipFill rotWithShape="1">
          <a:blip r:embed="rId2"/>
          <a:srcRect l="-30" r="43659"/>
          <a:stretch/>
        </p:blipFill>
        <p:spPr>
          <a:xfrm>
            <a:off x="5113440" y="235769"/>
            <a:ext cx="6902245" cy="5753100"/>
          </a:xfrm>
        </p:spPr>
      </p:pic>
      <p:sp>
        <p:nvSpPr>
          <p:cNvPr id="4" name="Text Placeholder 3">
            <a:extLst>
              <a:ext uri="{FF2B5EF4-FFF2-40B4-BE49-F238E27FC236}">
                <a16:creationId xmlns:a16="http://schemas.microsoft.com/office/drawing/2014/main" id="{B9BD4497-25AE-CCF3-51EE-F1A1D982B8D1}"/>
              </a:ext>
            </a:extLst>
          </p:cNvPr>
          <p:cNvSpPr>
            <a:spLocks noGrp="1"/>
          </p:cNvSpPr>
          <p:nvPr>
            <p:ph type="body" idx="1"/>
          </p:nvPr>
        </p:nvSpPr>
        <p:spPr>
          <a:xfrm>
            <a:off x="78658" y="115888"/>
            <a:ext cx="4693367" cy="6501221"/>
          </a:xfrm>
        </p:spPr>
        <p:txBody>
          <a:bodyPr>
            <a:normAutofit/>
          </a:bodyPr>
          <a:lstStyle/>
          <a:p>
            <a:pPr marL="5143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 there a relationship between gender and specialization? In other words, does the preference for specialization depend on gender</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latin typeface="Times New Roman" panose="02020603050405020304" pitchFamily="18" charset="0"/>
                <a:cs typeface="Times New Roman" panose="02020603050405020304" pitchFamily="18" charset="0"/>
              </a:rPr>
              <a:t>	The analysis shows a strong relationship between gender and specialization, as indicated by a chi-square score of approximately 53% and a p-value of less than 0.05. This suggests that gender and specialization are not independent of each other. The significant chi-square score implies that the observed frequencies of gender and specialization in the dataset differ from what would be expected if the two variables were independent. Therefore, there is evidence to conclude that both gender and specialization are related in the dataset, highlighting the importance of considering both factors in further analysis or decision-making processes.</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C5002DB-0AEC-4E1F-DEA2-22A348457C9C}"/>
              </a:ext>
            </a:extLst>
          </p:cNvPr>
          <p:cNvPicPr>
            <a:picLocks noChangeAspect="1"/>
          </p:cNvPicPr>
          <p:nvPr/>
        </p:nvPicPr>
        <p:blipFill>
          <a:blip r:embed="rId3"/>
          <a:stretch>
            <a:fillRect/>
          </a:stretch>
        </p:blipFill>
        <p:spPr>
          <a:xfrm>
            <a:off x="350944" y="1321455"/>
            <a:ext cx="4306109" cy="2353352"/>
          </a:xfrm>
          <a:prstGeom prst="rect">
            <a:avLst/>
          </a:prstGeom>
        </p:spPr>
      </p:pic>
    </p:spTree>
    <p:extLst>
      <p:ext uri="{BB962C8B-B14F-4D97-AF65-F5344CB8AC3E}">
        <p14:creationId xmlns:p14="http://schemas.microsoft.com/office/powerpoint/2010/main" val="384857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8D60FF2-4127-296B-5886-9E709E55EFAA}"/>
              </a:ext>
            </a:extLst>
          </p:cNvPr>
          <p:cNvPicPr>
            <a:picLocks noGrp="1" noChangeAspect="1"/>
          </p:cNvPicPr>
          <p:nvPr>
            <p:ph type="pic" idx="2"/>
          </p:nvPr>
        </p:nvPicPr>
        <p:blipFill rotWithShape="1">
          <a:blip r:embed="rId2"/>
          <a:srcRect l="440" t="-65" r="15329" b="65"/>
          <a:stretch/>
        </p:blipFill>
        <p:spPr>
          <a:xfrm>
            <a:off x="5487988" y="992187"/>
            <a:ext cx="6507367" cy="4873625"/>
          </a:xfrm>
        </p:spPr>
      </p:pic>
      <p:sp>
        <p:nvSpPr>
          <p:cNvPr id="6" name="Title 1">
            <a:extLst>
              <a:ext uri="{FF2B5EF4-FFF2-40B4-BE49-F238E27FC236}">
                <a16:creationId xmlns:a16="http://schemas.microsoft.com/office/drawing/2014/main" id="{8A306E8F-9D37-091B-3031-26F769097ED2}"/>
              </a:ext>
            </a:extLst>
          </p:cNvPr>
          <p:cNvSpPr>
            <a:spLocks noGrp="1"/>
          </p:cNvSpPr>
          <p:nvPr>
            <p:ph type="body" idx="1"/>
          </p:nvPr>
        </p:nvSpPr>
        <p:spPr>
          <a:xfrm>
            <a:off x="295275" y="304800"/>
            <a:ext cx="4476750" cy="5564188"/>
          </a:xfrm>
        </p:spPr>
        <p:txBody>
          <a:bodyPr>
            <a:normAutofit/>
          </a:bodyPr>
          <a:lstStyle/>
          <a:p>
            <a:pPr marL="514350" indent="-285750">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Does the claim made in a Times of India article dated Jan 18, 2019, stating that "After doing your Computer Science Engineering if you take up jobs as a Programming Analyst, Software Engineer, Hardware Engineer and Associate Engineer you can earn up to 2.5-3 lakhs as a fresh graduate" hold true based on the given data?</a:t>
            </a:r>
          </a:p>
          <a:p>
            <a:pPr marL="5143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Freshers in roles like Programming Analyst, Software Engineer, Hardware Engineer, and Associate Engineer earn an average salary of 2.5 to 3 lakhs. These roles represent entry-level positions in the tech industry, with responsibilities ranging from programming analysis to software and hardware development. The observed salary range suggests a standard pay scale for beginners in these fields. This information is valuable for both job seekers and employers, providing insights into salary expectations and industry standards for entry-level tech positions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89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8229A8A-9F08-6E96-EF0E-D05567B5D424}"/>
              </a:ext>
            </a:extLst>
          </p:cNvPr>
          <p:cNvPicPr>
            <a:picLocks noGrp="1" noChangeAspect="1"/>
          </p:cNvPicPr>
          <p:nvPr>
            <p:ph type="pic" idx="2"/>
          </p:nvPr>
        </p:nvPicPr>
        <p:blipFill rotWithShape="1">
          <a:blip r:embed="rId2"/>
          <a:srcRect l="489" t="-163" r="-205" b="163"/>
          <a:stretch/>
        </p:blipFill>
        <p:spPr>
          <a:xfrm>
            <a:off x="176981" y="1041282"/>
            <a:ext cx="6971070" cy="4873625"/>
          </a:xfrm>
        </p:spPr>
      </p:pic>
      <p:pic>
        <p:nvPicPr>
          <p:cNvPr id="8" name="Picture 7">
            <a:extLst>
              <a:ext uri="{FF2B5EF4-FFF2-40B4-BE49-F238E27FC236}">
                <a16:creationId xmlns:a16="http://schemas.microsoft.com/office/drawing/2014/main" id="{FFBD0658-F881-02A0-32C4-AAB01FCD1416}"/>
              </a:ext>
            </a:extLst>
          </p:cNvPr>
          <p:cNvPicPr>
            <a:picLocks noChangeAspect="1"/>
          </p:cNvPicPr>
          <p:nvPr/>
        </p:nvPicPr>
        <p:blipFill>
          <a:blip r:embed="rId3"/>
          <a:stretch>
            <a:fillRect/>
          </a:stretch>
        </p:blipFill>
        <p:spPr>
          <a:xfrm>
            <a:off x="7433187" y="1169034"/>
            <a:ext cx="4581832" cy="4618120"/>
          </a:xfrm>
          <a:prstGeom prst="rect">
            <a:avLst/>
          </a:prstGeom>
        </p:spPr>
      </p:pic>
    </p:spTree>
    <p:extLst>
      <p:ext uri="{BB962C8B-B14F-4D97-AF65-F5344CB8AC3E}">
        <p14:creationId xmlns:p14="http://schemas.microsoft.com/office/powerpoint/2010/main" val="396003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F6A3-1106-B088-C0E8-84142BBD19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76D6BFD5-FD16-23B9-8884-E3B9D475F701}"/>
              </a:ext>
            </a:extLst>
          </p:cNvPr>
          <p:cNvSpPr txBox="1"/>
          <p:nvPr/>
        </p:nvSpPr>
        <p:spPr>
          <a:xfrm>
            <a:off x="924231" y="2092630"/>
            <a:ext cx="10864645" cy="218521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Through exploratory data analysis (EDA) of the Aspiring Minds Employment Outcome dataset, we can infer that individuals with a background in computer science specialization who graduated with first-class distinction and achieved high marks in their 10th, 12th, and graduation, along with scoring well in the AMCAT Computer Programming language assessment, tend to earn a higher salary compared to others. This highlights the importance of these factors in influencing salary levels for computer science graduates and emphasizes the value of a strong educational background and relevant skills in the job market.</a:t>
            </a:r>
          </a:p>
          <a:p>
            <a:endParaRPr lang="en-US" dirty="0"/>
          </a:p>
          <a:p>
            <a:r>
              <a:rPr lang="en-US" dirty="0"/>
              <a:t>​</a:t>
            </a:r>
            <a:endParaRPr lang="en-IN" dirty="0"/>
          </a:p>
        </p:txBody>
      </p:sp>
    </p:spTree>
    <p:extLst>
      <p:ext uri="{BB962C8B-B14F-4D97-AF65-F5344CB8AC3E}">
        <p14:creationId xmlns:p14="http://schemas.microsoft.com/office/powerpoint/2010/main" val="212776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7295143" cy="24621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 ? </a:t>
            </a:r>
          </a:p>
          <a:p>
            <a:pPr marR="0" lvl="0" algn="l" rtl="0">
              <a:spcBef>
                <a:spcPts val="0"/>
              </a:spcBef>
              <a:spcAft>
                <a:spcPts val="0"/>
              </a:spcAft>
              <a:buClr>
                <a:schemeClr val="dk1"/>
              </a:buClr>
              <a:buSzPts val="1800"/>
            </a:pPr>
            <a:r>
              <a:rPr lang="en-US" sz="16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(B-tech (Aeronautical Engineering)</a:t>
            </a: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marR="0" lvl="0" algn="l" rtl="0">
              <a:spcBef>
                <a:spcPts val="0"/>
              </a:spcBef>
              <a:spcAft>
                <a:spcPts val="0"/>
              </a:spcAft>
              <a:buClr>
                <a:schemeClr val="dk1"/>
              </a:buClr>
              <a:buSzPts val="1800"/>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To cope up with the present Trend and enhance skills set.</a:t>
            </a:r>
            <a:endParaRPr lang="en-US" sz="16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Any work experience</a:t>
            </a:r>
          </a:p>
          <a:p>
            <a:pPr marR="0" lvl="0" algn="l" rtl="0">
              <a:spcBef>
                <a:spcPts val="0"/>
              </a:spcBef>
              <a:spcAft>
                <a:spcPts val="0"/>
              </a:spcAft>
              <a:buClr>
                <a:schemeClr val="dk1"/>
              </a:buClr>
              <a:buSzPts val="1800"/>
            </a:pPr>
            <a:r>
              <a:rPr lang="en-US" sz="16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Yes, Worked as  a Data Analyst</a:t>
            </a:r>
          </a:p>
          <a:p>
            <a:pPr marL="285750" marR="0" lvl="0" indent="-285750" algn="l" rtl="0">
              <a:spcBef>
                <a:spcPts val="0"/>
              </a:spcBef>
              <a:spcAft>
                <a:spcPts val="0"/>
              </a:spcAft>
              <a:buClr>
                <a:schemeClr val="dk1"/>
              </a:buClr>
              <a:buSzPts val="1800"/>
              <a:buFont typeface="Calibri"/>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Share your </a:t>
            </a:r>
            <a:r>
              <a:rPr lang="en-US" sz="1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US" sz="1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US" sz="1800" b="1" dirty="0" err="1">
                <a:solidFill>
                  <a:schemeClr val="dk1"/>
                </a:solidFill>
                <a:latin typeface="Times New Roman" panose="02020603050405020304" pitchFamily="18" charset="0"/>
                <a:ea typeface="Calibri"/>
                <a:cs typeface="Times New Roman" panose="02020603050405020304" pitchFamily="18" charset="0"/>
                <a:sym typeface="Calibri"/>
              </a:rPr>
              <a:t>urls</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dirty="0">
                <a:latin typeface="Times New Roman" panose="02020603050405020304" pitchFamily="18" charset="0"/>
                <a:cs typeface="Times New Roman" panose="02020603050405020304" pitchFamily="18" charset="0"/>
                <a:hlinkClick r:id="rId3"/>
              </a:rPr>
              <a:t>(24) SAIPRANEETH ADIGOPULA | LinkedIn</a:t>
            </a:r>
            <a:endParaRPr lang="en-US"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IN" dirty="0">
                <a:latin typeface="Times New Roman" panose="02020603050405020304" pitchFamily="18" charset="0"/>
                <a:cs typeface="Times New Roman" panose="02020603050405020304" pitchFamily="18" charset="0"/>
                <a:hlinkClick r:id="rId4"/>
              </a:rPr>
              <a:t>PRANITH1997 (</a:t>
            </a:r>
            <a:r>
              <a:rPr lang="en-IN" dirty="0" err="1">
                <a:latin typeface="Times New Roman" panose="02020603050405020304" pitchFamily="18" charset="0"/>
                <a:cs typeface="Times New Roman" panose="02020603050405020304" pitchFamily="18" charset="0"/>
                <a:hlinkClick r:id="rId4"/>
              </a:rPr>
              <a:t>Praneeth</a:t>
            </a:r>
            <a:r>
              <a:rPr lang="en-IN" dirty="0">
                <a:latin typeface="Times New Roman" panose="02020603050405020304" pitchFamily="18" charset="0"/>
                <a:cs typeface="Times New Roman" panose="02020603050405020304" pitchFamily="18" charset="0"/>
                <a:hlinkClick r:id="rId4"/>
              </a:rPr>
              <a:t>) (github.com)</a:t>
            </a:r>
            <a:endParaRPr lang="en-IN" dirty="0">
              <a:latin typeface="Times New Roman" panose="02020603050405020304" pitchFamily="18" charset="0"/>
              <a:cs typeface="Times New Roman" panose="02020603050405020304" pitchFamily="18" charset="0"/>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547228" y="1484670"/>
            <a:ext cx="10515600" cy="408760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rgbClr val="FF0000"/>
              </a:buClr>
              <a:buSzPct val="100000"/>
              <a:buNone/>
            </a:pPr>
            <a:r>
              <a:rPr lang="en-IN" b="1" u="sng" dirty="0">
                <a:solidFill>
                  <a:srgbClr val="FF0000"/>
                </a:solidFill>
                <a:latin typeface="Times New Roman" panose="02020603050405020304" pitchFamily="18" charset="0"/>
                <a:cs typeface="Times New Roman" panose="02020603050405020304" pitchFamily="18" charset="0"/>
              </a:rPr>
              <a:t>Introduction</a:t>
            </a:r>
          </a:p>
          <a:p>
            <a:pPr marL="0" lvl="0" indent="0" algn="l" rtl="0">
              <a:lnSpc>
                <a:spcPct val="90000"/>
              </a:lnSpc>
              <a:spcBef>
                <a:spcPts val="1000"/>
              </a:spcBef>
              <a:spcAft>
                <a:spcPts val="0"/>
              </a:spcAft>
              <a:buClr>
                <a:srgbClr val="FF0000"/>
              </a:buClr>
              <a:buSzPct val="100000"/>
              <a:buNone/>
            </a:pPr>
            <a:r>
              <a:rPr lang="en-IN" b="1" u="sng" dirty="0">
                <a:solidFill>
                  <a:srgbClr val="FF0000"/>
                </a:solidFill>
                <a:latin typeface="Times New Roman" panose="02020603050405020304" pitchFamily="18" charset="0"/>
                <a:cs typeface="Times New Roman" panose="02020603050405020304" pitchFamily="18" charset="0"/>
              </a:rPr>
              <a:t>Data Understanding</a:t>
            </a:r>
          </a:p>
          <a:p>
            <a:pPr marL="0" lvl="0" indent="0" algn="l" rtl="0">
              <a:lnSpc>
                <a:spcPct val="90000"/>
              </a:lnSpc>
              <a:spcBef>
                <a:spcPts val="1000"/>
              </a:spcBef>
              <a:spcAft>
                <a:spcPts val="0"/>
              </a:spcAft>
              <a:buClr>
                <a:srgbClr val="FF0000"/>
              </a:buClr>
              <a:buSzPct val="100000"/>
              <a:buNone/>
            </a:pPr>
            <a:r>
              <a:rPr lang="en-IN" b="1" u="sng" dirty="0">
                <a:solidFill>
                  <a:srgbClr val="FF0000"/>
                </a:solidFill>
                <a:latin typeface="Times New Roman" panose="02020603050405020304" pitchFamily="18" charset="0"/>
                <a:cs typeface="Times New Roman" panose="02020603050405020304" pitchFamily="18" charset="0"/>
              </a:rPr>
              <a:t>Exploratory Data Analysis: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latin typeface="Times New Roman" panose="02020603050405020304" pitchFamily="18" charset="0"/>
                <a:cs typeface="Times New Roman" panose="02020603050405020304" pitchFamily="18" charset="0"/>
              </a:rPr>
              <a:t>Bivariate Analysis  Steps </a:t>
            </a:r>
          </a:p>
          <a:p>
            <a:pPr marL="0" indent="0" algn="just">
              <a:buSzPct val="100000"/>
              <a:buNone/>
            </a:pPr>
            <a:r>
              <a:rPr lang="en-IN" b="1" u="sng" dirty="0">
                <a:solidFill>
                  <a:srgbClr val="FF0000"/>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80CC-B010-2061-99FC-2C43E96EEF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650C4CE6-5C0E-62E6-4097-7F5304FB9559}"/>
              </a:ext>
            </a:extLst>
          </p:cNvPr>
          <p:cNvSpPr>
            <a:spLocks noGrp="1"/>
          </p:cNvSpPr>
          <p:nvPr>
            <p:ph type="body" idx="1"/>
          </p:nvPr>
        </p:nvSpPr>
        <p:spPr/>
        <p:txBody>
          <a:bodyPr/>
          <a:lstStyle/>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Aspiring Minds Employment Outcome dataset provides insights into the factors influencing salary levels among job seekers.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This analysis aids in understanding the impact of various independent variables on salary, crucial for effective talent management strategies.</a:t>
            </a:r>
          </a:p>
        </p:txBody>
      </p:sp>
    </p:spTree>
    <p:extLst>
      <p:ext uri="{BB962C8B-B14F-4D97-AF65-F5344CB8AC3E}">
        <p14:creationId xmlns:p14="http://schemas.microsoft.com/office/powerpoint/2010/main" val="10483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38C9-329C-5C7F-C03C-48FE9CF0C776}"/>
              </a:ext>
            </a:extLst>
          </p:cNvPr>
          <p:cNvSpPr>
            <a:spLocks noGrp="1"/>
          </p:cNvSpPr>
          <p:nvPr>
            <p:ph type="title"/>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Data Understanding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9A5F94B-F310-99D2-1B01-0720A89869B3}"/>
              </a:ext>
            </a:extLst>
          </p:cNvPr>
          <p:cNvSpPr>
            <a:spLocks noGrp="1"/>
          </p:cNvSpPr>
          <p:nvPr>
            <p:ph type="body"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Before analyzing the data, it's crucial to understand its nature and structure. This includes identifying the different variables and their types, as well as gaining an overall understanding of the dataset.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FD96A3-DBCB-35EA-E444-2C38D985312B}"/>
              </a:ext>
            </a:extLst>
          </p:cNvPr>
          <p:cNvPicPr>
            <a:picLocks noChangeAspect="1"/>
          </p:cNvPicPr>
          <p:nvPr/>
        </p:nvPicPr>
        <p:blipFill>
          <a:blip r:embed="rId2"/>
          <a:stretch>
            <a:fillRect/>
          </a:stretch>
        </p:blipFill>
        <p:spPr>
          <a:xfrm>
            <a:off x="1399406" y="3514160"/>
            <a:ext cx="4968671" cy="281964"/>
          </a:xfrm>
          <a:prstGeom prst="rect">
            <a:avLst/>
          </a:prstGeom>
        </p:spPr>
      </p:pic>
      <p:pic>
        <p:nvPicPr>
          <p:cNvPr id="7" name="Picture 6">
            <a:extLst>
              <a:ext uri="{FF2B5EF4-FFF2-40B4-BE49-F238E27FC236}">
                <a16:creationId xmlns:a16="http://schemas.microsoft.com/office/drawing/2014/main" id="{09502734-69C5-21C7-5B60-04F419D1E022}"/>
              </a:ext>
            </a:extLst>
          </p:cNvPr>
          <p:cNvPicPr>
            <a:picLocks noChangeAspect="1"/>
          </p:cNvPicPr>
          <p:nvPr/>
        </p:nvPicPr>
        <p:blipFill>
          <a:blip r:embed="rId3"/>
          <a:stretch>
            <a:fillRect/>
          </a:stretch>
        </p:blipFill>
        <p:spPr>
          <a:xfrm>
            <a:off x="1399406" y="4017885"/>
            <a:ext cx="2453853" cy="228620"/>
          </a:xfrm>
          <a:prstGeom prst="rect">
            <a:avLst/>
          </a:prstGeom>
        </p:spPr>
      </p:pic>
      <p:pic>
        <p:nvPicPr>
          <p:cNvPr id="9" name="Picture 8">
            <a:extLst>
              <a:ext uri="{FF2B5EF4-FFF2-40B4-BE49-F238E27FC236}">
                <a16:creationId xmlns:a16="http://schemas.microsoft.com/office/drawing/2014/main" id="{50AA5D34-EBE1-9D72-456C-720E70FDF42D}"/>
              </a:ext>
            </a:extLst>
          </p:cNvPr>
          <p:cNvPicPr>
            <a:picLocks noChangeAspect="1"/>
          </p:cNvPicPr>
          <p:nvPr/>
        </p:nvPicPr>
        <p:blipFill>
          <a:blip r:embed="rId4"/>
          <a:stretch>
            <a:fillRect/>
          </a:stretch>
        </p:blipFill>
        <p:spPr>
          <a:xfrm>
            <a:off x="1399406" y="4586582"/>
            <a:ext cx="2682472" cy="251482"/>
          </a:xfrm>
          <a:prstGeom prst="rect">
            <a:avLst/>
          </a:prstGeom>
        </p:spPr>
      </p:pic>
      <p:pic>
        <p:nvPicPr>
          <p:cNvPr id="11" name="Picture 10">
            <a:extLst>
              <a:ext uri="{FF2B5EF4-FFF2-40B4-BE49-F238E27FC236}">
                <a16:creationId xmlns:a16="http://schemas.microsoft.com/office/drawing/2014/main" id="{D1F692F0-D199-960B-0FFC-36E4F1C4F589}"/>
              </a:ext>
            </a:extLst>
          </p:cNvPr>
          <p:cNvPicPr>
            <a:picLocks noChangeAspect="1"/>
          </p:cNvPicPr>
          <p:nvPr/>
        </p:nvPicPr>
        <p:blipFill>
          <a:blip r:embed="rId5"/>
          <a:stretch>
            <a:fillRect/>
          </a:stretch>
        </p:blipFill>
        <p:spPr>
          <a:xfrm>
            <a:off x="1399406" y="5278893"/>
            <a:ext cx="2179509" cy="228620"/>
          </a:xfrm>
          <a:prstGeom prst="rect">
            <a:avLst/>
          </a:prstGeom>
        </p:spPr>
      </p:pic>
    </p:spTree>
    <p:extLst>
      <p:ext uri="{BB962C8B-B14F-4D97-AF65-F5344CB8AC3E}">
        <p14:creationId xmlns:p14="http://schemas.microsoft.com/office/powerpoint/2010/main" val="23801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AE12-54A0-002B-ABA2-F2E81696288B}"/>
              </a:ext>
            </a:extLst>
          </p:cNvPr>
          <p:cNvSpPr>
            <a:spLocks noGrp="1"/>
          </p:cNvSpPr>
          <p:nvPr>
            <p:ph type="title"/>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Data Cleaning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93378E-997C-79DA-812F-0D90B2B6B280}"/>
              </a:ext>
            </a:extLst>
          </p:cNvPr>
          <p:cNvSpPr>
            <a:spLocks noGrp="1"/>
          </p:cNvSpPr>
          <p:nvPr>
            <p:ph type="body" idx="1"/>
          </p:nvPr>
        </p:nvSpPr>
        <p:spPr/>
        <p:txBody>
          <a:bodyPr/>
          <a:lstStyle/>
          <a:p>
            <a:r>
              <a:rPr lang="en-US" sz="1800" b="0" i="0" dirty="0">
                <a:solidFill>
                  <a:schemeClr val="tx1"/>
                </a:solidFill>
                <a:effectLst/>
                <a:latin typeface="Times New Roman" panose="02020603050405020304" pitchFamily="18" charset="0"/>
                <a:cs typeface="Times New Roman" panose="02020603050405020304" pitchFamily="18" charset="0"/>
              </a:rPr>
              <a:t>Cleaning the data is essential to ensure its accuracy and reliability. This involves handling missing values, removing duplicates, and correcting any inconsistencies in the data that could lead to incorrect analysis</a:t>
            </a:r>
            <a:r>
              <a:rPr lang="en-US" b="0" i="0" dirty="0">
                <a:solidFill>
                  <a:schemeClr val="tx1"/>
                </a:solidFill>
                <a:effectLst/>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BAFFBA-904C-BC04-E1B2-47945705A82D}"/>
              </a:ext>
            </a:extLst>
          </p:cNvPr>
          <p:cNvPicPr>
            <a:picLocks noChangeAspect="1"/>
          </p:cNvPicPr>
          <p:nvPr/>
        </p:nvPicPr>
        <p:blipFill>
          <a:blip r:embed="rId2"/>
          <a:stretch>
            <a:fillRect/>
          </a:stretch>
        </p:blipFill>
        <p:spPr>
          <a:xfrm>
            <a:off x="1137691" y="3456138"/>
            <a:ext cx="3368332" cy="175275"/>
          </a:xfrm>
          <a:prstGeom prst="rect">
            <a:avLst/>
          </a:prstGeom>
        </p:spPr>
      </p:pic>
      <p:pic>
        <p:nvPicPr>
          <p:cNvPr id="7" name="Picture 6">
            <a:extLst>
              <a:ext uri="{FF2B5EF4-FFF2-40B4-BE49-F238E27FC236}">
                <a16:creationId xmlns:a16="http://schemas.microsoft.com/office/drawing/2014/main" id="{958D936F-5C90-AE1F-17CA-10DF77C280BF}"/>
              </a:ext>
            </a:extLst>
          </p:cNvPr>
          <p:cNvPicPr>
            <a:picLocks noChangeAspect="1"/>
          </p:cNvPicPr>
          <p:nvPr/>
        </p:nvPicPr>
        <p:blipFill>
          <a:blip r:embed="rId3"/>
          <a:stretch>
            <a:fillRect/>
          </a:stretch>
        </p:blipFill>
        <p:spPr>
          <a:xfrm>
            <a:off x="6051418" y="3456138"/>
            <a:ext cx="3756986" cy="388654"/>
          </a:xfrm>
          <a:prstGeom prst="rect">
            <a:avLst/>
          </a:prstGeom>
        </p:spPr>
      </p:pic>
      <p:pic>
        <p:nvPicPr>
          <p:cNvPr id="9" name="Picture 8">
            <a:extLst>
              <a:ext uri="{FF2B5EF4-FFF2-40B4-BE49-F238E27FC236}">
                <a16:creationId xmlns:a16="http://schemas.microsoft.com/office/drawing/2014/main" id="{24C5CBA9-2055-FD8B-6275-FDCE00CEE013}"/>
              </a:ext>
            </a:extLst>
          </p:cNvPr>
          <p:cNvPicPr>
            <a:picLocks noChangeAspect="1"/>
          </p:cNvPicPr>
          <p:nvPr/>
        </p:nvPicPr>
        <p:blipFill>
          <a:blip r:embed="rId4"/>
          <a:stretch>
            <a:fillRect/>
          </a:stretch>
        </p:blipFill>
        <p:spPr>
          <a:xfrm>
            <a:off x="1276513" y="3806967"/>
            <a:ext cx="3090687" cy="2720825"/>
          </a:xfrm>
          <a:prstGeom prst="rect">
            <a:avLst/>
          </a:prstGeom>
        </p:spPr>
      </p:pic>
    </p:spTree>
    <p:extLst>
      <p:ext uri="{BB962C8B-B14F-4D97-AF65-F5344CB8AC3E}">
        <p14:creationId xmlns:p14="http://schemas.microsoft.com/office/powerpoint/2010/main" val="114973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9D5A-5914-4C6B-41C2-E3A0C458189D}"/>
              </a:ext>
            </a:extLst>
          </p:cNvPr>
          <p:cNvSpPr>
            <a:spLocks noGrp="1"/>
          </p:cNvSpPr>
          <p:nvPr>
            <p:ph type="title"/>
          </p:nvPr>
        </p:nvSpPr>
        <p:spPr/>
        <p:txBody>
          <a:bodyPr/>
          <a:lstStyle/>
          <a:p>
            <a:pPr marL="514350" lvl="0" indent="-514350" rtl="0">
              <a:lnSpc>
                <a:spcPct val="90000"/>
              </a:lnSpc>
              <a:spcBef>
                <a:spcPts val="1000"/>
              </a:spcBef>
              <a:spcAft>
                <a:spcPts val="0"/>
              </a:spcAft>
            </a:pPr>
            <a:r>
              <a:rPr lang="en-IN" b="1" i="1" dirty="0"/>
              <a:t>Data Manipulation Steps</a:t>
            </a:r>
            <a:endParaRPr lang="en-IN" dirty="0"/>
          </a:p>
        </p:txBody>
      </p:sp>
      <p:sp>
        <p:nvSpPr>
          <p:cNvPr id="3" name="Text Placeholder 2">
            <a:extLst>
              <a:ext uri="{FF2B5EF4-FFF2-40B4-BE49-F238E27FC236}">
                <a16:creationId xmlns:a16="http://schemas.microsoft.com/office/drawing/2014/main" id="{AF758991-435F-B63C-E0D5-0F43C1E754CD}"/>
              </a:ext>
            </a:extLst>
          </p:cNvPr>
          <p:cNvSpPr>
            <a:spLocks noGrp="1"/>
          </p:cNvSpPr>
          <p:nvPr>
            <p:ph type="body" idx="1"/>
          </p:nvPr>
        </p:nvSpPr>
        <p:spPr/>
        <p:txBody>
          <a:bodyPr>
            <a:norm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Fuzzy Wuzzy is a Python library that offers fuzzy string-matching functionalities, ideal for tasks where exact string matching may not be appropriate due to typos, spelling variations, or data inconsistencies. It uses the </a:t>
            </a:r>
            <a:r>
              <a:rPr lang="en-US" sz="1800" b="0" i="0" dirty="0" err="1">
                <a:solidFill>
                  <a:schemeClr val="tx1"/>
                </a:solidFill>
                <a:effectLst/>
                <a:latin typeface="Times New Roman" panose="02020603050405020304" pitchFamily="18" charset="0"/>
                <a:cs typeface="Times New Roman" panose="02020603050405020304" pitchFamily="18" charset="0"/>
              </a:rPr>
              <a:t>Levenshtein</a:t>
            </a:r>
            <a:r>
              <a:rPr lang="en-US" sz="1800" b="0" i="0" dirty="0">
                <a:solidFill>
                  <a:schemeClr val="tx1"/>
                </a:solidFill>
                <a:effectLst/>
                <a:latin typeface="Times New Roman" panose="02020603050405020304" pitchFamily="18" charset="0"/>
                <a:cs typeface="Times New Roman" panose="02020603050405020304" pitchFamily="18" charset="0"/>
              </a:rPr>
              <a:t> distance algorithm to calculate string similarity, providing a score between 0 and 100, where a higher score indicates a closer match. This tool is valuable for various data manipulation tasks, including deduplication, record linkage, and data cleaning, enhancing the accuracy and efficiency of matching words or phrases that are similar but not identical.</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99292F-8882-F40F-54AE-8D6A927BC718}"/>
              </a:ext>
            </a:extLst>
          </p:cNvPr>
          <p:cNvPicPr>
            <a:picLocks noChangeAspect="1"/>
          </p:cNvPicPr>
          <p:nvPr/>
        </p:nvPicPr>
        <p:blipFill>
          <a:blip r:embed="rId2"/>
          <a:stretch>
            <a:fillRect/>
          </a:stretch>
        </p:blipFill>
        <p:spPr>
          <a:xfrm>
            <a:off x="1041236" y="3775981"/>
            <a:ext cx="8497036" cy="2255715"/>
          </a:xfrm>
          <a:prstGeom prst="rect">
            <a:avLst/>
          </a:prstGeom>
        </p:spPr>
      </p:pic>
    </p:spTree>
    <p:extLst>
      <p:ext uri="{BB962C8B-B14F-4D97-AF65-F5344CB8AC3E}">
        <p14:creationId xmlns:p14="http://schemas.microsoft.com/office/powerpoint/2010/main" val="198183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C37F-9852-1DE3-B1A7-DBF545A69A46}"/>
              </a:ext>
            </a:extLst>
          </p:cNvPr>
          <p:cNvSpPr>
            <a:spLocks noGrp="1"/>
          </p:cNvSpPr>
          <p:nvPr>
            <p:ph type="title"/>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Univariate Analysis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15F99F6-BA8E-12AE-F5B8-6A77172D3BC1}"/>
              </a:ext>
            </a:extLst>
          </p:cNvPr>
          <p:cNvSpPr>
            <a:spLocks noGrp="1"/>
          </p:cNvSpPr>
          <p:nvPr>
            <p:ph type="body"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After cleaning the data, it's important to analyze each variable individually to understand its distribution and identify any outliers that may be present. This helps in gaining a clearer understanding of the data and its underlying patterns.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333B09-0F0C-2853-91BF-72C400A22E7B}"/>
              </a:ext>
            </a:extLst>
          </p:cNvPr>
          <p:cNvPicPr>
            <a:picLocks noChangeAspect="1"/>
          </p:cNvPicPr>
          <p:nvPr/>
        </p:nvPicPr>
        <p:blipFill>
          <a:blip r:embed="rId2"/>
          <a:stretch>
            <a:fillRect/>
          </a:stretch>
        </p:blipFill>
        <p:spPr>
          <a:xfrm>
            <a:off x="1345876" y="3843978"/>
            <a:ext cx="6530906" cy="1318374"/>
          </a:xfrm>
          <a:prstGeom prst="rect">
            <a:avLst/>
          </a:prstGeom>
        </p:spPr>
      </p:pic>
      <p:pic>
        <p:nvPicPr>
          <p:cNvPr id="7" name="Picture 6">
            <a:extLst>
              <a:ext uri="{FF2B5EF4-FFF2-40B4-BE49-F238E27FC236}">
                <a16:creationId xmlns:a16="http://schemas.microsoft.com/office/drawing/2014/main" id="{332D0EAD-140F-4C01-FBE9-B04C40E835C7}"/>
              </a:ext>
            </a:extLst>
          </p:cNvPr>
          <p:cNvPicPr>
            <a:picLocks noChangeAspect="1"/>
          </p:cNvPicPr>
          <p:nvPr/>
        </p:nvPicPr>
        <p:blipFill>
          <a:blip r:embed="rId3"/>
          <a:stretch>
            <a:fillRect/>
          </a:stretch>
        </p:blipFill>
        <p:spPr>
          <a:xfrm>
            <a:off x="8167996" y="3843978"/>
            <a:ext cx="3505504" cy="1120237"/>
          </a:xfrm>
          <a:prstGeom prst="rect">
            <a:avLst/>
          </a:prstGeom>
        </p:spPr>
      </p:pic>
    </p:spTree>
    <p:extLst>
      <p:ext uri="{BB962C8B-B14F-4D97-AF65-F5344CB8AC3E}">
        <p14:creationId xmlns:p14="http://schemas.microsoft.com/office/powerpoint/2010/main" val="346477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29691-9C83-7666-F068-AA6DEA0311BB}"/>
              </a:ext>
            </a:extLst>
          </p:cNvPr>
          <p:cNvSpPr>
            <a:spLocks noGrp="1"/>
          </p:cNvSpPr>
          <p:nvPr>
            <p:ph type="body" idx="1"/>
          </p:nvPr>
        </p:nvSpPr>
        <p:spPr>
          <a:xfrm>
            <a:off x="167148" y="275303"/>
            <a:ext cx="11186652" cy="5901660"/>
          </a:xfrm>
        </p:spPr>
        <p:txBody>
          <a:bodyPr/>
          <a:lstStyle/>
          <a:p>
            <a:endParaRPr lang="en-IN" dirty="0"/>
          </a:p>
        </p:txBody>
      </p:sp>
      <p:pic>
        <p:nvPicPr>
          <p:cNvPr id="5" name="Picture 4">
            <a:extLst>
              <a:ext uri="{FF2B5EF4-FFF2-40B4-BE49-F238E27FC236}">
                <a16:creationId xmlns:a16="http://schemas.microsoft.com/office/drawing/2014/main" id="{8DCDBCC5-52FA-5ABA-5A04-93FFCDB59950}"/>
              </a:ext>
            </a:extLst>
          </p:cNvPr>
          <p:cNvPicPr>
            <a:picLocks noChangeAspect="1"/>
          </p:cNvPicPr>
          <p:nvPr/>
        </p:nvPicPr>
        <p:blipFill>
          <a:blip r:embed="rId2"/>
          <a:stretch>
            <a:fillRect/>
          </a:stretch>
        </p:blipFill>
        <p:spPr>
          <a:xfrm>
            <a:off x="297474" y="392856"/>
            <a:ext cx="7369179" cy="2453853"/>
          </a:xfrm>
          <a:prstGeom prst="rect">
            <a:avLst/>
          </a:prstGeom>
        </p:spPr>
      </p:pic>
      <p:pic>
        <p:nvPicPr>
          <p:cNvPr id="7" name="Picture 6">
            <a:extLst>
              <a:ext uri="{FF2B5EF4-FFF2-40B4-BE49-F238E27FC236}">
                <a16:creationId xmlns:a16="http://schemas.microsoft.com/office/drawing/2014/main" id="{551DDAE2-2109-AB47-6ED3-F117C9F25700}"/>
              </a:ext>
            </a:extLst>
          </p:cNvPr>
          <p:cNvPicPr>
            <a:picLocks noChangeAspect="1"/>
          </p:cNvPicPr>
          <p:nvPr/>
        </p:nvPicPr>
        <p:blipFill>
          <a:blip r:embed="rId3"/>
          <a:stretch>
            <a:fillRect/>
          </a:stretch>
        </p:blipFill>
        <p:spPr>
          <a:xfrm>
            <a:off x="297474" y="3134916"/>
            <a:ext cx="5502117" cy="876376"/>
          </a:xfrm>
          <a:prstGeom prst="rect">
            <a:avLst/>
          </a:prstGeom>
        </p:spPr>
      </p:pic>
      <p:pic>
        <p:nvPicPr>
          <p:cNvPr id="9" name="Picture 8">
            <a:extLst>
              <a:ext uri="{FF2B5EF4-FFF2-40B4-BE49-F238E27FC236}">
                <a16:creationId xmlns:a16="http://schemas.microsoft.com/office/drawing/2014/main" id="{0665CCBD-883F-BD71-AF43-24D14D3E4CCA}"/>
              </a:ext>
            </a:extLst>
          </p:cNvPr>
          <p:cNvPicPr>
            <a:picLocks noChangeAspect="1"/>
          </p:cNvPicPr>
          <p:nvPr/>
        </p:nvPicPr>
        <p:blipFill>
          <a:blip r:embed="rId4"/>
          <a:stretch>
            <a:fillRect/>
          </a:stretch>
        </p:blipFill>
        <p:spPr>
          <a:xfrm>
            <a:off x="297474" y="4326538"/>
            <a:ext cx="4686706" cy="800169"/>
          </a:xfrm>
          <a:prstGeom prst="rect">
            <a:avLst/>
          </a:prstGeom>
        </p:spPr>
      </p:pic>
    </p:spTree>
    <p:extLst>
      <p:ext uri="{BB962C8B-B14F-4D97-AF65-F5344CB8AC3E}">
        <p14:creationId xmlns:p14="http://schemas.microsoft.com/office/powerpoint/2010/main" val="2422014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983</Words>
  <Application>Microsoft Office PowerPoint</Application>
  <PresentationFormat>Widescreen</PresentationFormat>
  <Paragraphs>58</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Libre Baskerville</vt:lpstr>
      <vt:lpstr>Lato Black</vt:lpstr>
      <vt:lpstr>Helvetica Neue</vt:lpstr>
      <vt:lpstr>Arial</vt:lpstr>
      <vt:lpstr>Söhne</vt:lpstr>
      <vt:lpstr>Times New Roman</vt:lpstr>
      <vt:lpstr>Office Theme</vt:lpstr>
      <vt:lpstr>PowerPoint Presentation</vt:lpstr>
      <vt:lpstr>PowerPoint Presentation</vt:lpstr>
      <vt:lpstr>Agenda</vt:lpstr>
      <vt:lpstr>Introduction</vt:lpstr>
      <vt:lpstr>Data Understanding</vt:lpstr>
      <vt:lpstr>Data Cleaning</vt:lpstr>
      <vt:lpstr>Data Manipulation Steps</vt:lpstr>
      <vt:lpstr>Univariate Analysis</vt:lpstr>
      <vt:lpstr>PowerPoint Presentation</vt:lpstr>
      <vt:lpstr>PowerPoint Presentation</vt:lpstr>
      <vt:lpstr>Bivariate or Multivariate Analysis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Saipraneeth Adigopula</cp:lastModifiedBy>
  <cp:revision>4</cp:revision>
  <dcterms:created xsi:type="dcterms:W3CDTF">2021-02-16T05:19:01Z</dcterms:created>
  <dcterms:modified xsi:type="dcterms:W3CDTF">2024-02-23T07:15:21Z</dcterms:modified>
</cp:coreProperties>
</file>