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70" r:id="rId3"/>
    <p:sldId id="258" r:id="rId4"/>
    <p:sldId id="259" r:id="rId5"/>
    <p:sldId id="260" r:id="rId6"/>
    <p:sldId id="26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6642" y="288112"/>
            <a:ext cx="105387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0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0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10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642" y="288112"/>
            <a:ext cx="105387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4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533400"/>
            <a:ext cx="75406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sz="44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i="1" spc="-5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4400" b="1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i="1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i="1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714375"/>
            <a:ext cx="4876800" cy="4876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24429" y="2966021"/>
            <a:ext cx="2332355" cy="18567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000" b="1" spc="-40" dirty="0">
                <a:solidFill>
                  <a:srgbClr val="6FAC46"/>
                </a:solidFill>
                <a:latin typeface="Calibri"/>
                <a:cs typeface="Calibri"/>
              </a:rPr>
              <a:t>AtliQ </a:t>
            </a:r>
            <a:r>
              <a:rPr sz="60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6FAC46"/>
                </a:solidFill>
                <a:latin typeface="Calibri"/>
                <a:cs typeface="Calibri"/>
              </a:rPr>
              <a:t>Mo</a:t>
            </a:r>
            <a:r>
              <a:rPr sz="6000" b="1" spc="-65" dirty="0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6FAC46"/>
                </a:solidFill>
                <a:latin typeface="Calibri"/>
                <a:cs typeface="Calibri"/>
              </a:rPr>
              <a:t>o</a:t>
            </a:r>
            <a:r>
              <a:rPr sz="6000" b="1" spc="-110" dirty="0">
                <a:solidFill>
                  <a:srgbClr val="6FAC46"/>
                </a:solidFill>
                <a:latin typeface="Calibri"/>
                <a:cs typeface="Calibri"/>
              </a:rPr>
              <a:t>r</a:t>
            </a:r>
            <a:r>
              <a:rPr sz="6000" b="1" dirty="0">
                <a:solidFill>
                  <a:srgbClr val="6FAC46"/>
                </a:solidFill>
                <a:latin typeface="Calibri"/>
                <a:cs typeface="Calibri"/>
              </a:rPr>
              <a:t>s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" y="2647950"/>
            <a:ext cx="2085975" cy="2047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4400" y="6153150"/>
            <a:ext cx="350113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pc="-5" dirty="0">
                <a:solidFill>
                  <a:srgbClr val="F4B083"/>
                </a:solidFill>
                <a:latin typeface="Calibri"/>
                <a:cs typeface="Calibri"/>
              </a:rPr>
              <a:t>Pranitha </a:t>
            </a:r>
            <a:r>
              <a:rPr lang="en-IN" sz="3200" b="1" i="1" spc="-5" dirty="0" err="1">
                <a:solidFill>
                  <a:srgbClr val="F4B083"/>
                </a:solidFill>
                <a:latin typeface="Calibri"/>
                <a:cs typeface="Calibri"/>
              </a:rPr>
              <a:t>Borigam</a:t>
            </a:r>
            <a:endParaRPr sz="32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8B07-8F6A-66EC-D7E8-747DE970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43" y="457200"/>
            <a:ext cx="10538714" cy="635000"/>
          </a:xfrm>
        </p:spPr>
        <p:txBody>
          <a:bodyPr/>
          <a:lstStyle/>
          <a:p>
            <a:r>
              <a:rPr lang="en-IN" b="1" i="1" spc="-10" dirty="0"/>
              <a:t>Problem</a:t>
            </a:r>
            <a:r>
              <a:rPr lang="en-IN" b="1" i="1" spc="-90" dirty="0"/>
              <a:t> </a:t>
            </a:r>
            <a:r>
              <a:rPr lang="en-IN" b="1" i="1" spc="-25" dirty="0"/>
              <a:t>Statement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1B74-7AF3-DC8D-C84D-268BAFBC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36674"/>
          </a:xfrm>
        </p:spPr>
        <p:txBody>
          <a:bodyPr/>
          <a:lstStyle/>
          <a:p>
            <a:pPr marL="198755" marR="5080">
              <a:lnSpc>
                <a:spcPct val="100000"/>
              </a:lnSpc>
              <a:spcBef>
                <a:spcPts val="100"/>
              </a:spcBef>
            </a:pPr>
            <a:r>
              <a:rPr lang="en-US" i="1" spc="-20" dirty="0" err="1">
                <a:solidFill>
                  <a:schemeClr val="bg1"/>
                </a:solidFill>
              </a:rPr>
              <a:t>AtliQ</a:t>
            </a:r>
            <a:r>
              <a:rPr lang="en-US" i="1" spc="15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Motors</a:t>
            </a:r>
            <a:r>
              <a:rPr lang="en-US" i="1" dirty="0">
                <a:solidFill>
                  <a:schemeClr val="bg1"/>
                </a:solidFill>
              </a:rPr>
              <a:t> is</a:t>
            </a:r>
            <a:r>
              <a:rPr lang="en-US" i="1" spc="-5" dirty="0">
                <a:solidFill>
                  <a:schemeClr val="bg1"/>
                </a:solidFill>
              </a:rPr>
              <a:t> </a:t>
            </a:r>
            <a:r>
              <a:rPr lang="en-US" i="1" spc="5" dirty="0">
                <a:solidFill>
                  <a:schemeClr val="bg1"/>
                </a:solidFill>
              </a:rPr>
              <a:t>an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automotive</a:t>
            </a:r>
            <a:r>
              <a:rPr lang="en-US" i="1" spc="45" dirty="0">
                <a:solidFill>
                  <a:schemeClr val="bg1"/>
                </a:solidFill>
              </a:rPr>
              <a:t> </a:t>
            </a:r>
            <a:r>
              <a:rPr lang="en-US" i="1" spc="-20" dirty="0">
                <a:solidFill>
                  <a:schemeClr val="bg1"/>
                </a:solidFill>
              </a:rPr>
              <a:t>giant</a:t>
            </a:r>
            <a:r>
              <a:rPr lang="en-US" i="1" spc="50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from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the</a:t>
            </a:r>
            <a:r>
              <a:rPr lang="en-US" i="1" spc="50" dirty="0">
                <a:solidFill>
                  <a:schemeClr val="bg1"/>
                </a:solidFill>
              </a:rPr>
              <a:t> </a:t>
            </a:r>
            <a:r>
              <a:rPr lang="en-US" i="1" spc="-30" dirty="0">
                <a:solidFill>
                  <a:schemeClr val="bg1"/>
                </a:solidFill>
              </a:rPr>
              <a:t>USA</a:t>
            </a:r>
            <a:r>
              <a:rPr lang="en-US" i="1" spc="20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specializing</a:t>
            </a:r>
            <a:r>
              <a:rPr lang="en-US" i="1" spc="45" dirty="0">
                <a:solidFill>
                  <a:schemeClr val="bg1"/>
                </a:solidFill>
              </a:rPr>
              <a:t> </a:t>
            </a:r>
            <a:r>
              <a:rPr lang="en-US" i="1" spc="-35" dirty="0">
                <a:solidFill>
                  <a:schemeClr val="bg1"/>
                </a:solidFill>
              </a:rPr>
              <a:t>in</a:t>
            </a:r>
            <a:r>
              <a:rPr lang="en-US" i="1" spc="4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electric 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vehicles </a:t>
            </a:r>
            <a:r>
              <a:rPr lang="en-US" i="1" spc="5" dirty="0">
                <a:solidFill>
                  <a:schemeClr val="bg1"/>
                </a:solidFill>
              </a:rPr>
              <a:t>(EV).</a:t>
            </a:r>
            <a:r>
              <a:rPr lang="en-US" i="1" spc="15" dirty="0">
                <a:solidFill>
                  <a:schemeClr val="bg1"/>
                </a:solidFill>
              </a:rPr>
              <a:t> </a:t>
            </a:r>
            <a:r>
              <a:rPr lang="en-US" i="1" spc="-25" dirty="0">
                <a:solidFill>
                  <a:schemeClr val="bg1"/>
                </a:solidFill>
              </a:rPr>
              <a:t>In</a:t>
            </a:r>
            <a:r>
              <a:rPr lang="en-US" i="1" spc="3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the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last</a:t>
            </a:r>
            <a:r>
              <a:rPr lang="en-US" i="1" spc="50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5</a:t>
            </a:r>
            <a:r>
              <a:rPr lang="en-US" i="1" spc="-4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years,</a:t>
            </a:r>
            <a:r>
              <a:rPr lang="en-US" i="1" spc="-3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their</a:t>
            </a:r>
            <a:r>
              <a:rPr lang="en-US" i="1" spc="20" dirty="0">
                <a:solidFill>
                  <a:schemeClr val="bg1"/>
                </a:solidFill>
              </a:rPr>
              <a:t> </a:t>
            </a:r>
            <a:r>
              <a:rPr lang="en-US" i="1" spc="-25" dirty="0">
                <a:solidFill>
                  <a:schemeClr val="bg1"/>
                </a:solidFill>
              </a:rPr>
              <a:t>market</a:t>
            </a:r>
            <a:r>
              <a:rPr lang="en-US" i="1" spc="5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share</a:t>
            </a:r>
            <a:r>
              <a:rPr lang="en-US" i="1" spc="-30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rose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to</a:t>
            </a:r>
            <a:r>
              <a:rPr lang="en-US" i="1" spc="-35" dirty="0">
                <a:solidFill>
                  <a:schemeClr val="bg1"/>
                </a:solidFill>
              </a:rPr>
              <a:t> </a:t>
            </a:r>
            <a:r>
              <a:rPr lang="en-US" i="1" spc="10" dirty="0">
                <a:solidFill>
                  <a:schemeClr val="bg1"/>
                </a:solidFill>
              </a:rPr>
              <a:t>25%</a:t>
            </a:r>
            <a:r>
              <a:rPr lang="en-US" i="1" spc="-50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in</a:t>
            </a:r>
            <a:r>
              <a:rPr lang="en-US" i="1" spc="-3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electric</a:t>
            </a:r>
            <a:r>
              <a:rPr lang="en-US" i="1" spc="2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and </a:t>
            </a:r>
            <a:r>
              <a:rPr lang="en-US" i="1" spc="-525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hybrid</a:t>
            </a:r>
            <a:r>
              <a:rPr lang="en-US" i="1" spc="-3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vehicles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segment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in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North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America.</a:t>
            </a:r>
            <a:r>
              <a:rPr lang="en-US" i="1" spc="15" dirty="0">
                <a:solidFill>
                  <a:schemeClr val="bg1"/>
                </a:solidFill>
              </a:rPr>
              <a:t> </a:t>
            </a:r>
            <a:r>
              <a:rPr lang="en-US" i="1" spc="-20" dirty="0">
                <a:solidFill>
                  <a:schemeClr val="bg1"/>
                </a:solidFill>
              </a:rPr>
              <a:t>As</a:t>
            </a:r>
            <a:r>
              <a:rPr lang="en-US" i="1" dirty="0">
                <a:solidFill>
                  <a:schemeClr val="bg1"/>
                </a:solidFill>
              </a:rPr>
              <a:t> a</a:t>
            </a:r>
            <a:r>
              <a:rPr lang="en-US" i="1" spc="-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part</a:t>
            </a:r>
            <a:r>
              <a:rPr lang="en-US" i="1" spc="50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of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5" dirty="0">
                <a:solidFill>
                  <a:schemeClr val="bg1"/>
                </a:solidFill>
              </a:rPr>
              <a:t>their</a:t>
            </a:r>
            <a:r>
              <a:rPr lang="en-US" i="1" spc="-4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expansion</a:t>
            </a:r>
            <a:r>
              <a:rPr lang="en-US" i="1" spc="4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plans, </a:t>
            </a:r>
            <a:r>
              <a:rPr lang="en-US" i="1" spc="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they </a:t>
            </a:r>
            <a:r>
              <a:rPr lang="en-US" i="1" spc="-15" dirty="0">
                <a:solidFill>
                  <a:schemeClr val="bg1"/>
                </a:solidFill>
              </a:rPr>
              <a:t>wanted </a:t>
            </a:r>
            <a:r>
              <a:rPr lang="en-US" i="1" spc="-5" dirty="0">
                <a:solidFill>
                  <a:schemeClr val="bg1"/>
                </a:solidFill>
              </a:rPr>
              <a:t>to </a:t>
            </a:r>
            <a:r>
              <a:rPr lang="en-US" i="1" dirty="0">
                <a:solidFill>
                  <a:schemeClr val="bg1"/>
                </a:solidFill>
              </a:rPr>
              <a:t>launch </a:t>
            </a:r>
            <a:r>
              <a:rPr lang="en-US" i="1" spc="-10" dirty="0">
                <a:solidFill>
                  <a:schemeClr val="bg1"/>
                </a:solidFill>
              </a:rPr>
              <a:t>their bestselling models </a:t>
            </a:r>
            <a:r>
              <a:rPr lang="en-US" i="1" dirty="0">
                <a:solidFill>
                  <a:schemeClr val="bg1"/>
                </a:solidFill>
              </a:rPr>
              <a:t>in India </a:t>
            </a:r>
            <a:r>
              <a:rPr lang="en-US" i="1" spc="-15" dirty="0">
                <a:solidFill>
                  <a:schemeClr val="bg1"/>
                </a:solidFill>
              </a:rPr>
              <a:t>where </a:t>
            </a:r>
            <a:r>
              <a:rPr lang="en-US" i="1" spc="5" dirty="0">
                <a:solidFill>
                  <a:schemeClr val="bg1"/>
                </a:solidFill>
              </a:rPr>
              <a:t>their </a:t>
            </a:r>
            <a:r>
              <a:rPr lang="en-US" i="1" spc="-15" dirty="0">
                <a:solidFill>
                  <a:schemeClr val="bg1"/>
                </a:solidFill>
              </a:rPr>
              <a:t>market </a:t>
            </a:r>
            <a:r>
              <a:rPr lang="en-US" i="1" spc="-1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share </a:t>
            </a:r>
            <a:r>
              <a:rPr lang="en-US" i="1" dirty="0">
                <a:solidFill>
                  <a:schemeClr val="bg1"/>
                </a:solidFill>
              </a:rPr>
              <a:t>is less </a:t>
            </a:r>
            <a:r>
              <a:rPr lang="en-US" i="1" spc="-5" dirty="0">
                <a:solidFill>
                  <a:schemeClr val="bg1"/>
                </a:solidFill>
              </a:rPr>
              <a:t>than </a:t>
            </a:r>
            <a:r>
              <a:rPr lang="en-US" i="1" spc="5" dirty="0">
                <a:solidFill>
                  <a:schemeClr val="bg1"/>
                </a:solidFill>
              </a:rPr>
              <a:t>2%. </a:t>
            </a:r>
            <a:r>
              <a:rPr lang="en-US" i="1" spc="-5" dirty="0">
                <a:solidFill>
                  <a:schemeClr val="bg1"/>
                </a:solidFill>
              </a:rPr>
              <a:t>The </a:t>
            </a:r>
            <a:r>
              <a:rPr lang="en-US" i="1" spc="-10" dirty="0">
                <a:solidFill>
                  <a:schemeClr val="bg1"/>
                </a:solidFill>
              </a:rPr>
              <a:t>chief </a:t>
            </a:r>
            <a:r>
              <a:rPr lang="en-US" i="1" spc="25" dirty="0">
                <a:solidFill>
                  <a:schemeClr val="bg1"/>
                </a:solidFill>
              </a:rPr>
              <a:t>of </a:t>
            </a:r>
            <a:r>
              <a:rPr lang="en-US" i="1" spc="-20" dirty="0" err="1">
                <a:solidFill>
                  <a:schemeClr val="bg1"/>
                </a:solidFill>
              </a:rPr>
              <a:t>AtliQ</a:t>
            </a:r>
            <a:r>
              <a:rPr lang="en-US" i="1" spc="-20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Motors </a:t>
            </a:r>
            <a:r>
              <a:rPr lang="en-US" i="1" dirty="0">
                <a:solidFill>
                  <a:schemeClr val="bg1"/>
                </a:solidFill>
              </a:rPr>
              <a:t>India </a:t>
            </a:r>
            <a:r>
              <a:rPr lang="en-US" i="1" spc="-15" dirty="0">
                <a:solidFill>
                  <a:schemeClr val="bg1"/>
                </a:solidFill>
              </a:rPr>
              <a:t>wanted </a:t>
            </a:r>
            <a:r>
              <a:rPr lang="en-US" i="1" dirty="0">
                <a:solidFill>
                  <a:schemeClr val="bg1"/>
                </a:solidFill>
              </a:rPr>
              <a:t>to </a:t>
            </a:r>
            <a:r>
              <a:rPr lang="en-US" i="1" spc="30" dirty="0">
                <a:solidFill>
                  <a:schemeClr val="bg1"/>
                </a:solidFill>
              </a:rPr>
              <a:t>do </a:t>
            </a:r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US" i="1" spc="-5" dirty="0">
                <a:solidFill>
                  <a:schemeClr val="bg1"/>
                </a:solidFill>
              </a:rPr>
              <a:t>detailed 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market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study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of</a:t>
            </a:r>
            <a:r>
              <a:rPr lang="en-US" i="1" spc="5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existing</a:t>
            </a:r>
            <a:r>
              <a:rPr lang="en-US" i="1" spc="-30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EV/Hybrid</a:t>
            </a:r>
            <a:r>
              <a:rPr lang="en-US" i="1" spc="-25" dirty="0">
                <a:solidFill>
                  <a:schemeClr val="bg1"/>
                </a:solidFill>
              </a:rPr>
              <a:t> market</a:t>
            </a:r>
            <a:r>
              <a:rPr lang="en-US" i="1" spc="5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in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India</a:t>
            </a:r>
            <a:r>
              <a:rPr lang="en-US" i="1" spc="-5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before</a:t>
            </a:r>
            <a:r>
              <a:rPr lang="en-US" i="1" spc="-20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proceeding</a:t>
            </a:r>
            <a:r>
              <a:rPr lang="en-US" i="1" spc="-30" dirty="0">
                <a:solidFill>
                  <a:schemeClr val="bg1"/>
                </a:solidFill>
              </a:rPr>
              <a:t> further. </a:t>
            </a:r>
            <a:r>
              <a:rPr lang="en-US" i="1" spc="-2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He</a:t>
            </a:r>
            <a:r>
              <a:rPr lang="en-US" i="1" spc="40" dirty="0">
                <a:solidFill>
                  <a:schemeClr val="bg1"/>
                </a:solidFill>
              </a:rPr>
              <a:t> </a:t>
            </a:r>
            <a:r>
              <a:rPr lang="en-US" i="1" spc="-45" dirty="0">
                <a:solidFill>
                  <a:schemeClr val="bg1"/>
                </a:solidFill>
              </a:rPr>
              <a:t>gave</a:t>
            </a:r>
            <a:r>
              <a:rPr lang="en-US" i="1" spc="40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this</a:t>
            </a:r>
            <a:r>
              <a:rPr lang="en-US" i="1" spc="-10" dirty="0">
                <a:solidFill>
                  <a:schemeClr val="bg1"/>
                </a:solidFill>
              </a:rPr>
              <a:t> </a:t>
            </a:r>
            <a:r>
              <a:rPr lang="en-US" i="1" spc="-15" dirty="0">
                <a:solidFill>
                  <a:schemeClr val="bg1"/>
                </a:solidFill>
              </a:rPr>
              <a:t>task</a:t>
            </a:r>
            <a:r>
              <a:rPr lang="en-US" i="1" spc="25" dirty="0">
                <a:solidFill>
                  <a:schemeClr val="bg1"/>
                </a:solidFill>
              </a:rPr>
              <a:t> </a:t>
            </a:r>
            <a:r>
              <a:rPr lang="en-US" i="1" spc="-5" dirty="0">
                <a:solidFill>
                  <a:schemeClr val="bg1"/>
                </a:solidFill>
              </a:rPr>
              <a:t>to</a:t>
            </a:r>
            <a:r>
              <a:rPr lang="en-US" i="1" spc="-40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the</a:t>
            </a:r>
            <a:r>
              <a:rPr lang="en-US" i="1" spc="40" dirty="0">
                <a:solidFill>
                  <a:schemeClr val="bg1"/>
                </a:solidFill>
              </a:rPr>
              <a:t> </a:t>
            </a:r>
            <a:r>
              <a:rPr lang="en-US" i="1" spc="-25" dirty="0">
                <a:solidFill>
                  <a:schemeClr val="bg1"/>
                </a:solidFill>
              </a:rPr>
              <a:t>data</a:t>
            </a:r>
            <a:r>
              <a:rPr lang="en-US" i="1" spc="-5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analytics</a:t>
            </a:r>
            <a:r>
              <a:rPr lang="en-US" i="1" spc="-10" dirty="0">
                <a:solidFill>
                  <a:schemeClr val="bg1"/>
                </a:solidFill>
              </a:rPr>
              <a:t> </a:t>
            </a:r>
            <a:r>
              <a:rPr lang="en-US" i="1" spc="-20" dirty="0">
                <a:solidFill>
                  <a:schemeClr val="bg1"/>
                </a:solidFill>
              </a:rPr>
              <a:t>team</a:t>
            </a:r>
            <a:r>
              <a:rPr lang="en-US" i="1" spc="4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of</a:t>
            </a:r>
            <a:r>
              <a:rPr lang="en-US" i="1" spc="60" dirty="0">
                <a:solidFill>
                  <a:schemeClr val="bg1"/>
                </a:solidFill>
              </a:rPr>
              <a:t> </a:t>
            </a:r>
            <a:r>
              <a:rPr lang="en-US" i="1" spc="-25" dirty="0" err="1">
                <a:solidFill>
                  <a:schemeClr val="bg1"/>
                </a:solidFill>
              </a:rPr>
              <a:t>AtliQ</a:t>
            </a:r>
            <a:r>
              <a:rPr lang="en-US" i="1" spc="15" dirty="0">
                <a:solidFill>
                  <a:schemeClr val="bg1"/>
                </a:solidFill>
              </a:rPr>
              <a:t> </a:t>
            </a:r>
            <a:r>
              <a:rPr lang="en-US" i="1" spc="-10" dirty="0">
                <a:solidFill>
                  <a:schemeClr val="bg1"/>
                </a:solidFill>
              </a:rPr>
              <a:t>motors.</a:t>
            </a:r>
          </a:p>
          <a:p>
            <a:pPr marL="186055">
              <a:lnSpc>
                <a:spcPct val="100000"/>
              </a:lnSpc>
            </a:pPr>
            <a:endParaRPr lang="en-US" i="1" spc="-10" dirty="0">
              <a:solidFill>
                <a:schemeClr val="bg2"/>
              </a:solidFill>
            </a:endParaRPr>
          </a:p>
          <a:p>
            <a:pPr marL="186055">
              <a:lnSpc>
                <a:spcPct val="100000"/>
              </a:lnSpc>
              <a:spcBef>
                <a:spcPts val="50"/>
              </a:spcBef>
            </a:pPr>
            <a:endParaRPr lang="en-US" sz="2550" dirty="0"/>
          </a:p>
          <a:p>
            <a:pPr marL="198755">
              <a:lnSpc>
                <a:spcPct val="100000"/>
              </a:lnSpc>
            </a:pPr>
            <a:r>
              <a:rPr lang="en-US" sz="3200" spc="-55" dirty="0">
                <a:solidFill>
                  <a:srgbClr val="FFFFFF"/>
                </a:solidFill>
              </a:rPr>
              <a:t>Tools</a:t>
            </a:r>
            <a:r>
              <a:rPr lang="en-US" sz="3200" spc="-20" dirty="0">
                <a:solidFill>
                  <a:srgbClr val="FFFFFF"/>
                </a:solidFill>
              </a:rPr>
              <a:t> </a:t>
            </a:r>
            <a:r>
              <a:rPr lang="en-US" sz="3200" spc="-5" dirty="0">
                <a:solidFill>
                  <a:srgbClr val="FFFFFF"/>
                </a:solidFill>
              </a:rPr>
              <a:t>Used:</a:t>
            </a:r>
            <a:endParaRPr lang="en-US" sz="3200" dirty="0"/>
          </a:p>
          <a:p>
            <a:endParaRPr lang="en-IN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C8EFD7C2-A633-D263-5959-3E7D957C3275}"/>
              </a:ext>
            </a:extLst>
          </p:cNvPr>
          <p:cNvGrpSpPr/>
          <p:nvPr/>
        </p:nvGrpSpPr>
        <p:grpSpPr>
          <a:xfrm>
            <a:off x="1676400" y="4547235"/>
            <a:ext cx="3009900" cy="733425"/>
            <a:chOff x="3600450" y="5391150"/>
            <a:chExt cx="3009900" cy="73342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D360A02C-64B7-7A24-8E7A-465CAAD643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450" y="5391150"/>
              <a:ext cx="790575" cy="723900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68789B96-8AD7-EEE7-C745-190186C807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5391150"/>
              <a:ext cx="866775" cy="723900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80001ED0-F931-B0A1-B63B-E697B16677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4550" y="5410200"/>
              <a:ext cx="68580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1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922" y="5147865"/>
            <a:ext cx="8809355" cy="1311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0"/>
              </a:spcBef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Data</a:t>
            </a:r>
            <a:r>
              <a:rPr sz="2000" b="1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Source:</a:t>
            </a:r>
            <a:r>
              <a:rPr sz="2000" b="1" spc="-3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Excel</a:t>
            </a:r>
            <a:r>
              <a:rPr sz="2000" b="1" spc="-4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4B083"/>
                </a:solidFill>
                <a:latin typeface="Calibri"/>
                <a:cs typeface="Calibri"/>
              </a:rPr>
              <a:t>CSV </a:t>
            </a:r>
            <a:r>
              <a:rPr sz="2000" b="1" spc="-15" dirty="0">
                <a:solidFill>
                  <a:srgbClr val="F4B083"/>
                </a:solidFill>
                <a:latin typeface="Calibri"/>
                <a:cs typeface="Calibri"/>
              </a:rPr>
              <a:t>Files</a:t>
            </a:r>
            <a:r>
              <a:rPr sz="2000" b="1" spc="1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4B083"/>
                </a:solidFill>
                <a:latin typeface="Calibri"/>
                <a:cs typeface="Calibri"/>
              </a:rPr>
              <a:t>(</a:t>
            </a:r>
            <a:r>
              <a:rPr sz="2000" b="1" spc="-3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Date</a:t>
            </a:r>
            <a:r>
              <a:rPr sz="2000" b="1" spc="-4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4B083"/>
                </a:solidFill>
                <a:latin typeface="Calibri"/>
                <a:cs typeface="Calibri"/>
              </a:rPr>
              <a:t>Table,</a:t>
            </a:r>
            <a:r>
              <a:rPr sz="2000" b="1" spc="1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4B083"/>
                </a:solidFill>
                <a:latin typeface="Calibri"/>
                <a:cs typeface="Calibri"/>
              </a:rPr>
              <a:t>EV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4B083"/>
                </a:solidFill>
                <a:latin typeface="Calibri"/>
                <a:cs typeface="Calibri"/>
              </a:rPr>
              <a:t>Sales</a:t>
            </a:r>
            <a:r>
              <a:rPr sz="2000" b="1" spc="1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4B083"/>
                </a:solidFill>
                <a:latin typeface="Calibri"/>
                <a:cs typeface="Calibri"/>
              </a:rPr>
              <a:t>by</a:t>
            </a:r>
            <a:r>
              <a:rPr sz="2000" b="1" spc="2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4B083"/>
                </a:solidFill>
                <a:latin typeface="Calibri"/>
                <a:cs typeface="Calibri"/>
              </a:rPr>
              <a:t>Makers,</a:t>
            </a:r>
            <a:r>
              <a:rPr sz="2000" b="1" spc="5" dirty="0">
                <a:solidFill>
                  <a:srgbClr val="F4B083"/>
                </a:solidFill>
                <a:latin typeface="Calibri"/>
                <a:cs typeface="Calibri"/>
              </a:rPr>
              <a:t> EV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4B083"/>
                </a:solidFill>
                <a:latin typeface="Calibri"/>
                <a:cs typeface="Calibri"/>
              </a:rPr>
              <a:t>Sales</a:t>
            </a:r>
            <a:r>
              <a:rPr sz="2000" b="1" spc="2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4B083"/>
                </a:solidFill>
                <a:latin typeface="Calibri"/>
                <a:cs typeface="Calibri"/>
              </a:rPr>
              <a:t>by</a:t>
            </a:r>
            <a:r>
              <a:rPr sz="2000" b="1" spc="1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4B083"/>
                </a:solidFill>
                <a:latin typeface="Calibri"/>
                <a:cs typeface="Calibri"/>
              </a:rPr>
              <a:t>States)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Data</a:t>
            </a:r>
            <a:r>
              <a:rPr sz="2000" b="1" spc="-3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Collection:</a:t>
            </a:r>
            <a:r>
              <a:rPr sz="2000" b="1" spc="3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4B083"/>
                </a:solidFill>
                <a:latin typeface="Calibri"/>
                <a:cs typeface="Calibri"/>
              </a:rPr>
              <a:t>Imported</a:t>
            </a:r>
            <a:r>
              <a:rPr sz="2000" b="1" spc="-4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F4B083"/>
                </a:solidFill>
                <a:latin typeface="Calibri"/>
                <a:cs typeface="Calibri"/>
              </a:rPr>
              <a:t>CSV</a:t>
            </a:r>
            <a:r>
              <a:rPr sz="2000" b="1" spc="-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files</a:t>
            </a:r>
            <a:r>
              <a:rPr sz="2000" b="1" spc="-7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into</a:t>
            </a:r>
            <a:r>
              <a:rPr sz="2000" b="1" spc="-50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4B083"/>
                </a:solidFill>
                <a:latin typeface="Calibri"/>
                <a:cs typeface="Calibri"/>
              </a:rPr>
              <a:t>Power</a:t>
            </a:r>
            <a:r>
              <a:rPr sz="2000" b="1" spc="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4B083"/>
                </a:solidFill>
                <a:latin typeface="Calibri"/>
                <a:cs typeface="Calibri"/>
              </a:rPr>
              <a:t>BI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472" y="316230"/>
            <a:ext cx="251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" dirty="0"/>
              <a:t>Data</a:t>
            </a:r>
            <a:r>
              <a:rPr sz="3200" spc="-50" dirty="0"/>
              <a:t> </a:t>
            </a:r>
            <a:r>
              <a:rPr sz="3200" spc="-5" dirty="0"/>
              <a:t>Modeling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1019175"/>
            <a:ext cx="706755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630" y="316230"/>
            <a:ext cx="34601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" dirty="0"/>
              <a:t>Power </a:t>
            </a:r>
            <a:r>
              <a:rPr sz="3200" spc="10" dirty="0"/>
              <a:t>BI</a:t>
            </a:r>
            <a:r>
              <a:rPr sz="3200" spc="-40" dirty="0"/>
              <a:t> </a:t>
            </a:r>
            <a:r>
              <a:rPr sz="3200" spc="-10" dirty="0"/>
              <a:t>Dashboard</a:t>
            </a:r>
            <a:endParaRPr sz="3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F9905-730D-3339-C576-282C6600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3E0888-DDB4-6DCA-EE8B-BEEA274B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7FF51B-4FD7-B1F0-FA34-CAADF514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204" y="2808604"/>
            <a:ext cx="393827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dirty="0">
                <a:solidFill>
                  <a:srgbClr val="92D050"/>
                </a:solidFill>
              </a:rPr>
              <a:t>Thank</a:t>
            </a:r>
            <a:r>
              <a:rPr sz="7200" spc="-90" dirty="0">
                <a:solidFill>
                  <a:srgbClr val="92D050"/>
                </a:solidFill>
              </a:rPr>
              <a:t> </a:t>
            </a:r>
            <a:r>
              <a:rPr sz="7200" spc="-210" dirty="0">
                <a:solidFill>
                  <a:srgbClr val="92D050"/>
                </a:solidFill>
              </a:rPr>
              <a:t>You</a:t>
            </a:r>
            <a:endParaRPr sz="7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714375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AtliQ Technologies – Sales Insights 360 Project (1)</Template>
  <TotalTime>22</TotalTime>
  <Words>155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 MT</vt:lpstr>
      <vt:lpstr>Calibri</vt:lpstr>
      <vt:lpstr>Office Theme</vt:lpstr>
      <vt:lpstr>PowerPoint Presentation</vt:lpstr>
      <vt:lpstr>Problem Statement</vt:lpstr>
      <vt:lpstr>Data Modeling</vt:lpstr>
      <vt:lpstr>Power BI Dashboard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Pranitha</dc:creator>
  <cp:lastModifiedBy>pranitha b</cp:lastModifiedBy>
  <cp:revision>1</cp:revision>
  <dcterms:created xsi:type="dcterms:W3CDTF">2024-08-15T15:15:25Z</dcterms:created>
  <dcterms:modified xsi:type="dcterms:W3CDTF">2024-08-15T15:38:38Z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2024-08-06T00:00:00Z</vt:filetime>
  </property>
  <property fmtid="{D5CDD505-2E9C-101B-9397-08002B2CF9AE}" pid="3" name="LastSaved">
    <vt:filetime>2024-08-15T00:00:00Z</vt:filetime>
  </property>
</Properties>
</file>