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</p:sldMasterIdLst>
  <p:notesMasterIdLst>
    <p:notesMasterId r:id="rId41"/>
  </p:notesMasterIdLst>
  <p:sldIdLst>
    <p:sldId id="257" r:id="rId5"/>
    <p:sldId id="368" r:id="rId6"/>
    <p:sldId id="293" r:id="rId7"/>
    <p:sldId id="369" r:id="rId8"/>
    <p:sldId id="392" r:id="rId9"/>
    <p:sldId id="370" r:id="rId10"/>
    <p:sldId id="411" r:id="rId11"/>
    <p:sldId id="407" r:id="rId12"/>
    <p:sldId id="406" r:id="rId13"/>
    <p:sldId id="405" r:id="rId14"/>
    <p:sldId id="395" r:id="rId15"/>
    <p:sldId id="374" r:id="rId16"/>
    <p:sldId id="373" r:id="rId17"/>
    <p:sldId id="420" r:id="rId18"/>
    <p:sldId id="421" r:id="rId19"/>
    <p:sldId id="394" r:id="rId20"/>
    <p:sldId id="371" r:id="rId21"/>
    <p:sldId id="396" r:id="rId22"/>
    <p:sldId id="376" r:id="rId23"/>
    <p:sldId id="408" r:id="rId24"/>
    <p:sldId id="397" r:id="rId25"/>
    <p:sldId id="409" r:id="rId26"/>
    <p:sldId id="410" r:id="rId27"/>
    <p:sldId id="399" r:id="rId28"/>
    <p:sldId id="379" r:id="rId29"/>
    <p:sldId id="412" r:id="rId30"/>
    <p:sldId id="417" r:id="rId31"/>
    <p:sldId id="415" r:id="rId32"/>
    <p:sldId id="418" r:id="rId33"/>
    <p:sldId id="413" r:id="rId34"/>
    <p:sldId id="422" r:id="rId35"/>
    <p:sldId id="414" r:id="rId36"/>
    <p:sldId id="419" r:id="rId37"/>
    <p:sldId id="416" r:id="rId38"/>
    <p:sldId id="400" r:id="rId39"/>
    <p:sldId id="401" r:id="rId4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8" clrIdx="0"/>
  <p:cmAuthor id="2" name="Reusswig, Soryna" initials="R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DF3"/>
    <a:srgbClr val="D8DAE3"/>
    <a:srgbClr val="6678A3"/>
    <a:srgbClr val="1B4379"/>
    <a:srgbClr val="98A2C4"/>
    <a:srgbClr val="ECEEF2"/>
    <a:srgbClr val="D9DAE3"/>
    <a:srgbClr val="D8DAE4"/>
    <a:srgbClr val="445E8E"/>
    <a:srgbClr val="455D8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1F0A2-FAB3-0C4C-BF9E-0600F8AC893B}" type="datetimeFigureOut">
              <a:rPr lang="de-DE" smtClean="0"/>
              <a:t>31.10.2024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3D9E9-F812-7843-8027-CE90304E8A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32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54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4D55F-A217-6203-B81D-ECB8EFDC3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09628F1-A385-6817-1039-10934FF598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903A28-AED2-3651-137D-D543FEF73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F89AC0-BF49-B4C9-B7FD-1D0C0A1BC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29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7E311-AB94-9A68-1820-8AECAECF9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D0D4CCF-39CC-672B-508F-B040C80ABC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BF15A84-2127-F0CC-085E-03C713BE0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4B8853-EAE5-DE1B-E748-B151D7F35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75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6C6AD-C112-EDCC-5AF8-AF7E47C41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A9CA184-A9C3-BC13-2199-BD3319AA6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D318336-CA7B-FAF2-085B-9DCA15FDC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080143-5601-815B-C8FD-7D50EF63EE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7BE20-D083-6453-CF01-6462D6507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980D1D-889B-4D1D-A0AB-1361DEF10B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D3E6FD8-04E9-00DB-D499-DF545863A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5C7858-8FE2-EEDC-6F20-D43D7D7708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7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80E8B-5193-5CAE-59EB-D0955BB3F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30F0FB3-EB98-1F5E-B212-A109D4B8A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20090F-001D-7524-F595-81DED0E60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C797C4-BD05-8384-75CE-58FA14E71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27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AA3E8-8926-3383-780A-87908D427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512B199-A56A-3151-CA53-3CD621BF6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FB5A90F-2BC6-560E-A46F-3B52E2596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1D8782-6D60-3BFF-DDA0-B849F3E92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84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DE343-23B4-CB59-351A-273D5C007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6E24065-69D2-9123-7D77-E840A62B4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E81C95F-75E5-9278-105B-DBA400165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2C9C7A-2AB5-F1FF-C442-3E6F83790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67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ED94B-56BD-1F42-A63A-CA1C1FF54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9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0497E-47E9-4B48-8A60-8E9733E1A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6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DE86C-5D5D-C34C-8E62-65CB4F82E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588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>
            <a:spLocks noGrp="1"/>
          </p:cNvSpPr>
          <p:nvPr userDrawn="1"/>
        </p:nvSpPr>
        <p:spPr>
          <a:xfrm>
            <a:off x="990541" y="2021120"/>
            <a:ext cx="2558546" cy="5692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ts val="4875"/>
              </a:lnSpc>
            </a:pPr>
            <a:r>
              <a:rPr lang="de-DE" sz="1800" b="1" kern="1200">
                <a:latin typeface="+mn-lt"/>
              </a:rPr>
              <a:t>VISION &amp; MISSINZ</a:t>
            </a:r>
          </a:p>
        </p:txBody>
      </p:sp>
      <p:sp>
        <p:nvSpPr>
          <p:cNvPr id="20" name="Titel 1"/>
          <p:cNvSpPr>
            <a:spLocks noGrp="1"/>
          </p:cNvSpPr>
          <p:nvPr userDrawn="1"/>
        </p:nvSpPr>
        <p:spPr>
          <a:xfrm>
            <a:off x="5604376" y="2019129"/>
            <a:ext cx="2558546" cy="5692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ts val="4875"/>
              </a:lnSpc>
            </a:pPr>
            <a:r>
              <a:rPr lang="de-DE" sz="1800" b="1" kern="1200">
                <a:latin typeface="+mn-lt"/>
              </a:rPr>
              <a:t>FACTS &amp; FIGURES</a:t>
            </a:r>
          </a:p>
        </p:txBody>
      </p:sp>
      <p:sp>
        <p:nvSpPr>
          <p:cNvPr id="32" name="Titel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39A0E84-BA3F-E94B-9C1C-D07EC9D3C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8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3F74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350" kern="1200"/>
          </a:p>
        </p:txBody>
      </p:sp>
      <p:pic>
        <p:nvPicPr>
          <p:cNvPr id="8" name="Bild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427" cy="223202"/>
          </a:xfrm>
          <a:prstGeom prst="rect">
            <a:avLst/>
          </a:prstGeom>
          <a:noFill/>
        </p:spPr>
      </p:pic>
      <p:cxnSp>
        <p:nvCxnSpPr>
          <p:cNvPr id="12" name="Gerade Verbindung 4"/>
          <p:cNvCxnSpPr/>
          <p:nvPr userDrawn="1"/>
        </p:nvCxnSpPr>
        <p:spPr>
          <a:xfrm>
            <a:off x="502906" y="3187768"/>
            <a:ext cx="5729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85576" y="3381521"/>
            <a:ext cx="5104472" cy="1386191"/>
          </a:xfrm>
        </p:spPr>
        <p:txBody>
          <a:bodyPr anchor="b">
            <a:noAutofit/>
          </a:bodyPr>
          <a:lstStyle>
            <a:lvl1pPr>
              <a:lnSpc>
                <a:spcPts val="4875"/>
              </a:lnSpc>
              <a:defRPr sz="525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26033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halt - Header weiß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E833A-DF84-E346-B46F-6DE7F3B5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31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/>
              <a:t>CONTENT</a:t>
            </a:r>
            <a:br>
              <a:rPr lang="en-GB" noProof="0"/>
            </a:b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5576" y="1688965"/>
            <a:ext cx="4131000" cy="2858691"/>
          </a:xfrm>
        </p:spPr>
        <p:txBody>
          <a:bodyPr>
            <a:normAutofit/>
          </a:bodyPr>
          <a:lstStyle>
            <a:lvl1pPr marL="257175" indent="-257175">
              <a:lnSpc>
                <a:spcPts val="1800"/>
              </a:lnSpc>
              <a:buFont typeface="Wingdings" charset="2"/>
              <a:buChar char="§"/>
              <a:defRPr sz="1500" baseline="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Mastertitel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0"/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5907" y="1688966"/>
            <a:ext cx="4131000" cy="2858690"/>
          </a:xfrm>
        </p:spPr>
        <p:txBody>
          <a:bodyPr>
            <a:noAutofit/>
          </a:bodyPr>
          <a:lstStyle>
            <a:lvl1pPr marL="257175" indent="-257175">
              <a:lnSpc>
                <a:spcPts val="1800"/>
              </a:lnSpc>
              <a:buFont typeface="Wingdings" charset="2"/>
              <a:buChar char="§"/>
              <a:defRPr sz="1500" baseline="0">
                <a:latin typeface="+mj-lt"/>
              </a:defRPr>
            </a:lvl1pPr>
          </a:lstStyle>
          <a:p>
            <a:pPr lvl="0"/>
            <a:r>
              <a:rPr lang="en-GB" noProof="0" err="1"/>
              <a:t>Mastertitel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sp>
        <p:nvSpPr>
          <p:cNvPr id="7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75F23C4-D9E0-F34E-BDE8-EDF47BCB6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44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- 2 Spalten - 12p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91"/>
            <a:ext cx="4131000" cy="2858691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5907" y="1954024"/>
            <a:ext cx="4131000" cy="2858690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90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sp>
        <p:nvSpPr>
          <p:cNvPr id="7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57F6DAE-1A66-1543-B44E-11F01BF7E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933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1xBild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14850" y="0"/>
            <a:ext cx="462915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376935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90"/>
            <a:ext cx="3769350" cy="2858691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/>
              <a:t>a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A60DC5E-423E-5443-8DB4-570BDB625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245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2xBild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09813" y="0"/>
            <a:ext cx="4634187" cy="253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0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4509813" y="2592000"/>
            <a:ext cx="4634187" cy="25515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376935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89"/>
            <a:ext cx="3769350" cy="2858691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/>
              <a:t>a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FBD2B6F-FC75-D749-9061-46ADC1532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902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3xBild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49000" y="3468560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849000" y="0"/>
            <a:ext cx="2295000" cy="168233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1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6849000" y="1734395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77872"/>
            <a:ext cx="6159923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8" y="1953490"/>
            <a:ext cx="2996001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3549499" y="1953490"/>
            <a:ext cx="2996001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/>
              <a:t>a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64786AC-6C83-7541-BD28-965C8E0CF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18C11-2972-744E-8009-2F22DF702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4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6xBild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4509812" y="231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4509812" y="1734395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1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509813" y="3465860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849000" y="0"/>
            <a:ext cx="2295000" cy="168233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1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6849000" y="1734395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0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49000" y="3465860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376935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91"/>
            <a:ext cx="3769350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/>
              <a:t>a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34DECDC-A5F0-0644-A940-6BA183A7F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659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3 Spalten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7" y="2462313"/>
            <a:ext cx="2682284" cy="2085343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1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260104" y="2462314"/>
            <a:ext cx="2682285" cy="2085342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90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35619" y="2460577"/>
            <a:ext cx="2681288" cy="2087079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5143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2pPr>
            <a:lvl3pPr marL="8572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3pPr>
            <a:lvl4pPr marL="12001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4pPr>
            <a:lvl5pPr marL="15430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5pPr>
          </a:lstStyle>
          <a:p>
            <a:pPr lvl="0"/>
            <a:r>
              <a:rPr lang="en-GB" noProof="0" err="1"/>
              <a:t>Mastertextformt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9FFBA92-79DB-0C41-9346-72368730F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59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3 Spalten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7" y="2462313"/>
            <a:ext cx="2682284" cy="2085343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1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260104" y="2462314"/>
            <a:ext cx="2682285" cy="2085342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105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35619" y="2460577"/>
            <a:ext cx="2681288" cy="2087079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5143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2pPr>
            <a:lvl3pPr marL="8572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3pPr>
            <a:lvl4pPr marL="12001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4pPr>
            <a:lvl5pPr marL="15430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5pPr>
          </a:lstStyle>
          <a:p>
            <a:pPr lvl="0"/>
            <a:r>
              <a:rPr lang="en-GB" noProof="0" err="1"/>
              <a:t>Mastertextformt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32D29D53-BA80-7E40-AA03-21BB2EB32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03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2 Spalten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3"/>
          <p:cNvSpPr>
            <a:spLocks noGrp="1"/>
          </p:cNvSpPr>
          <p:nvPr>
            <p:ph type="body" sz="half" idx="15"/>
          </p:nvPr>
        </p:nvSpPr>
        <p:spPr>
          <a:xfrm>
            <a:off x="385576" y="2460577"/>
            <a:ext cx="4131000" cy="2087079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85907" y="2460578"/>
            <a:ext cx="4131000" cy="208707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90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B797B40-A306-7545-8798-5423C248D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671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2 Spalten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3"/>
          <p:cNvSpPr>
            <a:spLocks noGrp="1"/>
          </p:cNvSpPr>
          <p:nvPr>
            <p:ph type="body" sz="half" idx="15"/>
          </p:nvPr>
        </p:nvSpPr>
        <p:spPr>
          <a:xfrm>
            <a:off x="385576" y="2460577"/>
            <a:ext cx="4131000" cy="2087079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85907" y="2460578"/>
            <a:ext cx="4131000" cy="2087078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FontTx/>
              <a:buNone/>
              <a:defRPr sz="105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4EFFFA5-65F0-954B-A3FD-7362CDF97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56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71D7F-0D49-964D-9E5D-7B998D427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9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911014-9023-6F4E-90F4-3A788F650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0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2C12031-05B3-0F4B-9E9A-87AA2BDDB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4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82A596F-62AC-B34D-B3BE-6C9ADF891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4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6F1C162-73EF-9747-BB90-7A5ED9486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99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ED1475E-C4F9-9C48-AC97-178906119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9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F2D888B-50F4-534B-8CCC-547BE66DF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62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35B8-5B2C-B740-909F-F439BFE4C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90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9" r:id="rId14"/>
    <p:sldLayoutId id="2147483694" r:id="rId15"/>
    <p:sldLayoutId id="2147483676" r:id="rId16"/>
    <p:sldLayoutId id="2147483683" r:id="rId17"/>
    <p:sldLayoutId id="2147483686" r:id="rId18"/>
    <p:sldLayoutId id="2147483685" r:id="rId19"/>
    <p:sldLayoutId id="2147483697" r:id="rId20"/>
    <p:sldLayoutId id="2147483689" r:id="rId21"/>
    <p:sldLayoutId id="2147483688" r:id="rId22"/>
    <p:sldLayoutId id="2147483690" r:id="rId23"/>
    <p:sldLayoutId id="2147483691" r:id="rId2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quinxx/stock-tweets-for-sentiment-analysis-and-prediction/data" TargetMode="External"/><Relationship Id="rId2" Type="http://schemas.openxmlformats.org/officeDocument/2006/relationships/hyperlink" Target="https://github.com/PRARTHANA-G01/Sentiment_Stock_Relation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43"/>
            <a:ext cx="9144000" cy="5143500"/>
          </a:xfrm>
          <a:prstGeom prst="rect">
            <a:avLst/>
          </a:prstGeom>
        </p:spPr>
      </p:pic>
      <p:pic>
        <p:nvPicPr>
          <p:cNvPr id="6" name="Bild 9">
            <a:extLst>
              <a:ext uri="{FF2B5EF4-FFF2-40B4-BE49-F238E27FC236}">
                <a16:creationId xmlns:a16="http://schemas.microsoft.com/office/drawing/2014/main" id="{0FA4D41A-2F29-D940-9120-03FD5892B4D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9598" y="316008"/>
            <a:ext cx="1327433" cy="838355"/>
          </a:xfrm>
          <a:prstGeom prst="rect">
            <a:avLst/>
          </a:prstGeom>
        </p:spPr>
      </p:pic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83E3A2B1-7D54-B540-BB4E-53D76D59D62E}"/>
              </a:ext>
            </a:extLst>
          </p:cNvPr>
          <p:cNvCxnSpPr>
            <a:cxnSpLocks/>
          </p:cNvCxnSpPr>
          <p:nvPr/>
        </p:nvCxnSpPr>
        <p:spPr>
          <a:xfrm>
            <a:off x="557349" y="2717075"/>
            <a:ext cx="60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>
            <a:extLst>
              <a:ext uri="{FF2B5EF4-FFF2-40B4-BE49-F238E27FC236}">
                <a16:creationId xmlns:a16="http://schemas.microsoft.com/office/drawing/2014/main" id="{E56C0690-11CD-BA4B-83A2-98A91C9323B0}"/>
              </a:ext>
            </a:extLst>
          </p:cNvPr>
          <p:cNvSpPr>
            <a:spLocks noGrp="1"/>
          </p:cNvSpPr>
          <p:nvPr/>
        </p:nvSpPr>
        <p:spPr>
          <a:xfrm>
            <a:off x="444137" y="2812868"/>
            <a:ext cx="8508273" cy="136724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ts val="4875"/>
              </a:lnSpc>
            </a:pPr>
            <a:r>
              <a:rPr lang="en-US" sz="5100" b="1">
                <a:latin typeface="+mn-lt"/>
              </a:rPr>
              <a:t>Influence of tweet sentiments on stock market prices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009FF-857F-64EC-5CDB-57BAA7CB0918}"/>
              </a:ext>
            </a:extLst>
          </p:cNvPr>
          <p:cNvSpPr txBox="1"/>
          <p:nvPr/>
        </p:nvSpPr>
        <p:spPr>
          <a:xfrm>
            <a:off x="365760" y="4563291"/>
            <a:ext cx="359188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400" b="1" err="1">
                <a:solidFill>
                  <a:schemeClr val="bg1"/>
                </a:solidFill>
              </a:rPr>
              <a:t>Minqi</a:t>
            </a:r>
            <a:r>
              <a:rPr lang="en-IN" sz="1400" b="1">
                <a:solidFill>
                  <a:schemeClr val="bg1"/>
                </a:solidFill>
              </a:rPr>
              <a:t> Liu, Pinki Kumari, Prarthana Govindaraj</a:t>
            </a:r>
            <a:endParaRPr lang="en-IN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21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51E0F-A59E-4C52-22C9-25A6FC426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AA0DB-1134-0AEF-5259-D6F3A112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CCEBC-5C2E-C06C-E453-03A940B49A3B}"/>
              </a:ext>
            </a:extLst>
          </p:cNvPr>
          <p:cNvSpPr txBox="1"/>
          <p:nvPr/>
        </p:nvSpPr>
        <p:spPr>
          <a:xfrm>
            <a:off x="232763" y="379807"/>
            <a:ext cx="47635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Stock data overview</a:t>
            </a:r>
          </a:p>
        </p:txBody>
      </p:sp>
      <p:pic>
        <p:nvPicPr>
          <p:cNvPr id="5" name="图片 4" descr="图表&#10;&#10;已自动生成说明">
            <a:extLst>
              <a:ext uri="{FF2B5EF4-FFF2-40B4-BE49-F238E27FC236}">
                <a16:creationId xmlns:a16="http://schemas.microsoft.com/office/drawing/2014/main" id="{A1677C68-DC90-E245-4E07-89700E35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96" y="967815"/>
            <a:ext cx="4906498" cy="36683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134C90-D8EF-03BA-3445-99ED14035547}"/>
              </a:ext>
            </a:extLst>
          </p:cNvPr>
          <p:cNvSpPr txBox="1"/>
          <p:nvPr/>
        </p:nvSpPr>
        <p:spPr>
          <a:xfrm>
            <a:off x="234778" y="165272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b="1" cap="all">
                <a:solidFill>
                  <a:srgbClr val="7F7F7F"/>
                </a:solidFill>
                <a:cs typeface="Segoe UI"/>
              </a:rPr>
              <a:t>DATA OVERVIEW</a:t>
            </a:r>
            <a:r>
              <a:rPr lang="de-DE" sz="1100">
                <a:cs typeface="Segoe UI"/>
              </a:rPr>
              <a:t>​</a:t>
            </a:r>
            <a:r>
              <a:rPr lang="en-US" sz="1100">
                <a:cs typeface="Segoe UI"/>
              </a:rPr>
              <a:t>​</a:t>
            </a:r>
          </a:p>
          <a:p>
            <a:r>
              <a:rPr lang="de-DE" sz="1100">
                <a:cs typeface="Segoe UI"/>
              </a:rPr>
              <a:t>​</a:t>
            </a:r>
            <a:r>
              <a:rPr lang="en-US" sz="110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45421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0704D-84C2-FF1A-CEAA-5043A06E2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9DCFD-498A-91C1-C13C-EE620A62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6" y="3381521"/>
            <a:ext cx="8087864" cy="1386191"/>
          </a:xfrm>
        </p:spPr>
        <p:txBody>
          <a:bodyPr/>
          <a:lstStyle/>
          <a:p>
            <a:r>
              <a:rPr lang="en-US"/>
              <a:t>SENTIMENT feature calculation</a:t>
            </a:r>
          </a:p>
        </p:txBody>
      </p:sp>
    </p:spTree>
    <p:extLst>
      <p:ext uri="{BB962C8B-B14F-4D97-AF65-F5344CB8AC3E}">
        <p14:creationId xmlns:p14="http://schemas.microsoft.com/office/powerpoint/2010/main" val="276154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E7CA0-69E0-780B-87C0-FC8EB3871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752A5060-C629-A07A-BA72-792E6C275DF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23394" y="141815"/>
            <a:ext cx="4131000" cy="2139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100">
                <a:solidFill>
                  <a:srgbClr val="7F7F7F"/>
                </a:solidFill>
                <a:latin typeface="Calibri"/>
                <a:cs typeface="Segoe UI"/>
              </a:rPr>
              <a:t>SENTIMENT FEATURE CALCULATION</a:t>
            </a:r>
            <a:endParaRPr lang="en-US"/>
          </a:p>
          <a:p>
            <a:pPr rtl="0"/>
            <a:r>
              <a:rPr lang="de-DE" sz="1100" baseline="0">
                <a:latin typeface="Calibri"/>
                <a:ea typeface="Segoe UI"/>
                <a:cs typeface="Segoe UI"/>
              </a:rPr>
              <a:t>​</a:t>
            </a:r>
            <a:r>
              <a:rPr lang="en-US" sz="1100" baseline="0">
                <a:latin typeface="Calibri"/>
                <a:ea typeface="Segoe UI"/>
                <a:cs typeface="Segoe UI"/>
              </a:rPr>
              <a:t>​</a:t>
            </a:r>
            <a:r>
              <a:rPr lang="en-US" sz="1100">
                <a:latin typeface="Calibri"/>
                <a:ea typeface="Segoe UI"/>
                <a:cs typeface="Segoe UI"/>
              </a:rPr>
              <a:t>​</a:t>
            </a:r>
            <a:endParaRPr lang="de-DE"/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513E2964-162A-6EDE-FE76-8CDE2BB800EB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53CB02F0-3549-118D-2852-D444D9454631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81AB6F-5F23-4F37-F1BD-8C160048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5B4A8-C1EE-9AD3-F6EA-63DC42B4461B}"/>
              </a:ext>
            </a:extLst>
          </p:cNvPr>
          <p:cNvSpPr txBox="1"/>
          <p:nvPr/>
        </p:nvSpPr>
        <p:spPr>
          <a:xfrm>
            <a:off x="461233" y="649605"/>
            <a:ext cx="8089074" cy="34163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b="1"/>
              <a:t>Methods to calculate sentiment value -</a:t>
            </a:r>
          </a:p>
          <a:p>
            <a:pPr marL="285750" indent="-285750">
              <a:buFont typeface="Arial"/>
              <a:buChar char="•"/>
            </a:pPr>
            <a:r>
              <a:rPr lang="en-IN" b="1">
                <a:ea typeface="+mn-lt"/>
                <a:cs typeface="+mn-lt"/>
              </a:rPr>
              <a:t>VADER</a:t>
            </a:r>
            <a:r>
              <a:rPr lang="en-IN">
                <a:ea typeface="+mn-lt"/>
                <a:cs typeface="+mn-lt"/>
              </a:rPr>
              <a:t> sentiment analysis</a:t>
            </a:r>
          </a:p>
          <a:p>
            <a:r>
              <a:rPr lang="en-IN">
                <a:cs typeface="Calibri"/>
              </a:rPr>
              <a:t>  Tool to provide compound sentiment intensity score between –1 (most negative) </a:t>
            </a:r>
          </a:p>
          <a:p>
            <a:r>
              <a:rPr lang="en-IN">
                <a:cs typeface="Calibri"/>
              </a:rPr>
              <a:t>      and 1 (most positive). </a:t>
            </a:r>
            <a:endParaRPr lang="en-IN"/>
          </a:p>
          <a:p>
            <a:r>
              <a:rPr lang="en-IN">
                <a:cs typeface="Calibri"/>
              </a:rPr>
              <a:t>      Part of NLTK (Natural Language Toolkit)</a:t>
            </a:r>
          </a:p>
          <a:p>
            <a:pPr marL="285750" indent="-285750">
              <a:buFont typeface="Arial"/>
              <a:buChar char="•"/>
            </a:pPr>
            <a:endParaRPr lang="en-IN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IN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IN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IN" b="1" err="1">
                <a:cs typeface="Calibri"/>
              </a:rPr>
              <a:t>TextBlob</a:t>
            </a:r>
            <a:r>
              <a:rPr lang="en-IN">
                <a:cs typeface="Calibri"/>
              </a:rPr>
              <a:t> sentiment analysis</a:t>
            </a:r>
          </a:p>
          <a:p>
            <a:r>
              <a:rPr lang="en-IN">
                <a:cs typeface="Calibri"/>
              </a:rPr>
              <a:t>   Evaluates polarity and subjectivity.</a:t>
            </a:r>
          </a:p>
          <a:p>
            <a:r>
              <a:rPr lang="en-IN">
                <a:cs typeface="Calibri"/>
              </a:rPr>
              <a:t>   Polarity – between –1 (negative sentiment) and 1 (positive sentiment)</a:t>
            </a:r>
          </a:p>
          <a:p>
            <a:r>
              <a:rPr lang="en-IN">
                <a:cs typeface="Calibri"/>
              </a:rPr>
              <a:t>   Subjectivity – between 0 (objective/opinionated) and 1 (subjective) </a:t>
            </a:r>
          </a:p>
        </p:txBody>
      </p:sp>
    </p:spTree>
    <p:extLst>
      <p:ext uri="{BB962C8B-B14F-4D97-AF65-F5344CB8AC3E}">
        <p14:creationId xmlns:p14="http://schemas.microsoft.com/office/powerpoint/2010/main" val="352118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D7D51-41E3-C28B-8958-76CDB89CD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31124-EE09-2076-6932-BD13AC8A2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E7962-7F45-97A0-C7EB-46AC3FF50AEA}"/>
              </a:ext>
            </a:extLst>
          </p:cNvPr>
          <p:cNvSpPr txBox="1"/>
          <p:nvPr/>
        </p:nvSpPr>
        <p:spPr>
          <a:xfrm>
            <a:off x="180718" y="126657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b="1" cap="all">
                <a:solidFill>
                  <a:srgbClr val="7F7F7F"/>
                </a:solidFill>
                <a:cs typeface="Segoe UI"/>
              </a:rPr>
              <a:t>SENTIMENT FEATURE CALCULATION</a:t>
            </a:r>
            <a:r>
              <a:rPr lang="en-US" sz="1100">
                <a:cs typeface="Segoe UI"/>
              </a:rPr>
              <a:t>​</a:t>
            </a:r>
          </a:p>
          <a:p>
            <a:r>
              <a:rPr lang="de-DE" sz="1100" b="1" cap="all">
                <a:solidFill>
                  <a:srgbClr val="FFFFFF"/>
                </a:solidFill>
                <a:cs typeface="Segoe UI"/>
              </a:rPr>
              <a:t>​</a:t>
            </a:r>
            <a:r>
              <a:rPr lang="en-US" sz="1100" b="1" cap="all">
                <a:solidFill>
                  <a:srgbClr val="FFFFFF"/>
                </a:solidFill>
                <a:cs typeface="Segoe UI"/>
              </a:rPr>
              <a:t>​​</a:t>
            </a:r>
            <a:r>
              <a:rPr lang="de-DE" sz="1100">
                <a:cs typeface="Segoe UI"/>
              </a:rPr>
              <a:t>​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7FA48C-454B-5570-89DC-84786CEF8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33348"/>
              </p:ext>
            </p:extLst>
          </p:nvPr>
        </p:nvGraphicFramePr>
        <p:xfrm>
          <a:off x="525162" y="902249"/>
          <a:ext cx="8324347" cy="2832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13240">
                  <a:extLst>
                    <a:ext uri="{9D8B030D-6E8A-4147-A177-3AD203B41FA5}">
                      <a16:colId xmlns:a16="http://schemas.microsoft.com/office/drawing/2014/main" val="440739612"/>
                    </a:ext>
                  </a:extLst>
                </a:gridCol>
                <a:gridCol w="5811107">
                  <a:extLst>
                    <a:ext uri="{9D8B030D-6E8A-4147-A177-3AD203B41FA5}">
                      <a16:colId xmlns:a16="http://schemas.microsoft.com/office/drawing/2014/main" val="4276206925"/>
                    </a:ext>
                  </a:extLst>
                </a:gridCol>
              </a:tblGrid>
              <a:tr h="289482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Feature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Calculation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76932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Calibri"/>
                        </a:rPr>
                        <a:t>  Tweet cleanup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/>
                        </a:rPr>
                        <a:t>  remove URL</a:t>
                      </a:r>
                      <a:br>
                        <a:rPr lang="en-US" sz="1400">
                          <a:effectLst/>
                          <a:latin typeface="Calibri"/>
                        </a:rPr>
                      </a:br>
                      <a:r>
                        <a:rPr lang="en-US" sz="1400">
                          <a:effectLst/>
                          <a:latin typeface="Calibri"/>
                        </a:rPr>
                        <a:t>  remove @ (mentions)</a:t>
                      </a:r>
                      <a:br>
                        <a:rPr lang="en-US" sz="1400">
                          <a:effectLst/>
                          <a:latin typeface="Calibri"/>
                        </a:rPr>
                      </a:br>
                      <a:r>
                        <a:rPr lang="en-US" sz="1400">
                          <a:effectLst/>
                          <a:latin typeface="Calibri"/>
                        </a:rPr>
                        <a:t>  remove special characters</a:t>
                      </a:r>
                      <a:br>
                        <a:rPr lang="en-US" sz="1400">
                          <a:effectLst/>
                          <a:latin typeface="Calibri"/>
                        </a:rPr>
                      </a:br>
                      <a:r>
                        <a:rPr lang="en-US" sz="1400">
                          <a:effectLst/>
                          <a:latin typeface="Calibri"/>
                        </a:rPr>
                        <a:t>  remove emoji and non-ASCII characters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569285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Calibri"/>
                        </a:rPr>
                        <a:t>  Positive count of Tweets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/>
                        </a:rPr>
                        <a:t>  count of tweets with positive sentiment score ( score &gt; 0.05 )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799731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Calibri"/>
                        </a:rPr>
                        <a:t>  Negative count of Tweets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/>
                        </a:rPr>
                        <a:t>  count of tweets with negative sentiment score ( score &lt; 0.05 )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242927"/>
                  </a:ext>
                </a:extLst>
              </a:tr>
              <a:tr h="35201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Calibri"/>
                        </a:rPr>
                        <a:t>  Neutral count of Tweets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/>
                        </a:rPr>
                        <a:t>  count of tweets with negative sentiment score (score between -0.05 and 0.05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754412"/>
                  </a:ext>
                </a:extLst>
              </a:tr>
              <a:tr h="41413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Calibri"/>
                        </a:rPr>
                        <a:t>  Average Sentiment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/>
                        </a:rPr>
                        <a:t>  average of sentiment a day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04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86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D7D51-41E3-C28B-8958-76CDB89CD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31124-EE09-2076-6932-BD13AC8A2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0F7C8-23CE-0A68-A3D2-84E93DCAF16C}"/>
              </a:ext>
            </a:extLst>
          </p:cNvPr>
          <p:cNvSpPr txBox="1"/>
          <p:nvPr/>
        </p:nvSpPr>
        <p:spPr>
          <a:xfrm>
            <a:off x="352275" y="554432"/>
            <a:ext cx="69995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cs typeface="Calibri"/>
              </a:rPr>
              <a:t>Descriptive data after sentiment analysis </a:t>
            </a:r>
            <a:endParaRPr lang="en-IN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E7962-7F45-97A0-C7EB-46AC3FF50AEA}"/>
              </a:ext>
            </a:extLst>
          </p:cNvPr>
          <p:cNvSpPr txBox="1"/>
          <p:nvPr/>
        </p:nvSpPr>
        <p:spPr>
          <a:xfrm>
            <a:off x="180718" y="126657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b="1" cap="all">
                <a:solidFill>
                  <a:srgbClr val="7F7F7F"/>
                </a:solidFill>
                <a:cs typeface="Segoe UI"/>
              </a:rPr>
              <a:t>SENTIMENT FEATURE CALCULATION</a:t>
            </a:r>
            <a:r>
              <a:rPr lang="en-US" sz="1100">
                <a:cs typeface="Segoe UI"/>
              </a:rPr>
              <a:t>​</a:t>
            </a:r>
          </a:p>
          <a:p>
            <a:r>
              <a:rPr lang="de-DE" sz="1100" b="1" cap="all">
                <a:solidFill>
                  <a:srgbClr val="FFFFFF"/>
                </a:solidFill>
                <a:cs typeface="Segoe UI"/>
              </a:rPr>
              <a:t>​</a:t>
            </a:r>
            <a:r>
              <a:rPr lang="en-US" sz="1100" b="1" cap="all">
                <a:solidFill>
                  <a:srgbClr val="FFFFFF"/>
                </a:solidFill>
                <a:cs typeface="Segoe UI"/>
              </a:rPr>
              <a:t>​​</a:t>
            </a:r>
            <a:r>
              <a:rPr lang="de-DE" sz="1100">
                <a:cs typeface="Segoe UI"/>
              </a:rPr>
              <a:t>​</a:t>
            </a:r>
          </a:p>
        </p:txBody>
      </p:sp>
      <p:pic>
        <p:nvPicPr>
          <p:cNvPr id="5" name="图片 4" descr="图表, 直方图&#10;&#10;已自动生成说明">
            <a:extLst>
              <a:ext uri="{FF2B5EF4-FFF2-40B4-BE49-F238E27FC236}">
                <a16:creationId xmlns:a16="http://schemas.microsoft.com/office/drawing/2014/main" id="{1AC11226-5C3C-F792-E395-74885ED6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80" y="1155784"/>
            <a:ext cx="6373090" cy="35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8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D7D51-41E3-C28B-8958-76CDB89CD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31124-EE09-2076-6932-BD13AC8A2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E7962-7F45-97A0-C7EB-46AC3FF50AEA}"/>
              </a:ext>
            </a:extLst>
          </p:cNvPr>
          <p:cNvSpPr txBox="1"/>
          <p:nvPr/>
        </p:nvSpPr>
        <p:spPr>
          <a:xfrm>
            <a:off x="180718" y="126657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b="1" cap="all">
                <a:solidFill>
                  <a:srgbClr val="7F7F7F"/>
                </a:solidFill>
                <a:cs typeface="Segoe UI"/>
              </a:rPr>
              <a:t>SENTIMENT FEATURE CALCULATION</a:t>
            </a:r>
            <a:r>
              <a:rPr lang="en-US" sz="1100">
                <a:cs typeface="Segoe UI"/>
              </a:rPr>
              <a:t>​</a:t>
            </a:r>
          </a:p>
          <a:p>
            <a:r>
              <a:rPr lang="de-DE" sz="1100" b="1" cap="all">
                <a:solidFill>
                  <a:srgbClr val="FFFFFF"/>
                </a:solidFill>
                <a:cs typeface="Segoe UI"/>
              </a:rPr>
              <a:t>​</a:t>
            </a:r>
            <a:r>
              <a:rPr lang="en-US" sz="1100" b="1" cap="all">
                <a:solidFill>
                  <a:srgbClr val="FFFFFF"/>
                </a:solidFill>
                <a:cs typeface="Segoe UI"/>
              </a:rPr>
              <a:t>​​</a:t>
            </a:r>
            <a:r>
              <a:rPr lang="de-DE" sz="1100">
                <a:cs typeface="Segoe UI"/>
              </a:rPr>
              <a:t>​</a:t>
            </a:r>
          </a:p>
        </p:txBody>
      </p:sp>
      <p:pic>
        <p:nvPicPr>
          <p:cNvPr id="4" name="图片 3" descr="图表&#10;&#10;已自动生成说明">
            <a:extLst>
              <a:ext uri="{FF2B5EF4-FFF2-40B4-BE49-F238E27FC236}">
                <a16:creationId xmlns:a16="http://schemas.microsoft.com/office/drawing/2014/main" id="{29B9BC28-B8D5-AA41-81B6-F8CC80EB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68" y="706459"/>
            <a:ext cx="6693476" cy="363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E35E5-FA26-A017-FF00-2FDE6AE17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81865-873D-605C-67BF-C98A65B1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6" y="3381521"/>
            <a:ext cx="8174950" cy="1386191"/>
          </a:xfrm>
        </p:spPr>
        <p:txBody>
          <a:bodyPr/>
          <a:lstStyle/>
          <a:p>
            <a:r>
              <a:rPr lang="en-US"/>
              <a:t>STOCK feature calculation</a:t>
            </a:r>
          </a:p>
        </p:txBody>
      </p:sp>
    </p:spTree>
    <p:extLst>
      <p:ext uri="{BB962C8B-B14F-4D97-AF65-F5344CB8AC3E}">
        <p14:creationId xmlns:p14="http://schemas.microsoft.com/office/powerpoint/2010/main" val="2319179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F5192-DD9D-C245-6627-70046D022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945527-3BC7-14DB-DF91-9E01B6465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17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2A3373-6EE7-8E5D-2FFD-3A6B5A2EC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52470"/>
              </p:ext>
            </p:extLst>
          </p:nvPr>
        </p:nvGraphicFramePr>
        <p:xfrm>
          <a:off x="1668849" y="948690"/>
          <a:ext cx="5636909" cy="18648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7211">
                  <a:extLst>
                    <a:ext uri="{9D8B030D-6E8A-4147-A177-3AD203B41FA5}">
                      <a16:colId xmlns:a16="http://schemas.microsoft.com/office/drawing/2014/main" val="1471270720"/>
                    </a:ext>
                  </a:extLst>
                </a:gridCol>
                <a:gridCol w="3039698">
                  <a:extLst>
                    <a:ext uri="{9D8B030D-6E8A-4147-A177-3AD203B41FA5}">
                      <a16:colId xmlns:a16="http://schemas.microsoft.com/office/drawing/2014/main" val="357600768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Feature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Formula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61485"/>
                  </a:ext>
                </a:extLst>
              </a:tr>
              <a:tr h="49695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alibri"/>
                        </a:rPr>
                        <a:t>  fluctuation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alibri"/>
                        </a:rPr>
                        <a:t>  </a:t>
                      </a:r>
                      <a:r>
                        <a:rPr lang="en-US" sz="1600" err="1">
                          <a:effectLst/>
                          <a:latin typeface="Calibri"/>
                        </a:rPr>
                        <a:t>Stock.High</a:t>
                      </a:r>
                      <a:r>
                        <a:rPr lang="en-US" sz="1600">
                          <a:effectLst/>
                          <a:latin typeface="Calibri"/>
                        </a:rPr>
                        <a:t> - </a:t>
                      </a:r>
                      <a:r>
                        <a:rPr lang="en-US" sz="1600" err="1">
                          <a:effectLst/>
                          <a:latin typeface="Calibri"/>
                        </a:rPr>
                        <a:t>Stock.Low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47069"/>
                  </a:ext>
                </a:extLst>
              </a:tr>
              <a:tr h="50730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alibri"/>
                        </a:rPr>
                        <a:t>  </a:t>
                      </a:r>
                      <a:r>
                        <a:rPr lang="en-US" sz="1600" err="1">
                          <a:effectLst/>
                          <a:latin typeface="Calibri"/>
                        </a:rPr>
                        <a:t>price_gain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alibri"/>
                        </a:rPr>
                        <a:t>  </a:t>
                      </a:r>
                      <a:r>
                        <a:rPr lang="en-US" sz="1600" err="1">
                          <a:effectLst/>
                          <a:latin typeface="Calibri"/>
                        </a:rPr>
                        <a:t>Stock.Close</a:t>
                      </a:r>
                      <a:r>
                        <a:rPr lang="en-US" sz="1600">
                          <a:effectLst/>
                          <a:latin typeface="Calibri"/>
                        </a:rPr>
                        <a:t> - </a:t>
                      </a:r>
                      <a:r>
                        <a:rPr lang="en-US" sz="1600" err="1">
                          <a:effectLst/>
                          <a:latin typeface="Calibri"/>
                        </a:rPr>
                        <a:t>Stock.Open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702829"/>
                  </a:ext>
                </a:extLst>
              </a:tr>
              <a:tr h="51766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alibri"/>
                        </a:rPr>
                        <a:t>  </a:t>
                      </a:r>
                      <a:r>
                        <a:rPr lang="en-US" sz="1600" err="1">
                          <a:effectLst/>
                          <a:latin typeface="Calibri"/>
                        </a:rPr>
                        <a:t>total_valuation_eod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alibri"/>
                        </a:rPr>
                        <a:t>  </a:t>
                      </a:r>
                      <a:r>
                        <a:rPr lang="en-US" sz="1600" err="1">
                          <a:effectLst/>
                          <a:latin typeface="Calibri"/>
                        </a:rPr>
                        <a:t>Stock.Volume</a:t>
                      </a:r>
                      <a:r>
                        <a:rPr lang="en-US" sz="1600">
                          <a:effectLst/>
                          <a:latin typeface="Calibri"/>
                        </a:rPr>
                        <a:t> * </a:t>
                      </a:r>
                      <a:r>
                        <a:rPr lang="en-US" sz="1600" err="1">
                          <a:effectLst/>
                          <a:latin typeface="Calibri"/>
                        </a:rPr>
                        <a:t>Stock.Close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7242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74E04E-428A-16E4-2244-230A77B82BC8}"/>
              </a:ext>
            </a:extLst>
          </p:cNvPr>
          <p:cNvSpPr txBox="1"/>
          <p:nvPr/>
        </p:nvSpPr>
        <p:spPr>
          <a:xfrm>
            <a:off x="149826" y="134380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b="1" cap="all">
                <a:solidFill>
                  <a:srgbClr val="7F7F7F"/>
                </a:solidFill>
                <a:cs typeface="Segoe UI"/>
              </a:rPr>
              <a:t>STOCK FEATURE CALCULATION</a:t>
            </a:r>
          </a:p>
          <a:p>
            <a:r>
              <a:rPr lang="de-DE" sz="1100">
                <a:cs typeface="Segoe UI"/>
              </a:rPr>
              <a:t>​</a:t>
            </a:r>
            <a:r>
              <a:rPr lang="en-US" sz="1100">
                <a:cs typeface="Segoe UI"/>
              </a:rPr>
              <a:t>​​</a:t>
            </a:r>
          </a:p>
        </p:txBody>
      </p:sp>
    </p:spTree>
    <p:extLst>
      <p:ext uri="{BB962C8B-B14F-4D97-AF65-F5344CB8AC3E}">
        <p14:creationId xmlns:p14="http://schemas.microsoft.com/office/powerpoint/2010/main" val="417446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F2878-E0E2-9155-0953-931FA6729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53743-E690-D812-4DAF-C05CB507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6" y="3381521"/>
            <a:ext cx="8087864" cy="590725"/>
          </a:xfrm>
        </p:spPr>
        <p:txBody>
          <a:bodyPr/>
          <a:lstStyle/>
          <a:p>
            <a:r>
              <a:rPr lang="en-US"/>
              <a:t>lag selection</a:t>
            </a:r>
          </a:p>
        </p:txBody>
      </p:sp>
    </p:spTree>
    <p:extLst>
      <p:ext uri="{BB962C8B-B14F-4D97-AF65-F5344CB8AC3E}">
        <p14:creationId xmlns:p14="http://schemas.microsoft.com/office/powerpoint/2010/main" val="1884558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15FA2-8089-49B3-BD2F-B4E4D1105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56BF0AF3-7670-76B4-0F67-D6FBEA75D64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74961" cy="11283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6DDED34A-73C3-72AA-0AA6-FF72A97E63FB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03CB11A7-8E30-5B22-C027-9C42B607A063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E4914F-2F2B-6879-96F0-A318DC09B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828616-6DAB-9F6B-A251-6B9ECD72A49A}"/>
              </a:ext>
            </a:extLst>
          </p:cNvPr>
          <p:cNvSpPr txBox="1"/>
          <p:nvPr/>
        </p:nvSpPr>
        <p:spPr>
          <a:xfrm>
            <a:off x="285749" y="539716"/>
            <a:ext cx="8385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Adding lags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23AB52-76EB-DA4B-C203-EE8B7872A5CE}"/>
              </a:ext>
            </a:extLst>
          </p:cNvPr>
          <p:cNvSpPr txBox="1"/>
          <p:nvPr/>
        </p:nvSpPr>
        <p:spPr>
          <a:xfrm>
            <a:off x="288806" y="1064315"/>
            <a:ext cx="8293344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zh-CN" altLang="en-US">
                <a:ea typeface="等线"/>
                <a:cs typeface="Calibri"/>
              </a:rPr>
              <a:t>Social media sentiment may not affect stock price immediately</a:t>
            </a:r>
          </a:p>
          <a:p>
            <a:pPr marL="285750" indent="-285750">
              <a:buFont typeface="Calibri"/>
              <a:buChar char="-"/>
            </a:pPr>
            <a:endParaRPr lang="zh-CN" altLang="en-US">
              <a:ea typeface="等线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zh-CN" altLang="en-US">
              <a:ea typeface="等线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zh-CN" altLang="en-US">
                <a:ea typeface="等线"/>
                <a:cs typeface="Calibri"/>
              </a:rPr>
              <a:t>Setting potential lags: 1-21</a:t>
            </a:r>
          </a:p>
          <a:p>
            <a:pPr marL="285750" indent="-285750">
              <a:buFont typeface="Calibri"/>
              <a:buChar char="-"/>
            </a:pPr>
            <a:endParaRPr lang="zh-CN" altLang="en-US">
              <a:ea typeface="等线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zh-CN" altLang="en-US">
              <a:ea typeface="等线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zh-CN" altLang="en-US">
              <a:ea typeface="等线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zh-CN" altLang="en-US">
                <a:ea typeface="等线"/>
                <a:cs typeface="Calibri"/>
              </a:rPr>
              <a:t>We decided to selected lag7:</a:t>
            </a:r>
          </a:p>
          <a:p>
            <a:r>
              <a:rPr lang="zh-CN" altLang="en-US">
                <a:ea typeface="等线"/>
                <a:cs typeface="Calibri"/>
              </a:rPr>
              <a:t>      </a:t>
            </a:r>
            <a:r>
              <a:rPr lang="zh-CN" altLang="en-US" sz="1600">
                <a:ea typeface="等线"/>
                <a:cs typeface="Calibri"/>
              </a:rPr>
              <a:t>Aviod too much multicolinearity; </a:t>
            </a:r>
          </a:p>
          <a:p>
            <a:r>
              <a:rPr lang="zh-CN" altLang="en-US" sz="1600">
                <a:ea typeface="等线"/>
                <a:cs typeface="Calibri"/>
              </a:rPr>
              <a:t>      </a:t>
            </a:r>
            <a:r>
              <a:rPr lang="zh-CN" altLang="en-US" sz="1600">
                <a:ea typeface="等线"/>
                <a:cs typeface="+mn-lt"/>
              </a:rPr>
              <a:t> </a:t>
            </a:r>
            <a:r>
              <a:rPr lang="zh-CN" sz="1600">
                <a:ea typeface="+mn-lt"/>
                <a:cs typeface="+mn-lt"/>
              </a:rPr>
              <a:t>Balance of Recency and Predictive Power</a:t>
            </a:r>
            <a:endParaRPr lang="zh-CN" altLang="en-US" sz="1600">
              <a:ea typeface="等线"/>
              <a:cs typeface="Calibri"/>
            </a:endParaRPr>
          </a:p>
        </p:txBody>
      </p:sp>
      <p:pic>
        <p:nvPicPr>
          <p:cNvPr id="5" name="图片 4" descr="图表, 条形图&#10;&#10;已自动生成说明">
            <a:extLst>
              <a:ext uri="{FF2B5EF4-FFF2-40B4-BE49-F238E27FC236}">
                <a16:creationId xmlns:a16="http://schemas.microsoft.com/office/drawing/2014/main" id="{1F7452F7-6155-E908-6060-C2D66411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787" y="1469378"/>
            <a:ext cx="4683161" cy="3363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E4DA8-BFAE-770F-99FA-E7E28D306813}"/>
              </a:ext>
            </a:extLst>
          </p:cNvPr>
          <p:cNvSpPr txBox="1"/>
          <p:nvPr/>
        </p:nvSpPr>
        <p:spPr>
          <a:xfrm>
            <a:off x="157549" y="165272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b="1" cap="all">
                <a:solidFill>
                  <a:srgbClr val="7F7F7F"/>
                </a:solidFill>
                <a:cs typeface="Segoe UI"/>
              </a:rPr>
              <a:t>FEATURE SELECTION</a:t>
            </a:r>
          </a:p>
          <a:p>
            <a:r>
              <a:rPr lang="de-DE" sz="1100">
                <a:cs typeface="Segoe UI"/>
              </a:rPr>
              <a:t>​</a:t>
            </a:r>
            <a:r>
              <a:rPr lang="en-US" sz="1100">
                <a:cs typeface="Segoe UI"/>
              </a:rPr>
              <a:t>​​​</a:t>
            </a:r>
          </a:p>
        </p:txBody>
      </p:sp>
    </p:spTree>
    <p:extLst>
      <p:ext uri="{BB962C8B-B14F-4D97-AF65-F5344CB8AC3E}">
        <p14:creationId xmlns:p14="http://schemas.microsoft.com/office/powerpoint/2010/main" val="366899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8AEDE-6CA0-D98F-5121-229879E45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C43D18F2-C806-395B-D506-138622298E6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31000" cy="2139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C57807D8-BB76-5EB8-69E6-EBACBCB6851F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652273A4-37AF-1488-467E-CE30BDA24FF7}"/>
              </a:ext>
            </a:extLst>
          </p:cNvPr>
          <p:cNvSpPr txBox="1">
            <a:spLocks/>
          </p:cNvSpPr>
          <p:nvPr/>
        </p:nvSpPr>
        <p:spPr>
          <a:xfrm>
            <a:off x="356331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Academic programmes</a:t>
            </a:r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F05CCCDB-583F-40B5-A319-D6ABD609C3D1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2">
            <a:extLst>
              <a:ext uri="{FF2B5EF4-FFF2-40B4-BE49-F238E27FC236}">
                <a16:creationId xmlns:a16="http://schemas.microsoft.com/office/drawing/2014/main" id="{32D4181B-5127-E1D1-A07D-03C19DF9498C}"/>
              </a:ext>
            </a:extLst>
          </p:cNvPr>
          <p:cNvSpPr txBox="1">
            <a:spLocks/>
          </p:cNvSpPr>
          <p:nvPr/>
        </p:nvSpPr>
        <p:spPr>
          <a:xfrm>
            <a:off x="356331" y="688588"/>
            <a:ext cx="8431331" cy="8197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/>
              <a:t>Master</a:t>
            </a:r>
            <a:br>
              <a:rPr lang="en-GB"/>
            </a:br>
            <a:endParaRPr lang="en-GB"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B085FB-F3E2-435C-3B23-5BEB72E73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C4D1871-C9F7-1EE9-BB02-46E405DA0BE9}"/>
              </a:ext>
            </a:extLst>
          </p:cNvPr>
          <p:cNvSpPr>
            <a:spLocks noGrp="1"/>
          </p:cNvSpPr>
          <p:nvPr/>
        </p:nvSpPr>
        <p:spPr>
          <a:xfrm>
            <a:off x="278518" y="569571"/>
            <a:ext cx="5915025" cy="9941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3300" b="1">
                <a:latin typeface="+mn-lt"/>
              </a:rPr>
              <a:t>CONTENTS</a:t>
            </a:r>
            <a:br>
              <a:rPr lang="en-US" sz="3300" b="1">
                <a:latin typeface="+mn-lt"/>
              </a:rPr>
            </a:br>
            <a:endParaRPr lang="en-US" sz="3300" b="1">
              <a:latin typeface="+mn-lt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A88AD-E670-D285-9A6A-858976D6F791}"/>
              </a:ext>
            </a:extLst>
          </p:cNvPr>
          <p:cNvSpPr txBox="1"/>
          <p:nvPr/>
        </p:nvSpPr>
        <p:spPr>
          <a:xfrm>
            <a:off x="387942" y="1507563"/>
            <a:ext cx="8183179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IN"/>
              <a:t>Introduction</a:t>
            </a:r>
          </a:p>
          <a:p>
            <a:pPr marL="285750" indent="-285750">
              <a:buFontTx/>
              <a:buChar char="-"/>
            </a:pPr>
            <a:r>
              <a:rPr lang="en-IN"/>
              <a:t>Data Overview</a:t>
            </a:r>
            <a:endParaRPr lang="en-IN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IN"/>
              <a:t>Sentiment Feature Calculations</a:t>
            </a:r>
            <a:endParaRPr lang="en-IN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IN">
                <a:cs typeface="Calibri"/>
              </a:rPr>
              <a:t>Stock Feature Calculations</a:t>
            </a:r>
            <a:endParaRPr lang="en-IN"/>
          </a:p>
          <a:p>
            <a:pPr marL="285750" indent="-285750">
              <a:buFontTx/>
              <a:buChar char="-"/>
            </a:pPr>
            <a:r>
              <a:rPr lang="en-IN">
                <a:cs typeface="Calibri"/>
              </a:rPr>
              <a:t>Lag selection</a:t>
            </a:r>
          </a:p>
          <a:p>
            <a:pPr marL="285750" indent="-285750">
              <a:buFontTx/>
              <a:buChar char="-"/>
            </a:pPr>
            <a:r>
              <a:rPr lang="en-IN">
                <a:cs typeface="Calibri"/>
              </a:rPr>
              <a:t>Random Forest Analysis</a:t>
            </a:r>
          </a:p>
          <a:p>
            <a:pPr marL="285750" indent="-285750">
              <a:buChar char="-"/>
            </a:pPr>
            <a:r>
              <a:rPr lang="en-IN">
                <a:cs typeface="Calibri"/>
              </a:rPr>
              <a:t>Result</a:t>
            </a:r>
          </a:p>
          <a:p>
            <a:pPr marL="285750" indent="-285750">
              <a:buChar char="-"/>
            </a:pPr>
            <a:r>
              <a:rPr lang="en-IN">
                <a:cs typeface="Calibri"/>
              </a:rPr>
              <a:t>Conclusion </a:t>
            </a:r>
          </a:p>
          <a:p>
            <a:pPr marL="285750" indent="-285750">
              <a:buChar char="-"/>
            </a:pPr>
            <a:endParaRPr lang="en-I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759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15FA2-8089-49B3-BD2F-B4E4D1105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E4914F-2F2B-6879-96F0-A318DC09B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828616-6DAB-9F6B-A251-6B9ECD72A49A}"/>
              </a:ext>
            </a:extLst>
          </p:cNvPr>
          <p:cNvSpPr txBox="1"/>
          <p:nvPr/>
        </p:nvSpPr>
        <p:spPr>
          <a:xfrm>
            <a:off x="239411" y="539716"/>
            <a:ext cx="8385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Final features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23AB52-76EB-DA4B-C203-EE8B7872A5CE}"/>
              </a:ext>
            </a:extLst>
          </p:cNvPr>
          <p:cNvSpPr txBox="1"/>
          <p:nvPr/>
        </p:nvSpPr>
        <p:spPr>
          <a:xfrm>
            <a:off x="331488" y="1113913"/>
            <a:ext cx="829334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Input variables: </a:t>
            </a:r>
          </a:p>
          <a:p>
            <a:endParaRPr lang="zh-CN" altLang="en-US">
              <a:ea typeface="等线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zh-CN" altLang="en-US">
                <a:ea typeface="等线"/>
                <a:cs typeface="Calibri"/>
              </a:rPr>
              <a:t>Sentiment related: average sentiment score, sentiment score lag7, positive tweet counts, negative tweet counts</a:t>
            </a:r>
            <a:endParaRPr lang="zh-CN">
              <a:ea typeface="等线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zh-CN" altLang="en-US">
              <a:ea typeface="等线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zh-CN" altLang="en-US">
              <a:ea typeface="等线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zh-CN" altLang="en-US">
                <a:ea typeface="等线"/>
                <a:cs typeface="Calibri"/>
              </a:rPr>
              <a:t>Financial factors: total valuation, price gained, fluctuation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5E7C32-631C-59CA-0F2D-D039659DB108}"/>
              </a:ext>
            </a:extLst>
          </p:cNvPr>
          <p:cNvSpPr txBox="1"/>
          <p:nvPr/>
        </p:nvSpPr>
        <p:spPr>
          <a:xfrm>
            <a:off x="387604" y="3481641"/>
            <a:ext cx="83038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Target variable: price trend </a:t>
            </a:r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6ACCA-AFE3-C2DB-3A86-6A16E6EA6901}"/>
              </a:ext>
            </a:extLst>
          </p:cNvPr>
          <p:cNvSpPr txBox="1"/>
          <p:nvPr/>
        </p:nvSpPr>
        <p:spPr>
          <a:xfrm>
            <a:off x="149826" y="103488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b="1" cap="all">
                <a:solidFill>
                  <a:srgbClr val="7F7F7F"/>
                </a:solidFill>
                <a:cs typeface="Segoe UI"/>
              </a:rPr>
              <a:t>FEATURE SELECTION</a:t>
            </a:r>
            <a:r>
              <a:rPr lang="en-US" sz="1100">
                <a:cs typeface="Segoe UI"/>
              </a:rPr>
              <a:t>​</a:t>
            </a:r>
          </a:p>
          <a:p>
            <a:r>
              <a:rPr lang="de-DE" sz="1100">
                <a:cs typeface="Segoe UI"/>
              </a:rPr>
              <a:t>​</a:t>
            </a:r>
            <a:r>
              <a:rPr lang="en-US" sz="1100">
                <a:cs typeface="Segoe UI"/>
              </a:rPr>
              <a:t>​​​​</a:t>
            </a:r>
          </a:p>
        </p:txBody>
      </p:sp>
    </p:spTree>
    <p:extLst>
      <p:ext uri="{BB962C8B-B14F-4D97-AF65-F5344CB8AC3E}">
        <p14:creationId xmlns:p14="http://schemas.microsoft.com/office/powerpoint/2010/main" val="63553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FD99B-3BEA-B0E2-80F9-AC9730CE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9D894-4BD3-EC9B-C220-666C8B8C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6" y="3381521"/>
            <a:ext cx="8087864" cy="575279"/>
          </a:xfrm>
        </p:spPr>
        <p:txBody>
          <a:bodyPr/>
          <a:lstStyle/>
          <a:p>
            <a:r>
              <a:rPr lang="en-US"/>
              <a:t>RANDOM FOREST ANALYSIS</a:t>
            </a:r>
          </a:p>
        </p:txBody>
      </p:sp>
    </p:spTree>
    <p:extLst>
      <p:ext uri="{BB962C8B-B14F-4D97-AF65-F5344CB8AC3E}">
        <p14:creationId xmlns:p14="http://schemas.microsoft.com/office/powerpoint/2010/main" val="3357137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2C5BB-C071-5351-9463-86FBE4704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1120C2BD-38D9-F47B-D104-83E5E1E58A4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31000" cy="2139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26B6C73F-B663-2750-2C47-F327049464BC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24CA7CE3-D6AE-BFF7-368B-F63ECA55DF5C}"/>
              </a:ext>
            </a:extLst>
          </p:cNvPr>
          <p:cNvSpPr txBox="1">
            <a:spLocks/>
          </p:cNvSpPr>
          <p:nvPr/>
        </p:nvSpPr>
        <p:spPr>
          <a:xfrm>
            <a:off x="294547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rgbClr val="7F7F7F"/>
                </a:solidFill>
                <a:latin typeface="Calibri"/>
                <a:ea typeface="Segoe UI"/>
                <a:cs typeface="Segoe UI"/>
              </a:rPr>
              <a:t>RANDOM FOREST ANALYSIS</a:t>
            </a:r>
          </a:p>
          <a:p>
            <a:pPr rtl="0"/>
            <a:r>
              <a:rPr lang="de-DE" sz="1100" baseline="0">
                <a:latin typeface="Calibri"/>
                <a:ea typeface="Segoe UI"/>
                <a:cs typeface="Segoe UI"/>
              </a:rPr>
              <a:t>​</a:t>
            </a:r>
            <a:r>
              <a:rPr lang="en-US" sz="1100" baseline="0">
                <a:latin typeface="Calibri"/>
                <a:ea typeface="Segoe UI"/>
                <a:cs typeface="Segoe UI"/>
              </a:rPr>
              <a:t>​​​​</a:t>
            </a:r>
            <a:r>
              <a:rPr lang="en-US" sz="1100">
                <a:latin typeface="Calibri"/>
                <a:ea typeface="Segoe UI"/>
                <a:cs typeface="Segoe UI"/>
              </a:rPr>
              <a:t>​</a:t>
            </a:r>
            <a:endParaRPr lang="en-GB"/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F43124C9-F394-B725-D601-FDF3A4FCD8CD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08969-FC74-AEE8-4C7E-22929C01A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A51620-D1FE-D8F1-2365-322A839E0E65}"/>
              </a:ext>
            </a:extLst>
          </p:cNvPr>
          <p:cNvSpPr txBox="1"/>
          <p:nvPr/>
        </p:nvSpPr>
        <p:spPr>
          <a:xfrm>
            <a:off x="293472" y="508824"/>
            <a:ext cx="8385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Timeseries spliting: Cross Validation method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ABF1A-C205-ABAD-28F0-2D1D7459AC8E}"/>
              </a:ext>
            </a:extLst>
          </p:cNvPr>
          <p:cNvSpPr txBox="1"/>
          <p:nvPr/>
        </p:nvSpPr>
        <p:spPr>
          <a:xfrm>
            <a:off x="383475" y="937450"/>
            <a:ext cx="845160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ea typeface="等线"/>
              <a:cs typeface="Calibri"/>
            </a:endParaRPr>
          </a:p>
          <a:p>
            <a:pPr marL="285750" indent="-285750">
              <a:buFont typeface="Calibri,Sans-Serif"/>
              <a:buChar char="-"/>
            </a:pPr>
            <a:r>
              <a:rPr lang="zh-CN">
                <a:ea typeface="等线"/>
                <a:cs typeface="Calibri"/>
              </a:rPr>
              <a:t>Preserves temporal order</a:t>
            </a:r>
          </a:p>
          <a:p>
            <a:pPr marL="285750" indent="-285750">
              <a:buFont typeface="Calibri,Sans-Serif"/>
              <a:buChar char="-"/>
            </a:pPr>
            <a:endParaRPr lang="zh-CN">
              <a:ea typeface="等线"/>
              <a:cs typeface="Calibri"/>
            </a:endParaRPr>
          </a:p>
          <a:p>
            <a:pPr marL="285750" indent="-285750">
              <a:buFont typeface="Calibri,Sans-Serif"/>
              <a:buChar char="-"/>
            </a:pPr>
            <a:endParaRPr lang="zh-CN">
              <a:ea typeface="等线"/>
              <a:cs typeface="Calibri"/>
            </a:endParaRPr>
          </a:p>
          <a:p>
            <a:pPr marL="285750" indent="-285750">
              <a:buFont typeface="Calibri,Sans-Serif"/>
              <a:buChar char="-"/>
            </a:pPr>
            <a:r>
              <a:rPr lang="zh-CN">
                <a:ea typeface="等线"/>
                <a:cs typeface="Calibri"/>
              </a:rPr>
              <a:t>Expanding training set</a:t>
            </a:r>
          </a:p>
          <a:p>
            <a:pPr marL="285750" indent="-285750">
              <a:buFont typeface="Calibri,Sans-Serif"/>
              <a:buChar char="-"/>
            </a:pPr>
            <a:endParaRPr lang="zh-CN">
              <a:ea typeface="等线"/>
              <a:cs typeface="Calibri"/>
            </a:endParaRPr>
          </a:p>
          <a:p>
            <a:pPr marL="285750" indent="-285750">
              <a:buFont typeface="Calibri,Sans-Serif"/>
              <a:buChar char="-"/>
            </a:pPr>
            <a:endParaRPr lang="zh-CN">
              <a:ea typeface="等线"/>
              <a:cs typeface="Calibri"/>
            </a:endParaRPr>
          </a:p>
          <a:p>
            <a:pPr marL="285750" indent="-285750">
              <a:buFont typeface="Calibri,Sans-Serif"/>
              <a:buChar char="-"/>
            </a:pPr>
            <a:r>
              <a:rPr lang="zh-CN">
                <a:ea typeface="等线"/>
                <a:cs typeface="Calibri"/>
              </a:rPr>
              <a:t>Captures trends and seasonal </a:t>
            </a:r>
            <a:endParaRPr lang="en-US" altLang="zh-CN">
              <a:ea typeface="等线"/>
              <a:cs typeface="Calibri"/>
            </a:endParaRPr>
          </a:p>
          <a:p>
            <a:r>
              <a:rPr lang="zh-CN">
                <a:ea typeface="等线"/>
                <a:cs typeface="Calibri"/>
              </a:rPr>
              <a:t>   </a:t>
            </a:r>
            <a:r>
              <a:rPr lang="zh-CN" altLang="en-US">
                <a:ea typeface="等线"/>
                <a:cs typeface="Calibri"/>
              </a:rPr>
              <a:t>   </a:t>
            </a:r>
            <a:r>
              <a:rPr lang="en-US" altLang="zh-CN">
                <a:ea typeface="等线"/>
                <a:cs typeface="Calibri"/>
              </a:rPr>
              <a:t>P</a:t>
            </a:r>
            <a:r>
              <a:rPr lang="zh-CN">
                <a:ea typeface="等线"/>
                <a:cs typeface="Calibri"/>
              </a:rPr>
              <a:t>atterns</a:t>
            </a:r>
            <a:r>
              <a:rPr lang="en-US" altLang="zh-CN">
                <a:ea typeface="等线"/>
                <a:cs typeface="Calibri"/>
              </a:rPr>
              <a:t>: 4 folds</a:t>
            </a:r>
          </a:p>
          <a:p>
            <a:pPr marL="285750" indent="-285750">
              <a:buFont typeface="Calibri,Sans-Serif"/>
              <a:buChar char="-"/>
            </a:pPr>
            <a:endParaRPr lang="zh-CN">
              <a:ea typeface="等线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zh-CN" altLang="en-US">
              <a:ea typeface="等线"/>
              <a:cs typeface="Calibri"/>
            </a:endParaRPr>
          </a:p>
        </p:txBody>
      </p:sp>
      <p:pic>
        <p:nvPicPr>
          <p:cNvPr id="3" name="图片 2" descr="图表, 树状图&#10;&#10;已自动生成说明">
            <a:extLst>
              <a:ext uri="{FF2B5EF4-FFF2-40B4-BE49-F238E27FC236}">
                <a16:creationId xmlns:a16="http://schemas.microsoft.com/office/drawing/2014/main" id="{24A83035-54F5-1702-59BD-AA9DD93F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82" y="1068245"/>
            <a:ext cx="5065568" cy="30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37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2C5BB-C071-5351-9463-86FBE4704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1120C2BD-38D9-F47B-D104-83E5E1E58A4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31000" cy="2139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26B6C73F-B663-2750-2C47-F327049464BC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24CA7CE3-D6AE-BFF7-368B-F63ECA55DF5C}"/>
              </a:ext>
            </a:extLst>
          </p:cNvPr>
          <p:cNvSpPr txBox="1">
            <a:spLocks/>
          </p:cNvSpPr>
          <p:nvPr/>
        </p:nvSpPr>
        <p:spPr>
          <a:xfrm>
            <a:off x="356331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Academic programmes</a:t>
            </a:r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F43124C9-F394-B725-D601-FDF3A4FCD8CD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08969-FC74-AEE8-4C7E-22929C01A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A51620-D1FE-D8F1-2365-322A839E0E65}"/>
              </a:ext>
            </a:extLst>
          </p:cNvPr>
          <p:cNvSpPr txBox="1"/>
          <p:nvPr/>
        </p:nvSpPr>
        <p:spPr>
          <a:xfrm>
            <a:off x="461595" y="239589"/>
            <a:ext cx="8385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Model selection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E6AA16-CBFE-A52D-DBA3-F456336C2339}"/>
              </a:ext>
            </a:extLst>
          </p:cNvPr>
          <p:cNvSpPr txBox="1"/>
          <p:nvPr/>
        </p:nvSpPr>
        <p:spPr>
          <a:xfrm>
            <a:off x="458997" y="703384"/>
            <a:ext cx="7552992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zh-CN" altLang="en-US" b="1">
                <a:ea typeface="等线"/>
                <a:cs typeface="Calibri"/>
              </a:rPr>
              <a:t>Logistic Regression</a:t>
            </a:r>
            <a:r>
              <a:rPr lang="zh-CN" altLang="en-US">
                <a:ea typeface="等线"/>
                <a:cs typeface="Calibri"/>
              </a:rPr>
              <a:t>: not suitable for imbalanced dataset and complex relationships</a:t>
            </a:r>
            <a:endParaRPr lang="zh-CN" altLang="en-US" sz="1400">
              <a:ea typeface="等线"/>
              <a:cs typeface="Calibri"/>
            </a:endParaRPr>
          </a:p>
          <a:p>
            <a:r>
              <a:rPr lang="en-US" altLang="zh-CN" sz="1400">
                <a:ea typeface="等线"/>
                <a:cs typeface="Calibri"/>
              </a:rPr>
              <a:t>                                           Mean F1 Score: 0.35,</a:t>
            </a:r>
            <a:r>
              <a:rPr lang="zh-CN" altLang="en-US" sz="1400">
                <a:ea typeface="等线"/>
                <a:cs typeface="Calibri"/>
              </a:rPr>
              <a:t> </a:t>
            </a:r>
            <a:r>
              <a:rPr lang="en-US" altLang="zh-CN" sz="1400">
                <a:ea typeface="等线"/>
                <a:cs typeface="Calibri"/>
              </a:rPr>
              <a:t>Mean ROC AUC Score: 0.41</a:t>
            </a:r>
            <a:endParaRPr lang="zh-CN" altLang="en-US" sz="1400">
              <a:ea typeface="等线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zh-CN" altLang="en-US">
              <a:ea typeface="等线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zh-CN" altLang="en-US" b="1">
                <a:ea typeface="等线"/>
                <a:cs typeface="Calibri"/>
              </a:rPr>
              <a:t>Random Forest</a:t>
            </a:r>
            <a:r>
              <a:rPr lang="zh-CN" altLang="en-US">
                <a:ea typeface="等线"/>
                <a:cs typeface="Calibri"/>
              </a:rPr>
              <a:t> solves the issues above: </a:t>
            </a:r>
          </a:p>
          <a:p>
            <a:pPr marL="285750" indent="-285750">
              <a:buFont typeface="Calibri"/>
              <a:buChar char="-"/>
            </a:pPr>
            <a:endParaRPr lang="zh-CN" altLang="en-US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      </a:t>
            </a:r>
            <a:r>
              <a:rPr lang="zh-CN">
                <a:ea typeface="等线"/>
                <a:cs typeface="Calibri"/>
              </a:rPr>
              <a:t>Using </a:t>
            </a:r>
            <a:r>
              <a:rPr lang="zh-CN" b="1">
                <a:ea typeface="等线"/>
                <a:cs typeface="Calibri"/>
              </a:rPr>
              <a:t>Grid Search</a:t>
            </a:r>
            <a:r>
              <a:rPr lang="zh-CN">
                <a:ea typeface="等线"/>
                <a:cs typeface="Calibri"/>
              </a:rPr>
              <a:t> to find the best combination of hyperparameters</a:t>
            </a:r>
            <a:r>
              <a:rPr lang="zh-CN" altLang="en-US">
                <a:ea typeface="等线"/>
                <a:cs typeface="Calibri"/>
              </a:rPr>
              <a:t> for f1</a:t>
            </a:r>
            <a:endParaRPr lang="zh-CN">
              <a:ea typeface="等线"/>
              <a:cs typeface="Calibri"/>
            </a:endParaRPr>
          </a:p>
        </p:txBody>
      </p:sp>
      <p:pic>
        <p:nvPicPr>
          <p:cNvPr id="3" name="图片 2" descr="图形用户界面, 文本&#10;&#10;已自动生成说明">
            <a:extLst>
              <a:ext uri="{FF2B5EF4-FFF2-40B4-BE49-F238E27FC236}">
                <a16:creationId xmlns:a16="http://schemas.microsoft.com/office/drawing/2014/main" id="{200833FF-1FDC-3A0C-64AB-92E7C454D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3193040"/>
            <a:ext cx="58769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93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12104-134C-22E7-A5AF-B3AD84FC3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E2A96-F42A-7D0D-8141-8392E7E7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6" y="3381521"/>
            <a:ext cx="8087864" cy="598448"/>
          </a:xfrm>
        </p:spPr>
        <p:txBody>
          <a:bodyPr/>
          <a:lstStyle/>
          <a:p>
            <a:r>
              <a:rPr lang="en-US"/>
              <a:t>Results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5365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53A5-BE1E-1C04-331E-75C75B67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226DCCEE-2406-5141-8DAC-58845AFD9F5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31000" cy="2139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EC27F8E8-049E-7C59-ABA6-B57B5FEB23BB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D1EB3E3-DBC5-204B-FCB7-74C71C0EC835}"/>
              </a:ext>
            </a:extLst>
          </p:cNvPr>
          <p:cNvSpPr txBox="1">
            <a:spLocks/>
          </p:cNvSpPr>
          <p:nvPr/>
        </p:nvSpPr>
        <p:spPr>
          <a:xfrm>
            <a:off x="356331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Academic programmes</a:t>
            </a:r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C2ED9CA7-0C42-D7A0-298B-CC5610E8D359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46F43-546D-3543-8138-795395C8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5D8123-7E5C-899C-D6F6-1BCDCB140E7F}"/>
              </a:ext>
            </a:extLst>
          </p:cNvPr>
          <p:cNvSpPr txBox="1"/>
          <p:nvPr/>
        </p:nvSpPr>
        <p:spPr>
          <a:xfrm>
            <a:off x="351692" y="329711"/>
            <a:ext cx="857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Evaluation: F1 and ROC AUC score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3813F8-09D3-B540-EE2C-D47858C78CC3}"/>
              </a:ext>
            </a:extLst>
          </p:cNvPr>
          <p:cNvSpPr txBox="1"/>
          <p:nvPr/>
        </p:nvSpPr>
        <p:spPr>
          <a:xfrm>
            <a:off x="373672" y="879230"/>
            <a:ext cx="855051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zh-CN" altLang="en-US" b="1">
                <a:ea typeface="等线"/>
                <a:cs typeface="Calibri"/>
              </a:rPr>
              <a:t>F1:</a:t>
            </a:r>
            <a:r>
              <a:rPr lang="zh-CN" altLang="en-US">
                <a:ea typeface="等线"/>
                <a:cs typeface="Calibri"/>
              </a:rPr>
              <a:t> balance Precision and Recall; for unbalanced dataset,</a:t>
            </a:r>
            <a:r>
              <a:rPr lang="zh-CN">
                <a:ea typeface="等线"/>
                <a:cs typeface="Calibri"/>
              </a:rPr>
              <a:t> </a:t>
            </a:r>
            <a:r>
              <a:rPr lang="zh-CN">
                <a:ea typeface="+mn-lt"/>
                <a:cs typeface="+mn-lt"/>
              </a:rPr>
              <a:t>a better measure in detecting the minority class.</a:t>
            </a:r>
          </a:p>
          <a:p>
            <a:pPr marL="285750" indent="-285750">
              <a:buFont typeface="Calibri"/>
              <a:buChar char="-"/>
            </a:pPr>
            <a:endParaRPr lang="zh-CN">
              <a:ea typeface="等线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zh-CN" altLang="en-US">
              <a:ea typeface="等线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altLang="zh-CN" b="1">
                <a:ea typeface="等线"/>
                <a:cs typeface="Calibri"/>
              </a:rPr>
              <a:t>ROC AUC score:</a:t>
            </a:r>
            <a:r>
              <a:rPr lang="en-US" altLang="zh-CN">
                <a:ea typeface="等线"/>
                <a:cs typeface="Calibri"/>
              </a:rPr>
              <a:t> indicate the model ability in distinguishing positive and negative cases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11F70B-D2C5-D17E-4F28-34CA7104D0A0}"/>
              </a:ext>
            </a:extLst>
          </p:cNvPr>
          <p:cNvSpPr/>
          <p:nvPr/>
        </p:nvSpPr>
        <p:spPr>
          <a:xfrm>
            <a:off x="483576" y="3312046"/>
            <a:ext cx="1945298" cy="813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等线"/>
                <a:cs typeface="Calibri"/>
              </a:rPr>
              <a:t>Unbalaneced dataset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5D3A72-4CC5-3E54-5421-88968AAEAE47}"/>
              </a:ext>
            </a:extLst>
          </p:cNvPr>
          <p:cNvSpPr txBox="1"/>
          <p:nvPr/>
        </p:nvSpPr>
        <p:spPr>
          <a:xfrm>
            <a:off x="2538778" y="3407019"/>
            <a:ext cx="58688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More positive average sentiment score; more positive tweet counts...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6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53A5-BE1E-1C04-331E-75C75B67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226DCCEE-2406-5141-8DAC-58845AFD9F5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31000" cy="2139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EC27F8E8-049E-7C59-ABA6-B57B5FEB23BB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D1EB3E3-DBC5-204B-FCB7-74C71C0EC835}"/>
              </a:ext>
            </a:extLst>
          </p:cNvPr>
          <p:cNvSpPr txBox="1">
            <a:spLocks/>
          </p:cNvSpPr>
          <p:nvPr/>
        </p:nvSpPr>
        <p:spPr>
          <a:xfrm>
            <a:off x="356331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Academic programmes</a:t>
            </a:r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C2ED9CA7-0C42-D7A0-298B-CC5610E8D359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46F43-546D-3543-8138-795395C8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5D8123-7E5C-899C-D6F6-1BCDCB140E7F}"/>
              </a:ext>
            </a:extLst>
          </p:cNvPr>
          <p:cNvSpPr txBox="1"/>
          <p:nvPr/>
        </p:nvSpPr>
        <p:spPr>
          <a:xfrm>
            <a:off x="351692" y="329711"/>
            <a:ext cx="857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F1 and ROC AUC score for 4 folds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B66B19-2EB8-D490-D060-F1F378CA4479}"/>
              </a:ext>
            </a:extLst>
          </p:cNvPr>
          <p:cNvSpPr txBox="1"/>
          <p:nvPr/>
        </p:nvSpPr>
        <p:spPr>
          <a:xfrm>
            <a:off x="263976" y="4230261"/>
            <a:ext cx="8649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ea typeface="等线"/>
                <a:cs typeface="Calibri"/>
              </a:rPr>
              <a:t>The model is not performing well for the last fold</a:t>
            </a:r>
            <a:endParaRPr lang="zh-CN" altLang="en-US">
              <a:cs typeface="Calibri" panose="020F05020202040302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DB556E-21A4-77A9-E062-F5A5D852595B}"/>
              </a:ext>
            </a:extLst>
          </p:cNvPr>
          <p:cNvSpPr txBox="1"/>
          <p:nvPr/>
        </p:nvSpPr>
        <p:spPr>
          <a:xfrm>
            <a:off x="340701" y="3604845"/>
            <a:ext cx="41543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ea typeface="等线"/>
                <a:cs typeface="Calibri"/>
              </a:rPr>
              <a:t>Mean F1 score: 0.61</a:t>
            </a:r>
            <a:endParaRPr lang="zh-CN" altLang="en-US">
              <a:cs typeface="Calibri" panose="020F05020202040302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FA8309-534D-BEB8-69BC-4630BCD17280}"/>
              </a:ext>
            </a:extLst>
          </p:cNvPr>
          <p:cNvSpPr txBox="1"/>
          <p:nvPr/>
        </p:nvSpPr>
        <p:spPr>
          <a:xfrm>
            <a:off x="4780817" y="3606505"/>
            <a:ext cx="41873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>
                <a:ea typeface="等线"/>
                <a:cs typeface="Calibri"/>
              </a:rPr>
              <a:t>Mean ROC AUC socre: 0.52</a:t>
            </a:r>
            <a:endParaRPr lang="zh-CN" altLang="en-US">
              <a:cs typeface="Calibri" panose="020F0502020204030204"/>
            </a:endParaRPr>
          </a:p>
        </p:txBody>
      </p:sp>
      <p:pic>
        <p:nvPicPr>
          <p:cNvPr id="11" name="图片 10" descr="图表, 折线图&#10;&#10;已自动生成说明">
            <a:extLst>
              <a:ext uri="{FF2B5EF4-FFF2-40B4-BE49-F238E27FC236}">
                <a16:creationId xmlns:a16="http://schemas.microsoft.com/office/drawing/2014/main" id="{D2CA4B6E-8771-5B61-630B-8C0C6561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8" y="961114"/>
            <a:ext cx="4572000" cy="2502568"/>
          </a:xfrm>
          <a:prstGeom prst="rect">
            <a:avLst/>
          </a:prstGeom>
        </p:spPr>
      </p:pic>
      <p:pic>
        <p:nvPicPr>
          <p:cNvPr id="14" name="图片 13" descr="图表, 折线图&#10;&#10;已自动生成说明">
            <a:extLst>
              <a:ext uri="{FF2B5EF4-FFF2-40B4-BE49-F238E27FC236}">
                <a16:creationId xmlns:a16="http://schemas.microsoft.com/office/drawing/2014/main" id="{36F9E698-20BB-2CD4-96E0-52C0F76B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78" y="961114"/>
            <a:ext cx="4572000" cy="25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0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53A5-BE1E-1C04-331E-75C75B67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226DCCEE-2406-5141-8DAC-58845AFD9F5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31000" cy="2139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EC27F8E8-049E-7C59-ABA6-B57B5FEB23BB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D1EB3E3-DBC5-204B-FCB7-74C71C0EC835}"/>
              </a:ext>
            </a:extLst>
          </p:cNvPr>
          <p:cNvSpPr txBox="1">
            <a:spLocks/>
          </p:cNvSpPr>
          <p:nvPr/>
        </p:nvSpPr>
        <p:spPr>
          <a:xfrm>
            <a:off x="356331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Academic programmes</a:t>
            </a:r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C2ED9CA7-0C42-D7A0-298B-CC5610E8D359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46F43-546D-3543-8138-795395C8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5D8123-7E5C-899C-D6F6-1BCDCB140E7F}"/>
              </a:ext>
            </a:extLst>
          </p:cNvPr>
          <p:cNvSpPr txBox="1"/>
          <p:nvPr/>
        </p:nvSpPr>
        <p:spPr>
          <a:xfrm>
            <a:off x="351692" y="329711"/>
            <a:ext cx="857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The Third fold vs the last fold</a:t>
            </a:r>
          </a:p>
        </p:txBody>
      </p:sp>
      <p:pic>
        <p:nvPicPr>
          <p:cNvPr id="5" name="图片 4" descr="图片包含 图表&#10;&#10;已自动生成说明">
            <a:extLst>
              <a:ext uri="{FF2B5EF4-FFF2-40B4-BE49-F238E27FC236}">
                <a16:creationId xmlns:a16="http://schemas.microsoft.com/office/drawing/2014/main" id="{08B35F5D-B68A-E7D9-E466-C103516A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40" y="923851"/>
            <a:ext cx="6009408" cy="33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50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53A5-BE1E-1C04-331E-75C75B67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226DCCEE-2406-5141-8DAC-58845AFD9F5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31000" cy="2139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EC27F8E8-049E-7C59-ABA6-B57B5FEB23BB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D1EB3E3-DBC5-204B-FCB7-74C71C0EC835}"/>
              </a:ext>
            </a:extLst>
          </p:cNvPr>
          <p:cNvSpPr txBox="1">
            <a:spLocks/>
          </p:cNvSpPr>
          <p:nvPr/>
        </p:nvSpPr>
        <p:spPr>
          <a:xfrm>
            <a:off x="356331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Academic programmes</a:t>
            </a:r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C2ED9CA7-0C42-D7A0-298B-CC5610E8D359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46F43-546D-3543-8138-795395C8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5D8123-7E5C-899C-D6F6-1BCDCB140E7F}"/>
              </a:ext>
            </a:extLst>
          </p:cNvPr>
          <p:cNvSpPr txBox="1"/>
          <p:nvPr/>
        </p:nvSpPr>
        <p:spPr>
          <a:xfrm>
            <a:off x="351692" y="329711"/>
            <a:ext cx="857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F1 score and confusion matrix for the last fold vs the third fold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052488-53B3-A476-BC00-0A1657AC5A0B}"/>
              </a:ext>
            </a:extLst>
          </p:cNvPr>
          <p:cNvSpPr txBox="1"/>
          <p:nvPr/>
        </p:nvSpPr>
        <p:spPr>
          <a:xfrm>
            <a:off x="919874" y="4231297"/>
            <a:ext cx="33410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>
                <a:ea typeface="等线"/>
                <a:cs typeface="Calibri"/>
              </a:rPr>
              <a:t>F1 Score for the Third fold: 0.75</a:t>
            </a:r>
            <a:endParaRPr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F1D9FD-5C1E-1848-C4D2-9C36A89A422C}"/>
              </a:ext>
            </a:extLst>
          </p:cNvPr>
          <p:cNvSpPr txBox="1"/>
          <p:nvPr/>
        </p:nvSpPr>
        <p:spPr>
          <a:xfrm>
            <a:off x="4888025" y="4231297"/>
            <a:ext cx="33410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>
                <a:ea typeface="等线"/>
                <a:cs typeface="Calibri"/>
              </a:rPr>
              <a:t>F1 Score for the Last fold: 0.50</a:t>
            </a:r>
            <a:endParaRPr lang="zh-CN" altLang="en-US" sz="1600"/>
          </a:p>
        </p:txBody>
      </p:sp>
      <p:pic>
        <p:nvPicPr>
          <p:cNvPr id="4" name="图片 3" descr="图表, 树状图&#10;&#10;已自动生成说明">
            <a:extLst>
              <a:ext uri="{FF2B5EF4-FFF2-40B4-BE49-F238E27FC236}">
                <a16:creationId xmlns:a16="http://schemas.microsoft.com/office/drawing/2014/main" id="{13DB8BB6-4F7E-2A25-954B-085963D0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740" y="1030865"/>
            <a:ext cx="3392666" cy="3086100"/>
          </a:xfrm>
          <a:prstGeom prst="rect">
            <a:avLst/>
          </a:prstGeom>
        </p:spPr>
      </p:pic>
      <p:pic>
        <p:nvPicPr>
          <p:cNvPr id="6" name="图片 5" descr="图表, 散点图&#10;&#10;已自动生成说明">
            <a:extLst>
              <a:ext uri="{FF2B5EF4-FFF2-40B4-BE49-F238E27FC236}">
                <a16:creationId xmlns:a16="http://schemas.microsoft.com/office/drawing/2014/main" id="{23381F27-AFEA-6C6F-93AA-E88C86F3F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50" y="1030865"/>
            <a:ext cx="348123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34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53A5-BE1E-1C04-331E-75C75B67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226DCCEE-2406-5141-8DAC-58845AFD9F5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31000" cy="2139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EC27F8E8-049E-7C59-ABA6-B57B5FEB23BB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D1EB3E3-DBC5-204B-FCB7-74C71C0EC835}"/>
              </a:ext>
            </a:extLst>
          </p:cNvPr>
          <p:cNvSpPr txBox="1">
            <a:spLocks/>
          </p:cNvSpPr>
          <p:nvPr/>
        </p:nvSpPr>
        <p:spPr>
          <a:xfrm>
            <a:off x="356331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Academic programmes</a:t>
            </a:r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C2ED9CA7-0C42-D7A0-298B-CC5610E8D359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46F43-546D-3543-8138-795395C8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5D8123-7E5C-899C-D6F6-1BCDCB140E7F}"/>
              </a:ext>
            </a:extLst>
          </p:cNvPr>
          <p:cNvSpPr txBox="1"/>
          <p:nvPr/>
        </p:nvSpPr>
        <p:spPr>
          <a:xfrm>
            <a:off x="351692" y="329711"/>
            <a:ext cx="857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>
                <a:ea typeface="等线"/>
                <a:cs typeface="Calibri"/>
              </a:rPr>
              <a:t>ROC AUC Score </a:t>
            </a:r>
            <a:r>
              <a:rPr lang="zh-CN" b="1">
                <a:ea typeface="等线"/>
                <a:cs typeface="Calibri"/>
              </a:rPr>
              <a:t>for the last fold vs the third fold</a:t>
            </a:r>
            <a:endParaRPr lang="zh-CN"/>
          </a:p>
        </p:txBody>
      </p:sp>
      <p:pic>
        <p:nvPicPr>
          <p:cNvPr id="6" name="图片 5" descr="图表, 折线图&#10;&#10;已自动生成说明">
            <a:extLst>
              <a:ext uri="{FF2B5EF4-FFF2-40B4-BE49-F238E27FC236}">
                <a16:creationId xmlns:a16="http://schemas.microsoft.com/office/drawing/2014/main" id="{105EF7AA-132F-955D-29D9-9957ED2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760" y="1097973"/>
            <a:ext cx="3937673" cy="3086100"/>
          </a:xfrm>
          <a:prstGeom prst="rect">
            <a:avLst/>
          </a:prstGeom>
        </p:spPr>
      </p:pic>
      <p:pic>
        <p:nvPicPr>
          <p:cNvPr id="7" name="图片 6" descr="图表, 折线图&#10;&#10;已自动生成说明">
            <a:extLst>
              <a:ext uri="{FF2B5EF4-FFF2-40B4-BE49-F238E27FC236}">
                <a16:creationId xmlns:a16="http://schemas.microsoft.com/office/drawing/2014/main" id="{6A9784EC-8837-CB28-EF2B-B96A228E1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9" y="1097973"/>
            <a:ext cx="393767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0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5576" y="3381521"/>
            <a:ext cx="5104472" cy="598448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094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53A5-BE1E-1C04-331E-75C75B67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226DCCEE-2406-5141-8DAC-58845AFD9F5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31000" cy="2139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EC27F8E8-049E-7C59-ABA6-B57B5FEB23BB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D1EB3E3-DBC5-204B-FCB7-74C71C0EC835}"/>
              </a:ext>
            </a:extLst>
          </p:cNvPr>
          <p:cNvSpPr txBox="1">
            <a:spLocks/>
          </p:cNvSpPr>
          <p:nvPr/>
        </p:nvSpPr>
        <p:spPr>
          <a:xfrm>
            <a:off x="356331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Academic programmes</a:t>
            </a:r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C2ED9CA7-0C42-D7A0-298B-CC5610E8D359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46F43-546D-3543-8138-795395C8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5D8123-7E5C-899C-D6F6-1BCDCB140E7F}"/>
              </a:ext>
            </a:extLst>
          </p:cNvPr>
          <p:cNvSpPr txBox="1"/>
          <p:nvPr/>
        </p:nvSpPr>
        <p:spPr>
          <a:xfrm>
            <a:off x="351692" y="329711"/>
            <a:ext cx="857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Feature importance: in general</a:t>
            </a:r>
          </a:p>
        </p:txBody>
      </p:sp>
      <p:pic>
        <p:nvPicPr>
          <p:cNvPr id="4" name="图片 3" descr="图表, 漏斗图&#10;&#10;已自动生成说明">
            <a:extLst>
              <a:ext uri="{FF2B5EF4-FFF2-40B4-BE49-F238E27FC236}">
                <a16:creationId xmlns:a16="http://schemas.microsoft.com/office/drawing/2014/main" id="{F3C8B747-61A0-5F0E-405E-4B9E819C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37" y="1038149"/>
            <a:ext cx="6232584" cy="34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58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53A5-BE1E-1C04-331E-75C75B67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226DCCEE-2406-5141-8DAC-58845AFD9F5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31000" cy="2139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EC27F8E8-049E-7C59-ABA6-B57B5FEB23BB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D1EB3E3-DBC5-204B-FCB7-74C71C0EC835}"/>
              </a:ext>
            </a:extLst>
          </p:cNvPr>
          <p:cNvSpPr txBox="1">
            <a:spLocks/>
          </p:cNvSpPr>
          <p:nvPr/>
        </p:nvSpPr>
        <p:spPr>
          <a:xfrm>
            <a:off x="356331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Academic programmes</a:t>
            </a:r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C2ED9CA7-0C42-D7A0-298B-CC5610E8D359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46F43-546D-3543-8138-795395C8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5D8123-7E5C-899C-D6F6-1BCDCB140E7F}"/>
              </a:ext>
            </a:extLst>
          </p:cNvPr>
          <p:cNvSpPr txBox="1"/>
          <p:nvPr/>
        </p:nvSpPr>
        <p:spPr>
          <a:xfrm>
            <a:off x="286994" y="200315"/>
            <a:ext cx="857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Feature importance: comparison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F83EA-9493-00C3-5279-783712AED5AA}"/>
              </a:ext>
            </a:extLst>
          </p:cNvPr>
          <p:cNvSpPr txBox="1"/>
          <p:nvPr/>
        </p:nvSpPr>
        <p:spPr>
          <a:xfrm>
            <a:off x="315226" y="3636462"/>
            <a:ext cx="85404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ea typeface="等线" panose="02010600030101010101" pitchFamily="2" charset="-122"/>
              <a:cs typeface="Calibri"/>
            </a:endParaRPr>
          </a:p>
          <a:p>
            <a:endParaRPr lang="zh-CN" altLang="en-US">
              <a:ea typeface="等线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zh-CN" altLang="en-US">
                <a:ea typeface="等线"/>
                <a:cs typeface="Calibri"/>
              </a:rPr>
              <a:t>Sentiment score with lag of 7 days plays the most significant role in both graph</a:t>
            </a:r>
          </a:p>
          <a:p>
            <a:pPr marL="285750" indent="-285750">
              <a:buFont typeface="Calibri"/>
              <a:buChar char="-"/>
            </a:pPr>
            <a:r>
              <a:rPr lang="zh-CN" altLang="en-US">
                <a:ea typeface="等线"/>
                <a:cs typeface="Calibri"/>
              </a:rPr>
              <a:t>Sentiment </a:t>
            </a:r>
            <a:r>
              <a:rPr lang="zh-CN">
                <a:ea typeface="+mn-lt"/>
                <a:cs typeface="+mn-lt"/>
              </a:rPr>
              <a:t>particularly impactful during the last period</a:t>
            </a:r>
            <a:endParaRPr lang="zh-CN" altLang="en-US">
              <a:ea typeface="等线"/>
              <a:cs typeface="Calibri"/>
            </a:endParaRPr>
          </a:p>
        </p:txBody>
      </p:sp>
      <p:pic>
        <p:nvPicPr>
          <p:cNvPr id="4" name="图片 3" descr="图表&#10;&#10;已自动生成说明">
            <a:extLst>
              <a:ext uri="{FF2B5EF4-FFF2-40B4-BE49-F238E27FC236}">
                <a16:creationId xmlns:a16="http://schemas.microsoft.com/office/drawing/2014/main" id="{B4D9D652-6E1A-DCC1-6F34-33C51EEC2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26" y="916436"/>
            <a:ext cx="7289320" cy="310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80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53A5-BE1E-1C04-331E-75C75B67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226DCCEE-2406-5141-8DAC-58845AFD9F5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31000" cy="2139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EC27F8E8-049E-7C59-ABA6-B57B5FEB23BB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D1EB3E3-DBC5-204B-FCB7-74C71C0EC835}"/>
              </a:ext>
            </a:extLst>
          </p:cNvPr>
          <p:cNvSpPr txBox="1">
            <a:spLocks/>
          </p:cNvSpPr>
          <p:nvPr/>
        </p:nvSpPr>
        <p:spPr>
          <a:xfrm>
            <a:off x="356331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Academic programmes</a:t>
            </a:r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C2ED9CA7-0C42-D7A0-298B-CC5610E8D359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46F43-546D-3543-8138-795395C8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5D8123-7E5C-899C-D6F6-1BCDCB140E7F}"/>
              </a:ext>
            </a:extLst>
          </p:cNvPr>
          <p:cNvSpPr txBox="1"/>
          <p:nvPr/>
        </p:nvSpPr>
        <p:spPr>
          <a:xfrm>
            <a:off x="351692" y="329711"/>
            <a:ext cx="857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Feature importance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40F65D-C7FF-AB11-F93F-238A0431C0BA}"/>
              </a:ext>
            </a:extLst>
          </p:cNvPr>
          <p:cNvSpPr txBox="1"/>
          <p:nvPr/>
        </p:nvSpPr>
        <p:spPr>
          <a:xfrm>
            <a:off x="353766" y="1129521"/>
            <a:ext cx="8569596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Sentiment </a:t>
            </a:r>
            <a:r>
              <a:rPr lang="zh-CN" altLang="en-US">
                <a:ea typeface="等线"/>
                <a:cs typeface="Calibri"/>
              </a:rPr>
              <a:t>has significant imapct in predicting the price trend : </a:t>
            </a:r>
            <a:endParaRPr lang="zh-CN" sz="1600">
              <a:ea typeface="等线" panose="02010600030101010101" pitchFamily="2" charset="-122"/>
              <a:cs typeface="Calibri"/>
            </a:endParaRPr>
          </a:p>
          <a:p>
            <a:endParaRPr lang="zh-CN" altLang="en-US">
              <a:ea typeface="等线"/>
              <a:cs typeface="Calibri"/>
            </a:endParaRPr>
          </a:p>
          <a:p>
            <a:pPr marL="342900" indent="-342900">
              <a:buAutoNum type="arabicParenR"/>
            </a:pPr>
            <a:r>
              <a:rPr lang="zh-CN" altLang="en-US" sz="1600" b="1">
                <a:ea typeface="等线"/>
                <a:cs typeface="Calibri"/>
              </a:rPr>
              <a:t>The sentiment lag for 7 days </a:t>
            </a:r>
            <a:r>
              <a:rPr lang="zh-CN" altLang="en-US" sz="1600">
                <a:ea typeface="等线"/>
                <a:cs typeface="Calibri"/>
              </a:rPr>
              <a:t>plays a more significant role then current one, regardless of the model stability:</a:t>
            </a:r>
            <a:r>
              <a:rPr lang="zh-CN" altLang="en-US" sz="1600">
                <a:solidFill>
                  <a:srgbClr val="00B0F0"/>
                </a:solidFill>
                <a:ea typeface="等线"/>
                <a:cs typeface="Calibri"/>
              </a:rPr>
              <a:t> </a:t>
            </a:r>
            <a:r>
              <a:rPr lang="zh-CN" altLang="en-US" sz="1600">
                <a:solidFill>
                  <a:srgbClr val="0070C0"/>
                </a:solidFill>
                <a:ea typeface="等线"/>
                <a:cs typeface="Calibri"/>
              </a:rPr>
              <a:t>social media influence the price over time (one week) rather than immediately </a:t>
            </a:r>
            <a:endParaRPr lang="zh-CN" altLang="en-US" sz="1600">
              <a:solidFill>
                <a:srgbClr val="0070C0"/>
              </a:solidFill>
              <a:ea typeface="等线" panose="02010600030101010101" pitchFamily="2" charset="-122"/>
              <a:cs typeface="+mn-lt"/>
            </a:endParaRPr>
          </a:p>
          <a:p>
            <a:pPr marL="342900" indent="-342900">
              <a:buAutoNum type="arabicParenR"/>
            </a:pPr>
            <a:endParaRPr lang="zh-CN" altLang="en-US" sz="1600">
              <a:ea typeface="等线"/>
              <a:cs typeface="+mn-lt"/>
            </a:endParaRPr>
          </a:p>
          <a:p>
            <a:pPr marL="342900" indent="-342900">
              <a:buAutoNum type="arabicParenR"/>
            </a:pPr>
            <a:r>
              <a:rPr lang="en-US" altLang="zh-CN" sz="1600">
                <a:ea typeface="+mn-lt"/>
                <a:cs typeface="+mn-lt"/>
              </a:rPr>
              <a:t>Positive and negative tweet counts with l</a:t>
            </a:r>
            <a:r>
              <a:rPr lang="zh-CN" sz="1600">
                <a:ea typeface="+mn-lt"/>
                <a:cs typeface="+mn-lt"/>
              </a:rPr>
              <a:t>ower importance</a:t>
            </a:r>
            <a:r>
              <a:rPr lang="en-US" altLang="zh-CN" sz="1600">
                <a:ea typeface="+mn-lt"/>
                <a:cs typeface="+mn-lt"/>
              </a:rPr>
              <a:t>:</a:t>
            </a:r>
            <a:r>
              <a:rPr lang="zh-CN" altLang="en-US" sz="1600">
                <a:ea typeface="+mn-lt"/>
                <a:cs typeface="+mn-lt"/>
              </a:rPr>
              <a:t> </a:t>
            </a:r>
            <a:r>
              <a:rPr lang="zh-CN" sz="1600">
                <a:ea typeface="+mn-lt"/>
                <a:cs typeface="+mn-lt"/>
              </a:rPr>
              <a:t>raw counts of sentiment may not</a:t>
            </a:r>
            <a:endParaRPr lang="zh-CN" altLang="en-US" sz="1600">
              <a:ea typeface="等线" panose="02010600030101010101" pitchFamily="2" charset="-122"/>
              <a:cs typeface="+mn-lt"/>
            </a:endParaRPr>
          </a:p>
          <a:p>
            <a:r>
              <a:rPr lang="zh-CN" sz="1600">
                <a:ea typeface="+mn-lt"/>
                <a:cs typeface="+mn-lt"/>
              </a:rPr>
              <a:t>capture enough context for predicting trends</a:t>
            </a:r>
            <a:endParaRPr lang="zh-CN" sz="1600">
              <a:ea typeface="等线" panose="02010600030101010101" pitchFamily="2" charset="-122"/>
              <a:cs typeface="Calibri"/>
            </a:endParaRPr>
          </a:p>
          <a:p>
            <a:pPr marL="285750" indent="-285750">
              <a:buAutoNum type="arabicParenR"/>
            </a:pPr>
            <a:endParaRPr lang="zh-CN" altLang="en-US">
              <a:ea typeface="等线" panose="02010600030101010101" pitchFamily="2" charset="-122"/>
              <a:cs typeface="Calibri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2908A4-6202-D54E-42BA-CE2E9B678C83}"/>
              </a:ext>
            </a:extLst>
          </p:cNvPr>
          <p:cNvSpPr txBox="1"/>
          <p:nvPr/>
        </p:nvSpPr>
        <p:spPr>
          <a:xfrm>
            <a:off x="385907" y="3574777"/>
            <a:ext cx="83417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Financial indicators: </a:t>
            </a:r>
            <a:r>
              <a:rPr lang="zh-CN" altLang="en-US">
                <a:ea typeface="等线"/>
                <a:cs typeface="Calibri"/>
              </a:rPr>
              <a:t>Fluctuation and price gain are the more important financial feature in this model</a:t>
            </a:r>
          </a:p>
        </p:txBody>
      </p:sp>
    </p:spTree>
    <p:extLst>
      <p:ext uri="{BB962C8B-B14F-4D97-AF65-F5344CB8AC3E}">
        <p14:creationId xmlns:p14="http://schemas.microsoft.com/office/powerpoint/2010/main" val="3812046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53A5-BE1E-1C04-331E-75C75B67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226DCCEE-2406-5141-8DAC-58845AFD9F5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31000" cy="2139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EC27F8E8-049E-7C59-ABA6-B57B5FEB23BB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D1EB3E3-DBC5-204B-FCB7-74C71C0EC835}"/>
              </a:ext>
            </a:extLst>
          </p:cNvPr>
          <p:cNvSpPr txBox="1">
            <a:spLocks/>
          </p:cNvSpPr>
          <p:nvPr/>
        </p:nvSpPr>
        <p:spPr>
          <a:xfrm>
            <a:off x="356331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Academic programmes</a:t>
            </a:r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C2ED9CA7-0C42-D7A0-298B-CC5610E8D359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46F43-546D-3543-8138-795395C8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5D8123-7E5C-899C-D6F6-1BCDCB140E7F}"/>
              </a:ext>
            </a:extLst>
          </p:cNvPr>
          <p:cNvSpPr txBox="1"/>
          <p:nvPr/>
        </p:nvSpPr>
        <p:spPr>
          <a:xfrm>
            <a:off x="282185" y="144360"/>
            <a:ext cx="857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Potential explainations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E8C363-2A66-2F6D-ED40-920185869AE6}"/>
              </a:ext>
            </a:extLst>
          </p:cNvPr>
          <p:cNvSpPr txBox="1"/>
          <p:nvPr/>
        </p:nvSpPr>
        <p:spPr>
          <a:xfrm>
            <a:off x="282607" y="510738"/>
            <a:ext cx="8886601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ea typeface="等线"/>
              <a:cs typeface="Calibri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等线"/>
                <a:cs typeface="Calibri"/>
              </a:rPr>
              <a:t>Different market environment: More news after 2022.08  -&gt; unpredictable pattern</a:t>
            </a:r>
          </a:p>
          <a:p>
            <a:pPr marL="342900" indent="-342900">
              <a:buAutoNum type="arabicPeriod"/>
            </a:pPr>
            <a:endParaRPr lang="zh-CN" altLang="en-US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       -  </a:t>
            </a:r>
            <a:r>
              <a:rPr lang="zh-CN" altLang="en-US" b="1">
                <a:ea typeface="等线"/>
                <a:cs typeface="Calibri"/>
              </a:rPr>
              <a:t>Tesla Shareholder Meeting</a:t>
            </a:r>
            <a:r>
              <a:rPr lang="zh-CN" altLang="en-US">
                <a:ea typeface="等线"/>
                <a:cs typeface="Calibri"/>
              </a:rPr>
              <a:t>: 3 for 1 stock split, more stock for investors and employees </a:t>
            </a:r>
            <a:endParaRPr lang="zh-CN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       -  </a:t>
            </a:r>
            <a:r>
              <a:rPr lang="zh-CN" altLang="en-US" b="1">
                <a:ea typeface="等线"/>
                <a:cs typeface="Calibri"/>
              </a:rPr>
              <a:t>Elon Musk Twitter Acquisition</a:t>
            </a:r>
            <a:r>
              <a:rPr lang="zh-CN" altLang="en-US">
                <a:ea typeface="等线"/>
                <a:cs typeface="Calibri"/>
              </a:rPr>
              <a:t>: almost done, investors jittered for sometime and then            confidence grew</a:t>
            </a:r>
            <a:endParaRPr lang="zh-CN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   -   Low global demand of EV's due to high inflation and high interest rate</a:t>
            </a:r>
          </a:p>
          <a:p>
            <a:r>
              <a:rPr lang="zh-CN" altLang="en-US">
                <a:ea typeface="等线"/>
                <a:cs typeface="Calibri"/>
              </a:rPr>
              <a:t>      -   Supply chain disruption resulting in semiconductor shortage in the aftermath of COVID </a:t>
            </a:r>
          </a:p>
          <a:p>
            <a:endParaRPr lang="zh-CN" sz="1400">
              <a:ea typeface="等线" panose="02010600030101010101" pitchFamily="2" charset="-122"/>
              <a:cs typeface="Calibri"/>
            </a:endParaRPr>
          </a:p>
          <a:p>
            <a:pPr marL="342900" indent="-342900">
              <a:buAutoNum type="arabicPeriod"/>
            </a:pPr>
            <a:endParaRPr lang="zh-CN" altLang="en-US">
              <a:ea typeface="等线" panose="02010600030101010101" pitchFamily="2" charset="-122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2.    Unbalanced and limited dataset: </a:t>
            </a:r>
          </a:p>
          <a:p>
            <a:r>
              <a:rPr lang="zh-CN" altLang="en-US">
                <a:ea typeface="等线"/>
                <a:cs typeface="Calibri"/>
              </a:rPr>
              <a:t>       -   More positive sentiment</a:t>
            </a:r>
          </a:p>
          <a:p>
            <a:r>
              <a:rPr lang="zh-CN" altLang="en-US">
                <a:ea typeface="等线"/>
                <a:cs typeface="Calibri"/>
              </a:rPr>
              <a:t>       -   Only contains of one-year data</a:t>
            </a:r>
            <a:endParaRPr lang="zh-CN"/>
          </a:p>
          <a:p>
            <a:r>
              <a:rPr lang="zh-CN" altLang="en-US">
                <a:ea typeface="等线"/>
                <a:cs typeface="Calibri"/>
              </a:rPr>
              <a:t>       -   Better if we can weight tweets based on the retweet and follower number</a:t>
            </a:r>
          </a:p>
          <a:p>
            <a:pPr marL="342900" indent="-342900">
              <a:buAutoNum type="arabicPeriod"/>
            </a:pPr>
            <a:endParaRPr lang="zh-CN" altLang="en-US">
              <a:ea typeface="等线"/>
              <a:cs typeface="Calibri"/>
            </a:endParaRPr>
          </a:p>
          <a:p>
            <a:pPr marL="342900" indent="-342900">
              <a:buAutoNum type="arabicPeriod"/>
            </a:pPr>
            <a:endParaRPr lang="zh-CN" altLang="en-US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6133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53A5-BE1E-1C04-331E-75C75B67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226DCCEE-2406-5141-8DAC-58845AFD9F5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31000" cy="2139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EC27F8E8-049E-7C59-ABA6-B57B5FEB23BB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D1EB3E3-DBC5-204B-FCB7-74C71C0EC835}"/>
              </a:ext>
            </a:extLst>
          </p:cNvPr>
          <p:cNvSpPr txBox="1">
            <a:spLocks/>
          </p:cNvSpPr>
          <p:nvPr/>
        </p:nvSpPr>
        <p:spPr>
          <a:xfrm>
            <a:off x="356331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Academic programmes</a:t>
            </a:r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C2ED9CA7-0C42-D7A0-298B-CC5610E8D359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46F43-546D-3543-8138-795395C8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5D8123-7E5C-899C-D6F6-1BCDCB140E7F}"/>
              </a:ext>
            </a:extLst>
          </p:cNvPr>
          <p:cNvSpPr txBox="1"/>
          <p:nvPr/>
        </p:nvSpPr>
        <p:spPr>
          <a:xfrm>
            <a:off x="351692" y="329711"/>
            <a:ext cx="857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ea typeface="等线"/>
                <a:cs typeface="Calibri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DCD7E-04A9-5CDD-05E5-D231F32BFDEB}"/>
              </a:ext>
            </a:extLst>
          </p:cNvPr>
          <p:cNvSpPr txBox="1"/>
          <p:nvPr/>
        </p:nvSpPr>
        <p:spPr>
          <a:xfrm>
            <a:off x="414036" y="890178"/>
            <a:ext cx="832213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>
                <a:cs typeface="Calibri"/>
              </a:rPr>
              <a:t>Impact of tweets can be observed with 7 days of lag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cs typeface="Calibri"/>
              </a:rPr>
              <a:t>Sentiment feature is not the strongest feature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cs typeface="Calibri"/>
              </a:rPr>
              <a:t>Other financial features and global market  has greater influence in company's performance </a:t>
            </a:r>
          </a:p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8C8876-4C6D-F475-FBE4-6F958D89A182}"/>
              </a:ext>
            </a:extLst>
          </p:cNvPr>
          <p:cNvSpPr txBox="1"/>
          <p:nvPr/>
        </p:nvSpPr>
        <p:spPr>
          <a:xfrm>
            <a:off x="411708" y="2566731"/>
            <a:ext cx="794659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>
                <a:ea typeface="+mn-lt"/>
                <a:cs typeface="Calibri"/>
              </a:rPr>
              <a:t>Potential future study:</a:t>
            </a:r>
          </a:p>
          <a:p>
            <a:endParaRPr lang="en-US" altLang="zh-CN">
              <a:ea typeface="+mn-lt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altLang="zh-CN">
                <a:ea typeface="+mn-lt"/>
                <a:cs typeface="Calibri"/>
              </a:rPr>
              <a:t>Considering Elon Musk's tweets: his tweets may be impactful on X and affect investors' reaction</a:t>
            </a:r>
          </a:p>
          <a:p>
            <a:pPr marL="285750" indent="-285750">
              <a:buFont typeface="Calibri"/>
              <a:buChar char="-"/>
            </a:pPr>
            <a:r>
              <a:rPr lang="en-US" altLang="zh-CN">
                <a:ea typeface="等线"/>
                <a:cs typeface="Calibri"/>
              </a:rPr>
              <a:t>Predicting the stock price with more macro indicators and combined with real-world events </a:t>
            </a:r>
          </a:p>
        </p:txBody>
      </p:sp>
    </p:spTree>
    <p:extLst>
      <p:ext uri="{BB962C8B-B14F-4D97-AF65-F5344CB8AC3E}">
        <p14:creationId xmlns:p14="http://schemas.microsoft.com/office/powerpoint/2010/main" val="2262989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30C72-2386-9C3E-42BC-18E368E9E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82E11-33AA-B12C-1B76-862A18BC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6" y="3381521"/>
            <a:ext cx="8087864" cy="567556"/>
          </a:xfrm>
        </p:spPr>
        <p:txBody>
          <a:bodyPr/>
          <a:lstStyle/>
          <a:p>
            <a:r>
              <a:rPr lang="en-US" err="1"/>
              <a:t>THAnk</a:t>
            </a:r>
            <a:r>
              <a:rPr lang="en-US"/>
              <a:t> you !</a:t>
            </a:r>
          </a:p>
        </p:txBody>
      </p:sp>
    </p:spTree>
    <p:extLst>
      <p:ext uri="{BB962C8B-B14F-4D97-AF65-F5344CB8AC3E}">
        <p14:creationId xmlns:p14="http://schemas.microsoft.com/office/powerpoint/2010/main" val="70851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7FADF-465B-636C-626F-F77975A9F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C419F0C2-C412-196E-15EF-4762E3C7490F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E438595E-3A11-C0F4-6C89-316B82FE701F}"/>
              </a:ext>
            </a:extLst>
          </p:cNvPr>
          <p:cNvSpPr txBox="1">
            <a:spLocks/>
          </p:cNvSpPr>
          <p:nvPr/>
        </p:nvSpPr>
        <p:spPr>
          <a:xfrm>
            <a:off x="356331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>
                <a:solidFill>
                  <a:schemeClr val="tx1">
                    <a:lumMod val="50000"/>
                    <a:lumOff val="50000"/>
                  </a:schemeClr>
                </a:solidFill>
              </a:rPr>
              <a:t>GITHUB &amp; SOURCES</a:t>
            </a:r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EF5A4D7D-6B2C-F672-0786-D4E606911B99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70EB1E-51A2-7B03-7E25-E691D091B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C726F-D82A-D29B-73FB-B9973F9BEC2A}"/>
              </a:ext>
            </a:extLst>
          </p:cNvPr>
          <p:cNvSpPr txBox="1"/>
          <p:nvPr/>
        </p:nvSpPr>
        <p:spPr>
          <a:xfrm>
            <a:off x="356331" y="687977"/>
            <a:ext cx="8421909" cy="26468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/>
              <a:t>GITHUB REPOSITORY</a:t>
            </a:r>
          </a:p>
          <a:p>
            <a:endParaRPr lang="en-IN" sz="1600" b="1" dirty="0"/>
          </a:p>
          <a:p>
            <a:r>
              <a:rPr lang="en-IN" b="1" dirty="0">
                <a:cs typeface="Calibri"/>
                <a:hlinkClick r:id="rId2"/>
              </a:rPr>
              <a:t>https://github.com/PRARTHANA-G01/Sentiment_Stock_Relation</a:t>
            </a:r>
            <a:endParaRPr lang="en-IN" b="1" dirty="0">
              <a:cs typeface="Calibri"/>
            </a:endParaRPr>
          </a:p>
          <a:p>
            <a:endParaRPr lang="en-IN" sz="1400" b="1" dirty="0">
              <a:cs typeface="Calibri"/>
            </a:endParaRPr>
          </a:p>
          <a:p>
            <a:r>
              <a:rPr lang="en-IN" sz="2400" b="1" dirty="0"/>
              <a:t>SOURCES</a:t>
            </a:r>
            <a:endParaRPr lang="en-IN" sz="2400" b="1" dirty="0">
              <a:cs typeface="Calibri"/>
            </a:endParaRPr>
          </a:p>
          <a:p>
            <a:endParaRPr lang="en-IN" sz="1600" b="1" dirty="0">
              <a:cs typeface="Calibri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DC0A1-6B69-F6A1-A551-4CF4B667547B}"/>
              </a:ext>
            </a:extLst>
          </p:cNvPr>
          <p:cNvSpPr txBox="1"/>
          <p:nvPr/>
        </p:nvSpPr>
        <p:spPr>
          <a:xfrm>
            <a:off x="357380" y="2438230"/>
            <a:ext cx="7898675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hlinkClick r:id="rId3"/>
              </a:rPr>
              <a:t>https://www.kaggle.com/datasets/equinxx/stock-tweets-for-sentiment-analysis-and-prediction/data</a:t>
            </a:r>
            <a:endParaRPr lang="en-IN">
              <a:cs typeface="Calibri" panose="020F0502020204030204"/>
            </a:endParaRPr>
          </a:p>
          <a:p>
            <a:endParaRPr lang="en-IN">
              <a:cs typeface="Calibri" panose="020F0502020204030204"/>
            </a:endParaRPr>
          </a:p>
          <a:p>
            <a:endParaRPr lang="en-IN">
              <a:cs typeface="Calibri" panose="020F0502020204030204"/>
            </a:endParaRPr>
          </a:p>
          <a:p>
            <a:r>
              <a:rPr lang="en-IN" sz="2400" b="1"/>
              <a:t>REFERENCES</a:t>
            </a:r>
          </a:p>
          <a:p>
            <a:r>
              <a:rPr lang="en-IN">
                <a:cs typeface="Calibri"/>
              </a:rPr>
              <a:t>ChatGPT</a:t>
            </a:r>
          </a:p>
          <a:p>
            <a:r>
              <a:rPr lang="en-IN">
                <a:cs typeface="Calibri"/>
              </a:rPr>
              <a:t>Find functions that support our requirement of data processing and its working </a:t>
            </a:r>
          </a:p>
          <a:p>
            <a:endParaRPr lang="en-IN">
              <a:cs typeface="Calibri"/>
            </a:endParaRPr>
          </a:p>
          <a:p>
            <a:endParaRPr lang="en-I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6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BA7E5-E5F1-9758-1B3E-A2E9D2BAA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7A849722-B4B4-7661-681D-53C9881990E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3"/>
            <a:ext cx="4131000" cy="2139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F52F8-9DAC-D864-1256-21C553F9B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</p:spPr>
        <p:txBody>
          <a:bodyPr/>
          <a:lstStyle/>
          <a:p>
            <a:fld id="{365118A3-1793-2149-900A-53CEDCCBA901}" type="slidenum">
              <a:rPr lang="en-GB" smtClean="0"/>
              <a:pPr/>
              <a:t>4</a:t>
            </a:fld>
            <a:endParaRPr lang="en-GB"/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55D4FB28-7F12-C8E0-77F3-250E42BA2360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14427AF7-E245-EC89-472E-0C0E3A65C12A}"/>
              </a:ext>
            </a:extLst>
          </p:cNvPr>
          <p:cNvSpPr txBox="1">
            <a:spLocks/>
          </p:cNvSpPr>
          <p:nvPr/>
        </p:nvSpPr>
        <p:spPr>
          <a:xfrm>
            <a:off x="356331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Academic programmes</a:t>
            </a:r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81CA8895-71C1-0984-89D3-2FB4B4701ADC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DE7734-A5A3-1B65-BD69-2B0DEF1B0BEC}"/>
              </a:ext>
            </a:extLst>
          </p:cNvPr>
          <p:cNvSpPr txBox="1"/>
          <p:nvPr/>
        </p:nvSpPr>
        <p:spPr>
          <a:xfrm>
            <a:off x="135831" y="107974"/>
            <a:ext cx="4572000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100" b="1">
                <a:solidFill>
                  <a:schemeClr val="tx1">
                    <a:lumMod val="49000"/>
                    <a:lumOff val="51000"/>
                  </a:schemeClr>
                </a:solidFill>
              </a:rPr>
              <a:t>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944D53-C8DD-B9FD-D5EE-91CD50C184F8}"/>
              </a:ext>
            </a:extLst>
          </p:cNvPr>
          <p:cNvSpPr txBox="1"/>
          <p:nvPr/>
        </p:nvSpPr>
        <p:spPr>
          <a:xfrm>
            <a:off x="135831" y="534315"/>
            <a:ext cx="2592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1D3CC5-0D3B-0595-E6D7-BB99DE96A682}"/>
              </a:ext>
            </a:extLst>
          </p:cNvPr>
          <p:cNvSpPr txBox="1"/>
          <p:nvPr/>
        </p:nvSpPr>
        <p:spPr>
          <a:xfrm>
            <a:off x="135831" y="1517750"/>
            <a:ext cx="6157323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IN"/>
              <a:t>Online platforms have become popular for sharing thoughts</a:t>
            </a:r>
          </a:p>
          <a:p>
            <a:pPr marL="285750" indent="-285750">
              <a:buFontTx/>
              <a:buChar char="-"/>
            </a:pPr>
            <a:r>
              <a:rPr lang="en-IN"/>
              <a:t>Does sentiment have an impact on financial market?</a:t>
            </a:r>
            <a:endParaRPr lang="en-IN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IN"/>
              <a:t>Interested to know if tweets have impact on company’s market performance</a:t>
            </a:r>
            <a:endParaRPr lang="en-IN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IN"/>
              <a:t>Concentrating on Tesla tweets because Elon Musk is connected to both X and Tesla</a:t>
            </a:r>
            <a:endParaRPr lang="en-IN">
              <a:cs typeface="Calibri"/>
            </a:endParaRPr>
          </a:p>
          <a:p>
            <a:pPr marL="285750" indent="-285750">
              <a:buFontTx/>
              <a:buChar char="-"/>
            </a:pPr>
            <a:endParaRPr lang="en-IN"/>
          </a:p>
          <a:p>
            <a:r>
              <a:rPr lang="en-IN"/>
              <a:t>Used various methods to determine whether public opinion affects stock prices</a:t>
            </a:r>
            <a:endParaRPr lang="en-IN">
              <a:cs typeface="Calibri"/>
            </a:endParaRPr>
          </a:p>
        </p:txBody>
      </p:sp>
      <p:pic>
        <p:nvPicPr>
          <p:cNvPr id="3" name="Picture 2" descr="A black square with white x on it&#10;&#10;Description automatically generated">
            <a:extLst>
              <a:ext uri="{FF2B5EF4-FFF2-40B4-BE49-F238E27FC236}">
                <a16:creationId xmlns:a16="http://schemas.microsoft.com/office/drawing/2014/main" id="{A05B0BEA-420C-2E58-8DE4-7737A7DB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953" y="1516535"/>
            <a:ext cx="2999858" cy="221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74CBE-06BA-F2E3-572F-5DCD6ADF1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CCF99-EEA4-19BE-A06A-69130D86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6" y="3381521"/>
            <a:ext cx="5104472" cy="606171"/>
          </a:xfrm>
        </p:spPr>
        <p:txBody>
          <a:bodyPr/>
          <a:lstStyle/>
          <a:p>
            <a:r>
              <a:rPr lang="en-US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383564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51E0F-A59E-4C52-22C9-25A6FC426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F0081EE-D18B-D27D-0DA5-375F390D148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31000" cy="2139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BF1A076B-3DCB-FDCF-0D50-4F2B6C4B9300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964E4B9-3333-69EA-441A-10C3E6B273EE}"/>
              </a:ext>
            </a:extLst>
          </p:cNvPr>
          <p:cNvSpPr txBox="1">
            <a:spLocks/>
          </p:cNvSpPr>
          <p:nvPr/>
        </p:nvSpPr>
        <p:spPr>
          <a:xfrm>
            <a:off x="217318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rgbClr val="7F7F7F"/>
                </a:solidFill>
                <a:latin typeface="Calibri"/>
              </a:rPr>
              <a:t>DATA OVERVIEW</a:t>
            </a:r>
            <a:endParaRPr lang="en-GB"/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3A384F3D-DBAF-DC27-91B2-08EF779421B6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AA0DB-1134-0AEF-5259-D6F3A112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CCEBC-5C2E-C06C-E453-03A940B49A3B}"/>
              </a:ext>
            </a:extLst>
          </p:cNvPr>
          <p:cNvSpPr txBox="1"/>
          <p:nvPr/>
        </p:nvSpPr>
        <p:spPr>
          <a:xfrm>
            <a:off x="217318" y="379806"/>
            <a:ext cx="47635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Input Tweet 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8FA6F-182E-4B8E-10EC-FC93040D134C}"/>
              </a:ext>
            </a:extLst>
          </p:cNvPr>
          <p:cNvSpPr txBox="1"/>
          <p:nvPr/>
        </p:nvSpPr>
        <p:spPr>
          <a:xfrm>
            <a:off x="76210" y="4214324"/>
            <a:ext cx="39540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Total TSLA tweets = 37422</a:t>
            </a:r>
            <a:endParaRPr lang="en-US" sz="14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1F63FEB-8DF9-411E-AEB5-293DC6375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42599"/>
              </p:ext>
            </p:extLst>
          </p:nvPr>
        </p:nvGraphicFramePr>
        <p:xfrm>
          <a:off x="77230" y="1042737"/>
          <a:ext cx="8965917" cy="2842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6032">
                  <a:extLst>
                    <a:ext uri="{9D8B030D-6E8A-4147-A177-3AD203B41FA5}">
                      <a16:colId xmlns:a16="http://schemas.microsoft.com/office/drawing/2014/main" val="717737826"/>
                    </a:ext>
                  </a:extLst>
                </a:gridCol>
                <a:gridCol w="5849592">
                  <a:extLst>
                    <a:ext uri="{9D8B030D-6E8A-4147-A177-3AD203B41FA5}">
                      <a16:colId xmlns:a16="http://schemas.microsoft.com/office/drawing/2014/main" val="1932860158"/>
                    </a:ext>
                  </a:extLst>
                </a:gridCol>
                <a:gridCol w="1035325">
                  <a:extLst>
                    <a:ext uri="{9D8B030D-6E8A-4147-A177-3AD203B41FA5}">
                      <a16:colId xmlns:a16="http://schemas.microsoft.com/office/drawing/2014/main" val="1942366852"/>
                    </a:ext>
                  </a:extLst>
                </a:gridCol>
                <a:gridCol w="1024968">
                  <a:extLst>
                    <a:ext uri="{9D8B030D-6E8A-4147-A177-3AD203B41FA5}">
                      <a16:colId xmlns:a16="http://schemas.microsoft.com/office/drawing/2014/main" val="8919806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Tweet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Stock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Company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6686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2021-09-30 01:16:13+00:00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In other words, AMD has been giving Tesla preferential treatment </a:t>
                      </a:r>
                      <a:r>
                        <a:rPr lang="en-US" sz="1100" err="1">
                          <a:effectLst/>
                          <a:latin typeface="Calibri"/>
                        </a:rPr>
                        <a:t>bc</a:t>
                      </a:r>
                      <a:r>
                        <a:rPr lang="en-US" sz="1100">
                          <a:effectLst/>
                          <a:latin typeface="Calibri"/>
                        </a:rPr>
                        <a:t> it knows that most of the legacy OEMs will be gone in a few years. Very smart.</a:t>
                      </a:r>
                      <a:br>
                        <a:rPr lang="en-US" sz="1100">
                          <a:effectLst/>
                          <a:latin typeface="Calibri"/>
                        </a:rPr>
                      </a:br>
                      <a:br>
                        <a:rPr lang="en-US" sz="1100">
                          <a:effectLst/>
                          <a:latin typeface="Calibri"/>
                        </a:rPr>
                      </a:br>
                      <a:r>
                        <a:rPr lang="en-US" sz="1100">
                          <a:effectLst/>
                          <a:latin typeface="Calibri"/>
                        </a:rPr>
                        <a:t>$TSLA https://t.co/XvkJhCd4VQ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TSLA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Tesla, Inc.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2587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2021-09-30 01:38:26+00:00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Get ready for a $TSLA _ _ _ _ _ _  Q3 delivery number.</a:t>
                      </a:r>
                      <a:br>
                        <a:rPr lang="en-US" sz="1100">
                          <a:effectLst/>
                          <a:latin typeface="Calibri"/>
                        </a:rPr>
                      </a:br>
                      <a:br>
                        <a:rPr lang="en-US" sz="1100">
                          <a:effectLst/>
                          <a:latin typeface="Calibri"/>
                        </a:rPr>
                      </a:br>
                      <a:r>
                        <a:rPr lang="en-US" sz="1100">
                          <a:effectLst/>
                          <a:latin typeface="Calibri"/>
                        </a:rPr>
                        <a:t>Have </a:t>
                      </a:r>
                      <a:r>
                        <a:rPr lang="en-US" sz="1100" err="1">
                          <a:effectLst/>
                          <a:latin typeface="Calibri"/>
                        </a:rPr>
                        <a:t>ur</a:t>
                      </a:r>
                      <a:r>
                        <a:rPr lang="en-US" sz="1100">
                          <a:effectLst/>
                          <a:latin typeface="Calibri"/>
                        </a:rPr>
                        <a:t> own answer below </a:t>
                      </a:r>
                      <a:r>
                        <a:rPr lang="en-US" sz="1100" err="1">
                          <a:effectLst/>
                          <a:latin typeface="Calibri"/>
                        </a:rPr>
                        <a:t>ðŸ</a:t>
                      </a:r>
                      <a:r>
                        <a:rPr lang="en-US" sz="1100">
                          <a:effectLst/>
                          <a:latin typeface="Calibri"/>
                        </a:rPr>
                        <a:t>‘‡</a:t>
                      </a:r>
                      <a:r>
                        <a:rPr lang="en-US" sz="1100" err="1">
                          <a:effectLst/>
                          <a:latin typeface="Calibri"/>
                        </a:rPr>
                        <a:t>ðŸ</a:t>
                      </a:r>
                      <a:r>
                        <a:rPr lang="en-US" sz="1100">
                          <a:effectLst/>
                          <a:latin typeface="Calibri"/>
                        </a:rPr>
                        <a:t>»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TSLA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Tesla, Inc.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739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2021-09-30 01:59:02+00:00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Hold. On. Tight. $TSLA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TSLA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Tesla, Inc.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4298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2021-09-30 02:40:26+00:00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I agree with @freshjiva that $TSLA â€˜s EV business alone is worth &amp;</a:t>
                      </a:r>
                      <a:r>
                        <a:rPr lang="en-US" sz="1100" err="1">
                          <a:effectLst/>
                          <a:latin typeface="Calibri"/>
                        </a:rPr>
                        <a:t>gt</a:t>
                      </a:r>
                      <a:r>
                        <a:rPr lang="en-US" sz="1100">
                          <a:effectLst/>
                          <a:latin typeface="Calibri"/>
                        </a:rPr>
                        <a:t>; $1,100/</a:t>
                      </a:r>
                      <a:r>
                        <a:rPr lang="en-US" sz="1100" err="1">
                          <a:effectLst/>
                          <a:latin typeface="Calibri"/>
                        </a:rPr>
                        <a:t>sh</a:t>
                      </a:r>
                      <a:r>
                        <a:rPr lang="en-US" sz="1100">
                          <a:effectLst/>
                          <a:latin typeface="Calibri"/>
                        </a:rPr>
                        <a:t> w/o FSD. Where we likely disagree: </a:t>
                      </a:r>
                      <a:r>
                        <a:rPr lang="en-US" sz="1100" err="1">
                          <a:effectLst/>
                          <a:latin typeface="Calibri"/>
                        </a:rPr>
                        <a:t>Itâ</a:t>
                      </a:r>
                      <a:r>
                        <a:rPr lang="en-US" sz="1100">
                          <a:effectLst/>
                          <a:latin typeface="Calibri"/>
                        </a:rPr>
                        <a:t>€™s the marginal ROIC (MROIC) that matters more than the 23% avg ROIC, which is based on invested capital book value. MROIC is the FCF return on cash or market value. https://t.co/kos78KiDuj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TSLA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Tesla, Inc.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248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2021-09-30 02:52:38+00:00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Playing in the dirt and #chasingsunsets</a:t>
                      </a:r>
                      <a:br>
                        <a:rPr lang="en-US" sz="1100">
                          <a:effectLst/>
                          <a:latin typeface="Calibri"/>
                        </a:rPr>
                      </a:br>
                      <a:r>
                        <a:rPr lang="en-US" sz="1100">
                          <a:effectLst/>
                          <a:latin typeface="Calibri"/>
                        </a:rPr>
                        <a:t>@tesla @elonmusk @TesCalendar https://t.co/JZOAFjV2zP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TSLA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Tesla, Inc.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4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38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51E0F-A59E-4C52-22C9-25A6FC426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F0081EE-D18B-D27D-0DA5-375F390D148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31000" cy="213967"/>
          </a:xfrm>
        </p:spPr>
        <p:txBody>
          <a:bodyPr/>
          <a:lstStyle/>
          <a:p>
            <a:r>
              <a:rPr lang="de-DE"/>
              <a:t>FS ABTEILUNGEN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BF1A076B-3DCB-FDCF-0D50-4F2B6C4B9300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964E4B9-3333-69EA-441A-10C3E6B273EE}"/>
              </a:ext>
            </a:extLst>
          </p:cNvPr>
          <p:cNvSpPr txBox="1">
            <a:spLocks/>
          </p:cNvSpPr>
          <p:nvPr/>
        </p:nvSpPr>
        <p:spPr>
          <a:xfrm>
            <a:off x="217318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b="1" cap="all">
                <a:solidFill>
                  <a:srgbClr val="7F7F7F"/>
                </a:solidFill>
                <a:latin typeface="Calibri"/>
              </a:rPr>
              <a:t>DATA OVERVIEW</a:t>
            </a:r>
            <a:r>
              <a:rPr lang="de-DE" sz="1100">
                <a:latin typeface="Calibri"/>
                <a:ea typeface="Calibri"/>
                <a:cs typeface="Calibri"/>
              </a:rPr>
              <a:t>​</a:t>
            </a:r>
            <a:endParaRPr lang="en-GB"/>
          </a:p>
        </p:txBody>
      </p:sp>
      <p:cxnSp>
        <p:nvCxnSpPr>
          <p:cNvPr id="18" name="Gerade Verbindung 6">
            <a:extLst>
              <a:ext uri="{FF2B5EF4-FFF2-40B4-BE49-F238E27FC236}">
                <a16:creationId xmlns:a16="http://schemas.microsoft.com/office/drawing/2014/main" id="{3A384F3D-DBAF-DC27-91B2-08EF779421B6}"/>
              </a:ext>
            </a:extLst>
          </p:cNvPr>
          <p:cNvCxnSpPr/>
          <p:nvPr/>
        </p:nvCxnSpPr>
        <p:spPr>
          <a:xfrm>
            <a:off x="460105" y="477306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AA0DB-1134-0AEF-5259-D6F3A112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CCEBC-5C2E-C06C-E453-03A940B49A3B}"/>
              </a:ext>
            </a:extLst>
          </p:cNvPr>
          <p:cNvSpPr txBox="1"/>
          <p:nvPr/>
        </p:nvSpPr>
        <p:spPr>
          <a:xfrm>
            <a:off x="217318" y="379806"/>
            <a:ext cx="47635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Tweet data overview</a:t>
            </a:r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AF401CB7-6AEA-3897-50F1-481498F5A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85" y="708516"/>
            <a:ext cx="8085953" cy="426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51E0F-A59E-4C52-22C9-25A6FC426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F0081EE-D18B-D27D-0DA5-375F390D148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85576" y="164984"/>
            <a:ext cx="4131000" cy="2139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FS </a:t>
            </a:r>
          </a:p>
        </p:txBody>
      </p:sp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BF1A076B-3DCB-FDCF-0D50-4F2B6C4B9300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964E4B9-3333-69EA-441A-10C3E6B273EE}"/>
              </a:ext>
            </a:extLst>
          </p:cNvPr>
          <p:cNvSpPr txBox="1">
            <a:spLocks/>
          </p:cNvSpPr>
          <p:nvPr/>
        </p:nvSpPr>
        <p:spPr>
          <a:xfrm>
            <a:off x="356331" y="164983"/>
            <a:ext cx="4131000" cy="213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>
                <a:solidFill>
                  <a:srgbClr val="7F7F7F"/>
                </a:solidFill>
                <a:latin typeface="Calibri"/>
                <a:cs typeface="Calibri"/>
              </a:rPr>
              <a:t>DATA OVERVIEW</a:t>
            </a:r>
            <a:endParaRPr lang="de-DE" sz="1100" b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de-DE" sz="1100">
              <a:latin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AA0DB-1134-0AEF-5259-D6F3A112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CCEBC-5C2E-C06C-E453-03A940B49A3B}"/>
              </a:ext>
            </a:extLst>
          </p:cNvPr>
          <p:cNvSpPr txBox="1"/>
          <p:nvPr/>
        </p:nvSpPr>
        <p:spPr>
          <a:xfrm>
            <a:off x="387223" y="433867"/>
            <a:ext cx="47635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Input Stock 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52E293-FC14-8062-AC5B-F11B4A161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99837"/>
              </p:ext>
            </p:extLst>
          </p:nvPr>
        </p:nvGraphicFramePr>
        <p:xfrm>
          <a:off x="462863" y="1362847"/>
          <a:ext cx="8259543" cy="1104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7092">
                  <a:extLst>
                    <a:ext uri="{9D8B030D-6E8A-4147-A177-3AD203B41FA5}">
                      <a16:colId xmlns:a16="http://schemas.microsoft.com/office/drawing/2014/main" val="3903259496"/>
                    </a:ext>
                  </a:extLst>
                </a:gridCol>
                <a:gridCol w="880027">
                  <a:extLst>
                    <a:ext uri="{9D8B030D-6E8A-4147-A177-3AD203B41FA5}">
                      <a16:colId xmlns:a16="http://schemas.microsoft.com/office/drawing/2014/main" val="3740266855"/>
                    </a:ext>
                  </a:extLst>
                </a:gridCol>
                <a:gridCol w="859320">
                  <a:extLst>
                    <a:ext uri="{9D8B030D-6E8A-4147-A177-3AD203B41FA5}">
                      <a16:colId xmlns:a16="http://schemas.microsoft.com/office/drawing/2014/main" val="1551980355"/>
                    </a:ext>
                  </a:extLst>
                </a:gridCol>
                <a:gridCol w="1214503">
                  <a:extLst>
                    <a:ext uri="{9D8B030D-6E8A-4147-A177-3AD203B41FA5}">
                      <a16:colId xmlns:a16="http://schemas.microsoft.com/office/drawing/2014/main" val="4101857050"/>
                    </a:ext>
                  </a:extLst>
                </a:gridCol>
                <a:gridCol w="1116909">
                  <a:extLst>
                    <a:ext uri="{9D8B030D-6E8A-4147-A177-3AD203B41FA5}">
                      <a16:colId xmlns:a16="http://schemas.microsoft.com/office/drawing/2014/main" val="3160256318"/>
                    </a:ext>
                  </a:extLst>
                </a:gridCol>
                <a:gridCol w="1013374">
                  <a:extLst>
                    <a:ext uri="{9D8B030D-6E8A-4147-A177-3AD203B41FA5}">
                      <a16:colId xmlns:a16="http://schemas.microsoft.com/office/drawing/2014/main" val="2228862518"/>
                    </a:ext>
                  </a:extLst>
                </a:gridCol>
                <a:gridCol w="891897">
                  <a:extLst>
                    <a:ext uri="{9D8B030D-6E8A-4147-A177-3AD203B41FA5}">
                      <a16:colId xmlns:a16="http://schemas.microsoft.com/office/drawing/2014/main" val="1301243353"/>
                    </a:ext>
                  </a:extLst>
                </a:gridCol>
                <a:gridCol w="1196421">
                  <a:extLst>
                    <a:ext uri="{9D8B030D-6E8A-4147-A177-3AD203B41FA5}">
                      <a16:colId xmlns:a16="http://schemas.microsoft.com/office/drawing/2014/main" val="18974563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Open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High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Close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Adj Close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Volume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Stock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10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30-09-2021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260.3333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263.0433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258.3333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258.4933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258.49335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53868000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TSLA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77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01-10-2021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259.4667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260.26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254.53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258.4067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258.40668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51094200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TSLA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071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04-10-2021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265.5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268.99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258.7067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260.51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260.51001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91449900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TSLA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056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05-10-2021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261.6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265.77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258.0667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260.1967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260.19666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55297800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TSLA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364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06-10-2021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258.7333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262.22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257.74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260.9167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260.91666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/>
                        </a:rPr>
                        <a:t>43898400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/>
                        </a:rPr>
                        <a:t>TSLA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7626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BA61B2-C98A-D69F-D963-3428E2ED26BD}"/>
              </a:ext>
            </a:extLst>
          </p:cNvPr>
          <p:cNvSpPr txBox="1"/>
          <p:nvPr/>
        </p:nvSpPr>
        <p:spPr>
          <a:xfrm>
            <a:off x="466468" y="3130893"/>
            <a:ext cx="40097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Total TSLA stock data = 252</a:t>
            </a:r>
            <a:r>
              <a:rPr lang="en-US" sz="1400">
                <a:cs typeface="Calibri"/>
              </a:rPr>
              <a:t>​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8268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51E0F-A59E-4C52-22C9-25A6FC426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6">
            <a:extLst>
              <a:ext uri="{FF2B5EF4-FFF2-40B4-BE49-F238E27FC236}">
                <a16:creationId xmlns:a16="http://schemas.microsoft.com/office/drawing/2014/main" id="{BF1A076B-3DCB-FDCF-0D50-4F2B6C4B9300}"/>
              </a:ext>
            </a:extLst>
          </p:cNvPr>
          <p:cNvCxnSpPr/>
          <p:nvPr/>
        </p:nvCxnSpPr>
        <p:spPr>
          <a:xfrm>
            <a:off x="460105" y="468777"/>
            <a:ext cx="28646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AA0DB-1134-0AEF-5259-D6F3A112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CCEBC-5C2E-C06C-E453-03A940B49A3B}"/>
              </a:ext>
            </a:extLst>
          </p:cNvPr>
          <p:cNvSpPr txBox="1"/>
          <p:nvPr/>
        </p:nvSpPr>
        <p:spPr>
          <a:xfrm>
            <a:off x="356331" y="402975"/>
            <a:ext cx="47635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Stock data overview</a:t>
            </a:r>
          </a:p>
        </p:txBody>
      </p:sp>
      <p:pic>
        <p:nvPicPr>
          <p:cNvPr id="4" name="图片 3" descr="图表, 折线图&#10;&#10;已自动生成说明">
            <a:extLst>
              <a:ext uri="{FF2B5EF4-FFF2-40B4-BE49-F238E27FC236}">
                <a16:creationId xmlns:a16="http://schemas.microsoft.com/office/drawing/2014/main" id="{0E5079E3-AA84-3BDC-29AF-E6AA16B94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10" y="1099927"/>
            <a:ext cx="7278537" cy="3874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623584-A816-686B-5B8A-B71D016EC4FB}"/>
              </a:ext>
            </a:extLst>
          </p:cNvPr>
          <p:cNvSpPr txBox="1"/>
          <p:nvPr/>
        </p:nvSpPr>
        <p:spPr>
          <a:xfrm>
            <a:off x="358346" y="188441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b="1" cap="all">
                <a:solidFill>
                  <a:srgbClr val="7F7F7F"/>
                </a:solidFill>
                <a:cs typeface="Segoe UI"/>
              </a:rPr>
              <a:t>DATA OVERVIEW</a:t>
            </a:r>
            <a:r>
              <a:rPr lang="de-DE" sz="1100">
                <a:cs typeface="Segoe UI"/>
              </a:rPr>
              <a:t>​</a:t>
            </a:r>
          </a:p>
          <a:p>
            <a:r>
              <a:rPr lang="de-DE" sz="110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13135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8563616-5136-4c25-abc3-f8d65ae8795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1971B2BE7DC44449CB89C68E854E355" ma:contentTypeVersion="6" ma:contentTypeDescription="Ein neues Dokument erstellen." ma:contentTypeScope="" ma:versionID="a05c3345cecc7c0783ef07d23ee22e9a">
  <xsd:schema xmlns:xsd="http://www.w3.org/2001/XMLSchema" xmlns:xs="http://www.w3.org/2001/XMLSchema" xmlns:p="http://schemas.microsoft.com/office/2006/metadata/properties" xmlns:ns3="a8563616-5136-4c25-abc3-f8d65ae87950" targetNamespace="http://schemas.microsoft.com/office/2006/metadata/properties" ma:root="true" ma:fieldsID="bcbdf1a4fa61593962cf1b560d7cc226" ns3:_="">
    <xsd:import namespace="a8563616-5136-4c25-abc3-f8d65ae8795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63616-5136-4c25-abc3-f8d65ae8795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C1D7F1-6B2C-42EE-B51D-884B1C2875D1}">
  <ds:schemaRefs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8563616-5136-4c25-abc3-f8d65ae8795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572D077-C9AA-4805-8C88-F1390F8641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49E1CC-CA81-4F00-9CC1-F439D6AEA4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63616-5136-4c25-abc3-f8d65ae879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1435</Words>
  <Application>Microsoft Office PowerPoint</Application>
  <PresentationFormat>全屏显示(16:9)</PresentationFormat>
  <Paragraphs>331</Paragraphs>
  <Slides>36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Calibri,Sans-Serif</vt:lpstr>
      <vt:lpstr>等线</vt:lpstr>
      <vt:lpstr>Arial</vt:lpstr>
      <vt:lpstr>Calibri</vt:lpstr>
      <vt:lpstr>Calibri Light</vt:lpstr>
      <vt:lpstr>Segoe UI</vt:lpstr>
      <vt:lpstr>Wingdings</vt:lpstr>
      <vt:lpstr>Office-Design</vt:lpstr>
      <vt:lpstr>PowerPoint 演示文稿</vt:lpstr>
      <vt:lpstr>PowerPoint 演示文稿</vt:lpstr>
      <vt:lpstr>INTRODUCTION</vt:lpstr>
      <vt:lpstr>PowerPoint 演示文稿</vt:lpstr>
      <vt:lpstr>DATA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SENTIMENT feature calculation</vt:lpstr>
      <vt:lpstr>PowerPoint 演示文稿</vt:lpstr>
      <vt:lpstr>PowerPoint 演示文稿</vt:lpstr>
      <vt:lpstr>PowerPoint 演示文稿</vt:lpstr>
      <vt:lpstr>PowerPoint 演示文稿</vt:lpstr>
      <vt:lpstr>STOCK feature calculation</vt:lpstr>
      <vt:lpstr>PowerPoint 演示文稿</vt:lpstr>
      <vt:lpstr>lag selection</vt:lpstr>
      <vt:lpstr>PowerPoint 演示文稿</vt:lpstr>
      <vt:lpstr>PowerPoint 演示文稿</vt:lpstr>
      <vt:lpstr>RANDOM FOREST ANALYSIS</vt:lpstr>
      <vt:lpstr>PowerPoint 演示文稿</vt:lpstr>
      <vt:lpstr>PowerPoint 演示文稿</vt:lpstr>
      <vt:lpstr>Results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Minqi Liu</cp:lastModifiedBy>
  <cp:revision>4</cp:revision>
  <dcterms:created xsi:type="dcterms:W3CDTF">2019-02-15T13:15:02Z</dcterms:created>
  <dcterms:modified xsi:type="dcterms:W3CDTF">2024-10-30T21:20:51Z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0x01010061971B2BE7DC44449CB89C68E854E355</vt:lpwstr>
  </property>
</Properties>
</file>