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8" r:id="rId4"/>
    <p:sldId id="279" r:id="rId5"/>
    <p:sldId id="267" r:id="rId6"/>
    <p:sldId id="268" r:id="rId7"/>
    <p:sldId id="269" r:id="rId8"/>
    <p:sldId id="258" r:id="rId9"/>
    <p:sldId id="270" r:id="rId10"/>
    <p:sldId id="271" r:id="rId11"/>
    <p:sldId id="259" r:id="rId12"/>
    <p:sldId id="272" r:id="rId13"/>
    <p:sldId id="280" r:id="rId14"/>
    <p:sldId id="281" r:id="rId15"/>
    <p:sldId id="260" r:id="rId16"/>
    <p:sldId id="282" r:id="rId17"/>
    <p:sldId id="261" r:id="rId18"/>
    <p:sldId id="273" r:id="rId19"/>
    <p:sldId id="274" r:id="rId20"/>
    <p:sldId id="275" r:id="rId21"/>
    <p:sldId id="276" r:id="rId22"/>
    <p:sldId id="277" r:id="rId23"/>
    <p:sldId id="262" r:id="rId24"/>
    <p:sldId id="283" r:id="rId25"/>
    <p:sldId id="263" r:id="rId26"/>
    <p:sldId id="284" r:id="rId27"/>
    <p:sldId id="285" r:id="rId28"/>
    <p:sldId id="264" r:id="rId29"/>
    <p:sldId id="287" r:id="rId30"/>
    <p:sldId id="265" r:id="rId31"/>
    <p:sldId id="286" r:id="rId32"/>
    <p:sldId id="288"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51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Hospital Finder</a:t>
            </a:r>
          </a:p>
        </p:txBody>
      </p:sp>
      <p:sp>
        <p:nvSpPr>
          <p:cNvPr id="3" name="Subtitle 2"/>
          <p:cNvSpPr>
            <a:spLocks noGrp="1"/>
          </p:cNvSpPr>
          <p:nvPr>
            <p:ph type="subTitle" idx="1"/>
          </p:nvPr>
        </p:nvSpPr>
        <p:spPr>
          <a:xfrm>
            <a:off x="790469" y="2315361"/>
            <a:ext cx="3970594" cy="891667"/>
          </a:xfrm>
        </p:spPr>
        <p:txBody>
          <a:bodyPr>
            <a:normAutofit/>
          </a:bodyPr>
          <a:lstStyle/>
          <a:p>
            <a:pPr algn="l"/>
            <a:r>
              <a:rPr lang="en-GB" b="1" dirty="0"/>
              <a:t>Batch Number:33      SECTION:7COM 2</a:t>
            </a:r>
            <a:endParaRPr lang="en-IN" b="1" dirty="0"/>
          </a:p>
          <a:p>
            <a:pPr algn="l"/>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22018853"/>
              </p:ext>
            </p:extLst>
          </p:nvPr>
        </p:nvGraphicFramePr>
        <p:xfrm>
          <a:off x="630904" y="3274141"/>
          <a:ext cx="5418666" cy="2427157"/>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20201CEI0095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T.PRASAD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86597">
                <a:tc>
                  <a:txBody>
                    <a:bodyPr/>
                    <a:lstStyle/>
                    <a:p>
                      <a:pPr algn="ctr"/>
                      <a:r>
                        <a:rPr lang="en-GB" dirty="0">
                          <a:solidFill>
                            <a:schemeClr val="tx1"/>
                          </a:solidFill>
                        </a:rPr>
                        <a:t>20201CEI0122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G.HARIKA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20201CEI0105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PHANINDRA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20201CEI0085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K. VENKATA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Ms.</a:t>
            </a:r>
            <a:r>
              <a:rPr lang="en-GB" sz="1700" dirty="0">
                <a:solidFill>
                  <a:schemeClr val="tx1"/>
                </a:solidFill>
              </a:rPr>
              <a:t> : Shilpa C N</a:t>
            </a:r>
          </a:p>
          <a:p>
            <a:pPr algn="l"/>
            <a:r>
              <a:rPr lang="en-GB" sz="1700" dirty="0">
                <a:solidFill>
                  <a:schemeClr val="tx1"/>
                </a:solidFill>
              </a:rPr>
              <a:t>Assistant Professor Grade-1</a:t>
            </a:r>
          </a:p>
          <a:p>
            <a:pPr algn="l"/>
            <a:r>
              <a:rPr lang="en-GB" sz="1700" dirty="0">
                <a:solidFill>
                  <a:schemeClr val="tx1"/>
                </a:solidFill>
              </a:rPr>
              <a:t>School of Computer Science Engineering </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PROJECT </a:t>
            </a:r>
          </a:p>
          <a:p>
            <a:r>
              <a:rPr lang="en-GB" sz="2800" dirty="0">
                <a:solidFill>
                  <a:schemeClr val="tx1"/>
                </a:solidFill>
              </a:rPr>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E5BBF-06CF-17F6-F757-5D9B477D9333}"/>
              </a:ext>
            </a:extLst>
          </p:cNvPr>
          <p:cNvSpPr>
            <a:spLocks noGrp="1"/>
          </p:cNvSpPr>
          <p:nvPr>
            <p:ph idx="1"/>
          </p:nvPr>
        </p:nvSpPr>
        <p:spPr>
          <a:xfrm>
            <a:off x="838200" y="369651"/>
            <a:ext cx="10515600" cy="5330758"/>
          </a:xfrm>
        </p:spPr>
        <p:txBody>
          <a:bodyPr>
            <a:noAutofit/>
          </a:bodyPr>
          <a:lstStyle/>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Blood Donor Database: </a:t>
            </a:r>
            <a:endParaRPr lang="en-IN" sz="20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access information on nearby blood donors, fostering timely access to critical healthcare resources. </a:t>
            </a:r>
          </a:p>
          <a:p>
            <a:pPr indent="-6350">
              <a:lnSpc>
                <a:spcPct val="103000"/>
              </a:lnSpc>
              <a:spcAft>
                <a:spcPts val="80"/>
              </a:spcAft>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Donors may register through the app, providing their availability and blood type.</a:t>
            </a: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2.Doctor Interaction: </a:t>
            </a:r>
            <a:endParaRPr lang="en-IN" sz="20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Doctors can create and manage their profiles on the app, including their specialties, qualifications, and availability. </a:t>
            </a:r>
          </a:p>
          <a:p>
            <a:pPr marR="3810" indent="-6350" algn="just">
              <a:lnSpc>
                <a:spcPct val="103000"/>
              </a:lnSpc>
              <a:spcAft>
                <a:spcPts val="80"/>
              </a:spcAft>
            </a:pPr>
            <a:r>
              <a:rPr lang="en-IN" sz="2000" kern="100" dirty="0">
                <a:solidFill>
                  <a:srgbClr val="000000"/>
                </a:solidFill>
                <a:effectLst/>
                <a:latin typeface="Times New Roman" panose="02020603050405020304" pitchFamily="18" charset="0"/>
                <a:ea typeface="Times New Roman" panose="02020603050405020304" pitchFamily="18" charset="0"/>
              </a:rPr>
              <a:t>Appointment Management: </a:t>
            </a:r>
            <a:endParaRPr lang="en-IN" sz="2000" kern="100" dirty="0">
              <a:solidFill>
                <a:srgbClr val="000000"/>
              </a:solidFill>
              <a:latin typeface="Calibri" panose="020F0502020204030204" pitchFamily="34" charset="0"/>
              <a:ea typeface="Calibri" panose="020F0502020204030204" pitchFamily="34" charset="0"/>
            </a:endParaRPr>
          </a:p>
          <a:p>
            <a:pPr marR="3810" indent="-6350" algn="just">
              <a:lnSpc>
                <a:spcPct val="103000"/>
              </a:lnSpc>
              <a:spcAft>
                <a:spcPts val="80"/>
              </a:spcAft>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Doctors can view their appointment schedules. </a:t>
            </a:r>
            <a:endParaRPr lang="en-IN" sz="20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3.Hospital Interaction: </a:t>
            </a:r>
            <a:endParaRPr lang="en-IN" sz="2000" b="1"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2000" kern="100" dirty="0">
                <a:solidFill>
                  <a:srgbClr val="000000"/>
                </a:solidFill>
                <a:latin typeface="Calibri" panose="020F0502020204030204" pitchFamily="34" charset="0"/>
                <a:ea typeface="Calibri" panose="020F0502020204030204" pitchFamily="34" charset="0"/>
              </a:rPr>
              <a:t>They will get the appointment for the user</a:t>
            </a:r>
            <a:r>
              <a:rPr lang="en-IN" sz="2000" b="1" kern="100" dirty="0">
                <a:solidFill>
                  <a:srgbClr val="000000"/>
                </a:solidFill>
                <a:latin typeface="Calibri" panose="020F0502020204030204" pitchFamily="34" charset="0"/>
                <a:ea typeface="Calibri" panose="020F0502020204030204" pitchFamily="34" charset="0"/>
              </a:rPr>
              <a:t>.</a:t>
            </a:r>
            <a:endParaRPr lang="en-IN" sz="2000"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dirty="0">
                <a:solidFill>
                  <a:srgbClr val="000000"/>
                </a:solidFill>
                <a:effectLst/>
                <a:latin typeface="Times New Roman" panose="02020603050405020304" pitchFamily="18" charset="0"/>
                <a:ea typeface="Times New Roman" panose="02020603050405020304" pitchFamily="18" charset="0"/>
              </a:rPr>
              <a:t>Hospitals integrate their information into the system, including details </a:t>
            </a:r>
            <a:endParaRPr lang="en-IN" sz="2000" dirty="0"/>
          </a:p>
        </p:txBody>
      </p:sp>
    </p:spTree>
    <p:extLst>
      <p:ext uri="{BB962C8B-B14F-4D97-AF65-F5344CB8AC3E}">
        <p14:creationId xmlns:p14="http://schemas.microsoft.com/office/powerpoint/2010/main" val="62140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GB" b="1" dirty="0"/>
              <a:t>Proposed Methodology</a:t>
            </a:r>
          </a:p>
        </p:txBody>
      </p:sp>
      <p:sp>
        <p:nvSpPr>
          <p:cNvPr id="4" name="TextBox 2">
            <a:extLst>
              <a:ext uri="{FF2B5EF4-FFF2-40B4-BE49-F238E27FC236}">
                <a16:creationId xmlns:a16="http://schemas.microsoft.com/office/drawing/2014/main" id="{86624009-B8C3-2E64-3BC8-0D60E7D87EF6}"/>
              </a:ext>
            </a:extLst>
          </p:cNvPr>
          <p:cNvSpPr txBox="1">
            <a:spLocks noGrp="1"/>
          </p:cNvSpPr>
          <p:nvPr>
            <p:ph idx="1"/>
          </p:nvPr>
        </p:nvSpPr>
        <p:spPr>
          <a:xfrm>
            <a:off x="838200" y="1147708"/>
            <a:ext cx="10515600" cy="47144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2400" dirty="0">
                <a:latin typeface="Times New Roman" panose="02020603050405020304" pitchFamily="18" charset="0"/>
                <a:cs typeface="Times New Roman" panose="02020603050405020304" pitchFamily="18" charset="0"/>
              </a:rPr>
              <a:t>The proposed healthcare management system envisions a comprehensive, integrated platform that revolutionizes the healthcare landscape.</a:t>
            </a:r>
          </a:p>
          <a:p>
            <a:pPr algn="just">
              <a:lnSpc>
                <a:spcPct val="150000"/>
              </a:lnSpc>
            </a:pPr>
            <a:r>
              <a:rPr lang="en-IN" sz="2400" dirty="0">
                <a:latin typeface="Times New Roman" panose="02020603050405020304" pitchFamily="18" charset="0"/>
                <a:cs typeface="Times New Roman" panose="02020603050405020304" pitchFamily="18" charset="0"/>
              </a:rPr>
              <a:t> It offers secure access for administrators to manage hospitals and blood donors, while hospitals can efficiently handle doctor appointments. </a:t>
            </a:r>
          </a:p>
          <a:p>
            <a:pPr algn="just">
              <a:lnSpc>
                <a:spcPct val="150000"/>
              </a:lnSpc>
            </a:pPr>
            <a:r>
              <a:rPr lang="en-IN" sz="2400" dirty="0">
                <a:latin typeface="Times New Roman" panose="02020603050405020304" pitchFamily="18" charset="0"/>
                <a:cs typeface="Times New Roman" panose="02020603050405020304" pitchFamily="18" charset="0"/>
              </a:rPr>
              <a:t>Doctors can seamlessly manage appointments and update statuses, ensuring real-time information. Users will benefit from a user-friendly interface that allows registration, easy login, and access to information on nearby hospitals and available blood donors within a 150-mile radius. </a:t>
            </a:r>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8F0DF5-7961-BB71-61E3-D420A562E160}"/>
              </a:ext>
            </a:extLst>
          </p:cNvPr>
          <p:cNvSpPr>
            <a:spLocks noGrp="1"/>
          </p:cNvSpPr>
          <p:nvPr>
            <p:ph idx="1"/>
          </p:nvPr>
        </p:nvSpPr>
        <p:spPr>
          <a:xfrm>
            <a:off x="838200" y="1387011"/>
            <a:ext cx="10515600" cy="4789951"/>
          </a:xfrm>
        </p:spPr>
        <p:txBody>
          <a:bodyPr>
            <a:normAutofit/>
          </a:bodyPr>
          <a:lstStyle/>
          <a:p>
            <a:pPr marL="342900" marR="53340" lvl="0" indent="-342900" algn="just" fontAlgn="base">
              <a:lnSpc>
                <a:spcPct val="113000"/>
              </a:lnSpc>
              <a:spcAft>
                <a:spcPts val="25"/>
              </a:spcAft>
              <a:buClr>
                <a:srgbClr val="000000"/>
              </a:buClr>
              <a:buSzPts val="1400"/>
              <a:buFont typeface="Arial" panose="020B0604020202020204" pitchFamily="34" charset="0"/>
              <a:buChar char="•"/>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Admin:</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Administrators, through a secure login, gain the power to manage healthcare facilities efficiently. They can effortlessly add new hospitals to the system, view and update hospital information, and maintain a database of blood donors, ensuring a comprehensive healthcare network. Upon completing their tasks, administrators can securely log out. </a:t>
            </a:r>
            <a:endParaRPr lang="en-IN" sz="2000" kern="100" dirty="0">
              <a:solidFill>
                <a:srgbClr val="000000"/>
              </a:solidFill>
              <a:effectLst/>
              <a:latin typeface="Calibri" panose="020F0502020204030204" pitchFamily="34" charset="0"/>
              <a:ea typeface="Calibri" panose="020F0502020204030204" pitchFamily="34" charset="0"/>
            </a:endParaRPr>
          </a:p>
          <a:p>
            <a:pPr marL="342900" marR="53340" lvl="0" indent="-342900" algn="just" fontAlgn="base">
              <a:lnSpc>
                <a:spcPct val="113000"/>
              </a:lnSpc>
              <a:spcAft>
                <a:spcPts val="25"/>
              </a:spcAft>
              <a:buClr>
                <a:srgbClr val="000000"/>
              </a:buClr>
              <a:buSzPts val="1400"/>
              <a:buFont typeface="Arial" panose="020B0604020202020204" pitchFamily="34" charset="0"/>
              <a:buChar char="•"/>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Hospital:</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Hospitals access the system through their unique login credentials. They can seamlessly add doctors to their staff, monitor and view patient appointments, and log out after ensuring effective hospital management. </a:t>
            </a:r>
            <a:endParaRPr lang="en-IN" sz="2000" kern="100" dirty="0">
              <a:solidFill>
                <a:srgbClr val="000000"/>
              </a:solidFill>
              <a:effectLst/>
              <a:latin typeface="Calibri" panose="020F0502020204030204" pitchFamily="34" charset="0"/>
              <a:ea typeface="Calibri" panose="020F0502020204030204" pitchFamily="34" charset="0"/>
            </a:endParaRPr>
          </a:p>
          <a:p>
            <a:pPr marL="342900" marR="53340" lvl="0" indent="-342900" algn="just" fontAlgn="base">
              <a:lnSpc>
                <a:spcPct val="113000"/>
              </a:lnSpc>
              <a:spcAft>
                <a:spcPts val="25"/>
              </a:spcAft>
              <a:buClr>
                <a:srgbClr val="000000"/>
              </a:buClr>
              <a:buSzPts val="1400"/>
              <a:buFont typeface="Arial" panose="020B0604020202020204" pitchFamily="34" charset="0"/>
              <a:buChar char="•"/>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Doctor:</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Doctors log in to view their appointment schedules and provide real-time status updates, simplifying patient management. After performing their duties, doctors securely log out. </a:t>
            </a:r>
            <a:r>
              <a:rPr lang="en-IN" sz="2000" kern="100" dirty="0">
                <a:solidFill>
                  <a:srgbClr val="000000"/>
                </a:solidFill>
                <a:effectLst/>
                <a:latin typeface="Times New Roman" panose="02020603050405020304" pitchFamily="18" charset="0"/>
                <a:ea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endParaRPr>
          </a:p>
          <a:p>
            <a:pPr marL="342900" marR="53340" lvl="0" indent="-342900" algn="just" fontAlgn="base">
              <a:lnSpc>
                <a:spcPct val="113000"/>
              </a:lnSpc>
              <a:spcAft>
                <a:spcPts val="25"/>
              </a:spcAft>
              <a:buClr>
                <a:srgbClr val="000000"/>
              </a:buClr>
              <a:buSzPts val="1400"/>
              <a:buFont typeface="Arial" panose="020B0604020202020204" pitchFamily="34" charset="0"/>
              <a:buChar char="•"/>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User:</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Users, registering and logging in, enjoy easy access to nearby hospitals and available </a:t>
            </a:r>
            <a:endParaRPr lang="en-IN" sz="2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9682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20889D3-14BF-7D5F-A3CC-A397944B1063}"/>
              </a:ext>
            </a:extLst>
          </p:cNvPr>
          <p:cNvSpPr txBox="1">
            <a:spLocks noGrp="1"/>
          </p:cNvSpPr>
          <p:nvPr>
            <p:ph idx="1"/>
          </p:nvPr>
        </p:nvSpPr>
        <p:spPr>
          <a:xfrm>
            <a:off x="575354" y="366694"/>
            <a:ext cx="10860640" cy="4652556"/>
          </a:xfrm>
          <a:prstGeom prst="rect">
            <a:avLst/>
          </a:prstGeom>
          <a:noFill/>
        </p:spPr>
        <p:txBody>
          <a:bodyPr wrap="square">
            <a:spAutoFit/>
          </a:bodyPr>
          <a:lstStyle/>
          <a:p>
            <a:pPr algn="just">
              <a:lnSpc>
                <a:spcPct val="107000"/>
              </a:lnSpc>
              <a:spcAft>
                <a:spcPts val="800"/>
              </a:spcAft>
            </a:pPr>
            <a:r>
              <a:rPr lang="en-IN" sz="2400" kern="100" dirty="0">
                <a:solidFill>
                  <a:srgbClr val="000000"/>
                </a:solidFill>
                <a:effectLst/>
                <a:latin typeface="Times New Roman" panose="02020603050405020304" pitchFamily="18" charset="0"/>
                <a:ea typeface="Times New Roman" panose="02020603050405020304" pitchFamily="18" charset="0"/>
              </a:rPr>
              <a:t>Specify that the system incorporates automated appointment reminders and notifications for both doctors and users. This feature can help reduce missed appointments, enhance communication, and improve overall scheduling </a:t>
            </a:r>
            <a:r>
              <a:rPr lang="en-IN" sz="2400" kern="100" dirty="0" err="1">
                <a:solidFill>
                  <a:srgbClr val="000000"/>
                </a:solidFill>
                <a:effectLst/>
                <a:latin typeface="Times New Roman" panose="02020603050405020304" pitchFamily="18" charset="0"/>
                <a:ea typeface="Times New Roman" panose="02020603050405020304" pitchFamily="18" charset="0"/>
              </a:rPr>
              <a:t>efficiency.Highlight</a:t>
            </a:r>
            <a:r>
              <a:rPr lang="en-IN" sz="2400" kern="100" dirty="0">
                <a:solidFill>
                  <a:srgbClr val="000000"/>
                </a:solidFill>
                <a:effectLst/>
                <a:latin typeface="Times New Roman" panose="02020603050405020304" pitchFamily="18" charset="0"/>
                <a:ea typeface="Times New Roman" panose="02020603050405020304" pitchFamily="18" charset="0"/>
              </a:rPr>
              <a:t> the inclusion of a feedback and rating system for users to provide reviews about their healthcare experiences. This not only serves as a valuable tool for quality improvement but also helps users make informed decisions about choosing healthcare providers. If applicable, mention that the system includes a feature to assist users in locating nearby emergency services. This can be crucial in emergency situations, providing users with quick access to critical healthcare facilities.</a:t>
            </a:r>
            <a:endParaRPr lang="en-IN" sz="2400" kern="1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endParaRPr lang="en-IN" sz="2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0181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BA7A2-1992-75C7-3FAA-35B7ACA5F183}"/>
              </a:ext>
            </a:extLst>
          </p:cNvPr>
          <p:cNvSpPr>
            <a:spLocks noGrp="1"/>
          </p:cNvSpPr>
          <p:nvPr>
            <p:ph idx="1"/>
          </p:nvPr>
        </p:nvSpPr>
        <p:spPr>
          <a:xfrm>
            <a:off x="838200" y="328773"/>
            <a:ext cx="10515600" cy="5848190"/>
          </a:xfrm>
        </p:spPr>
        <p:txBody>
          <a:bodyPr>
            <a:normAutofit/>
          </a:bodyPr>
          <a:lstStyle/>
          <a:p>
            <a:pPr algn="just">
              <a:lnSpc>
                <a:spcPct val="107000"/>
              </a:lnSpc>
              <a:spcAft>
                <a:spcPts val="800"/>
              </a:spcAft>
            </a:pPr>
            <a:r>
              <a:rPr lang="en-IN" sz="2400" kern="100" dirty="0">
                <a:solidFill>
                  <a:srgbClr val="000000"/>
                </a:solidFill>
                <a:effectLst/>
                <a:latin typeface="Times New Roman" panose="02020603050405020304" pitchFamily="18" charset="0"/>
                <a:ea typeface="Times New Roman" panose="02020603050405020304" pitchFamily="18" charset="0"/>
              </a:rPr>
              <a:t>Emphasize if the system supports telemedicine services, allowing doctors to conduct virtual consultations. This can be particularly beneficial for users who may not be able to visit a hospital physically. Specify whether the system is accessible through multiple platforms, such as web browsers, mobile applications, and tablets. This ensures flexibility and convenience for users and healthcare providers who may prefer different devices.</a:t>
            </a:r>
            <a:endParaRPr lang="en-IN" sz="2400" kern="1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endParaRPr lang="en-IN" sz="2400" kern="1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2400" kern="100" dirty="0">
                <a:solidFill>
                  <a:srgbClr val="000000"/>
                </a:solidFill>
                <a:effectLst/>
                <a:latin typeface="Times New Roman" panose="02020603050405020304" pitchFamily="18" charset="0"/>
                <a:ea typeface="Times New Roman" panose="02020603050405020304" pitchFamily="18" charset="0"/>
              </a:rPr>
              <a:t>Discuss the use of data analytics tools for administrators to </a:t>
            </a:r>
            <a:r>
              <a:rPr lang="en-IN" sz="2400" kern="100" dirty="0" err="1">
                <a:solidFill>
                  <a:srgbClr val="000000"/>
                </a:solidFill>
                <a:effectLst/>
                <a:latin typeface="Times New Roman" panose="02020603050405020304" pitchFamily="18" charset="0"/>
                <a:ea typeface="Times New Roman" panose="02020603050405020304" pitchFamily="18" charset="0"/>
              </a:rPr>
              <a:t>analyze</a:t>
            </a:r>
            <a:r>
              <a:rPr lang="en-IN" sz="2400" kern="100" dirty="0">
                <a:solidFill>
                  <a:srgbClr val="000000"/>
                </a:solidFill>
                <a:effectLst/>
                <a:latin typeface="Times New Roman" panose="02020603050405020304" pitchFamily="18" charset="0"/>
                <a:ea typeface="Times New Roman" panose="02020603050405020304" pitchFamily="18" charset="0"/>
              </a:rPr>
              <a:t> healthcare trends, manage resource allocation efficiently, and make informed decisions for the overall improvement of healthcare </a:t>
            </a:r>
            <a:r>
              <a:rPr lang="en-IN" sz="2400" kern="100" dirty="0" err="1">
                <a:solidFill>
                  <a:srgbClr val="000000"/>
                </a:solidFill>
                <a:effectLst/>
                <a:latin typeface="Times New Roman" panose="02020603050405020304" pitchFamily="18" charset="0"/>
                <a:ea typeface="Times New Roman" panose="02020603050405020304" pitchFamily="18" charset="0"/>
              </a:rPr>
              <a:t>services.Mention</a:t>
            </a:r>
            <a:r>
              <a:rPr lang="en-IN" sz="2400" kern="100" dirty="0">
                <a:solidFill>
                  <a:srgbClr val="000000"/>
                </a:solidFill>
                <a:effectLst/>
                <a:latin typeface="Times New Roman" panose="02020603050405020304" pitchFamily="18" charset="0"/>
                <a:ea typeface="Times New Roman" panose="02020603050405020304" pitchFamily="18" charset="0"/>
              </a:rPr>
              <a:t> that the system includes training modules and ongoing support services for administrators, hospital staff, doctors, and users to ensure effective utilization and a smooth user experience.</a:t>
            </a:r>
            <a:endParaRPr lang="en-IN" sz="24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79377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4412"/>
          </a:xfrm>
        </p:spPr>
        <p:txBody>
          <a:bodyPr>
            <a:normAutofit fontScale="90000"/>
          </a:bodyPr>
          <a:lstStyle/>
          <a:p>
            <a:r>
              <a:rPr lang="en-GB" b="1" dirty="0"/>
              <a:t>Objectives</a:t>
            </a:r>
          </a:p>
        </p:txBody>
      </p:sp>
      <p:sp>
        <p:nvSpPr>
          <p:cNvPr id="4" name="Content Placeholder 2"/>
          <p:cNvSpPr>
            <a:spLocks noGrp="1"/>
          </p:cNvSpPr>
          <p:nvPr>
            <p:ph idx="1"/>
          </p:nvPr>
        </p:nvSpPr>
        <p:spPr>
          <a:xfrm>
            <a:off x="444617" y="1246787"/>
            <a:ext cx="10833682" cy="46916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15000"/>
              </a:lnSpc>
              <a:spcAft>
                <a:spcPts val="1000"/>
              </a:spcAft>
              <a:buNone/>
              <a:tabLst>
                <a:tab pos="457200" algn="l"/>
              </a:tabLst>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3EE06DD9-B34B-C2FB-5976-009AE39328A4}"/>
              </a:ext>
            </a:extLst>
          </p:cNvPr>
          <p:cNvSpPr txBox="1"/>
          <p:nvPr/>
        </p:nvSpPr>
        <p:spPr>
          <a:xfrm>
            <a:off x="838200" y="919537"/>
            <a:ext cx="10833682" cy="5708294"/>
          </a:xfrm>
          <a:prstGeom prst="rect">
            <a:avLst/>
          </a:prstGeom>
          <a:noFill/>
        </p:spPr>
        <p:txBody>
          <a:bodyPr wrap="square" rtlCol="0">
            <a:spAutoFit/>
          </a:bodyPr>
          <a:lstStyle/>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User Interaction: </a:t>
            </a:r>
            <a:endParaRPr lang="en-IN" sz="20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   Registration and Login: </a:t>
            </a:r>
            <a:endParaRPr lang="en-IN" sz="20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register on the app, providing essential details for     a personalized experience. </a:t>
            </a:r>
          </a:p>
          <a:p>
            <a:pPr marR="3810" lvl="0" algn="just" fontAlgn="base">
              <a:lnSpc>
                <a:spcPct val="103000"/>
              </a:lnSpc>
              <a:spcAft>
                <a:spcPts val="80"/>
              </a:spcAft>
              <a:buClr>
                <a:srgbClr val="000000"/>
              </a:buClr>
              <a:buSzPts val="1600"/>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Secure login methods, such as email verification or password authentication, ensure data integrity. </a:t>
            </a:r>
          </a:p>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   Hospital Search: </a:t>
            </a:r>
            <a:endParaRPr lang="en-IN" sz="20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search for nearby hospitals based on location, specialty, or other relevant criteria. - The app utilizes </a:t>
            </a:r>
          </a:p>
          <a:p>
            <a:pPr indent="-6350">
              <a:lnSpc>
                <a:spcPct val="103000"/>
              </a:lnSpc>
              <a:spcAft>
                <a:spcPts val="80"/>
              </a:spcAft>
            </a:pPr>
            <a:r>
              <a:rPr lang="en-IN" sz="2000" b="1" kern="100" dirty="0">
                <a:solidFill>
                  <a:srgbClr val="000000"/>
                </a:solidFill>
                <a:effectLst/>
                <a:latin typeface="Times New Roman" panose="02020603050405020304" pitchFamily="18" charset="0"/>
                <a:ea typeface="Times New Roman" panose="02020603050405020304" pitchFamily="18" charset="0"/>
              </a:rPr>
              <a:t>   Appointment Booking: </a:t>
            </a:r>
            <a:endParaRPr lang="en-IN" sz="20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20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view available appointment slots for doctors at their chosen hospital. </a:t>
            </a:r>
          </a:p>
          <a:p>
            <a:pPr indent="-6350">
              <a:lnSpc>
                <a:spcPct val="103000"/>
              </a:lnSpc>
              <a:spcAft>
                <a:spcPts val="80"/>
              </a:spcAft>
            </a:pP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Booking functionality allows users to schedule appointments conveniently. </a:t>
            </a:r>
          </a:p>
          <a:p>
            <a:pPr>
              <a:lnSpc>
                <a:spcPct val="107000"/>
              </a:lnSpc>
              <a:spcAft>
                <a:spcPts val="800"/>
              </a:spcAft>
            </a:pPr>
            <a:r>
              <a:rPr lang="en-IN" sz="2000" b="1"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a:solidFill>
                  <a:srgbClr val="000000"/>
                </a:solidFill>
                <a:latin typeface="Calibri" panose="020F0502020204030204" pitchFamily="34" charset="0"/>
                <a:ea typeface="Calibri" panose="020F0502020204030204" pitchFamily="34" charset="0"/>
              </a:rPr>
              <a:t>  </a:t>
            </a:r>
            <a:r>
              <a:rPr lang="en-IN" sz="2000" b="1" kern="100" dirty="0">
                <a:solidFill>
                  <a:srgbClr val="000000"/>
                </a:solidFill>
                <a:effectLst/>
                <a:latin typeface="Times New Roman" panose="02020603050405020304" pitchFamily="18" charset="0"/>
                <a:ea typeface="Times New Roman" panose="02020603050405020304" pitchFamily="18" charset="0"/>
              </a:rPr>
              <a:t>Blood Donor Database: </a:t>
            </a:r>
            <a:endParaRPr lang="en-IN" sz="2000" b="1" kern="100" dirty="0">
              <a:solidFill>
                <a:srgbClr val="000000"/>
              </a:solidFill>
              <a:latin typeface="Calibri" panose="020F0502020204030204" pitchFamily="34" charset="0"/>
              <a:ea typeface="Calibri" panose="020F0502020204030204" pitchFamily="34" charset="0"/>
            </a:endParaRPr>
          </a:p>
          <a:p>
            <a:pPr>
              <a:lnSpc>
                <a:spcPct val="107000"/>
              </a:lnSpc>
              <a:spcAft>
                <a:spcPts val="800"/>
              </a:spcAft>
            </a:pPr>
            <a:r>
              <a:rPr lang="en-IN" sz="20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access information on nearby blood donors, fostering timely access to critical healthcare resources.        </a:t>
            </a:r>
          </a:p>
          <a:p>
            <a:pPr>
              <a:lnSpc>
                <a:spcPct val="107000"/>
              </a:lnSpc>
              <a:spcAft>
                <a:spcPts val="800"/>
              </a:spcAft>
            </a:pP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Donors may register through the app, providing their availability and blood type.</a:t>
            </a: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Times New Roman" panose="02020603050405020304" pitchFamily="18" charset="0"/>
                <a:ea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66672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DF409-9E5B-7D10-3AF9-F54257298ABC}"/>
              </a:ext>
            </a:extLst>
          </p:cNvPr>
          <p:cNvSpPr>
            <a:spLocks noGrp="1"/>
          </p:cNvSpPr>
          <p:nvPr>
            <p:ph idx="1"/>
          </p:nvPr>
        </p:nvSpPr>
        <p:spPr>
          <a:xfrm>
            <a:off x="838200" y="603000"/>
            <a:ext cx="10515600" cy="4351338"/>
          </a:xfrm>
        </p:spPr>
        <p:txBody>
          <a:bodyPr>
            <a:noAutofit/>
          </a:bodyPr>
          <a:lstStyle/>
          <a:p>
            <a:pPr indent="-6350">
              <a:lnSpc>
                <a:spcPct val="103000"/>
              </a:lnSpc>
              <a:spcAft>
                <a:spcPts val="80"/>
              </a:spcAft>
            </a:pPr>
            <a:r>
              <a:rPr lang="en-IN" sz="2400" b="1" kern="100" dirty="0">
                <a:solidFill>
                  <a:srgbClr val="000000"/>
                </a:solidFill>
                <a:effectLst/>
                <a:latin typeface="Times New Roman" panose="02020603050405020304" pitchFamily="18" charset="0"/>
                <a:ea typeface="Times New Roman" panose="02020603050405020304" pitchFamily="18" charset="0"/>
              </a:rPr>
              <a:t>Doctor Interaction: </a:t>
            </a:r>
            <a:endParaRPr lang="en-IN" sz="2400" kern="100" dirty="0">
              <a:solidFill>
                <a:srgbClr val="000000"/>
              </a:solidFill>
              <a:effectLst/>
              <a:latin typeface="Calibri" panose="020F0502020204030204" pitchFamily="34" charset="0"/>
              <a:ea typeface="Calibri" panose="020F0502020204030204" pitchFamily="34" charset="0"/>
            </a:endParaRPr>
          </a:p>
          <a:p>
            <a:pPr marL="0" marR="3810" lvl="0" indent="0" algn="just" fontAlgn="base">
              <a:lnSpc>
                <a:spcPct val="103000"/>
              </a:lnSpc>
              <a:spcAft>
                <a:spcPts val="80"/>
              </a:spcAft>
              <a:buClr>
                <a:srgbClr val="000000"/>
              </a:buClr>
              <a:buSzPts val="1600"/>
              <a:buNone/>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Doctors can create and manage their profiles on the app, including their      </a:t>
            </a:r>
          </a:p>
          <a:p>
            <a:pPr marL="0" marR="3810" lvl="0" indent="0" algn="just" fontAlgn="base">
              <a:lnSpc>
                <a:spcPct val="103000"/>
              </a:lnSpc>
              <a:spcAft>
                <a:spcPts val="80"/>
              </a:spcAft>
              <a:buClr>
                <a:srgbClr val="000000"/>
              </a:buClr>
              <a:buSzPts val="1600"/>
              <a:buNone/>
            </a:pPr>
            <a:r>
              <a:rPr lang="en-IN"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specialties, qualifications, and        </a:t>
            </a:r>
          </a:p>
          <a:p>
            <a:pPr marL="0" marR="3810" lvl="0" indent="0" algn="just" fontAlgn="base">
              <a:lnSpc>
                <a:spcPct val="103000"/>
              </a:lnSpc>
              <a:spcAft>
                <a:spcPts val="80"/>
              </a:spcAft>
              <a:buClr>
                <a:srgbClr val="000000"/>
              </a:buClr>
              <a:buSzPts val="1600"/>
              <a:buNone/>
            </a:pPr>
            <a:r>
              <a:rPr lang="en-IN"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availability. </a:t>
            </a:r>
          </a:p>
          <a:p>
            <a:pPr marR="3810" indent="-6350" algn="just">
              <a:lnSpc>
                <a:spcPct val="103000"/>
              </a:lnSpc>
              <a:spcAft>
                <a:spcPts val="80"/>
              </a:spcAft>
            </a:pPr>
            <a:r>
              <a:rPr lang="en-IN" sz="2400" kern="100" dirty="0">
                <a:solidFill>
                  <a:srgbClr val="000000"/>
                </a:solidFill>
                <a:effectLst/>
                <a:latin typeface="Times New Roman" panose="02020603050405020304" pitchFamily="18" charset="0"/>
                <a:ea typeface="Times New Roman" panose="02020603050405020304" pitchFamily="18" charset="0"/>
              </a:rPr>
              <a:t>Appointment Management: </a:t>
            </a:r>
            <a:endParaRPr lang="en-IN" sz="2400" kern="100" dirty="0">
              <a:solidFill>
                <a:srgbClr val="000000"/>
              </a:solidFill>
              <a:effectLst/>
              <a:latin typeface="Calibri" panose="020F0502020204030204" pitchFamily="34" charset="0"/>
              <a:ea typeface="Calibri" panose="020F0502020204030204" pitchFamily="34" charset="0"/>
            </a:endParaRPr>
          </a:p>
          <a:p>
            <a:pPr marL="0" marR="3810" lvl="0" indent="0" algn="just" fontAlgn="base">
              <a:lnSpc>
                <a:spcPct val="103000"/>
              </a:lnSpc>
              <a:spcAft>
                <a:spcPts val="80"/>
              </a:spcAft>
              <a:buClr>
                <a:srgbClr val="000000"/>
              </a:buClr>
              <a:buSzPts val="1600"/>
              <a:buNone/>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Doctors can view their appointment schedules. </a:t>
            </a:r>
          </a:p>
          <a:p>
            <a:pPr indent="-6350">
              <a:lnSpc>
                <a:spcPct val="103000"/>
              </a:lnSpc>
              <a:spcAft>
                <a:spcPts val="80"/>
              </a:spcAft>
            </a:pPr>
            <a:r>
              <a:rPr lang="en-IN" sz="2400" b="1" kern="100" dirty="0">
                <a:solidFill>
                  <a:srgbClr val="000000"/>
                </a:solidFill>
                <a:effectLst/>
                <a:latin typeface="Times New Roman" panose="02020603050405020304" pitchFamily="18" charset="0"/>
                <a:ea typeface="Times New Roman" panose="02020603050405020304" pitchFamily="18" charset="0"/>
              </a:rPr>
              <a:t> Hospital Interaction: </a:t>
            </a:r>
            <a:endParaRPr lang="en-IN" sz="2400" kern="100" dirty="0">
              <a:solidFill>
                <a:srgbClr val="000000"/>
              </a:solidFill>
              <a:effectLst/>
              <a:latin typeface="Calibri" panose="020F0502020204030204" pitchFamily="34" charset="0"/>
              <a:ea typeface="Calibri" panose="020F0502020204030204" pitchFamily="34" charset="0"/>
            </a:endParaRPr>
          </a:p>
          <a:p>
            <a:pPr marR="3810" indent="-6350" algn="just">
              <a:lnSpc>
                <a:spcPct val="103000"/>
              </a:lnSpc>
              <a:spcAft>
                <a:spcPts val="80"/>
              </a:spcAft>
            </a:pPr>
            <a:r>
              <a:rPr lang="en-IN" sz="2400" kern="100" dirty="0">
                <a:solidFill>
                  <a:srgbClr val="000000"/>
                </a:solidFill>
                <a:effectLst/>
                <a:latin typeface="Times New Roman" panose="02020603050405020304" pitchFamily="18" charset="0"/>
                <a:ea typeface="Times New Roman" panose="02020603050405020304" pitchFamily="18" charset="0"/>
              </a:rPr>
              <a:t>-System Integration: </a:t>
            </a:r>
          </a:p>
          <a:p>
            <a:pPr marR="3810" indent="-6350" algn="just">
              <a:lnSpc>
                <a:spcPct val="103000"/>
              </a:lnSpc>
              <a:spcAft>
                <a:spcPts val="80"/>
              </a:spcAft>
            </a:pPr>
            <a:r>
              <a:rPr lang="en-IN" sz="2400" dirty="0">
                <a:solidFill>
                  <a:srgbClr val="000000"/>
                </a:solidFill>
                <a:effectLst/>
                <a:latin typeface="Times New Roman" panose="02020603050405020304" pitchFamily="18" charset="0"/>
                <a:ea typeface="Times New Roman" panose="02020603050405020304" pitchFamily="18" charset="0"/>
              </a:rPr>
              <a:t>Hospitals integrate their information into the system, including details </a:t>
            </a:r>
            <a:endParaRPr lang="en-IN" sz="2400" dirty="0"/>
          </a:p>
        </p:txBody>
      </p:sp>
    </p:spTree>
    <p:extLst>
      <p:ext uri="{BB962C8B-B14F-4D97-AF65-F5344CB8AC3E}">
        <p14:creationId xmlns:p14="http://schemas.microsoft.com/office/powerpoint/2010/main" val="282474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94" y="365126"/>
            <a:ext cx="10705166" cy="983616"/>
          </a:xfrm>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endParaRPr lang="en-GB"/>
          </a:p>
        </p:txBody>
      </p:sp>
      <p:pic>
        <p:nvPicPr>
          <p:cNvPr id="4" name="Content Placeholder 4"/>
          <p:cNvPicPr>
            <a:picLocks noGrp="1"/>
          </p:cNvPicPr>
          <p:nvPr/>
        </p:nvPicPr>
        <p:blipFill>
          <a:blip r:embed="rId2"/>
          <a:stretch>
            <a:fillRect/>
          </a:stretch>
        </p:blipFill>
        <p:spPr>
          <a:xfrm>
            <a:off x="527693" y="1348741"/>
            <a:ext cx="8200468" cy="4697412"/>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3A07E5-9ED2-3E50-BB68-3E002C3A561F}"/>
              </a:ext>
            </a:extLst>
          </p:cNvPr>
          <p:cNvPicPr/>
          <p:nvPr/>
        </p:nvPicPr>
        <p:blipFill>
          <a:blip r:embed="rId2"/>
          <a:stretch>
            <a:fillRect/>
          </a:stretch>
        </p:blipFill>
        <p:spPr>
          <a:xfrm>
            <a:off x="1797978" y="986319"/>
            <a:ext cx="8250148" cy="4818580"/>
          </a:xfrm>
          <a:prstGeom prst="rect">
            <a:avLst/>
          </a:prstGeom>
        </p:spPr>
      </p:pic>
      <p:sp>
        <p:nvSpPr>
          <p:cNvPr id="3" name="TextBox 2">
            <a:extLst>
              <a:ext uri="{FF2B5EF4-FFF2-40B4-BE49-F238E27FC236}">
                <a16:creationId xmlns:a16="http://schemas.microsoft.com/office/drawing/2014/main" id="{CB327D41-6CD6-593F-4537-6A2BD56CCD30}"/>
              </a:ext>
            </a:extLst>
          </p:cNvPr>
          <p:cNvSpPr txBox="1"/>
          <p:nvPr/>
        </p:nvSpPr>
        <p:spPr>
          <a:xfrm>
            <a:off x="1746607" y="226031"/>
            <a:ext cx="4243227"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 Diagram</a:t>
            </a:r>
            <a:endParaRPr lang="en-IN" sz="2800" dirty="0"/>
          </a:p>
        </p:txBody>
      </p:sp>
    </p:spTree>
    <p:extLst>
      <p:ext uri="{BB962C8B-B14F-4D97-AF65-F5344CB8AC3E}">
        <p14:creationId xmlns:p14="http://schemas.microsoft.com/office/powerpoint/2010/main" val="58747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BCC2BF-1C36-EAF9-EDC7-ADBEB0B561B6}"/>
              </a:ext>
            </a:extLst>
          </p:cNvPr>
          <p:cNvPicPr/>
          <p:nvPr/>
        </p:nvPicPr>
        <p:blipFill>
          <a:blip r:embed="rId2">
            <a:extLst>
              <a:ext uri="{28A0092B-C50C-407E-A947-70E740481C1C}">
                <a14:useLocalDpi xmlns:a14="http://schemas.microsoft.com/office/drawing/2010/main" val="0"/>
              </a:ext>
            </a:extLst>
          </a:blip>
          <a:stretch>
            <a:fillRect/>
          </a:stretch>
        </p:blipFill>
        <p:spPr>
          <a:xfrm>
            <a:off x="1828799" y="801384"/>
            <a:ext cx="7900827" cy="4900773"/>
          </a:xfrm>
          <a:prstGeom prst="rect">
            <a:avLst/>
          </a:prstGeom>
        </p:spPr>
      </p:pic>
      <p:sp>
        <p:nvSpPr>
          <p:cNvPr id="3" name="TextBox 2">
            <a:extLst>
              <a:ext uri="{FF2B5EF4-FFF2-40B4-BE49-F238E27FC236}">
                <a16:creationId xmlns:a16="http://schemas.microsoft.com/office/drawing/2014/main" id="{5437A002-EDA9-4788-19F4-EBEBBEF286E4}"/>
              </a:ext>
            </a:extLst>
          </p:cNvPr>
          <p:cNvSpPr txBox="1"/>
          <p:nvPr/>
        </p:nvSpPr>
        <p:spPr>
          <a:xfrm>
            <a:off x="1565096" y="267128"/>
            <a:ext cx="453090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 Diagram</a:t>
            </a:r>
            <a:endParaRPr lang="en-IN" sz="2400" dirty="0"/>
          </a:p>
        </p:txBody>
      </p:sp>
    </p:spTree>
    <p:extLst>
      <p:ext uri="{BB962C8B-B14F-4D97-AF65-F5344CB8AC3E}">
        <p14:creationId xmlns:p14="http://schemas.microsoft.com/office/powerpoint/2010/main" val="16286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679508" y="1300656"/>
            <a:ext cx="10607180" cy="3875352"/>
          </a:xfrm>
        </p:spPr>
        <p:txBody>
          <a:bodyPr>
            <a:normAutofit/>
          </a:bodyPr>
          <a:lstStyle/>
          <a:p>
            <a:r>
              <a:rPr lang="en-IN" sz="2000" dirty="0">
                <a:latin typeface="Times New Roman" panose="02020603050405020304" pitchFamily="18" charset="0"/>
                <a:cs typeface="Times New Roman" panose="02020603050405020304" pitchFamily="18" charset="0"/>
              </a:rPr>
              <a:t>Patient satisfaction has been proven to be one of the most valid indicators of the quality of care. Analysis of patient satisfaction data is in demand by many health-care providers.</a:t>
            </a:r>
          </a:p>
          <a:p>
            <a:r>
              <a:rPr lang="en-IN" sz="2000" dirty="0">
                <a:latin typeface="Times New Roman" panose="02020603050405020304" pitchFamily="18" charset="0"/>
                <a:cs typeface="Times New Roman" panose="02020603050405020304" pitchFamily="18" charset="0"/>
              </a:rPr>
              <a:t> Most health-care providers, from doctor’s offices to clinics and hospitals, collect patient satisfaction surveys to evaluate their various services and patient experience.</a:t>
            </a:r>
          </a:p>
          <a:p>
            <a:r>
              <a:rPr lang="en-IN" sz="2000" dirty="0">
                <a:latin typeface="Times New Roman" panose="02020603050405020304" pitchFamily="18" charset="0"/>
                <a:cs typeface="Times New Roman" panose="02020603050405020304" pitchFamily="18" charset="0"/>
              </a:rPr>
              <a:t> For improving patient satisfaction, issues of health care provided at the hospital level and the factors that originate those issues from patients’ point  of  view  should  be  discovered.  </a:t>
            </a:r>
          </a:p>
          <a:p>
            <a:r>
              <a:rPr lang="en-IN" sz="2000" dirty="0">
                <a:latin typeface="Times New Roman" panose="02020603050405020304" pitchFamily="18" charset="0"/>
                <a:cs typeface="Times New Roman" panose="02020603050405020304" pitchFamily="18" charset="0"/>
              </a:rPr>
              <a:t>Therefore, survey data should be either manually analysed by examining each possible pattern in the data set using conventional methods or an unsupervised methodology is needed to do the analysis with least amount of human interaction.</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CA254-7068-098B-5016-EFB11178467C}"/>
              </a:ext>
            </a:extLst>
          </p:cNvPr>
          <p:cNvPicPr/>
          <p:nvPr/>
        </p:nvPicPr>
        <p:blipFill>
          <a:blip r:embed="rId2">
            <a:extLst>
              <a:ext uri="{28A0092B-C50C-407E-A947-70E740481C1C}">
                <a14:useLocalDpi xmlns:a14="http://schemas.microsoft.com/office/drawing/2010/main" val="0"/>
              </a:ext>
            </a:extLst>
          </a:blip>
          <a:stretch>
            <a:fillRect/>
          </a:stretch>
        </p:blipFill>
        <p:spPr>
          <a:xfrm>
            <a:off x="1582220" y="1047964"/>
            <a:ext cx="9349483" cy="4726719"/>
          </a:xfrm>
          <a:prstGeom prst="rect">
            <a:avLst/>
          </a:prstGeom>
        </p:spPr>
      </p:pic>
      <p:sp>
        <p:nvSpPr>
          <p:cNvPr id="3" name="TextBox 2">
            <a:extLst>
              <a:ext uri="{FF2B5EF4-FFF2-40B4-BE49-F238E27FC236}">
                <a16:creationId xmlns:a16="http://schemas.microsoft.com/office/drawing/2014/main" id="{AEB8CD57-8122-B848-FE6D-B792716C2BEE}"/>
              </a:ext>
            </a:extLst>
          </p:cNvPr>
          <p:cNvSpPr txBox="1"/>
          <p:nvPr/>
        </p:nvSpPr>
        <p:spPr>
          <a:xfrm>
            <a:off x="1318517" y="297951"/>
            <a:ext cx="477748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UML diagrams Collaboration</a:t>
            </a:r>
            <a:endParaRPr lang="en-IN" sz="2400" dirty="0"/>
          </a:p>
        </p:txBody>
      </p:sp>
    </p:spTree>
    <p:extLst>
      <p:ext uri="{BB962C8B-B14F-4D97-AF65-F5344CB8AC3E}">
        <p14:creationId xmlns:p14="http://schemas.microsoft.com/office/powerpoint/2010/main" val="65031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48DBD9-E071-1C0C-D80D-52DAAAF89C4C}"/>
              </a:ext>
            </a:extLst>
          </p:cNvPr>
          <p:cNvPicPr/>
          <p:nvPr/>
        </p:nvPicPr>
        <p:blipFill>
          <a:blip r:embed="rId2"/>
          <a:stretch>
            <a:fillRect/>
          </a:stretch>
        </p:blipFill>
        <p:spPr>
          <a:xfrm>
            <a:off x="1058237" y="891283"/>
            <a:ext cx="9359757" cy="5075433"/>
          </a:xfrm>
          <a:prstGeom prst="rect">
            <a:avLst/>
          </a:prstGeom>
        </p:spPr>
      </p:pic>
      <p:sp>
        <p:nvSpPr>
          <p:cNvPr id="5" name="TextBox 4">
            <a:extLst>
              <a:ext uri="{FF2B5EF4-FFF2-40B4-BE49-F238E27FC236}">
                <a16:creationId xmlns:a16="http://schemas.microsoft.com/office/drawing/2014/main" id="{01299106-2C12-8FD8-C2DE-B0D09A8838DB}"/>
              </a:ext>
            </a:extLst>
          </p:cNvPr>
          <p:cNvSpPr txBox="1"/>
          <p:nvPr/>
        </p:nvSpPr>
        <p:spPr>
          <a:xfrm>
            <a:off x="1150706" y="205482"/>
            <a:ext cx="409938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Block Diagram</a:t>
            </a:r>
            <a:endParaRPr lang="en-IN" sz="2800" dirty="0"/>
          </a:p>
        </p:txBody>
      </p:sp>
    </p:spTree>
    <p:extLst>
      <p:ext uri="{BB962C8B-B14F-4D97-AF65-F5344CB8AC3E}">
        <p14:creationId xmlns:p14="http://schemas.microsoft.com/office/powerpoint/2010/main" val="35149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52E04F-38D2-5A03-C7F9-5B78A684E31A}"/>
              </a:ext>
            </a:extLst>
          </p:cNvPr>
          <p:cNvPicPr/>
          <p:nvPr/>
        </p:nvPicPr>
        <p:blipFill>
          <a:blip r:embed="rId2"/>
          <a:stretch>
            <a:fillRect/>
          </a:stretch>
        </p:blipFill>
        <p:spPr>
          <a:xfrm>
            <a:off x="1541125" y="842481"/>
            <a:ext cx="8989886" cy="4972692"/>
          </a:xfrm>
          <a:prstGeom prst="rect">
            <a:avLst/>
          </a:prstGeom>
        </p:spPr>
      </p:pic>
      <p:sp>
        <p:nvSpPr>
          <p:cNvPr id="4" name="TextBox 3">
            <a:extLst>
              <a:ext uri="{FF2B5EF4-FFF2-40B4-BE49-F238E27FC236}">
                <a16:creationId xmlns:a16="http://schemas.microsoft.com/office/drawing/2014/main" id="{E24F314D-1691-77FB-2B8A-5D38469F2935}"/>
              </a:ext>
            </a:extLst>
          </p:cNvPr>
          <p:cNvSpPr txBox="1"/>
          <p:nvPr/>
        </p:nvSpPr>
        <p:spPr>
          <a:xfrm>
            <a:off x="1541125" y="236306"/>
            <a:ext cx="4664467"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UML Sequence diagrams </a:t>
            </a:r>
            <a:endParaRPr lang="en-IN" dirty="0"/>
          </a:p>
        </p:txBody>
      </p:sp>
    </p:spTree>
    <p:extLst>
      <p:ext uri="{BB962C8B-B14F-4D97-AF65-F5344CB8AC3E}">
        <p14:creationId xmlns:p14="http://schemas.microsoft.com/office/powerpoint/2010/main" val="73425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p:txBody>
          <a:bodyPr/>
          <a:lstStyle/>
          <a:p>
            <a:pPr lvl="0"/>
            <a:r>
              <a:rPr lang="en-IN" b="1" dirty="0"/>
              <a:t> </a:t>
            </a:r>
            <a:r>
              <a:rPr lang="en-GB" sz="2000" b="1" dirty="0"/>
              <a:t>Review-1:(10-Nov-2023)</a:t>
            </a:r>
            <a:endParaRPr lang="en-IN" sz="2000" dirty="0"/>
          </a:p>
          <a:p>
            <a:r>
              <a:rPr lang="en-GB" dirty="0"/>
              <a:t>      </a:t>
            </a:r>
            <a:r>
              <a:rPr lang="en-GB" sz="1800" dirty="0"/>
              <a:t>-Title ,Abstract ,Literature Survey ,Existing Methods ,</a:t>
            </a:r>
            <a:endParaRPr lang="en-IN" sz="1800" dirty="0"/>
          </a:p>
          <a:p>
            <a:r>
              <a:rPr lang="en-GB" sz="1800" dirty="0"/>
              <a:t>       proposed method</a:t>
            </a:r>
            <a:endParaRPr lang="en-IN" sz="1800" dirty="0"/>
          </a:p>
          <a:p>
            <a:pPr lvl="0"/>
            <a:r>
              <a:rPr lang="en-GB" sz="2000" b="1" dirty="0"/>
              <a:t>Review-2:(30-Nov-2023)</a:t>
            </a:r>
            <a:endParaRPr lang="en-IN" sz="2000" dirty="0"/>
          </a:p>
          <a:p>
            <a:r>
              <a:rPr lang="en-GB" b="1" dirty="0"/>
              <a:t>      </a:t>
            </a:r>
            <a:r>
              <a:rPr lang="en-GB" dirty="0"/>
              <a:t>-  </a:t>
            </a:r>
            <a:r>
              <a:rPr lang="en-GB" sz="1800" dirty="0"/>
              <a:t>Source Code Details</a:t>
            </a:r>
            <a:r>
              <a:rPr lang="en-GB" b="1" dirty="0"/>
              <a:t>.</a:t>
            </a:r>
            <a:endParaRPr lang="en-IN" dirty="0"/>
          </a:p>
          <a:p>
            <a:pPr lvl="0"/>
            <a:r>
              <a:rPr lang="en-GB" sz="2000" b="1" dirty="0"/>
              <a:t>Review-3:(30-Dec-2023)</a:t>
            </a:r>
            <a:endParaRPr lang="en-IN" sz="2000" dirty="0"/>
          </a:p>
          <a:p>
            <a:r>
              <a:rPr lang="en-GB" b="1" dirty="0"/>
              <a:t>     </a:t>
            </a:r>
            <a:r>
              <a:rPr lang="en-GB" dirty="0"/>
              <a:t>-</a:t>
            </a:r>
            <a:r>
              <a:rPr lang="en-GB" sz="1800" dirty="0"/>
              <a:t>Source Code Details and Live Demonstration</a:t>
            </a:r>
          </a:p>
        </p:txBody>
      </p:sp>
    </p:spTree>
    <p:extLst>
      <p:ext uri="{BB962C8B-B14F-4D97-AF65-F5344CB8AC3E}">
        <p14:creationId xmlns:p14="http://schemas.microsoft.com/office/powerpoint/2010/main" val="367733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327228-241B-C27D-C4F3-36459EF156DC}"/>
              </a:ext>
            </a:extLst>
          </p:cNvPr>
          <p:cNvGrpSpPr/>
          <p:nvPr/>
        </p:nvGrpSpPr>
        <p:grpSpPr>
          <a:xfrm>
            <a:off x="318499" y="482884"/>
            <a:ext cx="11291299" cy="5363111"/>
            <a:chOff x="0" y="0"/>
            <a:chExt cx="6781800" cy="3023871"/>
          </a:xfrm>
        </p:grpSpPr>
        <p:sp>
          <p:nvSpPr>
            <p:cNvPr id="3" name="Shape 1451">
              <a:extLst>
                <a:ext uri="{FF2B5EF4-FFF2-40B4-BE49-F238E27FC236}">
                  <a16:creationId xmlns:a16="http://schemas.microsoft.com/office/drawing/2014/main" id="{BEBE6047-62BC-3FC6-AB14-887A62665948}"/>
                </a:ext>
              </a:extLst>
            </p:cNvPr>
            <p:cNvSpPr/>
            <p:nvPr/>
          </p:nvSpPr>
          <p:spPr>
            <a:xfrm>
              <a:off x="3685540"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4" name="Shape 1452">
              <a:extLst>
                <a:ext uri="{FF2B5EF4-FFF2-40B4-BE49-F238E27FC236}">
                  <a16:creationId xmlns:a16="http://schemas.microsoft.com/office/drawing/2014/main" id="{FD292610-E7D7-7B97-0669-AA9CC6FF9A0B}"/>
                </a:ext>
              </a:extLst>
            </p:cNvPr>
            <p:cNvSpPr/>
            <p:nvPr/>
          </p:nvSpPr>
          <p:spPr>
            <a:xfrm>
              <a:off x="4345432"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5" name="Shape 1453">
              <a:extLst>
                <a:ext uri="{FF2B5EF4-FFF2-40B4-BE49-F238E27FC236}">
                  <a16:creationId xmlns:a16="http://schemas.microsoft.com/office/drawing/2014/main" id="{CA849131-90DC-8A65-B072-2DEDF9075F9D}"/>
                </a:ext>
              </a:extLst>
            </p:cNvPr>
            <p:cNvSpPr/>
            <p:nvPr/>
          </p:nvSpPr>
          <p:spPr>
            <a:xfrm>
              <a:off x="5005324"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6" name="Shape 1454">
              <a:extLst>
                <a:ext uri="{FF2B5EF4-FFF2-40B4-BE49-F238E27FC236}">
                  <a16:creationId xmlns:a16="http://schemas.microsoft.com/office/drawing/2014/main" id="{3C9CAD94-8456-9AE4-B763-CE58F8B8680A}"/>
                </a:ext>
              </a:extLst>
            </p:cNvPr>
            <p:cNvSpPr/>
            <p:nvPr/>
          </p:nvSpPr>
          <p:spPr>
            <a:xfrm>
              <a:off x="5665216"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7" name="Shape 1455">
              <a:extLst>
                <a:ext uri="{FF2B5EF4-FFF2-40B4-BE49-F238E27FC236}">
                  <a16:creationId xmlns:a16="http://schemas.microsoft.com/office/drawing/2014/main" id="{CEE0A6A2-8080-A761-920D-53F15981528F}"/>
                </a:ext>
              </a:extLst>
            </p:cNvPr>
            <p:cNvSpPr/>
            <p:nvPr/>
          </p:nvSpPr>
          <p:spPr>
            <a:xfrm>
              <a:off x="6325362"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8" name="Shape 21101">
              <a:extLst>
                <a:ext uri="{FF2B5EF4-FFF2-40B4-BE49-F238E27FC236}">
                  <a16:creationId xmlns:a16="http://schemas.microsoft.com/office/drawing/2014/main" id="{97B87003-C494-6A34-45E2-2DB5DC3B158B}"/>
                </a:ext>
              </a:extLst>
            </p:cNvPr>
            <p:cNvSpPr/>
            <p:nvPr/>
          </p:nvSpPr>
          <p:spPr>
            <a:xfrm>
              <a:off x="4212844" y="2450846"/>
              <a:ext cx="1914144" cy="266700"/>
            </a:xfrm>
            <a:custGeom>
              <a:avLst/>
              <a:gdLst/>
              <a:ahLst/>
              <a:cxnLst/>
              <a:rect l="0" t="0" r="0" b="0"/>
              <a:pathLst>
                <a:path w="1914144" h="266700">
                  <a:moveTo>
                    <a:pt x="0" y="0"/>
                  </a:moveTo>
                  <a:lnTo>
                    <a:pt x="1914144" y="0"/>
                  </a:lnTo>
                  <a:lnTo>
                    <a:pt x="1914144" y="266700"/>
                  </a:lnTo>
                  <a:lnTo>
                    <a:pt x="0" y="266700"/>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9" name="Shape 21102">
              <a:extLst>
                <a:ext uri="{FF2B5EF4-FFF2-40B4-BE49-F238E27FC236}">
                  <a16:creationId xmlns:a16="http://schemas.microsoft.com/office/drawing/2014/main" id="{DAB8FADE-1624-D4DF-D2FF-F7B9E07AB0CE}"/>
                </a:ext>
              </a:extLst>
            </p:cNvPr>
            <p:cNvSpPr/>
            <p:nvPr/>
          </p:nvSpPr>
          <p:spPr>
            <a:xfrm>
              <a:off x="3520948" y="1787906"/>
              <a:ext cx="691896" cy="265176"/>
            </a:xfrm>
            <a:custGeom>
              <a:avLst/>
              <a:gdLst/>
              <a:ahLst/>
              <a:cxnLst/>
              <a:rect l="0" t="0" r="0" b="0"/>
              <a:pathLst>
                <a:path w="691896" h="265176">
                  <a:moveTo>
                    <a:pt x="0" y="0"/>
                  </a:moveTo>
                  <a:lnTo>
                    <a:pt x="691896" y="0"/>
                  </a:lnTo>
                  <a:lnTo>
                    <a:pt x="691896" y="265176"/>
                  </a:lnTo>
                  <a:lnTo>
                    <a:pt x="0" y="265176"/>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0" name="Shape 21103">
              <a:extLst>
                <a:ext uri="{FF2B5EF4-FFF2-40B4-BE49-F238E27FC236}">
                  <a16:creationId xmlns:a16="http://schemas.microsoft.com/office/drawing/2014/main" id="{A250DF90-91D5-ACCD-4BD4-813D2B037BE2}"/>
                </a:ext>
              </a:extLst>
            </p:cNvPr>
            <p:cNvSpPr/>
            <p:nvPr/>
          </p:nvSpPr>
          <p:spPr>
            <a:xfrm>
              <a:off x="3190240" y="1123442"/>
              <a:ext cx="330708" cy="265176"/>
            </a:xfrm>
            <a:custGeom>
              <a:avLst/>
              <a:gdLst/>
              <a:ahLst/>
              <a:cxnLst/>
              <a:rect l="0" t="0" r="0" b="0"/>
              <a:pathLst>
                <a:path w="330708" h="265176">
                  <a:moveTo>
                    <a:pt x="0" y="0"/>
                  </a:moveTo>
                  <a:lnTo>
                    <a:pt x="330708" y="0"/>
                  </a:lnTo>
                  <a:lnTo>
                    <a:pt x="330708" y="265176"/>
                  </a:lnTo>
                  <a:lnTo>
                    <a:pt x="0" y="265176"/>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1" name="Shape 21104">
              <a:extLst>
                <a:ext uri="{FF2B5EF4-FFF2-40B4-BE49-F238E27FC236}">
                  <a16:creationId xmlns:a16="http://schemas.microsoft.com/office/drawing/2014/main" id="{B7F5038E-EFBE-056D-C77C-2BFC462C137A}"/>
                </a:ext>
              </a:extLst>
            </p:cNvPr>
            <p:cNvSpPr/>
            <p:nvPr/>
          </p:nvSpPr>
          <p:spPr>
            <a:xfrm>
              <a:off x="3025267" y="458978"/>
              <a:ext cx="164973" cy="266700"/>
            </a:xfrm>
            <a:custGeom>
              <a:avLst/>
              <a:gdLst/>
              <a:ahLst/>
              <a:cxnLst/>
              <a:rect l="0" t="0" r="0" b="0"/>
              <a:pathLst>
                <a:path w="164973" h="266700">
                  <a:moveTo>
                    <a:pt x="0" y="0"/>
                  </a:moveTo>
                  <a:lnTo>
                    <a:pt x="164973" y="0"/>
                  </a:lnTo>
                  <a:lnTo>
                    <a:pt x="164973" y="266700"/>
                  </a:lnTo>
                  <a:lnTo>
                    <a:pt x="0" y="266700"/>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2" name="Shape 1460">
              <a:extLst>
                <a:ext uri="{FF2B5EF4-FFF2-40B4-BE49-F238E27FC236}">
                  <a16:creationId xmlns:a16="http://schemas.microsoft.com/office/drawing/2014/main" id="{B0E2739F-BD0C-CF51-2D10-A8B11D9D86D3}"/>
                </a:ext>
              </a:extLst>
            </p:cNvPr>
            <p:cNvSpPr/>
            <p:nvPr/>
          </p:nvSpPr>
          <p:spPr>
            <a:xfrm>
              <a:off x="3025267" y="260350"/>
              <a:ext cx="0" cy="2655951"/>
            </a:xfrm>
            <a:custGeom>
              <a:avLst/>
              <a:gdLst/>
              <a:ahLst/>
              <a:cxnLst/>
              <a:rect l="0" t="0" r="0" b="0"/>
              <a:pathLst>
                <a:path h="2655951">
                  <a:moveTo>
                    <a:pt x="0" y="0"/>
                  </a:moveTo>
                  <a:lnTo>
                    <a:pt x="0" y="2655951"/>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13" name="Rectangle 12">
              <a:extLst>
                <a:ext uri="{FF2B5EF4-FFF2-40B4-BE49-F238E27FC236}">
                  <a16:creationId xmlns:a16="http://schemas.microsoft.com/office/drawing/2014/main" id="{A0EB6A89-3B2C-BC77-6E25-80E06094BAEC}"/>
                </a:ext>
              </a:extLst>
            </p:cNvPr>
            <p:cNvSpPr/>
            <p:nvPr/>
          </p:nvSpPr>
          <p:spPr>
            <a:xfrm>
              <a:off x="2759202" y="59055"/>
              <a:ext cx="70916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10-10-2023</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6649ED52-0244-2817-3F36-A4D8B0BB7ADF}"/>
                </a:ext>
              </a:extLst>
            </p:cNvPr>
            <p:cNvSpPr/>
            <p:nvPr/>
          </p:nvSpPr>
          <p:spPr>
            <a:xfrm>
              <a:off x="3419475" y="59055"/>
              <a:ext cx="70916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30-10-2023</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73F3EC5C-3E66-1E21-D044-B2D0C8ABEC4C}"/>
                </a:ext>
              </a:extLst>
            </p:cNvPr>
            <p:cNvSpPr/>
            <p:nvPr/>
          </p:nvSpPr>
          <p:spPr>
            <a:xfrm>
              <a:off x="4079621" y="59055"/>
              <a:ext cx="70916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19-11-2023</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15EC8C47-9471-D1AF-FA05-E3F8511BFE70}"/>
                </a:ext>
              </a:extLst>
            </p:cNvPr>
            <p:cNvSpPr/>
            <p:nvPr/>
          </p:nvSpPr>
          <p:spPr>
            <a:xfrm>
              <a:off x="4739513" y="59055"/>
              <a:ext cx="70916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09-12-2023</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04DC5A2E-FCE1-20AC-E404-603DA643C364}"/>
                </a:ext>
              </a:extLst>
            </p:cNvPr>
            <p:cNvSpPr/>
            <p:nvPr/>
          </p:nvSpPr>
          <p:spPr>
            <a:xfrm>
              <a:off x="5399786" y="59055"/>
              <a:ext cx="70916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29-12-2023</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2CE3E32B-F701-8322-D764-B970C6A4C222}"/>
                </a:ext>
              </a:extLst>
            </p:cNvPr>
            <p:cNvSpPr/>
            <p:nvPr/>
          </p:nvSpPr>
          <p:spPr>
            <a:xfrm>
              <a:off x="6059932" y="59055"/>
              <a:ext cx="709168"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18-01-2024</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DAE5FD35-8666-3209-9FEB-A2C0ED72EE17}"/>
                </a:ext>
              </a:extLst>
            </p:cNvPr>
            <p:cNvSpPr/>
            <p:nvPr/>
          </p:nvSpPr>
          <p:spPr>
            <a:xfrm>
              <a:off x="1637284" y="539623"/>
              <a:ext cx="46062"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6FAD9703-8DBF-7BE0-7125-864C71463C0E}"/>
                </a:ext>
              </a:extLst>
            </p:cNvPr>
            <p:cNvSpPr/>
            <p:nvPr/>
          </p:nvSpPr>
          <p:spPr>
            <a:xfrm>
              <a:off x="1672260" y="539623"/>
              <a:ext cx="1623259"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Review 0)Title  finalization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29859E4B-89BB-E6D4-5A7C-12845267DCB8}"/>
                </a:ext>
              </a:extLst>
            </p:cNvPr>
            <p:cNvSpPr/>
            <p:nvPr/>
          </p:nvSpPr>
          <p:spPr>
            <a:xfrm>
              <a:off x="872197" y="1118462"/>
              <a:ext cx="46062"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0FEA7A7D-9835-2664-0224-CC743CA42DC5}"/>
                </a:ext>
              </a:extLst>
            </p:cNvPr>
            <p:cNvSpPr/>
            <p:nvPr/>
          </p:nvSpPr>
          <p:spPr>
            <a:xfrm>
              <a:off x="964082" y="1149676"/>
              <a:ext cx="3461016" cy="154840"/>
            </a:xfrm>
            <a:prstGeom prst="rect">
              <a:avLst/>
            </a:prstGeom>
            <a:ln>
              <a:noFill/>
            </a:ln>
          </p:spPr>
          <p:txBody>
            <a:bodyPr vert="horz" lIns="0" tIns="0" rIns="0" bIns="0" rtlCol="0">
              <a:noAutofit/>
            </a:bodyPr>
            <a:lstStyle/>
            <a:p>
              <a:pPr>
                <a:lnSpc>
                  <a:spcPct val="107000"/>
                </a:lnSpc>
                <a:spcAft>
                  <a:spcPts val="800"/>
                </a:spcAft>
              </a:pPr>
              <a:r>
                <a:rPr lang="en-IN" sz="900" kern="100" dirty="0">
                  <a:solidFill>
                    <a:srgbClr val="595959"/>
                  </a:solidFill>
                  <a:effectLst/>
                  <a:latin typeface="Calibri" panose="020F0502020204030204" pitchFamily="34" charset="0"/>
                  <a:ea typeface="Calibri" panose="020F0502020204030204" pitchFamily="34" charset="0"/>
                </a:rPr>
                <a:t>Review 1)Abstract ,Literature Survey ,Existing Methods ,</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7EFD74C6-F4AB-A95F-EB37-BFF54A0CF830}"/>
                </a:ext>
              </a:extLst>
            </p:cNvPr>
            <p:cNvSpPr/>
            <p:nvPr/>
          </p:nvSpPr>
          <p:spPr>
            <a:xfrm>
              <a:off x="1182878" y="1273302"/>
              <a:ext cx="1108979" cy="154840"/>
            </a:xfrm>
            <a:prstGeom prst="rect">
              <a:avLst/>
            </a:prstGeom>
            <a:ln>
              <a:noFill/>
            </a:ln>
          </p:spPr>
          <p:txBody>
            <a:bodyPr vert="horz" lIns="0" tIns="0" rIns="0" bIns="0" rtlCol="0">
              <a:noAutofit/>
            </a:bodyPr>
            <a:lstStyle/>
            <a:p>
              <a:pPr>
                <a:lnSpc>
                  <a:spcPct val="107000"/>
                </a:lnSpc>
                <a:spcAft>
                  <a:spcPts val="800"/>
                </a:spcAft>
              </a:pPr>
              <a:r>
                <a:rPr lang="en-IN" sz="900" kern="100" dirty="0">
                  <a:solidFill>
                    <a:srgbClr val="595959"/>
                  </a:solidFill>
                  <a:effectLst/>
                  <a:latin typeface="Calibri" panose="020F0502020204030204" pitchFamily="34" charset="0"/>
                  <a:ea typeface="Calibri" panose="020F0502020204030204" pitchFamily="34" charset="0"/>
                </a:rPr>
                <a:t>proposed method</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63CF31DE-868E-AA1F-8959-3BF35B34DCA3}"/>
                </a:ext>
              </a:extLst>
            </p:cNvPr>
            <p:cNvSpPr/>
            <p:nvPr/>
          </p:nvSpPr>
          <p:spPr>
            <a:xfrm>
              <a:off x="1251938" y="1866980"/>
              <a:ext cx="46062" cy="154840"/>
            </a:xfrm>
            <a:prstGeom prst="rect">
              <a:avLst/>
            </a:prstGeom>
            <a:ln>
              <a:noFill/>
            </a:ln>
          </p:spPr>
          <p:txBody>
            <a:bodyPr vert="horz" lIns="0" tIns="0" rIns="0" bIns="0" rtlCol="0">
              <a:noAutofit/>
            </a:bodyPr>
            <a:lstStyle/>
            <a:p>
              <a:pPr>
                <a:lnSpc>
                  <a:spcPct val="107000"/>
                </a:lnSpc>
                <a:spcAft>
                  <a:spcPts val="800"/>
                </a:spcAft>
              </a:pPr>
              <a:r>
                <a:rPr lang="en-IN" sz="900" kern="100" dirty="0">
                  <a:solidFill>
                    <a:srgbClr val="595959"/>
                  </a:solidFill>
                  <a:effectLst/>
                  <a:latin typeface="Calibri" panose="020F0502020204030204" pitchFamily="34" charset="0"/>
                  <a:ea typeface="Calibri" panose="020F0502020204030204" pitchFamily="34" charset="0"/>
                </a:rPr>
                <a:t>(</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6511183D-7A52-FE82-AB80-600FDAEF3F03}"/>
                </a:ext>
              </a:extLst>
            </p:cNvPr>
            <p:cNvSpPr/>
            <p:nvPr/>
          </p:nvSpPr>
          <p:spPr>
            <a:xfrm>
              <a:off x="1278221" y="1862849"/>
              <a:ext cx="2610774" cy="154840"/>
            </a:xfrm>
            <a:prstGeom prst="rect">
              <a:avLst/>
            </a:prstGeom>
            <a:ln>
              <a:noFill/>
            </a:ln>
          </p:spPr>
          <p:txBody>
            <a:bodyPr vert="horz" lIns="0" tIns="0" rIns="0" bIns="0" rtlCol="0">
              <a:noAutofit/>
            </a:bodyPr>
            <a:lstStyle/>
            <a:p>
              <a:pPr>
                <a:lnSpc>
                  <a:spcPct val="107000"/>
                </a:lnSpc>
                <a:spcAft>
                  <a:spcPts val="800"/>
                </a:spcAft>
              </a:pPr>
              <a:r>
                <a:rPr lang="en-IN" sz="900" kern="100" dirty="0">
                  <a:solidFill>
                    <a:srgbClr val="595959"/>
                  </a:solidFill>
                  <a:effectLst/>
                  <a:latin typeface="Calibri" panose="020F0502020204030204" pitchFamily="34" charset="0"/>
                  <a:ea typeface="Calibri" panose="020F0502020204030204" pitchFamily="34" charset="0"/>
                </a:rPr>
                <a:t>Review 2)Source Code Details,50%Project.</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7A88C693-3ED0-C4F4-2B7F-B82DA48A4815}"/>
                </a:ext>
              </a:extLst>
            </p:cNvPr>
            <p:cNvSpPr/>
            <p:nvPr/>
          </p:nvSpPr>
          <p:spPr>
            <a:xfrm>
              <a:off x="941051" y="2506776"/>
              <a:ext cx="46062"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AFA6ACD8-1774-B98C-8E88-B4C72BE58DC9}"/>
                </a:ext>
              </a:extLst>
            </p:cNvPr>
            <p:cNvSpPr/>
            <p:nvPr/>
          </p:nvSpPr>
          <p:spPr>
            <a:xfrm>
              <a:off x="995299" y="2491920"/>
              <a:ext cx="3343354" cy="154840"/>
            </a:xfrm>
            <a:prstGeom prst="rect">
              <a:avLst/>
            </a:prstGeom>
            <a:ln>
              <a:noFill/>
            </a:ln>
          </p:spPr>
          <p:txBody>
            <a:bodyPr vert="horz" lIns="0" tIns="0" rIns="0" bIns="0" rtlCol="0">
              <a:noAutofit/>
            </a:bodyPr>
            <a:lstStyle/>
            <a:p>
              <a:pPr>
                <a:lnSpc>
                  <a:spcPct val="107000"/>
                </a:lnSpc>
                <a:spcAft>
                  <a:spcPts val="800"/>
                </a:spcAft>
              </a:pPr>
              <a:r>
                <a:rPr lang="en-IN" sz="900" kern="100">
                  <a:solidFill>
                    <a:srgbClr val="595959"/>
                  </a:solidFill>
                  <a:effectLst/>
                  <a:latin typeface="Calibri" panose="020F0502020204030204" pitchFamily="34" charset="0"/>
                  <a:ea typeface="Calibri" panose="020F0502020204030204" pitchFamily="34" charset="0"/>
                </a:rPr>
                <a:t>Review 3)Source Code Details and Live Demonstration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8" name="Shape 1472">
              <a:extLst>
                <a:ext uri="{FF2B5EF4-FFF2-40B4-BE49-F238E27FC236}">
                  <a16:creationId xmlns:a16="http://schemas.microsoft.com/office/drawing/2014/main" id="{29251C9F-7C62-12F4-1698-328C99E36454}"/>
                </a:ext>
              </a:extLst>
            </p:cNvPr>
            <p:cNvSpPr/>
            <p:nvPr/>
          </p:nvSpPr>
          <p:spPr>
            <a:xfrm>
              <a:off x="0" y="0"/>
              <a:ext cx="6781800" cy="3023871"/>
            </a:xfrm>
            <a:custGeom>
              <a:avLst/>
              <a:gdLst/>
              <a:ahLst/>
              <a:cxnLst/>
              <a:rect l="0" t="0" r="0" b="0"/>
              <a:pathLst>
                <a:path w="6781800" h="3023871">
                  <a:moveTo>
                    <a:pt x="0" y="3023871"/>
                  </a:moveTo>
                  <a:lnTo>
                    <a:pt x="6781800" y="3023871"/>
                  </a:lnTo>
                  <a:lnTo>
                    <a:pt x="678180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69563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4"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i="0" dirty="0">
                <a:effectLst/>
                <a:latin typeface="Söhne"/>
              </a:rPr>
              <a:t>Ease of Hospital Location.</a:t>
            </a:r>
          </a:p>
          <a:p>
            <a:pPr marL="0" indent="0">
              <a:buNone/>
            </a:pPr>
            <a:r>
              <a:rPr lang="en-US" b="0" i="0" dirty="0">
                <a:effectLst/>
                <a:latin typeface="Söhne"/>
              </a:rPr>
              <a:t>      </a:t>
            </a:r>
            <a:r>
              <a:rPr lang="en-US" sz="1800" b="0" i="0" dirty="0">
                <a:effectLst/>
                <a:latin typeface="Söhne"/>
              </a:rPr>
              <a:t>-Users can effortlessly find hospitals, clinics, and medical facilities</a:t>
            </a:r>
            <a:r>
              <a:rPr lang="en-US" b="0" i="0" dirty="0">
                <a:effectLst/>
                <a:latin typeface="Söhne"/>
              </a:rPr>
              <a:t>.</a:t>
            </a:r>
            <a:endParaRPr lang="en-US" b="1" i="0" dirty="0">
              <a:effectLst/>
              <a:latin typeface="Söhne"/>
            </a:endParaRPr>
          </a:p>
          <a:p>
            <a:r>
              <a:rPr lang="en-US" b="1" i="0" dirty="0">
                <a:effectLst/>
                <a:latin typeface="Söhne"/>
              </a:rPr>
              <a:t>Informed Decision-Making.</a:t>
            </a:r>
          </a:p>
          <a:p>
            <a:pPr marL="0" indent="0">
              <a:buNone/>
            </a:pPr>
            <a:r>
              <a:rPr lang="en-US" b="1" dirty="0">
                <a:latin typeface="Söhne"/>
              </a:rPr>
              <a:t>      -</a:t>
            </a:r>
            <a:r>
              <a:rPr lang="en-US" sz="1800" b="0" i="0" dirty="0">
                <a:effectLst/>
                <a:latin typeface="Söhne"/>
              </a:rPr>
              <a:t>Users can make informed decisions about their healthcare</a:t>
            </a:r>
            <a:r>
              <a:rPr lang="en-US" b="0" i="0" dirty="0">
                <a:effectLst/>
                <a:latin typeface="Söhne"/>
              </a:rPr>
              <a:t>.</a:t>
            </a:r>
            <a:endParaRPr lang="en-US" b="1" dirty="0">
              <a:latin typeface="Söhne"/>
            </a:endParaRPr>
          </a:p>
          <a:p>
            <a:r>
              <a:rPr lang="en-US" b="1" i="0" dirty="0">
                <a:effectLst/>
                <a:latin typeface="Söhne"/>
              </a:rPr>
              <a:t>Emergency Response Support.</a:t>
            </a:r>
          </a:p>
          <a:p>
            <a:pPr marL="0" indent="0">
              <a:buNone/>
            </a:pPr>
            <a:r>
              <a:rPr lang="en-US" b="0" i="0" dirty="0">
                <a:effectLst/>
                <a:latin typeface="Söhne"/>
              </a:rPr>
              <a:t>      -</a:t>
            </a:r>
            <a:r>
              <a:rPr lang="en-US" sz="1800" b="0" i="0" dirty="0">
                <a:effectLst/>
                <a:latin typeface="Söhne"/>
              </a:rPr>
              <a:t>The app provides quick and accurate directions to the nearest emergency</a:t>
            </a:r>
            <a:r>
              <a:rPr lang="en-US" b="0" i="0" dirty="0">
                <a:effectLst/>
                <a:latin typeface="Söhne"/>
              </a:rPr>
              <a:t>.</a:t>
            </a:r>
            <a:endParaRPr lang="en-US" b="1" i="0" dirty="0">
              <a:effectLst/>
              <a:latin typeface="Söhne"/>
            </a:endParaRPr>
          </a:p>
          <a:p>
            <a:r>
              <a:rPr lang="en-US" b="1" i="0" dirty="0">
                <a:effectLst/>
                <a:latin typeface="Söhne"/>
              </a:rPr>
              <a:t>Streamlined Appointment Booking.</a:t>
            </a:r>
          </a:p>
          <a:p>
            <a:pPr marL="0" indent="0">
              <a:buNone/>
            </a:pPr>
            <a:r>
              <a:rPr lang="en-US" b="0" i="0" dirty="0">
                <a:effectLst/>
                <a:latin typeface="Söhne"/>
              </a:rPr>
              <a:t>      </a:t>
            </a:r>
            <a:r>
              <a:rPr lang="en-US" sz="1800" b="0" i="0" dirty="0">
                <a:effectLst/>
                <a:latin typeface="Söhne"/>
              </a:rPr>
              <a:t>-Users can efficiently book appointments with healthcare providers through the app</a:t>
            </a:r>
          </a:p>
          <a:p>
            <a:pPr marL="0" indent="0">
              <a:buNone/>
            </a:pPr>
            <a:endParaRPr lang="en-US" b="1" i="0" dirty="0">
              <a:effectLst/>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806ED1-0204-379F-A34B-B1F9DAD7398F}"/>
              </a:ext>
            </a:extLst>
          </p:cNvPr>
          <p:cNvSpPr>
            <a:spLocks noGrp="1"/>
          </p:cNvSpPr>
          <p:nvPr>
            <p:ph idx="1"/>
          </p:nvPr>
        </p:nvSpPr>
        <p:spPr>
          <a:xfrm>
            <a:off x="838200" y="165100"/>
            <a:ext cx="10515600" cy="6011863"/>
          </a:xfrm>
        </p:spPr>
        <p:txBody>
          <a:bodyPr/>
          <a:lstStyle/>
          <a:p>
            <a:r>
              <a:rPr lang="en-IN" sz="2400" kern="100" dirty="0">
                <a:solidFill>
                  <a:srgbClr val="000000"/>
                </a:solidFill>
                <a:effectLst/>
                <a:latin typeface="Times New Roman" panose="02020603050405020304" pitchFamily="18" charset="0"/>
                <a:ea typeface="Times New Roman" panose="02020603050405020304" pitchFamily="18" charset="0"/>
              </a:rPr>
              <a:t>Expected outcomes for this project include a user-friendly healthcare management system that streamlines administrative tasks, enhances appointment management, and improves accessibility for patients. This system will reduce operational inefficiencies, minimize delays, and promote transparent healthcare services, ultimately leading to an improved and efficient healthcare experience for all stakeholders. </a:t>
            </a:r>
            <a:endParaRPr lang="en-IN" sz="24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Ease of Hospital Location. </a:t>
            </a:r>
            <a:endParaRPr lang="en-IN" sz="1800" kern="100" dirty="0">
              <a:solidFill>
                <a:srgbClr val="000000"/>
              </a:solidFill>
              <a:effectLst/>
              <a:latin typeface="Calibri" panose="020F0502020204030204" pitchFamily="34" charset="0"/>
              <a:ea typeface="Calibri" panose="020F0502020204030204" pitchFamily="34" charset="0"/>
            </a:endParaRPr>
          </a:p>
          <a:p>
            <a:pPr marR="531495" indent="-6350" algn="just">
              <a:lnSpc>
                <a:spcPct val="10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-Users can effortlessly find hospitals, clinics, and medical facilities</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Informed Decision-Making. </a:t>
            </a:r>
            <a:endParaRPr lang="en-IN" sz="1800" kern="100" dirty="0">
              <a:solidFill>
                <a:srgbClr val="000000"/>
              </a:solidFill>
              <a:effectLst/>
              <a:latin typeface="Calibri" panose="020F0502020204030204" pitchFamily="34" charset="0"/>
              <a:ea typeface="Calibri" panose="020F0502020204030204" pitchFamily="34" charset="0"/>
            </a:endParaRPr>
          </a:p>
          <a:p>
            <a:pPr marR="3810" indent="-6350" algn="just">
              <a:lnSpc>
                <a:spcPct val="103000"/>
              </a:lnSpc>
              <a:spcAft>
                <a:spcPts val="80"/>
              </a:spcAft>
            </a:pPr>
            <a:r>
              <a:rPr lang="en-IN" sz="1800" kern="100" dirty="0">
                <a:solidFill>
                  <a:srgbClr val="000000"/>
                </a:solidFill>
                <a:effectLst/>
                <a:latin typeface="Times New Roman" panose="02020603050405020304" pitchFamily="18" charset="0"/>
                <a:ea typeface="Times New Roman" panose="02020603050405020304" pitchFamily="18" charset="0"/>
              </a:rPr>
              <a:t>-Users can make informed decisions about their healthcare. </a:t>
            </a:r>
            <a:endParaRPr lang="en-IN" sz="18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Streamlined Appointment Booking. </a:t>
            </a:r>
            <a:endParaRPr lang="en-IN" sz="1800" kern="100" dirty="0">
              <a:solidFill>
                <a:srgbClr val="000000"/>
              </a:solidFill>
              <a:effectLst/>
              <a:latin typeface="Calibri" panose="020F0502020204030204" pitchFamily="34" charset="0"/>
              <a:ea typeface="Calibri" panose="020F0502020204030204" pitchFamily="34" charset="0"/>
            </a:endParaRPr>
          </a:p>
          <a:p>
            <a:pPr marR="3810" indent="-6350" algn="just">
              <a:lnSpc>
                <a:spcPct val="103000"/>
              </a:lnSpc>
              <a:spcAft>
                <a:spcPts val="80"/>
              </a:spcAft>
            </a:pPr>
            <a:r>
              <a:rPr lang="en-IN" sz="1800" kern="100" dirty="0">
                <a:solidFill>
                  <a:srgbClr val="000000"/>
                </a:solidFill>
                <a:effectLst/>
                <a:latin typeface="Times New Roman" panose="02020603050405020304" pitchFamily="18" charset="0"/>
                <a:ea typeface="Times New Roman" panose="02020603050405020304" pitchFamily="18" charset="0"/>
              </a:rPr>
              <a:t>-Users can efficiently book appointments with healthcare providers through the app.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9309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0A96F-9DE9-8C06-3F3C-AD05D4AE572E}"/>
              </a:ext>
            </a:extLst>
          </p:cNvPr>
          <p:cNvSpPr>
            <a:spLocks noGrp="1"/>
          </p:cNvSpPr>
          <p:nvPr>
            <p:ph idx="1"/>
          </p:nvPr>
        </p:nvSpPr>
        <p:spPr>
          <a:xfrm>
            <a:off x="838200" y="339047"/>
            <a:ext cx="10515600" cy="5837916"/>
          </a:xfrm>
        </p:spPr>
        <p:txBody>
          <a:bodyPr/>
          <a:lstStyle/>
          <a:p>
            <a:pPr indent="-6350">
              <a:lnSpc>
                <a:spcPct val="103000"/>
              </a:lnSpc>
              <a:spcAft>
                <a:spcPts val="80"/>
              </a:spcAft>
            </a:pPr>
            <a:r>
              <a:rPr lang="en-IN" sz="2400" b="1" kern="100" dirty="0">
                <a:solidFill>
                  <a:srgbClr val="000000"/>
                </a:solidFill>
                <a:effectLst/>
                <a:latin typeface="Times New Roman" panose="02020603050405020304" pitchFamily="18" charset="0"/>
                <a:ea typeface="Times New Roman" panose="02020603050405020304" pitchFamily="18" charset="0"/>
              </a:rPr>
              <a:t>Blood Donor Database: </a:t>
            </a:r>
            <a:endParaRPr lang="en-IN" sz="2400" kern="100" dirty="0">
              <a:solidFill>
                <a:srgbClr val="000000"/>
              </a:solidFill>
              <a:effectLst/>
              <a:latin typeface="Calibri" panose="020F0502020204030204" pitchFamily="34" charset="0"/>
              <a:ea typeface="Calibri" panose="020F0502020204030204" pitchFamily="34" charset="0"/>
            </a:endParaRPr>
          </a:p>
          <a:p>
            <a:pPr marL="342900" marR="3810" lvl="0" indent="-342900" algn="just" fontAlgn="base">
              <a:lnSpc>
                <a:spcPct val="103000"/>
              </a:lnSpc>
              <a:spcAft>
                <a:spcPts val="80"/>
              </a:spcAft>
              <a:buClr>
                <a:srgbClr val="000000"/>
              </a:buClr>
              <a:buSzPts val="1600"/>
              <a:buFont typeface="Symbol" panose="05050102010706020507" pitchFamily="18" charset="2"/>
              <a:buChar char="-"/>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access information on nearby blood donors, fostering timely access to critical healthcare resources. </a:t>
            </a:r>
          </a:p>
          <a:p>
            <a:pPr marL="342900" marR="3810" lvl="0" indent="-342900" algn="just" fontAlgn="base">
              <a:lnSpc>
                <a:spcPct val="103000"/>
              </a:lnSpc>
              <a:spcAft>
                <a:spcPts val="80"/>
              </a:spcAft>
              <a:buClr>
                <a:srgbClr val="000000"/>
              </a:buClr>
              <a:buSzPts val="1600"/>
              <a:buFont typeface="Symbol" panose="05050102010706020507" pitchFamily="18" charset="2"/>
              <a:buChar char="-"/>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Donors may register through the app, providing their availability and blood type. </a:t>
            </a:r>
          </a:p>
          <a:p>
            <a:pPr marL="342900" marR="3810" lvl="0" indent="-342900" algn="just" fontAlgn="base">
              <a:lnSpc>
                <a:spcPct val="103000"/>
              </a:lnSpc>
              <a:spcAft>
                <a:spcPts val="80"/>
              </a:spcAft>
              <a:buClr>
                <a:srgbClr val="000000"/>
              </a:buClr>
              <a:buSzPts val="1600"/>
              <a:buFont typeface="Symbol" panose="05050102010706020507" pitchFamily="18" charset="2"/>
              <a:buChar char="-"/>
            </a:pPr>
            <a:endParaRPr lang="en-IN" sz="2400" kern="100" dirty="0">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600"/>
              <a:buFont typeface="Symbol" panose="05050102010706020507" pitchFamily="18" charset="2"/>
              <a:buChar char="-"/>
            </a:pPr>
            <a:endParaRPr lang="en-IN" sz="24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2400" b="1" kern="100" dirty="0">
                <a:solidFill>
                  <a:srgbClr val="000000"/>
                </a:solidFill>
                <a:effectLst/>
                <a:latin typeface="Times New Roman" panose="02020603050405020304" pitchFamily="18" charset="0"/>
                <a:ea typeface="Times New Roman" panose="02020603050405020304" pitchFamily="18" charset="0"/>
              </a:rPr>
              <a:t>Appointment Booking: </a:t>
            </a:r>
            <a:endParaRPr lang="en-IN" sz="2400" kern="100" dirty="0">
              <a:solidFill>
                <a:srgbClr val="000000"/>
              </a:solidFill>
              <a:effectLst/>
              <a:latin typeface="Calibri" panose="020F0502020204030204" pitchFamily="34" charset="0"/>
              <a:ea typeface="Calibri" panose="020F0502020204030204" pitchFamily="34" charset="0"/>
            </a:endParaRPr>
          </a:p>
          <a:p>
            <a:pPr marL="342900" marR="3810" lvl="0" indent="-342900" algn="just" fontAlgn="base">
              <a:lnSpc>
                <a:spcPct val="103000"/>
              </a:lnSpc>
              <a:spcAft>
                <a:spcPts val="80"/>
              </a:spcAft>
              <a:buClr>
                <a:srgbClr val="000000"/>
              </a:buClr>
              <a:buSzPts val="1600"/>
              <a:buFont typeface="Symbol" panose="05050102010706020507" pitchFamily="18" charset="2"/>
              <a:buChar char="-"/>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view available appointment slots for doctors at their chosen hospital. </a:t>
            </a:r>
          </a:p>
          <a:p>
            <a:pPr marL="342900" marR="3810" lvl="0" indent="-342900" algn="just" fontAlgn="base">
              <a:lnSpc>
                <a:spcPct val="103000"/>
              </a:lnSpc>
              <a:spcAft>
                <a:spcPts val="80"/>
              </a:spcAft>
              <a:buClr>
                <a:srgbClr val="000000"/>
              </a:buClr>
              <a:buSzPts val="1600"/>
              <a:buFont typeface="Symbol" panose="05050102010706020507" pitchFamily="18" charset="2"/>
              <a:buChar char="-"/>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Booking functionality allows users to schedule appointments conveniently.</a:t>
            </a:r>
            <a:r>
              <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173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the development of the integrated healthcare management system represents a significant leap forward in addressing the existing challenges within the healthcare sector. </a:t>
            </a:r>
          </a:p>
          <a:p>
            <a:r>
              <a:rPr lang="en-US" sz="2000" dirty="0">
                <a:latin typeface="Times New Roman" panose="02020603050405020304" pitchFamily="18" charset="0"/>
                <a:cs typeface="Times New Roman" panose="02020603050405020304" pitchFamily="18" charset="0"/>
              </a:rPr>
              <a:t>This project aims to revolutionize administrative, hospital, doctor, and user interactions, ushering in an era of enhanced efficiency, accessibility, and transparency. </a:t>
            </a:r>
          </a:p>
          <a:p>
            <a:r>
              <a:rPr lang="en-US" sz="2000" dirty="0">
                <a:latin typeface="Times New Roman" panose="02020603050405020304" pitchFamily="18" charset="0"/>
                <a:cs typeface="Times New Roman" panose="02020603050405020304" pitchFamily="18" charset="0"/>
              </a:rPr>
              <a:t>By streamlining processes and providing real-time information, the proposed system will greatly improve the overall healthcare experience.</a:t>
            </a:r>
          </a:p>
          <a:p>
            <a:r>
              <a:rPr lang="en-US" sz="2000" dirty="0">
                <a:latin typeface="Times New Roman" panose="02020603050405020304" pitchFamily="18" charset="0"/>
                <a:cs typeface="Times New Roman" panose="02020603050405020304" pitchFamily="18" charset="0"/>
              </a:rPr>
              <a:t>With this system, we move towards a future where healthcare services are seamless, user-friendly, and readily accessible to all, promoting the well-being of society.</a:t>
            </a:r>
            <a:endParaRPr lang="en-IN" sz="2000"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DFB17-6D83-D588-014E-C1A51FDAB45C}"/>
              </a:ext>
            </a:extLst>
          </p:cNvPr>
          <p:cNvSpPr>
            <a:spLocks noGrp="1"/>
          </p:cNvSpPr>
          <p:nvPr>
            <p:ph idx="1"/>
          </p:nvPr>
        </p:nvSpPr>
        <p:spPr>
          <a:xfrm>
            <a:off x="838200" y="236306"/>
            <a:ext cx="10515600" cy="5938463"/>
          </a:xfrm>
        </p:spPr>
        <p:txBody>
          <a:bodyPr>
            <a:normAutofit fontScale="70000" lnSpcReduction="20000"/>
          </a:bodyPr>
          <a:lstStyle/>
          <a:p>
            <a:pPr marL="222250" marR="3810" indent="0" algn="just">
              <a:lnSpc>
                <a:spcPct val="149000"/>
              </a:lnSpc>
              <a:spcAft>
                <a:spcPts val="80"/>
              </a:spcAft>
              <a:buNone/>
            </a:pPr>
            <a:r>
              <a:rPr lang="en-IN" kern="100" dirty="0">
                <a:solidFill>
                  <a:srgbClr val="000000"/>
                </a:solidFill>
                <a:effectLst/>
                <a:latin typeface="Calibri" panose="020F0502020204030204" pitchFamily="34" charset="0"/>
                <a:ea typeface="Calibri" panose="020F0502020204030204" pitchFamily="34" charset="0"/>
              </a:rPr>
              <a:t>Highlight how the integrated healthcare management system can lead to cost savings for both healthcare providers and patients. Streamlining administrative processes and reducing paperwork can contribute to overall cost-efficiency in the healthcare system. Data Security: Emphasize the importance of data security and privacy in the proposed system. Discuss how robust security measures will be implemented to protect sensitive patient information, ensuring compliance with relevant regulations and building trust among users.</a:t>
            </a:r>
          </a:p>
          <a:p>
            <a:pPr marL="222250" marR="3810" indent="0" algn="just">
              <a:lnSpc>
                <a:spcPct val="149000"/>
              </a:lnSpc>
              <a:spcAft>
                <a:spcPts val="80"/>
              </a:spcAft>
              <a:buNone/>
            </a:pPr>
            <a:r>
              <a:rPr lang="en-IN" kern="100" dirty="0">
                <a:solidFill>
                  <a:srgbClr val="000000"/>
                </a:solidFill>
                <a:effectLst/>
                <a:latin typeface="Calibri" panose="020F0502020204030204" pitchFamily="34" charset="0"/>
                <a:ea typeface="Calibri" panose="020F0502020204030204" pitchFamily="34" charset="0"/>
              </a:rPr>
              <a:t>Mention that the integrated healthcare management system is designed to evolve with technological advancements. Continuous updates and integration of emerging technologies (e.g., artificial intelligence, telemedicine) will ensure that the system remains at the forefront of healthcare </a:t>
            </a:r>
            <a:r>
              <a:rPr lang="en-IN" kern="100" dirty="0" err="1">
                <a:solidFill>
                  <a:srgbClr val="000000"/>
                </a:solidFill>
                <a:effectLst/>
                <a:latin typeface="Calibri" panose="020F0502020204030204" pitchFamily="34" charset="0"/>
                <a:ea typeface="Calibri" panose="020F0502020204030204" pitchFamily="34" charset="0"/>
              </a:rPr>
              <a:t>innovation.User</a:t>
            </a:r>
            <a:r>
              <a:rPr lang="en-IN" kern="100" dirty="0">
                <a:solidFill>
                  <a:srgbClr val="000000"/>
                </a:solidFill>
                <a:effectLst/>
                <a:latin typeface="Calibri" panose="020F0502020204030204" pitchFamily="34" charset="0"/>
                <a:ea typeface="Calibri" panose="020F0502020204030204" pitchFamily="34" charset="0"/>
              </a:rPr>
              <a:t> Training and </a:t>
            </a:r>
            <a:r>
              <a:rPr lang="en-IN" kern="100" dirty="0" err="1">
                <a:solidFill>
                  <a:srgbClr val="000000"/>
                </a:solidFill>
                <a:effectLst/>
                <a:latin typeface="Calibri" panose="020F0502020204030204" pitchFamily="34" charset="0"/>
                <a:ea typeface="Calibri" panose="020F0502020204030204" pitchFamily="34" charset="0"/>
              </a:rPr>
              <a:t>Support:Acknowledge</a:t>
            </a:r>
            <a:r>
              <a:rPr lang="en-IN" kern="100" dirty="0">
                <a:solidFill>
                  <a:srgbClr val="000000"/>
                </a:solidFill>
                <a:effectLst/>
                <a:latin typeface="Calibri" panose="020F0502020204030204" pitchFamily="34" charset="0"/>
                <a:ea typeface="Calibri" panose="020F0502020204030204" pitchFamily="34" charset="0"/>
              </a:rPr>
              <a:t> the importance of user training programs and ongoing support to ensure that healthcare professionals and administrative staff can maximize the benefits of the system. This can contribute to a smoother transition and faster adoption.</a:t>
            </a:r>
          </a:p>
          <a:p>
            <a:endParaRPr lang="en-IN" dirty="0"/>
          </a:p>
        </p:txBody>
      </p:sp>
    </p:spTree>
    <p:extLst>
      <p:ext uri="{BB962C8B-B14F-4D97-AF65-F5344CB8AC3E}">
        <p14:creationId xmlns:p14="http://schemas.microsoft.com/office/powerpoint/2010/main" val="45670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5B5CF-121E-774E-E83B-495709E28122}"/>
              </a:ext>
            </a:extLst>
          </p:cNvPr>
          <p:cNvSpPr>
            <a:spLocks noGrp="1"/>
          </p:cNvSpPr>
          <p:nvPr>
            <p:ph idx="1"/>
          </p:nvPr>
        </p:nvSpPr>
        <p:spPr>
          <a:xfrm>
            <a:off x="838200" y="287676"/>
            <a:ext cx="10515600" cy="5889287"/>
          </a:xfrm>
        </p:spPr>
        <p:txBody>
          <a:bodyPr>
            <a:normAutofit fontScale="92500" lnSpcReduction="20000"/>
          </a:bodyPr>
          <a:lstStyle/>
          <a:p>
            <a:pPr marR="531495" indent="-6350" algn="just">
              <a:lnSpc>
                <a:spcPct val="145000"/>
              </a:lnSpc>
              <a:spcAft>
                <a:spcPts val="25"/>
              </a:spcAft>
            </a:pPr>
            <a:r>
              <a:rPr lang="en-IN" kern="100" dirty="0">
                <a:solidFill>
                  <a:srgbClr val="000000"/>
                </a:solidFill>
                <a:effectLst/>
                <a:latin typeface="Times New Roman" panose="02020603050405020304" pitchFamily="18" charset="0"/>
                <a:ea typeface="Times New Roman" panose="02020603050405020304" pitchFamily="18" charset="0"/>
              </a:rPr>
              <a:t>Doctors can access the system to view their appointment schedules and update appointment statuses in </a:t>
            </a:r>
            <a:r>
              <a:rPr lang="en-IN" kern="100" dirty="0" err="1">
                <a:solidFill>
                  <a:srgbClr val="000000"/>
                </a:solidFill>
                <a:effectLst/>
                <a:latin typeface="Times New Roman" panose="02020603050405020304" pitchFamily="18" charset="0"/>
                <a:ea typeface="Times New Roman" panose="02020603050405020304" pitchFamily="18" charset="0"/>
              </a:rPr>
              <a:t>realtime</a:t>
            </a:r>
            <a:r>
              <a:rPr lang="en-IN" kern="100" dirty="0">
                <a:solidFill>
                  <a:srgbClr val="000000"/>
                </a:solidFill>
                <a:effectLst/>
                <a:latin typeface="Times New Roman" panose="02020603050405020304" pitchFamily="18" charset="0"/>
                <a:ea typeface="Times New Roman" panose="02020603050405020304" pitchFamily="18" charset="0"/>
              </a:rPr>
              <a:t>, ensuring effective patient management. Users, on the other hand, can register and log in, enabling them to find nearby hospitals and view available blood donors within their vicinity, promoting timely healthcare access. This healthcare management system aims to bridge the gap between healthcare providers and patients, enhancing the overall healthcare experience and accessibility for all involved parties. In addition to its core features, the multi-</a:t>
            </a:r>
            <a:endParaRPr lang="en-IN" kern="100" dirty="0">
              <a:solidFill>
                <a:srgbClr val="000000"/>
              </a:solidFill>
              <a:effectLst/>
              <a:latin typeface="Calibri" panose="020F0502020204030204" pitchFamily="34" charset="0"/>
              <a:ea typeface="Calibri" panose="020F0502020204030204" pitchFamily="34" charset="0"/>
            </a:endParaRPr>
          </a:p>
          <a:p>
            <a:pPr marR="531495" indent="-6350" algn="just">
              <a:lnSpc>
                <a:spcPct val="145000"/>
              </a:lnSpc>
              <a:spcAft>
                <a:spcPts val="1165"/>
              </a:spcAft>
            </a:pPr>
            <a:r>
              <a:rPr lang="en-IN" kern="100" dirty="0">
                <a:solidFill>
                  <a:srgbClr val="000000"/>
                </a:solidFill>
                <a:effectLst/>
                <a:latin typeface="Times New Roman" panose="02020603050405020304" pitchFamily="18" charset="0"/>
                <a:ea typeface="Times New Roman" panose="02020603050405020304" pitchFamily="18" charset="0"/>
              </a:rPr>
              <a:t>tiered healthcare management system leverages the power of mobile technology through a dedicated Android application. </a:t>
            </a:r>
            <a:endParaRPr lang="en-IN"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93050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[1] S. </a:t>
            </a:r>
            <a:r>
              <a:rPr lang="en-IN" dirty="0" err="1">
                <a:latin typeface="Times New Roman" panose="02020603050405020304" pitchFamily="18" charset="0"/>
                <a:cs typeface="Times New Roman" panose="02020603050405020304" pitchFamily="18" charset="0"/>
              </a:rPr>
              <a:t>Swarnalatha</a:t>
            </a:r>
            <a:r>
              <a:rPr lang="en-IN" dirty="0">
                <a:latin typeface="Times New Roman" panose="02020603050405020304" pitchFamily="18" charset="0"/>
                <a:cs typeface="Times New Roman" panose="02020603050405020304" pitchFamily="18" charset="0"/>
              </a:rPr>
              <a:t>; I. </a:t>
            </a:r>
            <a:r>
              <a:rPr lang="en-IN" dirty="0" err="1">
                <a:latin typeface="Times New Roman" panose="02020603050405020304" pitchFamily="18" charset="0"/>
                <a:cs typeface="Times New Roman" panose="02020603050405020304" pitchFamily="18" charset="0"/>
              </a:rPr>
              <a:t>Kesavarthini</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Poornima</a:t>
            </a:r>
            <a:r>
              <a:rPr lang="en-IN" dirty="0">
                <a:latin typeface="Times New Roman" panose="02020603050405020304" pitchFamily="18" charset="0"/>
                <a:cs typeface="Times New Roman" panose="02020603050405020304" pitchFamily="18" charset="0"/>
              </a:rPr>
              <a:t>; N. </a:t>
            </a:r>
            <a:r>
              <a:rPr lang="en-IN" dirty="0" err="1">
                <a:latin typeface="Times New Roman" panose="02020603050405020304" pitchFamily="18" charset="0"/>
                <a:cs typeface="Times New Roman" panose="02020603050405020304" pitchFamily="18" charset="0"/>
              </a:rPr>
              <a:t>Sripriya</a:t>
            </a:r>
            <a:r>
              <a:rPr lang="en-IN" dirty="0">
                <a:latin typeface="Times New Roman" panose="02020603050405020304" pitchFamily="18" charset="0"/>
                <a:cs typeface="Times New Roman" panose="02020603050405020304" pitchFamily="18" charset="0"/>
              </a:rPr>
              <a:t>, "Med-Recommender System for Predictive Analysis of Hospitals and Doctors",2019</a:t>
            </a:r>
          </a:p>
          <a:p>
            <a:pPr algn="just">
              <a:lnSpc>
                <a:spcPct val="150000"/>
              </a:lnSpc>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Ayrine</a:t>
            </a:r>
            <a:r>
              <a:rPr lang="en-IN" dirty="0">
                <a:latin typeface="Times New Roman" panose="02020603050405020304" pitchFamily="18" charset="0"/>
                <a:cs typeface="Times New Roman" panose="02020603050405020304" pitchFamily="18" charset="0"/>
              </a:rPr>
              <a:t> John; </a:t>
            </a:r>
            <a:r>
              <a:rPr lang="en-IN" dirty="0" err="1">
                <a:latin typeface="Times New Roman" panose="02020603050405020304" pitchFamily="18" charset="0"/>
                <a:cs typeface="Times New Roman" panose="02020603050405020304" pitchFamily="18" charset="0"/>
              </a:rPr>
              <a:t>Muhammed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Ilyas</a:t>
            </a:r>
            <a:r>
              <a:rPr lang="en-IN" dirty="0">
                <a:latin typeface="Times New Roman" panose="02020603050405020304" pitchFamily="18" charset="0"/>
                <a:cs typeface="Times New Roman" panose="02020603050405020304" pitchFamily="18" charset="0"/>
              </a:rPr>
              <a:t> H.; </a:t>
            </a:r>
            <a:r>
              <a:rPr lang="en-IN" dirty="0" err="1">
                <a:latin typeface="Times New Roman" panose="02020603050405020304" pitchFamily="18" charset="0"/>
                <a:cs typeface="Times New Roman" panose="02020603050405020304" pitchFamily="18" charset="0"/>
              </a:rPr>
              <a:t>Veena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Vasudevan</a:t>
            </a:r>
            <a:r>
              <a:rPr lang="en-IN" dirty="0">
                <a:latin typeface="Times New Roman" panose="02020603050405020304" pitchFamily="18" charset="0"/>
                <a:cs typeface="Times New Roman" panose="02020603050405020304" pitchFamily="18" charset="0"/>
              </a:rPr>
              <a:t>,"Medication recommendation system based on clinical ",2016</a:t>
            </a:r>
          </a:p>
          <a:p>
            <a:pPr algn="just">
              <a:lnSpc>
                <a:spcPct val="150000"/>
              </a:lnSpc>
            </a:pPr>
            <a:r>
              <a:rPr lang="en-IN" dirty="0">
                <a:latin typeface="Times New Roman" panose="02020603050405020304" pitchFamily="18" charset="0"/>
                <a:cs typeface="Times New Roman" panose="02020603050405020304" pitchFamily="18" charset="0"/>
              </a:rPr>
              <a:t>[3] Lei Wang; </a:t>
            </a:r>
            <a:r>
              <a:rPr lang="en-IN" dirty="0" err="1">
                <a:latin typeface="Times New Roman" panose="02020603050405020304" pitchFamily="18" charset="0"/>
                <a:cs typeface="Times New Roman" panose="02020603050405020304" pitchFamily="18" charset="0"/>
              </a:rPr>
              <a:t>Qiang</a:t>
            </a:r>
            <a:r>
              <a:rPr lang="en-IN" dirty="0">
                <a:latin typeface="Times New Roman" panose="02020603050405020304" pitchFamily="18" charset="0"/>
                <a:cs typeface="Times New Roman" panose="02020603050405020304" pitchFamily="18" charset="0"/>
              </a:rPr>
              <a:t> Zhang; Qing </a:t>
            </a:r>
            <a:r>
              <a:rPr lang="en-IN" dirty="0" err="1">
                <a:latin typeface="Times New Roman" panose="02020603050405020304" pitchFamily="18" charset="0"/>
                <a:cs typeface="Times New Roman" panose="02020603050405020304" pitchFamily="18" charset="0"/>
              </a:rPr>
              <a:t>Qian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Jishuai</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Wenbo</a:t>
            </a:r>
            <a:r>
              <a:rPr lang="en-IN" dirty="0">
                <a:latin typeface="Times New Roman" panose="02020603050405020304" pitchFamily="18" charset="0"/>
                <a:cs typeface="Times New Roman" panose="02020603050405020304" pitchFamily="18" charset="0"/>
              </a:rPr>
              <a:t> Cheng; </a:t>
            </a:r>
            <a:r>
              <a:rPr lang="en-IN" dirty="0" err="1">
                <a:latin typeface="Times New Roman" panose="02020603050405020304" pitchFamily="18" charset="0"/>
                <a:cs typeface="Times New Roman" panose="02020603050405020304" pitchFamily="18" charset="0"/>
              </a:rPr>
              <a:t>Jindan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Feng</a:t>
            </a:r>
            <a:r>
              <a:rPr lang="en-IN" dirty="0">
                <a:latin typeface="Times New Roman" panose="02020603050405020304" pitchFamily="18" charset="0"/>
                <a:cs typeface="Times New Roman" panose="02020603050405020304" pitchFamily="18" charset="0"/>
              </a:rPr>
              <a:t>, "An Internet Medical Service Recommendation",2020</a:t>
            </a:r>
          </a:p>
          <a:p>
            <a:pPr algn="just">
              <a:lnSpc>
                <a:spcPct val="150000"/>
              </a:lnSpc>
            </a:pPr>
            <a:r>
              <a:rPr lang="en-IN" dirty="0">
                <a:latin typeface="Times New Roman" panose="02020603050405020304" pitchFamily="18" charset="0"/>
                <a:cs typeface="Times New Roman" panose="02020603050405020304" pitchFamily="18" charset="0"/>
              </a:rPr>
              <a:t>[4] Mohammad Reza </a:t>
            </a:r>
            <a:r>
              <a:rPr lang="en-IN" dirty="0" err="1">
                <a:latin typeface="Times New Roman" panose="02020603050405020304" pitchFamily="18" charset="0"/>
                <a:cs typeface="Times New Roman" panose="02020603050405020304" pitchFamily="18" charset="0"/>
              </a:rPr>
              <a:t>Khoie,Tannaz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Sattari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Tabrizi,Elham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Sahebkar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Khorasani</a:t>
            </a:r>
            <a:r>
              <a:rPr lang="en-IN" dirty="0">
                <a:latin typeface="Times New Roman" panose="02020603050405020304" pitchFamily="18" charset="0"/>
                <a:cs typeface="Times New Roman" panose="02020603050405020304" pitchFamily="18" charset="0"/>
              </a:rPr>
              <a:t>,"A Hospital Recommendation System Based on Patient ",2017</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Qiwei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Han,Manas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Gaur,"A</a:t>
            </a:r>
            <a:r>
              <a:rPr lang="en-IN" dirty="0">
                <a:latin typeface="Times New Roman" panose="02020603050405020304" pitchFamily="18" charset="0"/>
                <a:cs typeface="Times New Roman" panose="02020603050405020304" pitchFamily="18" charset="0"/>
              </a:rPr>
              <a:t> Hybrid Recommender System for Patient-Doctor Matchmaking in Primary Care",2018</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9D2D5-B047-ED29-242F-6CDE4F9B987F}"/>
              </a:ext>
            </a:extLst>
          </p:cNvPr>
          <p:cNvSpPr>
            <a:spLocks noGrp="1"/>
          </p:cNvSpPr>
          <p:nvPr>
            <p:ph idx="1"/>
          </p:nvPr>
        </p:nvSpPr>
        <p:spPr>
          <a:xfrm>
            <a:off x="838200" y="359596"/>
            <a:ext cx="10515600" cy="5817367"/>
          </a:xfrm>
        </p:spPr>
        <p:txBody>
          <a:bodyPr>
            <a:normAutofit fontScale="77500" lnSpcReduction="20000"/>
          </a:bodyPr>
          <a:lstStyle/>
          <a:p>
            <a:pPr algn="just">
              <a:lnSpc>
                <a:spcPct val="150000"/>
              </a:lnSpc>
            </a:pPr>
            <a:r>
              <a:rPr lang="en-IN" sz="2800" dirty="0">
                <a:latin typeface="Times New Roman" panose="02020603050405020304" pitchFamily="18" charset="0"/>
                <a:cs typeface="Times New Roman" panose="02020603050405020304" pitchFamily="18" charset="0"/>
              </a:rPr>
              <a:t>[6] B. Starﬁeld, L. Shi, and J. </a:t>
            </a:r>
            <a:r>
              <a:rPr lang="en-IN" sz="2800" dirty="0" err="1">
                <a:latin typeface="Times New Roman" panose="02020603050405020304" pitchFamily="18" charset="0"/>
                <a:cs typeface="Times New Roman" panose="02020603050405020304" pitchFamily="18" charset="0"/>
              </a:rPr>
              <a:t>Macinko</a:t>
            </a:r>
            <a:r>
              <a:rPr lang="en-IN" sz="2800" dirty="0">
                <a:latin typeface="Times New Roman" panose="02020603050405020304" pitchFamily="18" charset="0"/>
                <a:cs typeface="Times New Roman" panose="02020603050405020304" pitchFamily="18" charset="0"/>
              </a:rPr>
              <a:t>, “Contribution of primary care </a:t>
            </a:r>
            <a:r>
              <a:rPr lang="en-IN" sz="2800" dirty="0" err="1">
                <a:latin typeface="Times New Roman" panose="02020603050405020304" pitchFamily="18" charset="0"/>
                <a:cs typeface="Times New Roman" panose="02020603050405020304" pitchFamily="18" charset="0"/>
              </a:rPr>
              <a:t>tohealth</a:t>
            </a:r>
            <a:r>
              <a:rPr lang="en-IN" sz="2800" dirty="0">
                <a:latin typeface="Times New Roman" panose="02020603050405020304" pitchFamily="18" charset="0"/>
                <a:cs typeface="Times New Roman" panose="02020603050405020304" pitchFamily="18" charset="0"/>
              </a:rPr>
              <a:t> systems and health,” The Milbank Quarterly, vol. 83, no. 3, pp.457–502, 2005</a:t>
            </a:r>
          </a:p>
          <a:p>
            <a:pPr algn="just">
              <a:lnSpc>
                <a:spcPct val="150000"/>
              </a:lnSpc>
            </a:pPr>
            <a:r>
              <a:rPr lang="en-IN" sz="2800" dirty="0">
                <a:latin typeface="Times New Roman" panose="02020603050405020304" pitchFamily="18" charset="0"/>
                <a:cs typeface="Times New Roman" panose="02020603050405020304" pitchFamily="18" charset="0"/>
              </a:rPr>
              <a:t>[7] </a:t>
            </a:r>
            <a:r>
              <a:rPr lang="en-IN" sz="2800" dirty="0" err="1">
                <a:latin typeface="Times New Roman" panose="02020603050405020304" pitchFamily="18" charset="0"/>
                <a:cs typeface="Times New Roman" panose="02020603050405020304" pitchFamily="18" charset="0"/>
              </a:rPr>
              <a:t>Sigfried</a:t>
            </a:r>
            <a:r>
              <a:rPr lang="en-IN" sz="2800" dirty="0">
                <a:latin typeface="Times New Roman" panose="02020603050405020304" pitchFamily="18" charset="0"/>
                <a:cs typeface="Times New Roman" panose="02020603050405020304" pitchFamily="18" charset="0"/>
              </a:rPr>
              <a:t> Gold, Noemie </a:t>
            </a:r>
            <a:r>
              <a:rPr lang="en-IN" sz="2800" dirty="0" err="1">
                <a:latin typeface="Times New Roman" panose="02020603050405020304" pitchFamily="18" charset="0"/>
                <a:cs typeface="Times New Roman" panose="02020603050405020304" pitchFamily="18" charset="0"/>
              </a:rPr>
              <a:t>Elhadad</a:t>
            </a:r>
            <a:r>
              <a:rPr lang="en-IN" sz="2800" dirty="0">
                <a:latin typeface="Times New Roman" panose="02020603050405020304" pitchFamily="18" charset="0"/>
                <a:cs typeface="Times New Roman" panose="02020603050405020304" pitchFamily="18" charset="0"/>
              </a:rPr>
              <a:t> and James J Cimino, "Extracting Structured Medication Event Information from Discharge Summaries", 2008.</a:t>
            </a:r>
          </a:p>
          <a:p>
            <a:pPr algn="just">
              <a:lnSpc>
                <a:spcPct val="150000"/>
              </a:lnSpc>
            </a:pPr>
            <a:r>
              <a:rPr lang="en-IN" sz="2800" dirty="0">
                <a:latin typeface="Times New Roman" panose="02020603050405020304" pitchFamily="18" charset="0"/>
                <a:cs typeface="Times New Roman" panose="02020603050405020304" pitchFamily="18" charset="0"/>
              </a:rPr>
              <a:t>[8] Cathal Doyle, Laura Lennox and Derek Bell, "A systematic review of evidence on the links between patient experience and clinical safety and effectiveness", 2013.</a:t>
            </a:r>
          </a:p>
          <a:p>
            <a:pPr algn="just">
              <a:lnSpc>
                <a:spcPct val="150000"/>
              </a:lnSpc>
            </a:pPr>
            <a:r>
              <a:rPr lang="en-IN" sz="2800" dirty="0">
                <a:latin typeface="Times New Roman" panose="02020603050405020304" pitchFamily="18" charset="0"/>
                <a:cs typeface="Times New Roman" panose="02020603050405020304" pitchFamily="18" charset="0"/>
              </a:rPr>
              <a:t>[9] L. Yang, C.-K. Hsieh, H. Yang, J. P. Pollak, N. Dell, S. </a:t>
            </a:r>
            <a:r>
              <a:rPr lang="en-IN" sz="2800" dirty="0" err="1">
                <a:latin typeface="Times New Roman" panose="02020603050405020304" pitchFamily="18" charset="0"/>
                <a:cs typeface="Times New Roman" panose="02020603050405020304" pitchFamily="18" charset="0"/>
              </a:rPr>
              <a:t>Belongie</a:t>
            </a:r>
            <a:r>
              <a:rPr lang="en-IN" sz="2800" dirty="0">
                <a:latin typeface="Times New Roman" panose="02020603050405020304" pitchFamily="18" charset="0"/>
                <a:cs typeface="Times New Roman" panose="02020603050405020304" pitchFamily="18" charset="0"/>
              </a:rPr>
              <a:t>, et al., "Yum-Me: A personalized nutrient-based meal recommender system", 2017.</a:t>
            </a:r>
          </a:p>
          <a:p>
            <a:pPr algn="just">
              <a:lnSpc>
                <a:spcPct val="150000"/>
              </a:lnSpc>
            </a:pPr>
            <a:r>
              <a:rPr lang="en-IN" sz="2800" dirty="0">
                <a:latin typeface="Times New Roman" panose="02020603050405020304" pitchFamily="18" charset="0"/>
                <a:cs typeface="Times New Roman" panose="02020603050405020304" pitchFamily="18" charset="0"/>
              </a:rPr>
              <a:t>[10] K.W. Tan, H.C. Lau and F.C.Y. Lee, "Improved patient length-of-stay in emergency department through dynamic queue management", 2013.</a:t>
            </a:r>
          </a:p>
          <a:p>
            <a:endParaRPr lang="en-IN" dirty="0"/>
          </a:p>
        </p:txBody>
      </p:sp>
    </p:spTree>
    <p:extLst>
      <p:ext uri="{BB962C8B-B14F-4D97-AF65-F5344CB8AC3E}">
        <p14:creationId xmlns:p14="http://schemas.microsoft.com/office/powerpoint/2010/main" val="1198278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96884-91F8-4E53-E4D5-81A01764C314}"/>
              </a:ext>
            </a:extLst>
          </p:cNvPr>
          <p:cNvSpPr>
            <a:spLocks noGrp="1"/>
          </p:cNvSpPr>
          <p:nvPr>
            <p:ph idx="1"/>
          </p:nvPr>
        </p:nvSpPr>
        <p:spPr>
          <a:xfrm>
            <a:off x="838200" y="205483"/>
            <a:ext cx="10515600" cy="5971480"/>
          </a:xfrm>
        </p:spPr>
        <p:txBody>
          <a:bodyPr>
            <a:normAutofit fontScale="85000" lnSpcReduction="10000"/>
          </a:bodyPr>
          <a:lstStyle/>
          <a:p>
            <a:pPr algn="just">
              <a:lnSpc>
                <a:spcPct val="150000"/>
              </a:lnSpc>
            </a:pPr>
            <a:r>
              <a:rPr lang="en-IN" dirty="0">
                <a:latin typeface="Times New Roman" panose="02020603050405020304" pitchFamily="18" charset="0"/>
                <a:cs typeface="Times New Roman" panose="02020603050405020304" pitchFamily="18" charset="0"/>
              </a:rPr>
              <a:t>[11] S. </a:t>
            </a:r>
            <a:r>
              <a:rPr lang="en-IN" dirty="0" err="1">
                <a:latin typeface="Times New Roman" panose="02020603050405020304" pitchFamily="18" charset="0"/>
                <a:cs typeface="Times New Roman" panose="02020603050405020304" pitchFamily="18" charset="0"/>
              </a:rPr>
              <a:t>Swarnalatha</a:t>
            </a:r>
            <a:r>
              <a:rPr lang="en-IN" dirty="0">
                <a:latin typeface="Times New Roman" panose="02020603050405020304" pitchFamily="18" charset="0"/>
                <a:cs typeface="Times New Roman" panose="02020603050405020304" pitchFamily="18" charset="0"/>
              </a:rPr>
              <a:t>; I. </a:t>
            </a:r>
            <a:r>
              <a:rPr lang="en-IN" dirty="0" err="1">
                <a:latin typeface="Times New Roman" panose="02020603050405020304" pitchFamily="18" charset="0"/>
                <a:cs typeface="Times New Roman" panose="02020603050405020304" pitchFamily="18" charset="0"/>
              </a:rPr>
              <a:t>Kesavarthini</a:t>
            </a:r>
            <a:r>
              <a:rPr lang="en-IN" dirty="0">
                <a:latin typeface="Times New Roman" panose="02020603050405020304" pitchFamily="18" charset="0"/>
                <a:cs typeface="Times New Roman" panose="02020603050405020304" pitchFamily="18" charset="0"/>
              </a:rPr>
              <a:t>; S. Poornima; N. </a:t>
            </a:r>
            <a:r>
              <a:rPr lang="en-IN" dirty="0" err="1">
                <a:latin typeface="Times New Roman" panose="02020603050405020304" pitchFamily="18" charset="0"/>
                <a:cs typeface="Times New Roman" panose="02020603050405020304" pitchFamily="18" charset="0"/>
              </a:rPr>
              <a:t>Sripriya</a:t>
            </a:r>
            <a:r>
              <a:rPr lang="en-IN" dirty="0">
                <a:latin typeface="Times New Roman" panose="02020603050405020304" pitchFamily="18" charset="0"/>
                <a:cs typeface="Times New Roman" panose="02020603050405020304" pitchFamily="18" charset="0"/>
              </a:rPr>
              <a:t>, "Med-Recommender System for Predictive Analysis of Hospitals and Doctors",2019</a:t>
            </a:r>
          </a:p>
          <a:p>
            <a:pPr algn="just">
              <a:lnSpc>
                <a:spcPct val="150000"/>
              </a:lnSpc>
            </a:pPr>
            <a:r>
              <a:rPr lang="en-IN" dirty="0">
                <a:latin typeface="Times New Roman" panose="02020603050405020304" pitchFamily="18" charset="0"/>
                <a:cs typeface="Times New Roman" panose="02020603050405020304" pitchFamily="18" charset="0"/>
              </a:rPr>
              <a:t>[12] </a:t>
            </a:r>
            <a:r>
              <a:rPr lang="en-IN" dirty="0" err="1">
                <a:latin typeface="Times New Roman" panose="02020603050405020304" pitchFamily="18" charset="0"/>
                <a:cs typeface="Times New Roman" panose="02020603050405020304" pitchFamily="18" charset="0"/>
              </a:rPr>
              <a:t>Ayrine</a:t>
            </a:r>
            <a:r>
              <a:rPr lang="en-IN" dirty="0">
                <a:latin typeface="Times New Roman" panose="02020603050405020304" pitchFamily="18" charset="0"/>
                <a:cs typeface="Times New Roman" panose="02020603050405020304" pitchFamily="18" charset="0"/>
              </a:rPr>
              <a:t> John; Muhammed Ilyas H.; Veena </a:t>
            </a:r>
            <a:r>
              <a:rPr lang="en-IN" dirty="0" err="1">
                <a:latin typeface="Times New Roman" panose="02020603050405020304" pitchFamily="18" charset="0"/>
                <a:cs typeface="Times New Roman" panose="02020603050405020304" pitchFamily="18" charset="0"/>
              </a:rPr>
              <a:t>Vasudevan,"Medication</a:t>
            </a:r>
            <a:r>
              <a:rPr lang="en-IN" dirty="0">
                <a:latin typeface="Times New Roman" panose="02020603050405020304" pitchFamily="18" charset="0"/>
                <a:cs typeface="Times New Roman" panose="02020603050405020304" pitchFamily="18" charset="0"/>
              </a:rPr>
              <a:t> recommendation system based on clinical ",2016</a:t>
            </a:r>
          </a:p>
          <a:p>
            <a:pPr algn="just">
              <a:lnSpc>
                <a:spcPct val="150000"/>
              </a:lnSpc>
            </a:pPr>
            <a:r>
              <a:rPr lang="en-IN" dirty="0">
                <a:latin typeface="Times New Roman" panose="02020603050405020304" pitchFamily="18" charset="0"/>
                <a:cs typeface="Times New Roman" panose="02020603050405020304" pitchFamily="18" charset="0"/>
              </a:rPr>
              <a:t>[13] Lei Wang; </a:t>
            </a:r>
            <a:r>
              <a:rPr lang="en-IN" dirty="0" err="1">
                <a:latin typeface="Times New Roman" panose="02020603050405020304" pitchFamily="18" charset="0"/>
                <a:cs typeface="Times New Roman" panose="02020603050405020304" pitchFamily="18" charset="0"/>
              </a:rPr>
              <a:t>Qiang</a:t>
            </a:r>
            <a:r>
              <a:rPr lang="en-IN" dirty="0">
                <a:latin typeface="Times New Roman" panose="02020603050405020304" pitchFamily="18" charset="0"/>
                <a:cs typeface="Times New Roman" panose="02020603050405020304" pitchFamily="18" charset="0"/>
              </a:rPr>
              <a:t> Zhang; Qing Qian; </a:t>
            </a:r>
            <a:r>
              <a:rPr lang="en-IN" dirty="0" err="1">
                <a:latin typeface="Times New Roman" panose="02020603050405020304" pitchFamily="18" charset="0"/>
                <a:cs typeface="Times New Roman" panose="02020603050405020304" pitchFamily="18" charset="0"/>
              </a:rPr>
              <a:t>Jishuai</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Wenbo</a:t>
            </a:r>
            <a:r>
              <a:rPr lang="en-IN" dirty="0">
                <a:latin typeface="Times New Roman" panose="02020603050405020304" pitchFamily="18" charset="0"/>
                <a:cs typeface="Times New Roman" panose="02020603050405020304" pitchFamily="18" charset="0"/>
              </a:rPr>
              <a:t> Cheng; </a:t>
            </a:r>
            <a:r>
              <a:rPr lang="en-IN" dirty="0" err="1">
                <a:latin typeface="Times New Roman" panose="02020603050405020304" pitchFamily="18" charset="0"/>
                <a:cs typeface="Times New Roman" panose="02020603050405020304" pitchFamily="18" charset="0"/>
              </a:rPr>
              <a:t>Jindan</a:t>
            </a:r>
            <a:r>
              <a:rPr lang="en-IN" dirty="0">
                <a:latin typeface="Times New Roman" panose="02020603050405020304" pitchFamily="18" charset="0"/>
                <a:cs typeface="Times New Roman" panose="02020603050405020304" pitchFamily="18" charset="0"/>
              </a:rPr>
              <a:t> Feng, "An Internet Medical Service Recommendation",2020</a:t>
            </a:r>
          </a:p>
          <a:p>
            <a:pPr algn="just">
              <a:lnSpc>
                <a:spcPct val="150000"/>
              </a:lnSpc>
            </a:pPr>
            <a:r>
              <a:rPr lang="en-IN" dirty="0">
                <a:latin typeface="Times New Roman" panose="02020603050405020304" pitchFamily="18" charset="0"/>
                <a:cs typeface="Times New Roman" panose="02020603050405020304" pitchFamily="18" charset="0"/>
              </a:rPr>
              <a:t>[14] Mohammad Reza </a:t>
            </a:r>
            <a:r>
              <a:rPr lang="en-IN" dirty="0" err="1">
                <a:latin typeface="Times New Roman" panose="02020603050405020304" pitchFamily="18" charset="0"/>
                <a:cs typeface="Times New Roman" panose="02020603050405020304" pitchFamily="18" charset="0"/>
              </a:rPr>
              <a:t>Khoie,Tannaz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Sattari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Tabrizi,Elham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Sahebkar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Khorasani,"A</a:t>
            </a:r>
            <a:r>
              <a:rPr lang="en-IN" dirty="0">
                <a:latin typeface="Times New Roman" panose="02020603050405020304" pitchFamily="18" charset="0"/>
                <a:cs typeface="Times New Roman" panose="02020603050405020304" pitchFamily="18" charset="0"/>
              </a:rPr>
              <a:t> Hospital Recommendation System Based on Patient ",2017</a:t>
            </a:r>
          </a:p>
          <a:p>
            <a:pPr algn="just">
              <a:lnSpc>
                <a:spcPct val="150000"/>
              </a:lnSpc>
            </a:pPr>
            <a:r>
              <a:rPr lang="en-IN" dirty="0">
                <a:latin typeface="Times New Roman" panose="02020603050405020304" pitchFamily="18" charset="0"/>
                <a:cs typeface="Times New Roman" panose="02020603050405020304" pitchFamily="18" charset="0"/>
              </a:rPr>
              <a:t>[15] </a:t>
            </a:r>
            <a:r>
              <a:rPr lang="en-IN" dirty="0" err="1">
                <a:latin typeface="Times New Roman" panose="02020603050405020304" pitchFamily="18" charset="0"/>
                <a:cs typeface="Times New Roman" panose="02020603050405020304" pitchFamily="18" charset="0"/>
              </a:rPr>
              <a:t>Qiwei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Han,Manas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Gaur,"A</a:t>
            </a:r>
            <a:r>
              <a:rPr lang="en-IN" dirty="0">
                <a:latin typeface="Times New Roman" panose="02020603050405020304" pitchFamily="18" charset="0"/>
                <a:cs typeface="Times New Roman" panose="02020603050405020304" pitchFamily="18" charset="0"/>
              </a:rPr>
              <a:t> Hybrid Recommender System for Patient-Doctor Matchmaking in Primary Care",2018</a:t>
            </a:r>
            <a:endParaRPr lang="en-GB" dirty="0"/>
          </a:p>
          <a:p>
            <a:endParaRPr lang="en-IN" dirty="0"/>
          </a:p>
        </p:txBody>
      </p:sp>
    </p:spTree>
    <p:extLst>
      <p:ext uri="{BB962C8B-B14F-4D97-AF65-F5344CB8AC3E}">
        <p14:creationId xmlns:p14="http://schemas.microsoft.com/office/powerpoint/2010/main" val="293037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CEE85-BDA8-28AA-4618-1E17264AFCFD}"/>
              </a:ext>
            </a:extLst>
          </p:cNvPr>
          <p:cNvSpPr>
            <a:spLocks noGrp="1"/>
          </p:cNvSpPr>
          <p:nvPr>
            <p:ph idx="1"/>
          </p:nvPr>
        </p:nvSpPr>
        <p:spPr>
          <a:xfrm>
            <a:off x="838200" y="441789"/>
            <a:ext cx="10515600" cy="5735174"/>
          </a:xfrm>
        </p:spPr>
        <p:txBody>
          <a:bodyPr/>
          <a:lstStyle/>
          <a:p>
            <a:pPr marL="0" indent="0" algn="just">
              <a:buNone/>
            </a:pPr>
            <a:r>
              <a:rPr lang="en-IN" sz="2400" kern="100" dirty="0">
                <a:solidFill>
                  <a:srgbClr val="000000"/>
                </a:solidFill>
                <a:effectLst/>
                <a:latin typeface="Times New Roman" panose="02020603050405020304" pitchFamily="18" charset="0"/>
                <a:ea typeface="Times New Roman" panose="02020603050405020304" pitchFamily="18" charset="0"/>
              </a:rPr>
              <a:t>This mobile application extends the reach of the system, allowing administrators, hospitals, doctors, and users to access critical information and perform essential tasks on the go. The mobile platform enhances flexibility and responsiveness in healthcare management by enabling stakeholders to stay connected, make informed decisions, and respond promptly to evolving situations.</a:t>
            </a:r>
          </a:p>
          <a:p>
            <a:pPr marL="0" indent="0" algn="just">
              <a:buNone/>
            </a:pPr>
            <a:r>
              <a:rPr lang="en-IN" sz="2400" kern="100" dirty="0">
                <a:solidFill>
                  <a:srgbClr val="000000"/>
                </a:solidFill>
                <a:effectLst/>
                <a:latin typeface="Times New Roman" panose="02020603050405020304" pitchFamily="18" charset="0"/>
                <a:ea typeface="Times New Roman" panose="02020603050405020304" pitchFamily="18" charset="0"/>
              </a:rPr>
              <a:t>Moreover, the system prioritizes security and data privacy, ensuring that sensitive healthcare information remains confidential and protected across both the web and mobile platforms. This comprehensive approach aims to establish a secure, user-friendly, and interconnected healthcare ecosystem that caters to the diverse needs of administrators, hospitals, doctors, and users alike.</a:t>
            </a:r>
          </a:p>
          <a:p>
            <a:pPr marL="0" indent="0" algn="just">
              <a:buNone/>
            </a:pPr>
            <a:endParaRPr lang="en-IN" sz="2400" kern="100" dirty="0">
              <a:solidFill>
                <a:srgbClr val="000000"/>
              </a:solidFill>
              <a:latin typeface="Times New Roman" panose="02020603050405020304" pitchFamily="18" charset="0"/>
              <a:ea typeface="Times New Roman" panose="02020603050405020304" pitchFamily="18" charset="0"/>
            </a:endParaRPr>
          </a:p>
          <a:p>
            <a:pPr marL="0" indent="0" algn="just">
              <a:buNone/>
            </a:pPr>
            <a:endParaRPr lang="en-IN" sz="2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2800" b="1" kern="100" dirty="0">
                <a:solidFill>
                  <a:srgbClr val="000000"/>
                </a:solidFill>
                <a:effectLst/>
                <a:latin typeface="Times New Roman" panose="02020603050405020304" pitchFamily="18" charset="0"/>
                <a:ea typeface="Times New Roman" panose="02020603050405020304" pitchFamily="18" charset="0"/>
              </a:rPr>
              <a:t>KEYWORDS: </a:t>
            </a:r>
            <a:r>
              <a:rPr lang="en-IN" sz="2800" kern="100" dirty="0">
                <a:solidFill>
                  <a:srgbClr val="000000"/>
                </a:solidFill>
                <a:effectLst/>
                <a:latin typeface="Times New Roman" panose="02020603050405020304" pitchFamily="18" charset="0"/>
                <a:ea typeface="Times New Roman" panose="02020603050405020304" pitchFamily="18" charset="0"/>
              </a:rPr>
              <a:t>Mobile application, Android. </a:t>
            </a:r>
            <a:endParaRPr lang="en-IN" sz="2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7270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843D-1DB5-A43A-46A3-46F48F35C7A3}"/>
              </a:ext>
            </a:extLst>
          </p:cNvPr>
          <p:cNvSpPr>
            <a:spLocks noGrp="1"/>
          </p:cNvSpPr>
          <p:nvPr>
            <p:ph type="ctrTitle"/>
          </p:nvPr>
        </p:nvSpPr>
        <p:spPr>
          <a:xfrm>
            <a:off x="463296" y="557784"/>
            <a:ext cx="4723559" cy="466344"/>
          </a:xfrm>
        </p:spPr>
        <p:txBody>
          <a:bodyPr>
            <a:noAutofit/>
          </a:bodyPr>
          <a:lstStyle/>
          <a:p>
            <a:r>
              <a:rPr lang="en-IN" sz="4400" b="1" dirty="0"/>
              <a:t>Problem Statement</a:t>
            </a:r>
          </a:p>
        </p:txBody>
      </p:sp>
      <p:sp>
        <p:nvSpPr>
          <p:cNvPr id="3" name="Subtitle 2">
            <a:extLst>
              <a:ext uri="{FF2B5EF4-FFF2-40B4-BE49-F238E27FC236}">
                <a16:creationId xmlns:a16="http://schemas.microsoft.com/office/drawing/2014/main" id="{7AC81E96-3B30-7156-2573-F218E0A083B1}"/>
              </a:ext>
            </a:extLst>
          </p:cNvPr>
          <p:cNvSpPr>
            <a:spLocks noGrp="1"/>
          </p:cNvSpPr>
          <p:nvPr>
            <p:ph type="subTitle" idx="1"/>
          </p:nvPr>
        </p:nvSpPr>
        <p:spPr>
          <a:xfrm>
            <a:off x="141890" y="1600200"/>
            <a:ext cx="11582024" cy="4023360"/>
          </a:xfrm>
        </p:spPr>
        <p:txBody>
          <a:bodyPr>
            <a:normAutofit lnSpcReduction="10000"/>
          </a:bodyPr>
          <a:lstStyle/>
          <a:p>
            <a:pPr marL="273050" marR="52705" indent="-6350" algn="just">
              <a:lnSpc>
                <a:spcPct val="100000"/>
              </a:lnSpc>
              <a:spcAft>
                <a:spcPts val="25"/>
              </a:spcAft>
            </a:pPr>
            <a:r>
              <a:rPr lang="en-IN" sz="2000" kern="100" dirty="0">
                <a:solidFill>
                  <a:srgbClr val="000000"/>
                </a:solidFill>
                <a:effectLst/>
                <a:latin typeface="Times New Roman" panose="02020603050405020304" pitchFamily="18" charset="0"/>
                <a:ea typeface="Times New Roman" panose="02020603050405020304" pitchFamily="18" charset="0"/>
              </a:rPr>
              <a:t>Healthcare management is a complex and critical area, often plagued by inefficiencies, inadequate accessibility, and disjointed information. Patients struggle to find suitable hospitals and blood donors, while hospitals and doctors encounter challenges in managing appointments and resources. This project addresses the existing problems in healthcare management by providing a comprehensive solution. </a:t>
            </a:r>
          </a:p>
          <a:p>
            <a:pPr marL="273050" marR="52705" indent="-6350" algn="just">
              <a:lnSpc>
                <a:spcPct val="100000"/>
              </a:lnSpc>
              <a:spcAft>
                <a:spcPts val="25"/>
              </a:spcAft>
            </a:pPr>
            <a:r>
              <a:rPr lang="en-IN" sz="2000" dirty="0">
                <a:solidFill>
                  <a:srgbClr val="000000"/>
                </a:solidFill>
                <a:effectLst/>
                <a:latin typeface="Times New Roman" panose="02020603050405020304" pitchFamily="18" charset="0"/>
                <a:ea typeface="Times New Roman" panose="02020603050405020304" pitchFamily="18" charset="0"/>
              </a:rPr>
              <a:t>The project offers an integrated appointment management system, streamlining the scheduling process for both patients and healthcare </a:t>
            </a:r>
            <a:r>
              <a:rPr lang="en-IN" sz="2000" dirty="0" err="1">
                <a:solidFill>
                  <a:srgbClr val="000000"/>
                </a:solidFill>
                <a:effectLst/>
                <a:latin typeface="Times New Roman" panose="02020603050405020304" pitchFamily="18" charset="0"/>
                <a:ea typeface="Times New Roman" panose="02020603050405020304" pitchFamily="18" charset="0"/>
              </a:rPr>
              <a:t>providers.Patients</a:t>
            </a:r>
            <a:r>
              <a:rPr lang="en-IN" sz="2000" dirty="0">
                <a:solidFill>
                  <a:srgbClr val="000000"/>
                </a:solidFill>
                <a:effectLst/>
                <a:latin typeface="Times New Roman" panose="02020603050405020304" pitchFamily="18" charset="0"/>
                <a:ea typeface="Times New Roman" panose="02020603050405020304" pitchFamily="18" charset="0"/>
              </a:rPr>
              <a:t> can easily book and manage appointments online, reducing wait times and improving the overall patient </a:t>
            </a:r>
            <a:r>
              <a:rPr lang="en-IN" sz="2000" dirty="0" err="1">
                <a:solidFill>
                  <a:srgbClr val="000000"/>
                </a:solidFill>
                <a:effectLst/>
                <a:latin typeface="Times New Roman" panose="02020603050405020304" pitchFamily="18" charset="0"/>
                <a:ea typeface="Times New Roman" panose="02020603050405020304" pitchFamily="18" charset="0"/>
              </a:rPr>
              <a:t>experience.Healthcare</a:t>
            </a:r>
            <a:r>
              <a:rPr lang="en-IN" sz="2000" dirty="0">
                <a:solidFill>
                  <a:srgbClr val="000000"/>
                </a:solidFill>
                <a:effectLst/>
                <a:latin typeface="Times New Roman" panose="02020603050405020304" pitchFamily="18" charset="0"/>
                <a:ea typeface="Times New Roman" panose="02020603050405020304" pitchFamily="18" charset="0"/>
              </a:rPr>
              <a:t> providers benefit from optimized scheduling, reducing </a:t>
            </a:r>
            <a:r>
              <a:rPr lang="en-IN" sz="2000" dirty="0" err="1">
                <a:solidFill>
                  <a:srgbClr val="000000"/>
                </a:solidFill>
                <a:effectLst/>
                <a:latin typeface="Times New Roman" panose="02020603050405020304" pitchFamily="18" charset="0"/>
                <a:ea typeface="Times New Roman" panose="02020603050405020304" pitchFamily="18" charset="0"/>
              </a:rPr>
              <a:t>noshows</a:t>
            </a:r>
            <a:r>
              <a:rPr lang="en-IN" sz="2000" dirty="0">
                <a:solidFill>
                  <a:srgbClr val="000000"/>
                </a:solidFill>
                <a:effectLst/>
                <a:latin typeface="Times New Roman" panose="02020603050405020304" pitchFamily="18" charset="0"/>
                <a:ea typeface="Times New Roman" panose="02020603050405020304" pitchFamily="18" charset="0"/>
              </a:rPr>
              <a:t> and maximizing the efficient use of </a:t>
            </a:r>
            <a:r>
              <a:rPr lang="en-IN" sz="2000" dirty="0" err="1">
                <a:solidFill>
                  <a:srgbClr val="000000"/>
                </a:solidFill>
                <a:effectLst/>
                <a:latin typeface="Times New Roman" panose="02020603050405020304" pitchFamily="18" charset="0"/>
                <a:ea typeface="Times New Roman" panose="02020603050405020304" pitchFamily="18" charset="0"/>
              </a:rPr>
              <a:t>resources.The</a:t>
            </a:r>
            <a:r>
              <a:rPr lang="en-IN" sz="2000" dirty="0">
                <a:solidFill>
                  <a:srgbClr val="000000"/>
                </a:solidFill>
                <a:effectLst/>
                <a:latin typeface="Times New Roman" panose="02020603050405020304" pitchFamily="18" charset="0"/>
                <a:ea typeface="Times New Roman" panose="02020603050405020304" pitchFamily="18" charset="0"/>
              </a:rPr>
              <a:t> project includes a geospatial hospital and blood bank locator, empowering patients to easily find nearby healthcare facilities and blood donation </a:t>
            </a:r>
            <a:r>
              <a:rPr lang="en-IN" sz="2000" dirty="0" err="1">
                <a:solidFill>
                  <a:srgbClr val="000000"/>
                </a:solidFill>
                <a:effectLst/>
                <a:latin typeface="Times New Roman" panose="02020603050405020304" pitchFamily="18" charset="0"/>
                <a:ea typeface="Times New Roman" panose="02020603050405020304" pitchFamily="18" charset="0"/>
              </a:rPr>
              <a:t>centers</a:t>
            </a:r>
            <a:r>
              <a:rPr lang="en-IN" sz="2000" dirty="0">
                <a:solidFill>
                  <a:srgbClr val="000000"/>
                </a:solidFill>
                <a:effectLst/>
                <a:latin typeface="Times New Roman" panose="02020603050405020304" pitchFamily="18" charset="0"/>
                <a:ea typeface="Times New Roman" panose="02020603050405020304" pitchFamily="18" charset="0"/>
              </a:rPr>
              <a:t>. Users can access real-time information on hospital services, specialties, and available blood types, promoting timely and informed healthcare decisions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pPr>
            <a:r>
              <a:rPr lang="en-IN" dirty="0"/>
              <a:t> </a:t>
            </a:r>
          </a:p>
        </p:txBody>
      </p:sp>
    </p:spTree>
    <p:extLst>
      <p:ext uri="{BB962C8B-B14F-4D97-AF65-F5344CB8AC3E}">
        <p14:creationId xmlns:p14="http://schemas.microsoft.com/office/powerpoint/2010/main" val="58145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567-E796-5FE4-CD92-AAF8BA5AC977}"/>
              </a:ext>
            </a:extLst>
          </p:cNvPr>
          <p:cNvSpPr>
            <a:spLocks noGrp="1"/>
          </p:cNvSpPr>
          <p:nvPr>
            <p:ph type="ctrTitle"/>
          </p:nvPr>
        </p:nvSpPr>
        <p:spPr>
          <a:xfrm>
            <a:off x="850392" y="548640"/>
            <a:ext cx="10661904" cy="2660904"/>
          </a:xfrm>
        </p:spPr>
        <p:txBody>
          <a:bodyPr>
            <a:normAutofit fontScale="90000"/>
          </a:bodyPr>
          <a:lstStyle/>
          <a:p>
            <a:pPr marL="6350" marR="286385" indent="-6350" algn="just">
              <a:lnSpc>
                <a:spcPct val="107000"/>
              </a:lnSpc>
              <a:spcAft>
                <a:spcPts val="670"/>
              </a:spcAft>
            </a:pPr>
            <a:br>
              <a:rPr lang="en-IN" sz="1800" b="1" kern="100" dirty="0">
                <a:solidFill>
                  <a:srgbClr val="000000"/>
                </a:solidFill>
                <a:effectLst/>
                <a:latin typeface="Times New Roman" panose="02020603050405020304" pitchFamily="18" charset="0"/>
                <a:ea typeface="Times New Roman" panose="02020603050405020304" pitchFamily="18" charset="0"/>
              </a:rPr>
            </a:br>
            <a:r>
              <a:rPr lang="en-IN" sz="2700" b="1" kern="100" dirty="0">
                <a:solidFill>
                  <a:srgbClr val="000000"/>
                </a:solidFill>
                <a:effectLst/>
                <a:latin typeface="Times New Roman" panose="02020603050405020304" pitchFamily="18" charset="0"/>
                <a:ea typeface="Times New Roman" panose="02020603050405020304" pitchFamily="18" charset="0"/>
              </a:rPr>
              <a:t>Existing </a:t>
            </a:r>
            <a:r>
              <a:rPr lang="en-IN" sz="2700" b="1" kern="100" dirty="0" err="1">
                <a:solidFill>
                  <a:srgbClr val="000000"/>
                </a:solidFill>
                <a:effectLst/>
                <a:latin typeface="Times New Roman" panose="02020603050405020304" pitchFamily="18" charset="0"/>
                <a:ea typeface="Times New Roman" panose="02020603050405020304" pitchFamily="18" charset="0"/>
              </a:rPr>
              <a:t>Method</a:t>
            </a:r>
            <a:r>
              <a:rPr lang="en-IN" sz="1800" b="1" kern="100" dirty="0" err="1">
                <a:solidFill>
                  <a:srgbClr val="000000"/>
                </a:solidFill>
                <a:effectLst/>
                <a:latin typeface="Times New Roman" panose="02020603050405020304" pitchFamily="18" charset="0"/>
                <a:ea typeface="Times New Roman" panose="02020603050405020304" pitchFamily="18" charset="0"/>
              </a:rPr>
              <a:t>:</a:t>
            </a:r>
            <a:r>
              <a:rPr lang="en-IN" sz="2400" kern="100" dirty="0" err="1">
                <a:solidFill>
                  <a:srgbClr val="000000"/>
                </a:solidFill>
                <a:effectLst/>
                <a:latin typeface="Times New Roman" panose="02020603050405020304" pitchFamily="18" charset="0"/>
                <a:ea typeface="Times New Roman" panose="02020603050405020304" pitchFamily="18" charset="0"/>
              </a:rPr>
              <a:t>The</a:t>
            </a:r>
            <a:r>
              <a:rPr lang="en-IN" sz="2400" kern="100" dirty="0">
                <a:solidFill>
                  <a:srgbClr val="000000"/>
                </a:solidFill>
                <a:effectLst/>
                <a:latin typeface="Times New Roman" panose="02020603050405020304" pitchFamily="18" charset="0"/>
                <a:ea typeface="Times New Roman" panose="02020603050405020304" pitchFamily="18" charset="0"/>
              </a:rPr>
              <a:t> information about the hospitals to the user based on public comments. This is achieved through natural language processing approach using sentiment analysis involving three factors namely, polarity, subjectivity and intensity. Polarity is used to determine the category (positive, negative, neutral) of emotion in a given word. Subjectivity refers to the personal feelings, views or beliefs.</a:t>
            </a:r>
            <a:r>
              <a:rPr lang="en-IN" sz="2400" b="1" kern="100" dirty="0">
                <a:solidFill>
                  <a:srgbClr val="000000"/>
                </a:solidFill>
                <a:effectLst/>
                <a:latin typeface="Times New Roman" panose="02020603050405020304" pitchFamily="18" charset="0"/>
                <a:ea typeface="Times New Roman" panose="02020603050405020304" pitchFamily="18" charset="0"/>
              </a:rPr>
              <a:t> </a:t>
            </a:r>
            <a:br>
              <a:rPr lang="en-IN" sz="2400" kern="100" dirty="0">
                <a:solidFill>
                  <a:srgbClr val="000000"/>
                </a:solidFill>
                <a:effectLst/>
                <a:latin typeface="Calibri" panose="020F0502020204030204" pitchFamily="34" charset="0"/>
                <a:ea typeface="Calibri" panose="020F0502020204030204" pitchFamily="34" charset="0"/>
              </a:rPr>
            </a:br>
            <a:endParaRPr lang="en-IN" sz="2400" dirty="0"/>
          </a:p>
        </p:txBody>
      </p:sp>
    </p:spTree>
    <p:extLst>
      <p:ext uri="{BB962C8B-B14F-4D97-AF65-F5344CB8AC3E}">
        <p14:creationId xmlns:p14="http://schemas.microsoft.com/office/powerpoint/2010/main" val="23875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EF0D-455E-B3DA-95A7-FE0CB8BD60DD}"/>
              </a:ext>
            </a:extLst>
          </p:cNvPr>
          <p:cNvSpPr>
            <a:spLocks noGrp="1"/>
          </p:cNvSpPr>
          <p:nvPr>
            <p:ph type="ctrTitle"/>
          </p:nvPr>
        </p:nvSpPr>
        <p:spPr>
          <a:xfrm>
            <a:off x="612648" y="281115"/>
            <a:ext cx="5212080" cy="770445"/>
          </a:xfrm>
        </p:spPr>
        <p:txBody>
          <a:bodyPr>
            <a:normAutofit fontScale="90000"/>
          </a:bodyPr>
          <a:lstStyle/>
          <a:p>
            <a:r>
              <a:rPr lang="en-IN" dirty="0"/>
              <a:t>Literature Review</a:t>
            </a:r>
          </a:p>
        </p:txBody>
      </p:sp>
      <p:sp>
        <p:nvSpPr>
          <p:cNvPr id="3" name="Subtitle 2">
            <a:extLst>
              <a:ext uri="{FF2B5EF4-FFF2-40B4-BE49-F238E27FC236}">
                <a16:creationId xmlns:a16="http://schemas.microsoft.com/office/drawing/2014/main" id="{9D8E67B1-7875-AAA5-ECAC-BF7AEF0D7884}"/>
              </a:ext>
            </a:extLst>
          </p:cNvPr>
          <p:cNvSpPr>
            <a:spLocks noGrp="1"/>
          </p:cNvSpPr>
          <p:nvPr>
            <p:ph type="subTitle" idx="1"/>
          </p:nvPr>
        </p:nvSpPr>
        <p:spPr>
          <a:xfrm>
            <a:off x="612648" y="835573"/>
            <a:ext cx="10771632" cy="3578772"/>
          </a:xfrm>
        </p:spPr>
        <p:txBody>
          <a:bodyPr>
            <a:normAutofit fontScale="25000" lnSpcReduction="20000"/>
          </a:bodyPr>
          <a:lstStyle/>
          <a:p>
            <a:pPr marR="50165" indent="-6350" algn="just">
              <a:lnSpc>
                <a:spcPct val="149000"/>
              </a:lnSpc>
              <a:spcAft>
                <a:spcPts val="80"/>
              </a:spcAft>
            </a:pPr>
            <a:r>
              <a:rPr lang="en-IN" sz="8000" kern="100" dirty="0">
                <a:solidFill>
                  <a:srgbClr val="000000"/>
                </a:solidFill>
                <a:effectLst/>
                <a:latin typeface="Times New Roman" panose="02020603050405020304" pitchFamily="18" charset="0"/>
                <a:ea typeface="Times New Roman" panose="02020603050405020304" pitchFamily="18" charset="0"/>
              </a:rPr>
              <a:t>The literature surrounding mobile health (mHealth) applications emphasizes the pivotal role they play in transforming healthcare management. Numerous studies delve into the user-centric design principles that contribute to the success of healthcare apps, exploring factors such as user engagement, satisfaction, and overall usability. Security and authentication methods within healthcare applications have been a substantial focus, with research investigating the impact of secure login methods, such as email verification and password authentication, on data integrity and user trust. </a:t>
            </a:r>
            <a:endParaRPr lang="en-IN" sz="80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65"/>
              </a:spcAft>
            </a:pPr>
            <a:r>
              <a:rPr lang="en-IN" sz="8000" kern="100" dirty="0">
                <a:solidFill>
                  <a:srgbClr val="000000"/>
                </a:solidFill>
                <a:effectLst/>
                <a:latin typeface="Times New Roman" panose="02020603050405020304" pitchFamily="18" charset="0"/>
                <a:ea typeface="Times New Roman" panose="02020603050405020304" pitchFamily="18" charset="0"/>
              </a:rPr>
              <a:t> </a:t>
            </a:r>
            <a:endParaRPr lang="en-IN" sz="8000" kern="100" dirty="0">
              <a:solidFill>
                <a:srgbClr val="000000"/>
              </a:solidFill>
              <a:effectLst/>
              <a:latin typeface="Calibri" panose="020F0502020204030204" pitchFamily="34" charset="0"/>
              <a:ea typeface="Calibri" panose="020F0502020204030204" pitchFamily="34" charset="0"/>
            </a:endParaRPr>
          </a:p>
          <a:p>
            <a:pPr marR="52705" indent="-6350" algn="just">
              <a:lnSpc>
                <a:spcPct val="149000"/>
              </a:lnSpc>
              <a:spcAft>
                <a:spcPts val="80"/>
              </a:spcAft>
            </a:pPr>
            <a:r>
              <a:rPr lang="en-IN" sz="8000" kern="100" dirty="0">
                <a:solidFill>
                  <a:srgbClr val="000000"/>
                </a:solidFill>
                <a:effectLst/>
                <a:latin typeface="Times New Roman" panose="02020603050405020304" pitchFamily="18" charset="0"/>
                <a:ea typeface="Times New Roman" panose="02020603050405020304" pitchFamily="18" charset="0"/>
              </a:rPr>
              <a:t>Furthermore, the integration of geolocation services in healthcare apps has been a subject of interest, as it significantly enhances accessibility and user experience by providing location-based services. Studies on the efficiency and effectiveness of appointment scheduling features within healthcare applications highlight their impact on patient outcomes and healthcare provider workflows. The integration of electronic health records (EHR) </a:t>
            </a:r>
            <a:r>
              <a:rPr lang="en-IN" sz="8000" kern="100" dirty="0">
                <a:solidFill>
                  <a:srgbClr val="000000"/>
                </a:solidFill>
                <a:latin typeface="Times New Roman" panose="02020603050405020304" pitchFamily="18" charset="0"/>
                <a:ea typeface="Times New Roman" panose="02020603050405020304" pitchFamily="18" charset="0"/>
              </a:rPr>
              <a:t>.</a:t>
            </a:r>
            <a:r>
              <a:rPr lang="en-IN" sz="8000" kern="100" dirty="0">
                <a:solidFill>
                  <a:srgbClr val="000000"/>
                </a:solidFill>
                <a:effectLst/>
                <a:latin typeface="Times New Roman" panose="02020603050405020304" pitchFamily="18" charset="0"/>
                <a:ea typeface="Times New Roman" panose="02020603050405020304" pitchFamily="18" charset="0"/>
              </a:rPr>
              <a:t> </a:t>
            </a:r>
            <a:endParaRPr lang="en-IN" sz="80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9405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pic>
        <p:nvPicPr>
          <p:cNvPr id="4" name="table"/>
          <p:cNvPicPr>
            <a:picLocks noGrp="1" noChangeAspect="1"/>
          </p:cNvPicPr>
          <p:nvPr>
            <p:ph idx="1"/>
          </p:nvPr>
        </p:nvPicPr>
        <p:blipFill>
          <a:blip r:embed="rId2"/>
          <a:stretch>
            <a:fillRect/>
          </a:stretch>
        </p:blipFill>
        <p:spPr>
          <a:xfrm>
            <a:off x="1185042" y="1422953"/>
            <a:ext cx="8479677" cy="4351338"/>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3CE9-8742-9EFB-8181-6975442420DA}"/>
              </a:ext>
            </a:extLst>
          </p:cNvPr>
          <p:cNvSpPr>
            <a:spLocks noGrp="1"/>
          </p:cNvSpPr>
          <p:nvPr>
            <p:ph type="title"/>
          </p:nvPr>
        </p:nvSpPr>
        <p:spPr>
          <a:xfrm>
            <a:off x="838200" y="365125"/>
            <a:ext cx="10515600" cy="919765"/>
          </a:xfrm>
        </p:spPr>
        <p:txBody>
          <a:bodyPr/>
          <a:lstStyle/>
          <a:p>
            <a:r>
              <a:rPr lang="en-IN" dirty="0"/>
              <a:t>Research Gaps Identified</a:t>
            </a:r>
          </a:p>
        </p:txBody>
      </p:sp>
      <p:sp>
        <p:nvSpPr>
          <p:cNvPr id="3" name="Content Placeholder 2">
            <a:extLst>
              <a:ext uri="{FF2B5EF4-FFF2-40B4-BE49-F238E27FC236}">
                <a16:creationId xmlns:a16="http://schemas.microsoft.com/office/drawing/2014/main" id="{7004DE9B-1079-DA4E-6DB0-2A4D66B9D9BC}"/>
              </a:ext>
            </a:extLst>
          </p:cNvPr>
          <p:cNvSpPr>
            <a:spLocks noGrp="1"/>
          </p:cNvSpPr>
          <p:nvPr>
            <p:ph idx="1"/>
          </p:nvPr>
        </p:nvSpPr>
        <p:spPr>
          <a:xfrm>
            <a:off x="938784" y="1111469"/>
            <a:ext cx="10515600" cy="4754598"/>
          </a:xfrm>
        </p:spPr>
        <p:txBody>
          <a:bodyPr>
            <a:normAutofit/>
          </a:bodyPr>
          <a:lstStyle/>
          <a:p>
            <a:pPr marL="222250" indent="0">
              <a:lnSpc>
                <a:spcPct val="103000"/>
              </a:lnSpc>
              <a:spcAft>
                <a:spcPts val="80"/>
              </a:spcAft>
              <a:buNone/>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   Registration and Login: </a:t>
            </a:r>
            <a:endParaRPr lang="en-IN" sz="18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register on the app, providing essential details for     a personalized experience. </a:t>
            </a:r>
          </a:p>
          <a:p>
            <a:pPr indent="-6350">
              <a:lnSpc>
                <a:spcPct val="103000"/>
              </a:lnSpc>
              <a:spcAft>
                <a:spcPts val="80"/>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Secure login methods, such as email verification or password authentication, ensure data integrity. </a:t>
            </a: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   Hospital Search: </a:t>
            </a:r>
            <a:endParaRPr lang="en-IN" sz="1800" b="1" kern="100" dirty="0">
              <a:solidFill>
                <a:srgbClr val="000000"/>
              </a:solidFill>
              <a:latin typeface="Calibri" panose="020F0502020204030204" pitchFamily="34" charset="0"/>
              <a:ea typeface="Calibri" panose="020F0502020204030204" pitchFamily="34" charset="0"/>
            </a:endParaRPr>
          </a:p>
          <a:p>
            <a:pPr indent="-6350">
              <a:lnSpc>
                <a:spcPct val="103000"/>
              </a:lnSpc>
              <a:spcAft>
                <a:spcPts val="80"/>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search for nearby hospitals based on location, specialty, or other relevant criteria. - The app utilizes </a:t>
            </a:r>
          </a:p>
          <a:p>
            <a:pPr indent="-6350">
              <a:lnSpc>
                <a:spcPct val="103000"/>
              </a:lnSpc>
              <a:spcAft>
                <a:spcPts val="8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err="1">
                <a:solidFill>
                  <a:srgbClr val="000000"/>
                </a:solidFill>
                <a:effectLst/>
                <a:latin typeface="Times New Roman" panose="02020603050405020304" pitchFamily="18" charset="0"/>
                <a:ea typeface="Times New Roman" panose="02020603050405020304" pitchFamily="18" charset="0"/>
              </a:rPr>
              <a:t>Appintment</a:t>
            </a:r>
            <a:r>
              <a:rPr lang="en-IN" sz="1800" b="1" kern="100" dirty="0">
                <a:solidFill>
                  <a:srgbClr val="000000"/>
                </a:solidFill>
                <a:effectLst/>
                <a:latin typeface="Times New Roman" panose="02020603050405020304" pitchFamily="18" charset="0"/>
                <a:ea typeface="Times New Roman" panose="02020603050405020304" pitchFamily="18" charset="0"/>
              </a:rPr>
              <a:t> Booking:</a:t>
            </a:r>
          </a:p>
          <a:p>
            <a:pPr indent="-6350">
              <a:lnSpc>
                <a:spcPct val="103000"/>
              </a:lnSpc>
              <a:spcAft>
                <a:spcPts val="80"/>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 can view available appointment slots for doctors at their chosen hospital. </a:t>
            </a:r>
          </a:p>
          <a:p>
            <a:pPr indent="-6350">
              <a:lnSpc>
                <a:spcPct val="103000"/>
              </a:lnSpc>
              <a:spcAft>
                <a:spcPts val="80"/>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Booking functionality allows users to schedule appointments conveniently.</a:t>
            </a: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22250" indent="0">
              <a:lnSpc>
                <a:spcPct val="103000"/>
              </a:lnSpc>
              <a:spcAft>
                <a:spcPts val="8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L="378460" marR="434340" indent="0" algn="ctr">
              <a:lnSpc>
                <a:spcPct val="107000"/>
              </a:lnSpc>
              <a:spcAft>
                <a:spcPts val="765"/>
              </a:spcAft>
              <a:buNone/>
            </a:pPr>
            <a:endParaRPr lang="en-IN" sz="4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522276"/>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287</TotalTime>
  <Words>2702</Words>
  <Application>Microsoft Office PowerPoint</Application>
  <PresentationFormat>Widescreen</PresentationFormat>
  <Paragraphs>176</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Söhne</vt:lpstr>
      <vt:lpstr>Symbol</vt:lpstr>
      <vt:lpstr>Times New Roman</vt:lpstr>
      <vt:lpstr>Verdana</vt:lpstr>
      <vt:lpstr>Presidency University 45 Yrs</vt:lpstr>
      <vt:lpstr>Hospital Finder</vt:lpstr>
      <vt:lpstr>Introduction</vt:lpstr>
      <vt:lpstr>PowerPoint Presentation</vt:lpstr>
      <vt:lpstr>PowerPoint Presentation</vt:lpstr>
      <vt:lpstr>Problem Statement</vt:lpstr>
      <vt:lpstr> Existing Method:The information about the hospitals to the user based on public comments. This is achieved through natural language processing approach using sentiment analysis involving three factors namely, polarity, subjectivity and intensity. Polarity is used to determine the category (positive, negative, neutral) of emotion in a given word. Subjectivity refers to the personal feelings, views or beliefs.  </vt:lpstr>
      <vt:lpstr>Literature Review</vt:lpstr>
      <vt:lpstr>Literature Review</vt:lpstr>
      <vt:lpstr>Research Gaps Identified</vt:lpstr>
      <vt:lpstr>PowerPoint Presentation</vt:lpstr>
      <vt:lpstr>Proposed Methodology</vt:lpstr>
      <vt:lpstr>PowerPoint Presentation</vt:lpstr>
      <vt:lpstr>PowerPoint Presentation</vt:lpstr>
      <vt:lpstr>PowerPoint Presentation</vt:lpstr>
      <vt:lpstr>Objectives</vt:lpstr>
      <vt:lpstr>PowerPoint Presentation</vt:lpstr>
      <vt:lpstr>System Design &amp; Implementation</vt:lpstr>
      <vt:lpstr>PowerPoint Presentation</vt:lpstr>
      <vt:lpstr>PowerPoint Presentation</vt:lpstr>
      <vt:lpstr>PowerPoint Presentation</vt:lpstr>
      <vt:lpstr>PowerPoint Presentation</vt:lpstr>
      <vt:lpstr>PowerPoint Presentation</vt:lpstr>
      <vt:lpstr>Timeline of Project</vt:lpstr>
      <vt:lpstr>PowerPoint Presentation</vt:lpstr>
      <vt:lpstr>Outcomes / Results Obtained</vt:lpstr>
      <vt:lpstr>PowerPoint Presentation</vt:lpstr>
      <vt:lpstr>PowerPoint Presentation</vt:lpstr>
      <vt:lpstr>Conclusion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 Prasad</cp:lastModifiedBy>
  <cp:revision>31</cp:revision>
  <dcterms:created xsi:type="dcterms:W3CDTF">2023-03-16T03:26:27Z</dcterms:created>
  <dcterms:modified xsi:type="dcterms:W3CDTF">2024-01-11T10:40:12Z</dcterms:modified>
</cp:coreProperties>
</file>