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71" r:id="rId3"/>
    <p:sldId id="258" r:id="rId4"/>
    <p:sldId id="257" r:id="rId5"/>
    <p:sldId id="259" r:id="rId6"/>
    <p:sldId id="262" r:id="rId7"/>
    <p:sldId id="261" r:id="rId8"/>
    <p:sldId id="264" r:id="rId9"/>
    <p:sldId id="263" r:id="rId10"/>
    <p:sldId id="267" r:id="rId11"/>
    <p:sldId id="269" r:id="rId12"/>
    <p:sldId id="265" r:id="rId13"/>
    <p:sldId id="266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78664" autoAdjust="0"/>
  </p:normalViewPr>
  <p:slideViewPr>
    <p:cSldViewPr snapToGrid="0">
      <p:cViewPr>
        <p:scale>
          <a:sx n="53" d="100"/>
          <a:sy n="53" d="100"/>
        </p:scale>
        <p:origin x="12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387B9-5215-48DD-8519-49E2E19BB9C6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F4DFA-CF13-4EAC-BE8A-A07EC7B39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7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4DFA-CF13-4EAC-BE8A-A07EC7B3922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34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4DFA-CF13-4EAC-BE8A-A07EC7B3922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2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avenir-light"/>
              </a:rPr>
              <a:t>Classification example, when filtering emails as ‘spam’ or ‘not spam’, the program must look at existing observational data and filter the emails accordingly.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venir-light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4DFA-CF13-4EAC-BE8A-A07EC7B3922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964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4DFA-CF13-4EAC-BE8A-A07EC7B3922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25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4DFA-CF13-4EAC-BE8A-A07EC7B3922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66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a technique called SVM </a:t>
            </a:r>
            <a:r>
              <a:rPr lang="en-US" dirty="0" err="1"/>
              <a:t>kernals</a:t>
            </a:r>
            <a:r>
              <a:rPr lang="en-US" dirty="0"/>
              <a:t>.</a:t>
            </a:r>
          </a:p>
          <a:p>
            <a:r>
              <a:rPr lang="en-US" dirty="0"/>
              <a:t>Diff </a:t>
            </a:r>
            <a:r>
              <a:rPr lang="en-US" dirty="0" err="1"/>
              <a:t>Kernal</a:t>
            </a:r>
            <a:r>
              <a:rPr lang="en-US" dirty="0"/>
              <a:t> functions are there-linear, polynomial, sigmoid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Choosing the right kernel function is crucial or most probably the trickiest part of SVM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4DFA-CF13-4EAC-BE8A-A07EC7B3922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81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is a linear combination of a small number of data points</a:t>
            </a:r>
          </a:p>
          <a:p>
            <a:r>
              <a:rPr lang="en-IN" dirty="0"/>
              <a:t>For testing with a new data 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4DFA-CF13-4EAC-BE8A-A07EC7B3922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342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</a:rPr>
              <a:t>http://www.butleranalytics.com/7-free-svm-tools/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</a:rPr>
              <a:t>Some implementation (such as LIBSVM) can handle multi-class classification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</a:rPr>
              <a:t>SVM Light is among one of the earliest implementation of SVM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</a:rPr>
              <a:t>Several MATLAB toolboxes for SVM are also available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4DFA-CF13-4EAC-BE8A-A07EC7B3922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70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– Penalty parameter</a:t>
            </a:r>
          </a:p>
          <a:p>
            <a:endParaRPr lang="en-US" altLang="zh-CN" sz="1200" dirty="0">
              <a:ea typeface="宋体" panose="02010600030101010101" pitchFamily="2" charset="-122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4DFA-CF13-4EAC-BE8A-A07EC7B3922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20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svmlight.joachims.org/" TargetMode="External"/><Relationship Id="rId3" Type="http://schemas.openxmlformats.org/officeDocument/2006/relationships/hyperlink" Target="https://www.knime.com/" TargetMode="External"/><Relationship Id="rId7" Type="http://schemas.openxmlformats.org/officeDocument/2006/relationships/hyperlink" Target="http://rapid-i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range.biolab.si/" TargetMode="External"/><Relationship Id="rId5" Type="http://schemas.openxmlformats.org/officeDocument/2006/relationships/hyperlink" Target="http://www-ai.cs.uni-dortmund.de/SOFTWARE/MYSVM/index.html" TargetMode="External"/><Relationship Id="rId4" Type="http://schemas.openxmlformats.org/officeDocument/2006/relationships/hyperlink" Target="http://www.csie.ntu.edu.tw/~cjlin/libsvm/" TargetMode="External"/><Relationship Id="rId9" Type="http://schemas.openxmlformats.org/officeDocument/2006/relationships/hyperlink" Target="http://www.cs.waikato.ac.nz/ml/weka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tleranalytics.com/7-free-svm-tools/" TargetMode="External"/><Relationship Id="rId2" Type="http://schemas.openxmlformats.org/officeDocument/2006/relationships/hyperlink" Target="https://scikit-learn.org/stable/modules/svm.html#complex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alyticsvidhya.com/blog/2017/09/understaing-support-vector-machine-example-code/" TargetMode="External"/><Relationship Id="rId4" Type="http://schemas.openxmlformats.org/officeDocument/2006/relationships/hyperlink" Target="https://www.sas.com/en_gb/insights/articles/analytics/machine-learning-algorithm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58EE06-9B03-4D70-A63C-13660A9C8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0A257B-6D54-40C8-8E37-BA113BEB8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92EDE9-7E29-473D-8499-DB2B58541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381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642EA-86C7-432C-A2E1-5447080E2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114" y="1083731"/>
            <a:ext cx="8184221" cy="4758797"/>
          </a:xfrm>
        </p:spPr>
        <p:txBody>
          <a:bodyPr anchor="ctr">
            <a:normAutofit/>
          </a:bodyPr>
          <a:lstStyle/>
          <a:p>
            <a:r>
              <a:rPr lang="en-US" sz="7200" b="1"/>
              <a:t>Support Vector Machine (SVM)</a:t>
            </a:r>
            <a:endParaRPr lang="en-IN" sz="7200" b="1"/>
          </a:p>
        </p:txBody>
      </p:sp>
    </p:spTree>
    <p:extLst>
      <p:ext uri="{BB962C8B-B14F-4D97-AF65-F5344CB8AC3E}">
        <p14:creationId xmlns:p14="http://schemas.microsoft.com/office/powerpoint/2010/main" val="2206772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3480-E7A7-46DA-A862-2C164C87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Software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8767B-6D1B-43C1-AFF2-2D0D38DD5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sz="24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 Free SVM TOOLS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KNIME</a:t>
            </a:r>
            <a:endParaRPr lang="en-US" altLang="zh-CN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i="0" u="none" strike="noStrike" dirty="0">
                <a:solidFill>
                  <a:srgbClr val="6EB48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LIBSVM</a:t>
            </a:r>
            <a:endParaRPr lang="en-IN" sz="2400" i="0" u="none" strike="noStrike" dirty="0">
              <a:solidFill>
                <a:srgbClr val="6EB48C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i="0" u="none" strike="noStrike" dirty="0" err="1">
                <a:solidFill>
                  <a:srgbClr val="6EB48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mySVM</a:t>
            </a:r>
            <a:r>
              <a:rPr lang="en-IN" sz="2400" i="0" dirty="0">
                <a:solidFill>
                  <a:srgbClr val="31313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IN" sz="2400" i="0" u="none" strike="noStrike" dirty="0">
                <a:solidFill>
                  <a:srgbClr val="6EB48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Orange</a:t>
            </a:r>
            <a:endParaRPr lang="en-IN" sz="2400" i="0" dirty="0">
              <a:solidFill>
                <a:srgbClr val="31313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i="0" u="sng" dirty="0">
                <a:solidFill>
                  <a:srgbClr val="6EB48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RapidMiner</a:t>
            </a:r>
            <a:r>
              <a:rPr lang="en-IN" sz="2400" i="0" dirty="0">
                <a:solidFill>
                  <a:srgbClr val="31313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en-IN" sz="2400" dirty="0">
              <a:solidFill>
                <a:srgbClr val="6EB4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i="0" u="sng" dirty="0">
                <a:solidFill>
                  <a:srgbClr val="6EB48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SVM Light</a:t>
            </a:r>
            <a:endParaRPr lang="en-IN" sz="2400" i="0" u="sng" dirty="0">
              <a:solidFill>
                <a:srgbClr val="6EB48C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i="0" u="none" strike="noStrike" dirty="0">
                <a:solidFill>
                  <a:srgbClr val="6EB48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Weka </a:t>
            </a:r>
            <a:endParaRPr lang="en-IN" sz="2400" i="0" u="none" strike="noStrike" dirty="0">
              <a:solidFill>
                <a:srgbClr val="6EB48C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IN" sz="2400" b="1" i="0" u="none" strike="noStrike" dirty="0">
              <a:solidFill>
                <a:srgbClr val="6EB48C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5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1A14-E4DC-44B9-8E85-3178DC8C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Steps for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64B2-BEE4-4BD9-9921-A330F93DA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828" y="432054"/>
            <a:ext cx="7315200" cy="59847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Prepare the pattern matrix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Select the kernel function to use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Select the parameter of the kernel function and the value of </a:t>
            </a:r>
            <a:r>
              <a:rPr lang="en-US" altLang="zh-CN" sz="2200" i="1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You can use the values suggested by the SVM software, or you can set apart a validation set to determine the values of the parameter</a:t>
            </a:r>
          </a:p>
          <a:p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Execute the training algorithm and obtain the </a:t>
            </a:r>
            <a:r>
              <a:rPr lang="en-US" altLang="zh-CN" sz="28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ea typeface="宋体" panose="02010600030101010101" pitchFamily="2" charset="-122"/>
              </a:rPr>
              <a:t>i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Unseen data can be classified using the 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ea typeface="宋体" panose="02010600030101010101" pitchFamily="2" charset="-122"/>
              </a:rPr>
              <a:t>i </a:t>
            </a: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and the support vectors</a:t>
            </a:r>
            <a:endParaRPr lang="en-US" altLang="zh-CN" sz="2200" baseline="-25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1855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560D-60A9-4B50-9B18-5139B3F4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5AEC-A67E-4835-A9D9-1ADCB3F1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Effective in high dimensional spaces.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Still effective in cases where number of dimensions is greater than the number of samples.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Uses a subset of training points in the decision function (called support vectors), so it is also memory efficient.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Versatile: different </a:t>
            </a:r>
            <a:r>
              <a:rPr lang="en-US" sz="2400" b="0" i="0" u="none" strike="noStrike" dirty="0">
                <a:solidFill>
                  <a:srgbClr val="2878A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Kernel functions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can be specified for the decision function. Common kernels are provided, but it is also possible to specify custom kernels.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5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3F4C-C87D-4CF4-8872-2C5E6329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4427-25D2-4A14-80F6-1CA570ED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number of features is much greater than the number of samples, avoid over-fitting in choosing </a:t>
            </a:r>
            <a:r>
              <a:rPr lang="en-US" sz="2400" b="0" i="0" u="none" strike="noStrike" dirty="0">
                <a:solidFill>
                  <a:srgbClr val="2878A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Kernel functions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and regularization term is crucial.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SVMs do not directly provide probability estimates, these are calculated using an expensive five-fold cross-validation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91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C217-6DF9-4C05-8F86-3BD7091A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26D03-AD93-4971-A327-2FD92B48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SVM is a useful alternative to neural networks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Two key concepts of SVM: maximize the margin and the kernel trick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Many SVM implementations are available on the web for us to try on our data set!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02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7C7E-01D6-48C2-92EF-656372C9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F4A51-9362-4231-9526-F6DB9BF8D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https://scikit-learn.org/stable/modules/svm.html#complexity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http://www.butleranalytics.com/7-free-svm-tools/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https://www.sas.com/en_gb/insights/articles/analytics/machine-learning-algorithms.html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https://www.analyticsvidhya.com/blog/2017/09/understaing-support-vector-machine-example-code/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https://www.analyticsvidhya.com/blog/2017/09/understaing-support-vector-machine-example-code/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6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2E77-D746-4B6F-A521-B566E54D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en-IN" dirty="0"/>
          </a:p>
        </p:txBody>
      </p:sp>
      <p:pic>
        <p:nvPicPr>
          <p:cNvPr id="5122" name="Picture 2" descr="Machine Learning Tutorial - All the Essential Concepts in Single Tutorial -  DataFlair">
            <a:extLst>
              <a:ext uri="{FF2B5EF4-FFF2-40B4-BE49-F238E27FC236}">
                <a16:creationId xmlns:a16="http://schemas.microsoft.com/office/drawing/2014/main" id="{C6892270-D42F-40F8-97B1-0B8B0F149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256" y="792099"/>
            <a:ext cx="5511927" cy="288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achine Learning vs Deep Learning: What is the Difference">
            <a:extLst>
              <a:ext uri="{FF2B5EF4-FFF2-40B4-BE49-F238E27FC236}">
                <a16:creationId xmlns:a16="http://schemas.microsoft.com/office/drawing/2014/main" id="{6BA64F70-986A-4112-86B4-D9F7555E0E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" b="52667"/>
          <a:stretch/>
        </p:blipFill>
        <p:spPr bwMode="auto">
          <a:xfrm>
            <a:off x="2437827" y="3761613"/>
            <a:ext cx="9144000" cy="230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7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F37826C-4A8B-4AA5-BE8C-A755B1970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B47C81-5765-4486-9BD1-E0EB32F4A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7335839-C047-457D-8E0C-E4268E6E3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DDCC3-00A5-4610-994F-904F20C8E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EBC35-ECB7-4979-8A88-0139F7B2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spc="-100">
                <a:solidFill>
                  <a:schemeClr val="bg1"/>
                </a:solidFill>
              </a:rPr>
              <a:t>Types of Machine Learning Algorithms</a:t>
            </a:r>
          </a:p>
        </p:txBody>
      </p:sp>
      <p:pic>
        <p:nvPicPr>
          <p:cNvPr id="1026" name="Picture 2" descr="Machine Learning Algorithms | Introduction to Machine Learning">
            <a:extLst>
              <a:ext uri="{FF2B5EF4-FFF2-40B4-BE49-F238E27FC236}">
                <a16:creationId xmlns:a16="http://schemas.microsoft.com/office/drawing/2014/main" id="{9EFBFCE7-60D1-428F-88C6-74506443F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7334" y="776445"/>
            <a:ext cx="7061200" cy="530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19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4F29-A699-47BA-9EE0-F358F110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803B-EAF5-48EF-B0B2-BB50A467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Support Vectors</a:t>
            </a:r>
          </a:p>
          <a:p>
            <a:r>
              <a:rPr lang="en-US" dirty="0"/>
              <a:t>2. Hyperplanes</a:t>
            </a:r>
          </a:p>
          <a:p>
            <a:r>
              <a:rPr lang="en-US" dirty="0"/>
              <a:t>3. Marginal Distance</a:t>
            </a:r>
          </a:p>
          <a:p>
            <a:r>
              <a:rPr lang="en-US" dirty="0"/>
              <a:t>4. Linear Separable</a:t>
            </a:r>
          </a:p>
          <a:p>
            <a:r>
              <a:rPr lang="en-US" dirty="0"/>
              <a:t>5. Non-Linear Separable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83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FF56-019A-4E8D-BBA0-D73E7B85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i="0" dirty="0">
                <a:solidFill>
                  <a:srgbClr val="000000"/>
                </a:solidFill>
                <a:effectLst/>
                <a:latin typeface="avenir-light"/>
              </a:rPr>
              <a:t>Support Vector Machine Algorithm (Supervised Learning - Classification)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4AA1-5909-4D06-B831-436A658BF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venir-light"/>
              </a:rPr>
              <a:t>Support Vector Machine algorithms are supervised learning models that analyze data used for classification and regression analysis. 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venir-light"/>
              </a:rPr>
              <a:t>They essentially filter data into categories, which is achieved by providing a set of training examples, each set marked as belonging to one or the other of the two categories. 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venir-light"/>
              </a:rPr>
              <a:t>The algorithm then works to build a model that assigns new values to one category or the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12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6E630-5CB1-4E04-879A-4B439A8C7225}"/>
              </a:ext>
            </a:extLst>
          </p:cNvPr>
          <p:cNvCxnSpPr>
            <a:cxnSpLocks/>
          </p:cNvCxnSpPr>
          <p:nvPr/>
        </p:nvCxnSpPr>
        <p:spPr>
          <a:xfrm>
            <a:off x="4773168" y="1298448"/>
            <a:ext cx="0" cy="453542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FC48DA-75CF-4862-B991-E2B91FA6E91F}"/>
              </a:ext>
            </a:extLst>
          </p:cNvPr>
          <p:cNvCxnSpPr>
            <a:cxnSpLocks/>
          </p:cNvCxnSpPr>
          <p:nvPr/>
        </p:nvCxnSpPr>
        <p:spPr>
          <a:xfrm flipV="1">
            <a:off x="4773168" y="5833872"/>
            <a:ext cx="5193792" cy="182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1797A2FA-1647-407C-BCDB-08BC1116C5D3}"/>
              </a:ext>
            </a:extLst>
          </p:cNvPr>
          <p:cNvSpPr/>
          <p:nvPr/>
        </p:nvSpPr>
        <p:spPr>
          <a:xfrm>
            <a:off x="5175504" y="4187952"/>
            <a:ext cx="475480" cy="292606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B77CD087-32AA-48B9-A55A-4FFC6BFD082A}"/>
              </a:ext>
            </a:extLst>
          </p:cNvPr>
          <p:cNvSpPr/>
          <p:nvPr/>
        </p:nvSpPr>
        <p:spPr>
          <a:xfrm>
            <a:off x="5175504" y="3739899"/>
            <a:ext cx="475480" cy="292606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8EB5AAAB-F21F-4099-B7BC-DD39D3C99442}"/>
              </a:ext>
            </a:extLst>
          </p:cNvPr>
          <p:cNvSpPr/>
          <p:nvPr/>
        </p:nvSpPr>
        <p:spPr>
          <a:xfrm>
            <a:off x="6004560" y="4862318"/>
            <a:ext cx="475480" cy="292606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974BF060-2386-48EE-833D-CB25C36B0E9E}"/>
              </a:ext>
            </a:extLst>
          </p:cNvPr>
          <p:cNvSpPr/>
          <p:nvPr/>
        </p:nvSpPr>
        <p:spPr>
          <a:xfrm>
            <a:off x="5711952" y="4334253"/>
            <a:ext cx="475480" cy="292606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77D28212-76C9-4816-9DCF-016010666223}"/>
              </a:ext>
            </a:extLst>
          </p:cNvPr>
          <p:cNvSpPr/>
          <p:nvPr/>
        </p:nvSpPr>
        <p:spPr>
          <a:xfrm>
            <a:off x="5711952" y="3872476"/>
            <a:ext cx="475480" cy="292606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C008F543-EC88-4D59-A42B-E17E374708AF}"/>
              </a:ext>
            </a:extLst>
          </p:cNvPr>
          <p:cNvSpPr/>
          <p:nvPr/>
        </p:nvSpPr>
        <p:spPr>
          <a:xfrm>
            <a:off x="5145040" y="3209545"/>
            <a:ext cx="475480" cy="292606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8BAE97FD-D98F-4F84-BBE1-51DDFF0F5B4B}"/>
              </a:ext>
            </a:extLst>
          </p:cNvPr>
          <p:cNvSpPr/>
          <p:nvPr/>
        </p:nvSpPr>
        <p:spPr>
          <a:xfrm>
            <a:off x="6681199" y="3790180"/>
            <a:ext cx="475480" cy="292606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7BED132D-6AA3-4423-91F8-BC44CF550DF0}"/>
              </a:ext>
            </a:extLst>
          </p:cNvPr>
          <p:cNvSpPr/>
          <p:nvPr/>
        </p:nvSpPr>
        <p:spPr>
          <a:xfrm>
            <a:off x="6918939" y="3241543"/>
            <a:ext cx="475480" cy="292606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068C469E-DCEC-4ED5-B718-3EED416E4A6D}"/>
              </a:ext>
            </a:extLst>
          </p:cNvPr>
          <p:cNvSpPr/>
          <p:nvPr/>
        </p:nvSpPr>
        <p:spPr>
          <a:xfrm>
            <a:off x="7363955" y="4297674"/>
            <a:ext cx="475480" cy="292606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088D2507-8A50-43A8-AAE2-B87714F5C4D1}"/>
              </a:ext>
            </a:extLst>
          </p:cNvPr>
          <p:cNvSpPr/>
          <p:nvPr/>
        </p:nvSpPr>
        <p:spPr>
          <a:xfrm>
            <a:off x="7455387" y="3835897"/>
            <a:ext cx="475480" cy="292606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31B35E0D-3B35-4A7D-BECE-A6ED670DEE28}"/>
              </a:ext>
            </a:extLst>
          </p:cNvPr>
          <p:cNvSpPr/>
          <p:nvPr/>
        </p:nvSpPr>
        <p:spPr>
          <a:xfrm>
            <a:off x="7455387" y="3374120"/>
            <a:ext cx="475480" cy="292606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C00611AB-FCD8-4889-BB5C-BD3ACC3FFDE5}"/>
              </a:ext>
            </a:extLst>
          </p:cNvPr>
          <p:cNvSpPr/>
          <p:nvPr/>
        </p:nvSpPr>
        <p:spPr>
          <a:xfrm>
            <a:off x="6888475" y="2711189"/>
            <a:ext cx="475480" cy="292606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B028B278-6E1C-4EA8-A5C2-C4F33031C15B}"/>
              </a:ext>
            </a:extLst>
          </p:cNvPr>
          <p:cNvSpPr/>
          <p:nvPr/>
        </p:nvSpPr>
        <p:spPr>
          <a:xfrm>
            <a:off x="5382780" y="2759201"/>
            <a:ext cx="475480" cy="292606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24564C94-1707-4A7E-B7AB-8DB5376DDF30}"/>
              </a:ext>
            </a:extLst>
          </p:cNvPr>
          <p:cNvSpPr/>
          <p:nvPr/>
        </p:nvSpPr>
        <p:spPr>
          <a:xfrm>
            <a:off x="7558998" y="4791457"/>
            <a:ext cx="475480" cy="292606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FE4965-1191-4574-B906-5CFBE741F536}"/>
              </a:ext>
            </a:extLst>
          </p:cNvPr>
          <p:cNvCxnSpPr/>
          <p:nvPr/>
        </p:nvCxnSpPr>
        <p:spPr>
          <a:xfrm>
            <a:off x="5858260" y="1883664"/>
            <a:ext cx="1298419" cy="3950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3A34E9-FD2A-4B9D-8159-DE41881D6E8D}"/>
              </a:ext>
            </a:extLst>
          </p:cNvPr>
          <p:cNvCxnSpPr>
            <a:cxnSpLocks/>
          </p:cNvCxnSpPr>
          <p:nvPr/>
        </p:nvCxnSpPr>
        <p:spPr>
          <a:xfrm>
            <a:off x="6187432" y="1883664"/>
            <a:ext cx="1267955" cy="376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201BB3-77ED-4097-99A0-4EB642F98B3D}"/>
              </a:ext>
            </a:extLst>
          </p:cNvPr>
          <p:cNvCxnSpPr>
            <a:cxnSpLocks/>
          </p:cNvCxnSpPr>
          <p:nvPr/>
        </p:nvCxnSpPr>
        <p:spPr>
          <a:xfrm>
            <a:off x="5498584" y="2036064"/>
            <a:ext cx="1267955" cy="376732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1861E9-CDEC-4602-9FA7-7003D2AEE17A}"/>
              </a:ext>
            </a:extLst>
          </p:cNvPr>
          <p:cNvCxnSpPr/>
          <p:nvPr/>
        </p:nvCxnSpPr>
        <p:spPr>
          <a:xfrm>
            <a:off x="6031990" y="2359152"/>
            <a:ext cx="344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A2E28A1-D1D4-499F-BE6A-CD939E04059F}"/>
              </a:ext>
            </a:extLst>
          </p:cNvPr>
          <p:cNvSpPr txBox="1"/>
          <p:nvPr/>
        </p:nvSpPr>
        <p:spPr>
          <a:xfrm>
            <a:off x="237744" y="1883664"/>
            <a:ext cx="266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Separable Points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6246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Support Vector Machine (SVM) Algorithm - Javatpoint">
            <a:extLst>
              <a:ext uri="{FF2B5EF4-FFF2-40B4-BE49-F238E27FC236}">
                <a16:creationId xmlns:a16="http://schemas.microsoft.com/office/drawing/2014/main" id="{A7D14B13-895C-4BEF-A99A-833104990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2036" y="771434"/>
            <a:ext cx="7907929" cy="527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0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6E630-5CB1-4E04-879A-4B439A8C7225}"/>
              </a:ext>
            </a:extLst>
          </p:cNvPr>
          <p:cNvCxnSpPr>
            <a:cxnSpLocks/>
          </p:cNvCxnSpPr>
          <p:nvPr/>
        </p:nvCxnSpPr>
        <p:spPr>
          <a:xfrm>
            <a:off x="3488443" y="135017"/>
            <a:ext cx="0" cy="396849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FC48DA-75CF-4862-B991-E2B91FA6E91F}"/>
              </a:ext>
            </a:extLst>
          </p:cNvPr>
          <p:cNvCxnSpPr>
            <a:cxnSpLocks/>
          </p:cNvCxnSpPr>
          <p:nvPr/>
        </p:nvCxnSpPr>
        <p:spPr>
          <a:xfrm>
            <a:off x="3488443" y="4121801"/>
            <a:ext cx="395017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1797A2FA-1647-407C-BCDB-08BC1116C5D3}"/>
              </a:ext>
            </a:extLst>
          </p:cNvPr>
          <p:cNvSpPr/>
          <p:nvPr/>
        </p:nvSpPr>
        <p:spPr>
          <a:xfrm>
            <a:off x="5756196" y="2367275"/>
            <a:ext cx="475480" cy="292606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B77CD087-32AA-48B9-A55A-4FFC6BFD082A}"/>
              </a:ext>
            </a:extLst>
          </p:cNvPr>
          <p:cNvSpPr/>
          <p:nvPr/>
        </p:nvSpPr>
        <p:spPr>
          <a:xfrm>
            <a:off x="5500169" y="1590040"/>
            <a:ext cx="475480" cy="292606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8EB5AAAB-F21F-4099-B7BC-DD39D3C99442}"/>
              </a:ext>
            </a:extLst>
          </p:cNvPr>
          <p:cNvSpPr/>
          <p:nvPr/>
        </p:nvSpPr>
        <p:spPr>
          <a:xfrm>
            <a:off x="4439490" y="3335423"/>
            <a:ext cx="475480" cy="292606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974BF060-2386-48EE-833D-CB25C36B0E9E}"/>
              </a:ext>
            </a:extLst>
          </p:cNvPr>
          <p:cNvSpPr/>
          <p:nvPr/>
        </p:nvSpPr>
        <p:spPr>
          <a:xfrm>
            <a:off x="3854293" y="2855334"/>
            <a:ext cx="475480" cy="292606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77D28212-76C9-4816-9DCF-016010666223}"/>
              </a:ext>
            </a:extLst>
          </p:cNvPr>
          <p:cNvSpPr/>
          <p:nvPr/>
        </p:nvSpPr>
        <p:spPr>
          <a:xfrm>
            <a:off x="3720204" y="2267839"/>
            <a:ext cx="475480" cy="292606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C008F543-EC88-4D59-A42B-E17E374708AF}"/>
              </a:ext>
            </a:extLst>
          </p:cNvPr>
          <p:cNvSpPr/>
          <p:nvPr/>
        </p:nvSpPr>
        <p:spPr>
          <a:xfrm>
            <a:off x="3921321" y="1736343"/>
            <a:ext cx="475480" cy="292606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8BAE97FD-D98F-4F84-BBE1-51DDFF0F5B4B}"/>
              </a:ext>
            </a:extLst>
          </p:cNvPr>
          <p:cNvSpPr/>
          <p:nvPr/>
        </p:nvSpPr>
        <p:spPr>
          <a:xfrm>
            <a:off x="4232214" y="2425581"/>
            <a:ext cx="475480" cy="292606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7BED132D-6AA3-4423-91F8-BC44CF550DF0}"/>
              </a:ext>
            </a:extLst>
          </p:cNvPr>
          <p:cNvSpPr/>
          <p:nvPr/>
        </p:nvSpPr>
        <p:spPr>
          <a:xfrm>
            <a:off x="4469954" y="1876944"/>
            <a:ext cx="475480" cy="292606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068C469E-DCEC-4ED5-B718-3EED416E4A6D}"/>
              </a:ext>
            </a:extLst>
          </p:cNvPr>
          <p:cNvSpPr/>
          <p:nvPr/>
        </p:nvSpPr>
        <p:spPr>
          <a:xfrm>
            <a:off x="4914970" y="2933075"/>
            <a:ext cx="475480" cy="292606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088D2507-8A50-43A8-AAE2-B87714F5C4D1}"/>
              </a:ext>
            </a:extLst>
          </p:cNvPr>
          <p:cNvSpPr/>
          <p:nvPr/>
        </p:nvSpPr>
        <p:spPr>
          <a:xfrm>
            <a:off x="7917340" y="2643469"/>
            <a:ext cx="475480" cy="292606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31B35E0D-3B35-4A7D-BECE-A6ED670DEE28}"/>
              </a:ext>
            </a:extLst>
          </p:cNvPr>
          <p:cNvSpPr/>
          <p:nvPr/>
        </p:nvSpPr>
        <p:spPr>
          <a:xfrm>
            <a:off x="4841866" y="2299863"/>
            <a:ext cx="475480" cy="292606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C00611AB-FCD8-4889-BB5C-BD3ACC3FFDE5}"/>
              </a:ext>
            </a:extLst>
          </p:cNvPr>
          <p:cNvSpPr/>
          <p:nvPr/>
        </p:nvSpPr>
        <p:spPr>
          <a:xfrm>
            <a:off x="4884465" y="1676913"/>
            <a:ext cx="475480" cy="292606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B028B278-6E1C-4EA8-A5C2-C4F33031C15B}"/>
              </a:ext>
            </a:extLst>
          </p:cNvPr>
          <p:cNvSpPr/>
          <p:nvPr/>
        </p:nvSpPr>
        <p:spPr>
          <a:xfrm>
            <a:off x="4396801" y="1307722"/>
            <a:ext cx="475480" cy="292606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24564C94-1707-4A7E-B7AB-8DB5376DDF30}"/>
              </a:ext>
            </a:extLst>
          </p:cNvPr>
          <p:cNvSpPr/>
          <p:nvPr/>
        </p:nvSpPr>
        <p:spPr>
          <a:xfrm>
            <a:off x="4439490" y="2880502"/>
            <a:ext cx="475480" cy="292606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2E28A1-D1D4-499F-BE6A-CD939E04059F}"/>
              </a:ext>
            </a:extLst>
          </p:cNvPr>
          <p:cNvSpPr txBox="1"/>
          <p:nvPr/>
        </p:nvSpPr>
        <p:spPr>
          <a:xfrm>
            <a:off x="237744" y="1883664"/>
            <a:ext cx="266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Non-Linear Separable Points</a:t>
            </a:r>
            <a:endParaRPr lang="en-IN" b="1" dirty="0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46FE4D22-FECC-4777-A881-7E227AB502CE}"/>
              </a:ext>
            </a:extLst>
          </p:cNvPr>
          <p:cNvSpPr/>
          <p:nvPr/>
        </p:nvSpPr>
        <p:spPr>
          <a:xfrm flipV="1">
            <a:off x="5061219" y="1165396"/>
            <a:ext cx="475480" cy="337770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956F9CB4-BBDE-48F3-A86A-0FF00AAEE3DB}"/>
              </a:ext>
            </a:extLst>
          </p:cNvPr>
          <p:cNvSpPr/>
          <p:nvPr/>
        </p:nvSpPr>
        <p:spPr>
          <a:xfrm>
            <a:off x="5769908" y="2898796"/>
            <a:ext cx="475480" cy="292606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84F857-CA1F-40DC-A313-637E3E4AE5CF}"/>
              </a:ext>
            </a:extLst>
          </p:cNvPr>
          <p:cNvCxnSpPr>
            <a:cxnSpLocks/>
          </p:cNvCxnSpPr>
          <p:nvPr/>
        </p:nvCxnSpPr>
        <p:spPr>
          <a:xfrm>
            <a:off x="10627094" y="1124854"/>
            <a:ext cx="0" cy="1755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6DEA1D-31C5-4FBA-96ED-EF91C68A5553}"/>
              </a:ext>
            </a:extLst>
          </p:cNvPr>
          <p:cNvCxnSpPr>
            <a:cxnSpLocks/>
          </p:cNvCxnSpPr>
          <p:nvPr/>
        </p:nvCxnSpPr>
        <p:spPr>
          <a:xfrm flipH="1">
            <a:off x="8889847" y="2887277"/>
            <a:ext cx="1737247" cy="869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95967D5-7D7D-42E2-A66B-4C7B99AA66B8}"/>
              </a:ext>
            </a:extLst>
          </p:cNvPr>
          <p:cNvCxnSpPr/>
          <p:nvPr/>
        </p:nvCxnSpPr>
        <p:spPr>
          <a:xfrm>
            <a:off x="10627094" y="2906000"/>
            <a:ext cx="1536192" cy="869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CBA982F1-DD8B-4D0B-927C-19315FB49AB8}"/>
              </a:ext>
            </a:extLst>
          </p:cNvPr>
          <p:cNvSpPr/>
          <p:nvPr/>
        </p:nvSpPr>
        <p:spPr>
          <a:xfrm>
            <a:off x="7841066" y="2192991"/>
            <a:ext cx="2505444" cy="235157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58577071-835E-41F7-98AC-664122A1279C}"/>
              </a:ext>
            </a:extLst>
          </p:cNvPr>
          <p:cNvSpPr/>
          <p:nvPr/>
        </p:nvSpPr>
        <p:spPr>
          <a:xfrm flipV="1">
            <a:off x="7841066" y="1596610"/>
            <a:ext cx="475480" cy="337770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51E5CF98-B973-4290-9893-21AD38787585}"/>
              </a:ext>
            </a:extLst>
          </p:cNvPr>
          <p:cNvSpPr/>
          <p:nvPr/>
        </p:nvSpPr>
        <p:spPr>
          <a:xfrm flipV="1">
            <a:off x="8389819" y="1600009"/>
            <a:ext cx="475480" cy="337770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54E34F0C-2473-46A0-AB5A-452A6C87E36D}"/>
              </a:ext>
            </a:extLst>
          </p:cNvPr>
          <p:cNvSpPr/>
          <p:nvPr/>
        </p:nvSpPr>
        <p:spPr>
          <a:xfrm flipV="1">
            <a:off x="8984066" y="1596610"/>
            <a:ext cx="475480" cy="337770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EF18E4CB-BB83-4B86-A9EC-AF8AB0076AC0}"/>
              </a:ext>
            </a:extLst>
          </p:cNvPr>
          <p:cNvSpPr/>
          <p:nvPr/>
        </p:nvSpPr>
        <p:spPr>
          <a:xfrm flipV="1">
            <a:off x="9651586" y="1557031"/>
            <a:ext cx="475480" cy="337770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E76360EF-A01F-44E5-9578-A8893BF5F0C0}"/>
              </a:ext>
            </a:extLst>
          </p:cNvPr>
          <p:cNvSpPr/>
          <p:nvPr/>
        </p:nvSpPr>
        <p:spPr>
          <a:xfrm>
            <a:off x="5353861" y="2326516"/>
            <a:ext cx="475480" cy="292606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8FABECA6-5CC4-469F-9C15-C284CD9A3E4A}"/>
              </a:ext>
            </a:extLst>
          </p:cNvPr>
          <p:cNvSpPr/>
          <p:nvPr/>
        </p:nvSpPr>
        <p:spPr>
          <a:xfrm>
            <a:off x="8584843" y="2649345"/>
            <a:ext cx="475480" cy="292606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05C617A2-FF47-499B-8580-A0E23F6B8C53}"/>
              </a:ext>
            </a:extLst>
          </p:cNvPr>
          <p:cNvSpPr/>
          <p:nvPr/>
        </p:nvSpPr>
        <p:spPr>
          <a:xfrm>
            <a:off x="9234062" y="2601580"/>
            <a:ext cx="475480" cy="292606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568F8D35-5C95-4D31-B288-A017F920D539}"/>
              </a:ext>
            </a:extLst>
          </p:cNvPr>
          <p:cNvSpPr/>
          <p:nvPr/>
        </p:nvSpPr>
        <p:spPr>
          <a:xfrm>
            <a:off x="9880258" y="2601367"/>
            <a:ext cx="475480" cy="292606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409B07B2-0B95-4BC9-A14C-2F2EAA01BD1C}"/>
              </a:ext>
            </a:extLst>
          </p:cNvPr>
          <p:cNvSpPr/>
          <p:nvPr/>
        </p:nvSpPr>
        <p:spPr>
          <a:xfrm>
            <a:off x="5152710" y="3335423"/>
            <a:ext cx="475480" cy="292606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 descr="Fruit - Wikipedia">
            <a:extLst>
              <a:ext uri="{FF2B5EF4-FFF2-40B4-BE49-F238E27FC236}">
                <a16:creationId xmlns:a16="http://schemas.microsoft.com/office/drawing/2014/main" id="{A72A302C-C527-4873-BD79-4B109B6EA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16" y="4220866"/>
            <a:ext cx="1794683" cy="239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Parallelogram 47">
            <a:extLst>
              <a:ext uri="{FF2B5EF4-FFF2-40B4-BE49-F238E27FC236}">
                <a16:creationId xmlns:a16="http://schemas.microsoft.com/office/drawing/2014/main" id="{93721000-9A19-477B-B76B-47AD686BC769}"/>
              </a:ext>
            </a:extLst>
          </p:cNvPr>
          <p:cNvSpPr/>
          <p:nvPr/>
        </p:nvSpPr>
        <p:spPr>
          <a:xfrm>
            <a:off x="7766377" y="5029200"/>
            <a:ext cx="3060119" cy="29260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6" name="Picture 4" descr="792,038 Strawberry Stock Photos, Pictures &amp; Royalty-Free Images - iStock">
            <a:extLst>
              <a:ext uri="{FF2B5EF4-FFF2-40B4-BE49-F238E27FC236}">
                <a16:creationId xmlns:a16="http://schemas.microsoft.com/office/drawing/2014/main" id="{BD9E287A-3D9D-4DFD-8A98-6B19884CA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554" y="4290511"/>
            <a:ext cx="698962" cy="6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792,038 Strawberry Stock Photos, Pictures &amp; Royalty-Free Images - iStock">
            <a:extLst>
              <a:ext uri="{FF2B5EF4-FFF2-40B4-BE49-F238E27FC236}">
                <a16:creationId xmlns:a16="http://schemas.microsoft.com/office/drawing/2014/main" id="{4449E0A6-36E9-49F0-8862-E19CFBCF8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39" y="4321105"/>
            <a:ext cx="698962" cy="6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792,038 Strawberry Stock Photos, Pictures &amp; Royalty-Free Images - iStock">
            <a:extLst>
              <a:ext uri="{FF2B5EF4-FFF2-40B4-BE49-F238E27FC236}">
                <a16:creationId xmlns:a16="http://schemas.microsoft.com/office/drawing/2014/main" id="{FFE5D5B7-806C-4C01-9A28-C2B4AC97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724" y="4321105"/>
            <a:ext cx="698962" cy="6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792,038 Strawberry Stock Photos, Pictures &amp; Royalty-Free Images - iStock">
            <a:extLst>
              <a:ext uri="{FF2B5EF4-FFF2-40B4-BE49-F238E27FC236}">
                <a16:creationId xmlns:a16="http://schemas.microsoft.com/office/drawing/2014/main" id="{2C4F55AF-8459-43BA-9269-C3B231DC8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71" y="4321105"/>
            <a:ext cx="698962" cy="6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ne mulberry. Isolated on a white background Stock Photo - Alamy">
            <a:extLst>
              <a:ext uri="{FF2B5EF4-FFF2-40B4-BE49-F238E27FC236}">
                <a16:creationId xmlns:a16="http://schemas.microsoft.com/office/drawing/2014/main" id="{F5836341-39A3-45FC-8AB1-46B2E49C4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44"/>
          <a:stretch/>
        </p:blipFill>
        <p:spPr bwMode="auto">
          <a:xfrm>
            <a:off x="7766767" y="5441806"/>
            <a:ext cx="1017110" cy="54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One mulberry. Isolated on a white background Stock Photo - Alamy">
            <a:extLst>
              <a:ext uri="{FF2B5EF4-FFF2-40B4-BE49-F238E27FC236}">
                <a16:creationId xmlns:a16="http://schemas.microsoft.com/office/drawing/2014/main" id="{7570AD6B-9CAE-41F3-9FD5-BB15C48691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44"/>
          <a:stretch/>
        </p:blipFill>
        <p:spPr bwMode="auto">
          <a:xfrm>
            <a:off x="8795576" y="5415881"/>
            <a:ext cx="1017110" cy="54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One mulberry. Isolated on a white background Stock Photo - Alamy">
            <a:extLst>
              <a:ext uri="{FF2B5EF4-FFF2-40B4-BE49-F238E27FC236}">
                <a16:creationId xmlns:a16="http://schemas.microsoft.com/office/drawing/2014/main" id="{F5C3B6CE-2712-4FA3-ABC8-E3B0E5643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44"/>
          <a:stretch/>
        </p:blipFill>
        <p:spPr bwMode="auto">
          <a:xfrm>
            <a:off x="9881766" y="5382993"/>
            <a:ext cx="1017110" cy="54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80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873E-0DE2-4EB9-9623-903CE178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Geometrical Interpretation</a:t>
            </a:r>
            <a:endParaRPr lang="en-IN" dirty="0"/>
          </a:p>
        </p:txBody>
      </p:sp>
      <p:sp>
        <p:nvSpPr>
          <p:cNvPr id="5" name="Line 22">
            <a:extLst>
              <a:ext uri="{FF2B5EF4-FFF2-40B4-BE49-F238E27FC236}">
                <a16:creationId xmlns:a16="http://schemas.microsoft.com/office/drawing/2014/main" id="{1CDF5080-442B-4CCA-82BC-85A22F6595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2944" y="806641"/>
            <a:ext cx="0" cy="42799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" name="Line 23">
            <a:extLst>
              <a:ext uri="{FF2B5EF4-FFF2-40B4-BE49-F238E27FC236}">
                <a16:creationId xmlns:a16="http://schemas.microsoft.com/office/drawing/2014/main" id="{9BA817E8-73F5-4028-91A4-E25E6E3B99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2944" y="5086541"/>
            <a:ext cx="40767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" name="Oval 24">
            <a:extLst>
              <a:ext uri="{FF2B5EF4-FFF2-40B4-BE49-F238E27FC236}">
                <a16:creationId xmlns:a16="http://schemas.microsoft.com/office/drawing/2014/main" id="{8F653374-AB1E-4341-B384-A4D1F74AB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5669" y="1622616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25">
            <a:extLst>
              <a:ext uri="{FF2B5EF4-FFF2-40B4-BE49-F238E27FC236}">
                <a16:creationId xmlns:a16="http://schemas.microsoft.com/office/drawing/2014/main" id="{3B4583BA-774D-4F2F-8EB5-FE0AE0206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944" y="2471928"/>
            <a:ext cx="204788" cy="2047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Oval 26">
            <a:extLst>
              <a:ext uri="{FF2B5EF4-FFF2-40B4-BE49-F238E27FC236}">
                <a16:creationId xmlns:a16="http://schemas.microsoft.com/office/drawing/2014/main" id="{44649B22-E3C1-4322-9C38-D3175652E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832" y="2743391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Oval 27">
            <a:extLst>
              <a:ext uri="{FF2B5EF4-FFF2-40B4-BE49-F238E27FC236}">
                <a16:creationId xmlns:a16="http://schemas.microsoft.com/office/drawing/2014/main" id="{07E51377-4962-4F68-9922-27681E136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894" y="1825816"/>
            <a:ext cx="204788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Oval 28">
            <a:extLst>
              <a:ext uri="{FF2B5EF4-FFF2-40B4-BE49-F238E27FC236}">
                <a16:creationId xmlns:a16="http://schemas.microsoft.com/office/drawing/2014/main" id="{04DE87B0-056E-4C7D-A9A8-2B95D1736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457" y="3151378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76B3E743-6A8B-400C-9D84-CC2428445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144" y="3233928"/>
            <a:ext cx="203200" cy="203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9FCEF93B-155A-410A-A8FF-D5EB30A10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544" y="3614928"/>
            <a:ext cx="204788" cy="203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Rectangle 31">
            <a:extLst>
              <a:ext uri="{FF2B5EF4-FFF2-40B4-BE49-F238E27FC236}">
                <a16:creationId xmlns:a16="http://schemas.microsoft.com/office/drawing/2014/main" id="{BCB30089-D78B-4E46-8C10-BD8790425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094" y="4272153"/>
            <a:ext cx="203200" cy="203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Rectangle 33">
            <a:extLst>
              <a:ext uri="{FF2B5EF4-FFF2-40B4-BE49-F238E27FC236}">
                <a16:creationId xmlns:a16="http://schemas.microsoft.com/office/drawing/2014/main" id="{73C04581-77AC-48E3-9DEE-186513044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132" y="4170553"/>
            <a:ext cx="204787" cy="203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D1D2E8E9-FFA0-4E89-9242-A220640D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919" y="2641791"/>
            <a:ext cx="203200" cy="203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Text Box 35">
            <a:extLst>
              <a:ext uri="{FF2B5EF4-FFF2-40B4-BE49-F238E27FC236}">
                <a16:creationId xmlns:a16="http://schemas.microsoft.com/office/drawing/2014/main" id="{6C6D7C41-351C-4C23-9382-054A1B838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344" y="4681728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panose="02010600030101010101" pitchFamily="2" charset="-122"/>
              </a:rPr>
              <a:t>Class 1</a:t>
            </a:r>
          </a:p>
        </p:txBody>
      </p:sp>
      <p:sp>
        <p:nvSpPr>
          <p:cNvPr id="18" name="Text Box 36">
            <a:extLst>
              <a:ext uri="{FF2B5EF4-FFF2-40B4-BE49-F238E27FC236}">
                <a16:creationId xmlns:a16="http://schemas.microsoft.com/office/drawing/2014/main" id="{DEECBD3E-317D-43F6-B1AD-5C2028D31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1744" y="643128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panose="02010600030101010101" pitchFamily="2" charset="-122"/>
              </a:rPr>
              <a:t>Class 2</a:t>
            </a:r>
          </a:p>
        </p:txBody>
      </p:sp>
      <p:sp>
        <p:nvSpPr>
          <p:cNvPr id="19" name="Line 37">
            <a:extLst>
              <a:ext uri="{FF2B5EF4-FFF2-40B4-BE49-F238E27FC236}">
                <a16:creationId xmlns:a16="http://schemas.microsoft.com/office/drawing/2014/main" id="{A6AD96D1-19CB-404A-B403-81E93380D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0107" y="1113028"/>
            <a:ext cx="3363912" cy="3362325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0" name="Line 38">
            <a:extLst>
              <a:ext uri="{FF2B5EF4-FFF2-40B4-BE49-F238E27FC236}">
                <a16:creationId xmlns:a16="http://schemas.microsoft.com/office/drawing/2014/main" id="{4DC5279B-AB3B-4400-8F07-3BF7E9F0C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4544" y="1622616"/>
            <a:ext cx="3632200" cy="3590925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1" name="Line 39">
            <a:extLst>
              <a:ext uri="{FF2B5EF4-FFF2-40B4-BE49-F238E27FC236}">
                <a16:creationId xmlns:a16="http://schemas.microsoft.com/office/drawing/2014/main" id="{48C44CA2-A92A-4B81-987F-D33BE9ED4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4544" y="705041"/>
            <a:ext cx="4165600" cy="4129087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22" name="Picture 40">
            <a:extLst>
              <a:ext uri="{FF2B5EF4-FFF2-40B4-BE49-F238E27FC236}">
                <a16:creationId xmlns:a16="http://schemas.microsoft.com/office/drawing/2014/main" id="{B8133CB4-C104-4FBC-820F-A4CA6F9C8F5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744" y="4605528"/>
            <a:ext cx="1905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1">
            <a:extLst>
              <a:ext uri="{FF2B5EF4-FFF2-40B4-BE49-F238E27FC236}">
                <a16:creationId xmlns:a16="http://schemas.microsoft.com/office/drawing/2014/main" id="{87BB5939-09CB-45EE-9157-100DF77CC5F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144" y="3995928"/>
            <a:ext cx="18288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2">
            <a:extLst>
              <a:ext uri="{FF2B5EF4-FFF2-40B4-BE49-F238E27FC236}">
                <a16:creationId xmlns:a16="http://schemas.microsoft.com/office/drawing/2014/main" id="{F4A58823-C99E-40FC-9849-D18129CF592C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744" y="5138928"/>
            <a:ext cx="21336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Line 46">
            <a:extLst>
              <a:ext uri="{FF2B5EF4-FFF2-40B4-BE49-F238E27FC236}">
                <a16:creationId xmlns:a16="http://schemas.microsoft.com/office/drawing/2014/main" id="{11A5E3F0-B65D-4DBA-A5CE-B67B2A72A2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3307" y="1622616"/>
            <a:ext cx="2141537" cy="224155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26" name="Picture 47">
            <a:extLst>
              <a:ext uri="{FF2B5EF4-FFF2-40B4-BE49-F238E27FC236}">
                <a16:creationId xmlns:a16="http://schemas.microsoft.com/office/drawing/2014/main" id="{06CC9AA5-3B34-45C3-A4F7-993D6DF6B307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144" y="2167128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1804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1638</TotalTime>
  <Words>573</Words>
  <Application>Microsoft Office PowerPoint</Application>
  <PresentationFormat>Widescreen</PresentationFormat>
  <Paragraphs>81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avenir-light</vt:lpstr>
      <vt:lpstr>Calibri</vt:lpstr>
      <vt:lpstr>Cambria</vt:lpstr>
      <vt:lpstr>Corbel</vt:lpstr>
      <vt:lpstr>Symbol</vt:lpstr>
      <vt:lpstr>Wingdings 2</vt:lpstr>
      <vt:lpstr>Frame</vt:lpstr>
      <vt:lpstr>Support Vector Machine (SVM)</vt:lpstr>
      <vt:lpstr>Machine Learning</vt:lpstr>
      <vt:lpstr>Types of Machine Learning Algorithms</vt:lpstr>
      <vt:lpstr>Agenda</vt:lpstr>
      <vt:lpstr>Support Vector Machine Algorithm (Supervised Learning - Classification)</vt:lpstr>
      <vt:lpstr>PowerPoint Presentation</vt:lpstr>
      <vt:lpstr>PowerPoint Presentation</vt:lpstr>
      <vt:lpstr>PowerPoint Presentation</vt:lpstr>
      <vt:lpstr>A Geometrical Interpretation</vt:lpstr>
      <vt:lpstr>Software</vt:lpstr>
      <vt:lpstr>Steps for Classification</vt:lpstr>
      <vt:lpstr>Advantages</vt:lpstr>
      <vt:lpstr>Disadvantages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(SVM)</dc:title>
  <dc:creator>Praseetha S</dc:creator>
  <cp:lastModifiedBy>Praseetha S</cp:lastModifiedBy>
  <cp:revision>2</cp:revision>
  <dcterms:created xsi:type="dcterms:W3CDTF">2022-02-15T11:08:10Z</dcterms:created>
  <dcterms:modified xsi:type="dcterms:W3CDTF">2022-02-16T14:26:59Z</dcterms:modified>
</cp:coreProperties>
</file>