
<file path=[Content_Types].xml><?xml version="1.0" encoding="utf-8"?>
<Types xmlns="http://schemas.openxmlformats.org/package/2006/content-types">
  <Default Extension="emf" ContentType="image/x-emf"/>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Book Antiqua" panose="02040602050305030304"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q+jotw2/SuF/RWVrqW81qlqo+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A637A6-3DBF-4383-B2E6-4FCCC2C2A665}" v="7" dt="2023-10-12T10:14:44.237"/>
  </p1510:revLst>
</p1510:revInfo>
</file>

<file path=ppt/tableStyles.xml><?xml version="1.0" encoding="utf-8"?>
<a:tblStyleLst xmlns:a="http://schemas.openxmlformats.org/drawingml/2006/main" def="{A3EC0DEB-0709-4B8F-9A0C-39BB0C14B2D6}">
  <a:tblStyle styleId="{A3EC0DEB-0709-4B8F-9A0C-39BB0C14B2D6}"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85B72E-DA39-4FE1-B228-F945905D27A4}" styleName="Table_1">
    <a:wholeTbl>
      <a:tcTxStyle b="off" i="off">
        <a:font>
          <a:latin typeface="Calibri"/>
          <a:ea typeface="Calibri"/>
          <a:cs typeface="Calibri"/>
        </a:font>
        <a:schemeClr val="dk1"/>
      </a:tcTxStyle>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op>
            <a:ln w="9525" cap="flat" cmpd="sng">
              <a:solidFill>
                <a:schemeClr val="dk1"/>
              </a:solidFill>
              <a:prstDash val="solid"/>
              <a:round/>
              <a:headEnd type="none" w="sm" len="sm"/>
              <a:tailEnd type="none" w="sm" len="sm"/>
            </a:ln>
          </a:top>
          <a:bottom>
            <a:ln w="9525"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dk1"/>
              </a:solidFill>
              <a:prstDash val="solid"/>
              <a:round/>
              <a:headEnd type="none" w="sm" len="sm"/>
              <a:tailEnd type="none" w="sm" len="sm"/>
            </a:ln>
          </a:top>
          <a:bottom>
            <a:ln w="9525" cap="flat" cmpd="sng">
              <a:solidFill>
                <a:schemeClr val="dk1"/>
              </a:solidFill>
              <a:prstDash val="solid"/>
              <a:round/>
              <a:headEnd type="none" w="sm" len="sm"/>
              <a:tailEnd type="none" w="sm" len="sm"/>
            </a:ln>
          </a:bottom>
        </a:tcBdr>
      </a:tcStyle>
    </a:band1H>
    <a:band2H>
      <a:tcTxStyle/>
      <a:tcStyle>
        <a:tcBdr/>
      </a:tcStyle>
    </a:band2H>
    <a:band1V>
      <a:tcTxStyle/>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cBdr>
      </a:tcStyle>
    </a:band1V>
    <a:band2V>
      <a:tcTxStyle/>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n Gupta" userId="6bd1bb99408cb844" providerId="LiveId" clId="{B2A637A6-3DBF-4383-B2E6-4FCCC2C2A665}"/>
    <pc:docChg chg="undo custSel modSld">
      <pc:chgData name="Ishan Gupta" userId="6bd1bb99408cb844" providerId="LiveId" clId="{B2A637A6-3DBF-4383-B2E6-4FCCC2C2A665}" dt="2023-10-12T10:25:22.381" v="166" actId="20577"/>
      <pc:docMkLst>
        <pc:docMk/>
      </pc:docMkLst>
      <pc:sldChg chg="modSp mod">
        <pc:chgData name="Ishan Gupta" userId="6bd1bb99408cb844" providerId="LiveId" clId="{B2A637A6-3DBF-4383-B2E6-4FCCC2C2A665}" dt="2023-10-12T08:53:47.538" v="4" actId="27636"/>
        <pc:sldMkLst>
          <pc:docMk/>
          <pc:sldMk cId="0" sldId="256"/>
        </pc:sldMkLst>
        <pc:spChg chg="mod">
          <ac:chgData name="Ishan Gupta" userId="6bd1bb99408cb844" providerId="LiveId" clId="{B2A637A6-3DBF-4383-B2E6-4FCCC2C2A665}" dt="2023-10-12T08:53:47.538" v="4" actId="27636"/>
          <ac:spMkLst>
            <pc:docMk/>
            <pc:sldMk cId="0" sldId="256"/>
            <ac:spMk id="84" creationId="{00000000-0000-0000-0000-000000000000}"/>
          </ac:spMkLst>
        </pc:spChg>
      </pc:sldChg>
      <pc:sldChg chg="modSp mod modNotes">
        <pc:chgData name="Ishan Gupta" userId="6bd1bb99408cb844" providerId="LiveId" clId="{B2A637A6-3DBF-4383-B2E6-4FCCC2C2A665}" dt="2023-10-12T09:27:54.336" v="41" actId="20577"/>
        <pc:sldMkLst>
          <pc:docMk/>
          <pc:sldMk cId="0" sldId="261"/>
        </pc:sldMkLst>
        <pc:spChg chg="mod">
          <ac:chgData name="Ishan Gupta" userId="6bd1bb99408cb844" providerId="LiveId" clId="{B2A637A6-3DBF-4383-B2E6-4FCCC2C2A665}" dt="2023-10-12T08:54:32.580" v="5" actId="20577"/>
          <ac:spMkLst>
            <pc:docMk/>
            <pc:sldMk cId="0" sldId="261"/>
            <ac:spMk id="121" creationId="{00000000-0000-0000-0000-000000000000}"/>
          </ac:spMkLst>
        </pc:spChg>
        <pc:graphicFrameChg chg="modGraphic">
          <ac:chgData name="Ishan Gupta" userId="6bd1bb99408cb844" providerId="LiveId" clId="{B2A637A6-3DBF-4383-B2E6-4FCCC2C2A665}" dt="2023-10-12T09:27:54.336" v="41" actId="20577"/>
          <ac:graphicFrameMkLst>
            <pc:docMk/>
            <pc:sldMk cId="0" sldId="261"/>
            <ac:graphicFrameMk id="122" creationId="{00000000-0000-0000-0000-000000000000}"/>
          </ac:graphicFrameMkLst>
        </pc:graphicFrameChg>
      </pc:sldChg>
      <pc:sldChg chg="modSp mod modNotes">
        <pc:chgData name="Ishan Gupta" userId="6bd1bb99408cb844" providerId="LiveId" clId="{B2A637A6-3DBF-4383-B2E6-4FCCC2C2A665}" dt="2023-10-12T10:10:55.947" v="145" actId="20577"/>
        <pc:sldMkLst>
          <pc:docMk/>
          <pc:sldMk cId="0" sldId="262"/>
        </pc:sldMkLst>
        <pc:spChg chg="mod">
          <ac:chgData name="Ishan Gupta" userId="6bd1bb99408cb844" providerId="LiveId" clId="{B2A637A6-3DBF-4383-B2E6-4FCCC2C2A665}" dt="2023-10-12T10:09:32.245" v="101" actId="20577"/>
          <ac:spMkLst>
            <pc:docMk/>
            <pc:sldMk cId="0" sldId="262"/>
            <ac:spMk id="131" creationId="{00000000-0000-0000-0000-000000000000}"/>
          </ac:spMkLst>
        </pc:spChg>
        <pc:graphicFrameChg chg="modGraphic">
          <ac:chgData name="Ishan Gupta" userId="6bd1bb99408cb844" providerId="LiveId" clId="{B2A637A6-3DBF-4383-B2E6-4FCCC2C2A665}" dt="2023-10-12T10:10:55.947" v="145" actId="20577"/>
          <ac:graphicFrameMkLst>
            <pc:docMk/>
            <pc:sldMk cId="0" sldId="262"/>
            <ac:graphicFrameMk id="132" creationId="{00000000-0000-0000-0000-000000000000}"/>
          </ac:graphicFrameMkLst>
        </pc:graphicFrameChg>
      </pc:sldChg>
      <pc:sldChg chg="modSp mod modNotes">
        <pc:chgData name="Ishan Gupta" userId="6bd1bb99408cb844" providerId="LiveId" clId="{B2A637A6-3DBF-4383-B2E6-4FCCC2C2A665}" dt="2023-10-12T10:18:31.557" v="159" actId="20577"/>
        <pc:sldMkLst>
          <pc:docMk/>
          <pc:sldMk cId="0" sldId="263"/>
        </pc:sldMkLst>
        <pc:spChg chg="mod">
          <ac:chgData name="Ishan Gupta" userId="6bd1bb99408cb844" providerId="LiveId" clId="{B2A637A6-3DBF-4383-B2E6-4FCCC2C2A665}" dt="2023-10-12T10:18:31.557" v="159" actId="20577"/>
          <ac:spMkLst>
            <pc:docMk/>
            <pc:sldMk cId="0" sldId="263"/>
            <ac:spMk id="140" creationId="{00000000-0000-0000-0000-000000000000}"/>
          </ac:spMkLst>
        </pc:spChg>
        <pc:graphicFrameChg chg="modGraphic">
          <ac:chgData name="Ishan Gupta" userId="6bd1bb99408cb844" providerId="LiveId" clId="{B2A637A6-3DBF-4383-B2E6-4FCCC2C2A665}" dt="2023-10-12T09:57:42.942" v="85" actId="20577"/>
          <ac:graphicFrameMkLst>
            <pc:docMk/>
            <pc:sldMk cId="0" sldId="263"/>
            <ac:graphicFrameMk id="141" creationId="{00000000-0000-0000-0000-000000000000}"/>
          </ac:graphicFrameMkLst>
        </pc:graphicFrameChg>
      </pc:sldChg>
      <pc:sldChg chg="modSp mod modNotes">
        <pc:chgData name="Ishan Gupta" userId="6bd1bb99408cb844" providerId="LiveId" clId="{B2A637A6-3DBF-4383-B2E6-4FCCC2C2A665}" dt="2023-10-12T09:37:56.176" v="65" actId="20577"/>
        <pc:sldMkLst>
          <pc:docMk/>
          <pc:sldMk cId="0" sldId="264"/>
        </pc:sldMkLst>
        <pc:spChg chg="mod">
          <ac:chgData name="Ishan Gupta" userId="6bd1bb99408cb844" providerId="LiveId" clId="{B2A637A6-3DBF-4383-B2E6-4FCCC2C2A665}" dt="2023-10-12T08:57:28.332" v="24" actId="404"/>
          <ac:spMkLst>
            <pc:docMk/>
            <pc:sldMk cId="0" sldId="264"/>
            <ac:spMk id="149" creationId="{00000000-0000-0000-0000-000000000000}"/>
          </ac:spMkLst>
        </pc:spChg>
        <pc:graphicFrameChg chg="modGraphic">
          <ac:chgData name="Ishan Gupta" userId="6bd1bb99408cb844" providerId="LiveId" clId="{B2A637A6-3DBF-4383-B2E6-4FCCC2C2A665}" dt="2023-10-12T09:37:56.176" v="65" actId="20577"/>
          <ac:graphicFrameMkLst>
            <pc:docMk/>
            <pc:sldMk cId="0" sldId="264"/>
            <ac:graphicFrameMk id="150" creationId="{00000000-0000-0000-0000-000000000000}"/>
          </ac:graphicFrameMkLst>
        </pc:graphicFrameChg>
      </pc:sldChg>
      <pc:sldChg chg="addSp delSp modSp mod modNotes">
        <pc:chgData name="Ishan Gupta" userId="6bd1bb99408cb844" providerId="LiveId" clId="{B2A637A6-3DBF-4383-B2E6-4FCCC2C2A665}" dt="2023-10-12T10:15:05.429" v="151" actId="1076"/>
        <pc:sldMkLst>
          <pc:docMk/>
          <pc:sldMk cId="0" sldId="266"/>
        </pc:sldMkLst>
        <pc:picChg chg="add del mod">
          <ac:chgData name="Ishan Gupta" userId="6bd1bb99408cb844" providerId="LiveId" clId="{B2A637A6-3DBF-4383-B2E6-4FCCC2C2A665}" dt="2023-10-12T09:36:50.787" v="55" actId="478"/>
          <ac:picMkLst>
            <pc:docMk/>
            <pc:sldMk cId="0" sldId="266"/>
            <ac:picMk id="2" creationId="{C37A7524-BF60-64CA-0B48-F081CE54AD09}"/>
          </ac:picMkLst>
        </pc:picChg>
        <pc:picChg chg="add del mod">
          <ac:chgData name="Ishan Gupta" userId="6bd1bb99408cb844" providerId="LiveId" clId="{B2A637A6-3DBF-4383-B2E6-4FCCC2C2A665}" dt="2023-10-12T10:14:59.217" v="150" actId="478"/>
          <ac:picMkLst>
            <pc:docMk/>
            <pc:sldMk cId="0" sldId="266"/>
            <ac:picMk id="3" creationId="{3488F011-2E9B-481F-A20B-00F433BC584B}"/>
          </ac:picMkLst>
        </pc:picChg>
        <pc:picChg chg="add mod">
          <ac:chgData name="Ishan Gupta" userId="6bd1bb99408cb844" providerId="LiveId" clId="{B2A637A6-3DBF-4383-B2E6-4FCCC2C2A665}" dt="2023-10-12T10:15:05.429" v="151" actId="1076"/>
          <ac:picMkLst>
            <pc:docMk/>
            <pc:sldMk cId="0" sldId="266"/>
            <ac:picMk id="4" creationId="{328174AF-5207-701E-0CEF-298EC2FA68E3}"/>
          </ac:picMkLst>
        </pc:picChg>
        <pc:picChg chg="del">
          <ac:chgData name="Ishan Gupta" userId="6bd1bb99408cb844" providerId="LiveId" clId="{B2A637A6-3DBF-4383-B2E6-4FCCC2C2A665}" dt="2023-10-12T08:59:12.834" v="30" actId="478"/>
          <ac:picMkLst>
            <pc:docMk/>
            <pc:sldMk cId="0" sldId="266"/>
            <ac:picMk id="165" creationId="{00000000-0000-0000-0000-000000000000}"/>
          </ac:picMkLst>
        </pc:picChg>
      </pc:sldChg>
      <pc:sldChg chg="modSp mod">
        <pc:chgData name="Ishan Gupta" userId="6bd1bb99408cb844" providerId="LiveId" clId="{B2A637A6-3DBF-4383-B2E6-4FCCC2C2A665}" dt="2023-10-12T10:25:22.381" v="166" actId="20577"/>
        <pc:sldMkLst>
          <pc:docMk/>
          <pc:sldMk cId="0" sldId="268"/>
        </pc:sldMkLst>
        <pc:spChg chg="mod">
          <ac:chgData name="Ishan Gupta" userId="6bd1bb99408cb844" providerId="LiveId" clId="{B2A637A6-3DBF-4383-B2E6-4FCCC2C2A665}" dt="2023-10-12T10:25:22.381" v="166" actId="20577"/>
          <ac:spMkLst>
            <pc:docMk/>
            <pc:sldMk cId="0" sldId="268"/>
            <ac:spMk id="180"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bd1bb99408cb844/Documents/IndexVALn%20(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bd1bb99408cb844/Documents/IndexVALn%20(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bd1bb99408cb844/Documents/IndexVALn%20(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bd1bb99408cb844/Documents/IndexVALn%20(Recovered).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IN"/>
              <a:t>Historical Dividends and Buybacks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'[IndexVALn (Recovered).xlsx]ExpDiv&amp;BB'!$E$2</c:f>
              <c:strCache>
                <c:ptCount val="1"/>
                <c:pt idx="0">
                  <c:v>Dividend Amount</c:v>
                </c:pt>
              </c:strCache>
            </c:strRef>
          </c:tx>
          <c:spPr>
            <a:ln w="28575" cap="rnd">
              <a:solidFill>
                <a:schemeClr val="accent1"/>
              </a:solidFill>
              <a:round/>
            </a:ln>
            <a:effectLst/>
          </c:spPr>
          <c:marker>
            <c:symbol val="circle"/>
            <c:size val="5"/>
            <c:spPr>
              <a:solidFill>
                <a:schemeClr val="accent1">
                  <a:lumMod val="20000"/>
                  <a:lumOff val="80000"/>
                </a:schemeClr>
              </a:solidFill>
              <a:ln w="9525">
                <a:solidFill>
                  <a:schemeClr val="accent1"/>
                </a:solidFill>
              </a:ln>
              <a:effectLst/>
            </c:spPr>
          </c:marker>
          <c:cat>
            <c:numRef>
              <c:f>'[IndexVALn (Recovered).xlsx]ExpDiv&amp;BB'!$B$3:$B$27</c:f>
              <c:numCache>
                <c:formatCode>General</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'[IndexVALn (Recovered).xlsx]ExpDiv&amp;BB'!$E$3:$E$27</c:f>
              <c:numCache>
                <c:formatCode>"₹"\ #,##0.00</c:formatCode>
                <c:ptCount val="25"/>
                <c:pt idx="0">
                  <c:v>60.073998833333334</c:v>
                </c:pt>
                <c:pt idx="1">
                  <c:v>51.416767499999992</c:v>
                </c:pt>
                <c:pt idx="2">
                  <c:v>56.273083333333318</c:v>
                </c:pt>
                <c:pt idx="3">
                  <c:v>67.780472500000002</c:v>
                </c:pt>
                <c:pt idx="4">
                  <c:v>71.395781166666666</c:v>
                </c:pt>
                <c:pt idx="5">
                  <c:v>80.543058166666668</c:v>
                </c:pt>
                <c:pt idx="6">
                  <c:v>111.03201666666666</c:v>
                </c:pt>
                <c:pt idx="7">
                  <c:v>110.97583899999995</c:v>
                </c:pt>
                <c:pt idx="8">
                  <c:v>152.79291983333331</c:v>
                </c:pt>
                <c:pt idx="9">
                  <c:v>165.37500200000002</c:v>
                </c:pt>
                <c:pt idx="10">
                  <c:v>213.23718999999997</c:v>
                </c:pt>
                <c:pt idx="11">
                  <c:v>172.87438299999999</c:v>
                </c:pt>
                <c:pt idx="12">
                  <c:v>202.10392525000003</c:v>
                </c:pt>
                <c:pt idx="13">
                  <c:v>249.91379325</c:v>
                </c:pt>
                <c:pt idx="14">
                  <c:v>292.49156733333325</c:v>
                </c:pt>
                <c:pt idx="15">
                  <c:v>295.90612499999992</c:v>
                </c:pt>
                <c:pt idx="16">
                  <c:v>321.73888925</c:v>
                </c:pt>
                <c:pt idx="17">
                  <c:v>380.62258799999995</c:v>
                </c:pt>
                <c:pt idx="18">
                  <c:v>379.03141466666659</c:v>
                </c:pt>
                <c:pt idx="19">
                  <c:v>380.18661749999995</c:v>
                </c:pt>
                <c:pt idx="20">
                  <c:v>424.63903474999995</c:v>
                </c:pt>
                <c:pt idx="21">
                  <c:v>456.85201549999999</c:v>
                </c:pt>
                <c:pt idx="22">
                  <c:v>371.88143300000007</c:v>
                </c:pt>
                <c:pt idx="23">
                  <c:v>502.89109350000001</c:v>
                </c:pt>
                <c:pt idx="24">
                  <c:v>697.69740000000002</c:v>
                </c:pt>
              </c:numCache>
            </c:numRef>
          </c:val>
          <c:smooth val="1"/>
          <c:extLst>
            <c:ext xmlns:c16="http://schemas.microsoft.com/office/drawing/2014/chart" uri="{C3380CC4-5D6E-409C-BE32-E72D297353CC}">
              <c16:uniqueId val="{00000000-1D70-44FC-9083-50DAFCD1310A}"/>
            </c:ext>
          </c:extLst>
        </c:ser>
        <c:ser>
          <c:idx val="1"/>
          <c:order val="1"/>
          <c:tx>
            <c:strRef>
              <c:f>'[IndexVALn (Recovered).xlsx]ExpDiv&amp;BB'!$F$2</c:f>
              <c:strCache>
                <c:ptCount val="1"/>
                <c:pt idx="0">
                  <c:v>Buyback</c:v>
                </c:pt>
              </c:strCache>
            </c:strRef>
          </c:tx>
          <c:spPr>
            <a:ln w="28575" cap="rnd">
              <a:solidFill>
                <a:schemeClr val="bg1">
                  <a:lumMod val="50000"/>
                </a:schemeClr>
              </a:solidFill>
              <a:round/>
            </a:ln>
            <a:effectLst/>
          </c:spPr>
          <c:marker>
            <c:symbol val="circle"/>
            <c:size val="5"/>
            <c:spPr>
              <a:solidFill>
                <a:schemeClr val="bg1">
                  <a:lumMod val="95000"/>
                </a:schemeClr>
              </a:solidFill>
              <a:ln w="9525">
                <a:solidFill>
                  <a:schemeClr val="tx1">
                    <a:lumMod val="50000"/>
                    <a:lumOff val="50000"/>
                  </a:schemeClr>
                </a:solidFill>
              </a:ln>
              <a:effectLst/>
            </c:spPr>
          </c:marker>
          <c:cat>
            <c:numRef>
              <c:f>'[IndexVALn (Recovered).xlsx]ExpDiv&amp;BB'!$B$3:$B$27</c:f>
              <c:numCache>
                <c:formatCode>General</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'[IndexVALn (Recovered).xlsx]ExpDiv&amp;BB'!$F$3:$F$27</c:f>
              <c:numCache>
                <c:formatCode>"₹"\ #,##0.00</c:formatCode>
                <c:ptCount val="25"/>
                <c:pt idx="0">
                  <c:v>5.6042339632148463</c:v>
                </c:pt>
                <c:pt idx="1">
                  <c:v>4.7966108515874959</c:v>
                </c:pt>
                <c:pt idx="2">
                  <c:v>5.2496509464340422</c:v>
                </c:pt>
                <c:pt idx="3">
                  <c:v>6.3231619902831877</c:v>
                </c:pt>
                <c:pt idx="4">
                  <c:v>6.6604299599658727</c:v>
                </c:pt>
                <c:pt idx="5">
                  <c:v>7.5137688658135948</c:v>
                </c:pt>
                <c:pt idx="6">
                  <c:v>10.3580485882738</c:v>
                </c:pt>
                <c:pt idx="7">
                  <c:v>10.352807838637984</c:v>
                </c:pt>
                <c:pt idx="8">
                  <c:v>14.253875009126256</c:v>
                </c:pt>
                <c:pt idx="9">
                  <c:v>15.427642921630655</c:v>
                </c:pt>
                <c:pt idx="10">
                  <c:v>19.892651157349103</c:v>
                </c:pt>
                <c:pt idx="11">
                  <c:v>16.127251513026234</c:v>
                </c:pt>
                <c:pt idx="12">
                  <c:v>18.854041748201663</c:v>
                </c:pt>
                <c:pt idx="13">
                  <c:v>23.31416911155187</c:v>
                </c:pt>
                <c:pt idx="14">
                  <c:v>27.28620047670055</c:v>
                </c:pt>
                <c:pt idx="15">
                  <c:v>27.60474061746892</c:v>
                </c:pt>
                <c:pt idx="16">
                  <c:v>30.014649356443069</c:v>
                </c:pt>
                <c:pt idx="17">
                  <c:v>35.507841599729439</c:v>
                </c:pt>
                <c:pt idx="18">
                  <c:v>35.359402877333615</c:v>
                </c:pt>
                <c:pt idx="19">
                  <c:v>35.467170415348356</c:v>
                </c:pt>
                <c:pt idx="20">
                  <c:v>39.61408507622518</c:v>
                </c:pt>
                <c:pt idx="21">
                  <c:v>42.619196843071073</c:v>
                </c:pt>
                <c:pt idx="22">
                  <c:v>34.692389346174068</c:v>
                </c:pt>
                <c:pt idx="23">
                  <c:v>46.914129252656785</c:v>
                </c:pt>
                <c:pt idx="24">
                  <c:v>65.087384576721647</c:v>
                </c:pt>
              </c:numCache>
            </c:numRef>
          </c:val>
          <c:smooth val="0"/>
          <c:extLst>
            <c:ext xmlns:c16="http://schemas.microsoft.com/office/drawing/2014/chart" uri="{C3380CC4-5D6E-409C-BE32-E72D297353CC}">
              <c16:uniqueId val="{00000001-1D70-44FC-9083-50DAFCD1310A}"/>
            </c:ext>
          </c:extLst>
        </c:ser>
        <c:dLbls>
          <c:showLegendKey val="0"/>
          <c:showVal val="0"/>
          <c:showCatName val="0"/>
          <c:showSerName val="0"/>
          <c:showPercent val="0"/>
          <c:showBubbleSize val="0"/>
        </c:dLbls>
        <c:marker val="1"/>
        <c:smooth val="0"/>
        <c:axId val="1748108047"/>
        <c:axId val="1686011263"/>
      </c:lineChart>
      <c:catAx>
        <c:axId val="1748108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1800000" spcFirstLastPara="1" vertOverflow="ellipsis" wrap="square" anchor="ctr" anchorCtr="1"/>
          <a:lstStyle/>
          <a:p>
            <a:pPr>
              <a:defRPr sz="900" b="0" i="0" u="none" strike="noStrike" kern="1200" baseline="0">
                <a:solidFill>
                  <a:schemeClr val="dk1"/>
                </a:solidFill>
                <a:latin typeface="+mn-lt"/>
                <a:ea typeface="+mn-ea"/>
                <a:cs typeface="+mn-cs"/>
              </a:defRPr>
            </a:pPr>
            <a:endParaRPr lang="en-US"/>
          </a:p>
        </c:txPr>
        <c:crossAx val="1686011263"/>
        <c:crosses val="autoZero"/>
        <c:auto val="1"/>
        <c:lblAlgn val="ctr"/>
        <c:lblOffset val="100"/>
        <c:noMultiLvlLbl val="0"/>
      </c:catAx>
      <c:valAx>
        <c:axId val="1686011263"/>
        <c:scaling>
          <c:orientation val="minMax"/>
          <c:max val="750"/>
          <c:min val="0"/>
        </c:scaling>
        <c:delete val="0"/>
        <c:axPos val="l"/>
        <c:majorGridlines>
          <c:spPr>
            <a:ln w="9525" cap="flat" cmpd="sng" algn="ctr">
              <a:solidFill>
                <a:schemeClr val="tx1">
                  <a:lumMod val="15000"/>
                  <a:lumOff val="85000"/>
                </a:schemeClr>
              </a:solidFill>
              <a:round/>
            </a:ln>
            <a:effectLst/>
          </c:spPr>
        </c:majorGridlines>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748108047"/>
        <c:crosses val="autoZero"/>
        <c:crossBetween val="between"/>
        <c:majorUnit val="10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'[IndexVALn (Recovered).xlsx]SensexEPSGrowth'!$E$2</c:f>
              <c:strCache>
                <c:ptCount val="1"/>
                <c:pt idx="0">
                  <c:v>Sensex EPS</c:v>
                </c:pt>
              </c:strCache>
            </c:strRef>
          </c:tx>
          <c:spPr>
            <a:ln w="28575" cap="rnd">
              <a:solidFill>
                <a:schemeClr val="accent1"/>
              </a:solidFill>
              <a:round/>
            </a:ln>
            <a:effectLst/>
          </c:spPr>
          <c:marker>
            <c:symbol val="circle"/>
            <c:size val="5"/>
            <c:spPr>
              <a:solidFill>
                <a:schemeClr val="accent1">
                  <a:lumMod val="20000"/>
                  <a:lumOff val="80000"/>
                </a:schemeClr>
              </a:solidFill>
              <a:ln w="9525">
                <a:solidFill>
                  <a:schemeClr val="accent1"/>
                </a:solidFill>
              </a:ln>
              <a:effectLst/>
            </c:spPr>
          </c:marker>
          <c:cat>
            <c:numRef>
              <c:f>'[IndexVALn (Recovered).xlsx]SensexEPSGrowth'!$B$3:$B$27</c:f>
              <c:numCache>
                <c:formatCode>General</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'[IndexVALn (Recovered).xlsx]SensexEPSGrowth'!$E$3:$E$27</c:f>
              <c:numCache>
                <c:formatCode>"₹"\ #,##0.00</c:formatCode>
                <c:ptCount val="25"/>
                <c:pt idx="0">
                  <c:v>256.66945308449976</c:v>
                </c:pt>
                <c:pt idx="1">
                  <c:v>211.54984817813761</c:v>
                </c:pt>
                <c:pt idx="2">
                  <c:v>188.44063066834096</c:v>
                </c:pt>
                <c:pt idx="3">
                  <c:v>210.02547834843907</c:v>
                </c:pt>
                <c:pt idx="4">
                  <c:v>222.64495750057432</c:v>
                </c:pt>
                <c:pt idx="5">
                  <c:v>245.21868562010715</c:v>
                </c:pt>
                <c:pt idx="6">
                  <c:v>335.24159621578099</c:v>
                </c:pt>
                <c:pt idx="7">
                  <c:v>441.5999705535923</c:v>
                </c:pt>
                <c:pt idx="8">
                  <c:v>562.9141731016731</c:v>
                </c:pt>
                <c:pt idx="9">
                  <c:v>703.29245908889868</c:v>
                </c:pt>
                <c:pt idx="10">
                  <c:v>895.83413154533832</c:v>
                </c:pt>
                <c:pt idx="11">
                  <c:v>692.57240437158475</c:v>
                </c:pt>
                <c:pt idx="12">
                  <c:v>842.94263117283947</c:v>
                </c:pt>
                <c:pt idx="13">
                  <c:v>958.07472972972994</c:v>
                </c:pt>
                <c:pt idx="14">
                  <c:v>1043.5840647552175</c:v>
                </c:pt>
                <c:pt idx="15">
                  <c:v>1135.0445914844647</c:v>
                </c:pt>
                <c:pt idx="16">
                  <c:v>1331.6070030254493</c:v>
                </c:pt>
                <c:pt idx="17">
                  <c:v>1356.9335976214072</c:v>
                </c:pt>
                <c:pt idx="18">
                  <c:v>1285.4361461364369</c:v>
                </c:pt>
                <c:pt idx="19">
                  <c:v>1310.4641505466777</c:v>
                </c:pt>
                <c:pt idx="20">
                  <c:v>1505.0169759595108</c:v>
                </c:pt>
                <c:pt idx="21">
                  <c:v>1464.3068267776096</c:v>
                </c:pt>
                <c:pt idx="22">
                  <c:v>1350.4300711743774</c:v>
                </c:pt>
                <c:pt idx="23">
                  <c:v>1811.6848120555367</c:v>
                </c:pt>
                <c:pt idx="24">
                  <c:v>2537.8197293758185</c:v>
                </c:pt>
              </c:numCache>
            </c:numRef>
          </c:val>
          <c:smooth val="1"/>
          <c:extLst>
            <c:ext xmlns:c16="http://schemas.microsoft.com/office/drawing/2014/chart" uri="{C3380CC4-5D6E-409C-BE32-E72D297353CC}">
              <c16:uniqueId val="{00000000-DCA5-4BFC-A28D-859C8B2207EB}"/>
            </c:ext>
          </c:extLst>
        </c:ser>
        <c:dLbls>
          <c:showLegendKey val="0"/>
          <c:showVal val="0"/>
          <c:showCatName val="0"/>
          <c:showSerName val="0"/>
          <c:showPercent val="0"/>
          <c:showBubbleSize val="0"/>
        </c:dLbls>
        <c:marker val="1"/>
        <c:smooth val="0"/>
        <c:axId val="1744311295"/>
        <c:axId val="1685988703"/>
      </c:lineChart>
      <c:catAx>
        <c:axId val="1744311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1800000" spcFirstLastPara="1" vertOverflow="ellipsis" wrap="square" anchor="ctr" anchorCtr="1"/>
          <a:lstStyle/>
          <a:p>
            <a:pPr>
              <a:defRPr sz="900" b="0" i="0" u="none" strike="noStrike" kern="1200" baseline="0">
                <a:solidFill>
                  <a:schemeClr val="dk1"/>
                </a:solidFill>
                <a:latin typeface="+mn-lt"/>
                <a:ea typeface="+mn-ea"/>
                <a:cs typeface="+mn-cs"/>
              </a:defRPr>
            </a:pPr>
            <a:endParaRPr lang="en-US"/>
          </a:p>
        </c:txPr>
        <c:crossAx val="1685988703"/>
        <c:crosses val="autoZero"/>
        <c:auto val="1"/>
        <c:lblAlgn val="ctr"/>
        <c:lblOffset val="100"/>
        <c:noMultiLvlLbl val="0"/>
      </c:catAx>
      <c:valAx>
        <c:axId val="1685988703"/>
        <c:scaling>
          <c:orientation val="minMax"/>
          <c:max val="2600"/>
          <c:min val="100"/>
        </c:scaling>
        <c:delete val="0"/>
        <c:axPos val="l"/>
        <c:majorGridlines>
          <c:spPr>
            <a:ln w="9525" cap="flat" cmpd="sng" algn="ctr">
              <a:solidFill>
                <a:schemeClr val="tx1">
                  <a:lumMod val="15000"/>
                  <a:lumOff val="85000"/>
                </a:schemeClr>
              </a:solidFill>
              <a:round/>
            </a:ln>
            <a:effectLst/>
          </c:spPr>
        </c:majorGridlines>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744311295"/>
        <c:crosses val="autoZero"/>
        <c:crossBetween val="between"/>
        <c:majorUnit val="200"/>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10 Year GOI Bond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'[IndexVALn (Recovered).xlsx]RfrHistorical'!$J$2</c:f>
              <c:strCache>
                <c:ptCount val="1"/>
                <c:pt idx="0">
                  <c:v>10 Year Bond Average Range</c:v>
                </c:pt>
              </c:strCache>
            </c:strRef>
          </c:tx>
          <c:spPr>
            <a:ln w="28575" cap="rnd">
              <a:solidFill>
                <a:schemeClr val="accent1"/>
              </a:solidFill>
              <a:round/>
            </a:ln>
            <a:effectLst/>
          </c:spPr>
          <c:marker>
            <c:symbol val="circle"/>
            <c:size val="5"/>
            <c:spPr>
              <a:solidFill>
                <a:schemeClr val="accent1">
                  <a:lumMod val="20000"/>
                  <a:lumOff val="80000"/>
                </a:schemeClr>
              </a:solidFill>
              <a:ln w="9525">
                <a:solidFill>
                  <a:schemeClr val="accent1"/>
                </a:solidFill>
              </a:ln>
              <a:effectLst/>
            </c:spPr>
          </c:marker>
          <c:cat>
            <c:numRef>
              <c:f>'[IndexVALn (Recovered).xlsx]RfrHistorical'!$I$3:$I$27</c:f>
              <c:numCache>
                <c:formatCode>0</c:formatCode>
                <c:ptCount val="25"/>
                <c:pt idx="0">
                  <c:v>1998</c:v>
                </c:pt>
                <c:pt idx="1">
                  <c:v>1999</c:v>
                </c:pt>
                <c:pt idx="2">
                  <c:v>2000</c:v>
                </c:pt>
                <c:pt idx="3">
                  <c:v>2001</c:v>
                </c:pt>
                <c:pt idx="4">
                  <c:v>2002</c:v>
                </c:pt>
                <c:pt idx="5">
                  <c:v>2003</c:v>
                </c:pt>
                <c:pt idx="6">
                  <c:v>2004</c:v>
                </c:pt>
                <c:pt idx="7">
                  <c:v>2005</c:v>
                </c:pt>
                <c:pt idx="8">
                  <c:v>2006</c:v>
                </c:pt>
                <c:pt idx="9">
                  <c:v>2007</c:v>
                </c:pt>
                <c:pt idx="10">
                  <c:v>2008</c:v>
                </c:pt>
                <c:pt idx="11">
                  <c:v>2009</c:v>
                </c:pt>
                <c:pt idx="12">
                  <c:v>2010</c:v>
                </c:pt>
                <c:pt idx="13">
                  <c:v>2011</c:v>
                </c:pt>
                <c:pt idx="14">
                  <c:v>2012</c:v>
                </c:pt>
                <c:pt idx="15">
                  <c:v>2013</c:v>
                </c:pt>
                <c:pt idx="16">
                  <c:v>2014</c:v>
                </c:pt>
                <c:pt idx="17">
                  <c:v>2015</c:v>
                </c:pt>
                <c:pt idx="18">
                  <c:v>2016</c:v>
                </c:pt>
                <c:pt idx="19">
                  <c:v>2017</c:v>
                </c:pt>
                <c:pt idx="20">
                  <c:v>2018</c:v>
                </c:pt>
                <c:pt idx="21">
                  <c:v>2019</c:v>
                </c:pt>
                <c:pt idx="22">
                  <c:v>2020</c:v>
                </c:pt>
                <c:pt idx="23">
                  <c:v>2021</c:v>
                </c:pt>
                <c:pt idx="24">
                  <c:v>2022</c:v>
                </c:pt>
              </c:numCache>
            </c:numRef>
          </c:cat>
          <c:val>
            <c:numRef>
              <c:f>'[IndexVALn (Recovered).xlsx]RfrHistorical'!$J$3:$J$27</c:f>
              <c:numCache>
                <c:formatCode>0.00%</c:formatCode>
                <c:ptCount val="25"/>
                <c:pt idx="0">
                  <c:v>0.12149700000000001</c:v>
                </c:pt>
                <c:pt idx="1">
                  <c:v>0.11739166666666667</c:v>
                </c:pt>
                <c:pt idx="2">
                  <c:v>0.11044916666666667</c:v>
                </c:pt>
                <c:pt idx="3">
                  <c:v>9.3700833333333344E-2</c:v>
                </c:pt>
                <c:pt idx="4">
                  <c:v>7.1952500000000016E-2</c:v>
                </c:pt>
                <c:pt idx="5">
                  <c:v>5.6047500000000007E-2</c:v>
                </c:pt>
                <c:pt idx="6">
                  <c:v>5.9314166666666675E-2</c:v>
                </c:pt>
                <c:pt idx="7">
                  <c:v>6.9710000000000008E-2</c:v>
                </c:pt>
                <c:pt idx="8">
                  <c:v>7.662833333333334E-2</c:v>
                </c:pt>
                <c:pt idx="9">
                  <c:v>7.9529166666666651E-2</c:v>
                </c:pt>
                <c:pt idx="10">
                  <c:v>7.8546666666666667E-2</c:v>
                </c:pt>
                <c:pt idx="11">
                  <c:v>6.948583333333333E-2</c:v>
                </c:pt>
                <c:pt idx="12">
                  <c:v>7.8485000000000013E-2</c:v>
                </c:pt>
                <c:pt idx="13">
                  <c:v>8.3657499999999996E-2</c:v>
                </c:pt>
                <c:pt idx="14">
                  <c:v>8.2949999999999996E-2</c:v>
                </c:pt>
                <c:pt idx="15">
                  <c:v>8.1975833333333317E-2</c:v>
                </c:pt>
                <c:pt idx="16">
                  <c:v>8.555083333333334E-2</c:v>
                </c:pt>
                <c:pt idx="17">
                  <c:v>7.7501666666666677E-2</c:v>
                </c:pt>
                <c:pt idx="18">
                  <c:v>7.1738333333333348E-2</c:v>
                </c:pt>
                <c:pt idx="19">
                  <c:v>6.7472499999999991E-2</c:v>
                </c:pt>
                <c:pt idx="20">
                  <c:v>7.718916666666667E-2</c:v>
                </c:pt>
                <c:pt idx="21">
                  <c:v>6.918500000000001E-2</c:v>
                </c:pt>
                <c:pt idx="22">
                  <c:v>6.0612500000000007E-2</c:v>
                </c:pt>
                <c:pt idx="23">
                  <c:v>6.1889999999999994E-2</c:v>
                </c:pt>
                <c:pt idx="24">
                  <c:v>7.1882500000000002E-2</c:v>
                </c:pt>
              </c:numCache>
            </c:numRef>
          </c:val>
          <c:smooth val="1"/>
          <c:extLst>
            <c:ext xmlns:c16="http://schemas.microsoft.com/office/drawing/2014/chart" uri="{C3380CC4-5D6E-409C-BE32-E72D297353CC}">
              <c16:uniqueId val="{00000000-103B-4A16-8B01-A593B10EC68D}"/>
            </c:ext>
          </c:extLst>
        </c:ser>
        <c:dLbls>
          <c:showLegendKey val="0"/>
          <c:showVal val="0"/>
          <c:showCatName val="0"/>
          <c:showSerName val="0"/>
          <c:showPercent val="0"/>
          <c:showBubbleSize val="0"/>
        </c:dLbls>
        <c:marker val="1"/>
        <c:smooth val="0"/>
        <c:axId val="1797620335"/>
        <c:axId val="1685984383"/>
      </c:lineChart>
      <c:catAx>
        <c:axId val="1797620335"/>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1800000" spcFirstLastPara="1" vertOverflow="ellipsis" wrap="square" anchor="ctr" anchorCtr="1"/>
          <a:lstStyle/>
          <a:p>
            <a:pPr>
              <a:defRPr sz="900" b="0" i="0" u="none" strike="noStrike" kern="1200" baseline="0">
                <a:solidFill>
                  <a:schemeClr val="dk1"/>
                </a:solidFill>
                <a:latin typeface="+mn-lt"/>
                <a:ea typeface="+mn-ea"/>
                <a:cs typeface="+mn-cs"/>
              </a:defRPr>
            </a:pPr>
            <a:endParaRPr lang="en-US"/>
          </a:p>
        </c:txPr>
        <c:crossAx val="1685984383"/>
        <c:crosses val="autoZero"/>
        <c:auto val="1"/>
        <c:lblAlgn val="ctr"/>
        <c:lblOffset val="100"/>
        <c:noMultiLvlLbl val="0"/>
      </c:catAx>
      <c:valAx>
        <c:axId val="168598438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797620335"/>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'[IndexVALn (Recovered).xlsx]ERPHistorical'!$C$2</c:f>
              <c:strCache>
                <c:ptCount val="1"/>
                <c:pt idx="0">
                  <c:v>Implied ERP in India</c:v>
                </c:pt>
              </c:strCache>
            </c:strRef>
          </c:tx>
          <c:spPr>
            <a:ln w="28575" cap="rnd">
              <a:solidFill>
                <a:schemeClr val="accent1"/>
              </a:solidFill>
              <a:round/>
            </a:ln>
            <a:effectLst/>
          </c:spPr>
          <c:marker>
            <c:symbol val="circle"/>
            <c:size val="5"/>
            <c:spPr>
              <a:solidFill>
                <a:schemeClr val="accent1">
                  <a:lumMod val="20000"/>
                  <a:lumOff val="80000"/>
                </a:schemeClr>
              </a:solidFill>
              <a:ln w="9525">
                <a:solidFill>
                  <a:schemeClr val="accent1"/>
                </a:solidFill>
              </a:ln>
              <a:effectLst/>
            </c:spPr>
          </c:marker>
          <c:cat>
            <c:numRef>
              <c:f>'[IndexVALn (Recovered).xlsx]ERPHistorical'!$B$3:$B$28</c:f>
              <c:numCache>
                <c:formatCode>General</c:formatCode>
                <c:ptCount val="26"/>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pt idx="19">
                  <c:v>2016</c:v>
                </c:pt>
                <c:pt idx="20">
                  <c:v>2017</c:v>
                </c:pt>
                <c:pt idx="21">
                  <c:v>2018</c:v>
                </c:pt>
                <c:pt idx="22">
                  <c:v>2019</c:v>
                </c:pt>
                <c:pt idx="23">
                  <c:v>2020</c:v>
                </c:pt>
                <c:pt idx="24">
                  <c:v>2021</c:v>
                </c:pt>
                <c:pt idx="25">
                  <c:v>2022</c:v>
                </c:pt>
              </c:numCache>
            </c:numRef>
          </c:cat>
          <c:val>
            <c:numRef>
              <c:f>'[IndexVALn (Recovered).xlsx]ERPHistorical'!$C$3:$C$28</c:f>
              <c:numCache>
                <c:formatCode>0.00%</c:formatCode>
                <c:ptCount val="26"/>
                <c:pt idx="0">
                  <c:v>0.02</c:v>
                </c:pt>
                <c:pt idx="1">
                  <c:v>0.02</c:v>
                </c:pt>
                <c:pt idx="2">
                  <c:v>1.9699999999999999E-2</c:v>
                </c:pt>
                <c:pt idx="3">
                  <c:v>1.9900000000000001E-2</c:v>
                </c:pt>
                <c:pt idx="4">
                  <c:v>5.5E-2</c:v>
                </c:pt>
                <c:pt idx="5">
                  <c:v>4.9200000000000001E-2</c:v>
                </c:pt>
                <c:pt idx="6">
                  <c:v>7.0800000000000002E-2</c:v>
                </c:pt>
                <c:pt idx="7">
                  <c:v>4.5599999999999995E-2</c:v>
                </c:pt>
                <c:pt idx="8">
                  <c:v>4.8600000000000004E-2</c:v>
                </c:pt>
                <c:pt idx="9">
                  <c:v>3.1800000000000002E-2</c:v>
                </c:pt>
                <c:pt idx="10">
                  <c:v>3.0800000000000001E-2</c:v>
                </c:pt>
                <c:pt idx="11">
                  <c:v>4.1100000000000005E-2</c:v>
                </c:pt>
                <c:pt idx="12">
                  <c:v>3.2199999999999999E-2</c:v>
                </c:pt>
                <c:pt idx="13">
                  <c:v>2.7000000000000003E-2</c:v>
                </c:pt>
                <c:pt idx="14">
                  <c:v>3.6600000000000001E-2</c:v>
                </c:pt>
                <c:pt idx="15">
                  <c:v>3.6499999999999998E-2</c:v>
                </c:pt>
                <c:pt idx="16">
                  <c:v>2.8199999999999999E-2</c:v>
                </c:pt>
                <c:pt idx="17">
                  <c:v>2.3599999999999999E-2</c:v>
                </c:pt>
                <c:pt idx="18">
                  <c:v>2.5600000000000001E-2</c:v>
                </c:pt>
                <c:pt idx="19">
                  <c:v>2.3799999999999998E-2</c:v>
                </c:pt>
                <c:pt idx="20">
                  <c:v>1.9299999999999998E-2</c:v>
                </c:pt>
                <c:pt idx="21">
                  <c:v>2.0099999999999996E-2</c:v>
                </c:pt>
                <c:pt idx="22">
                  <c:v>2.1899999999999999E-2</c:v>
                </c:pt>
                <c:pt idx="23">
                  <c:v>1.95E-2</c:v>
                </c:pt>
                <c:pt idx="24">
                  <c:v>1.8100000000000002E-2</c:v>
                </c:pt>
                <c:pt idx="25">
                  <c:v>1.5800000000000002E-2</c:v>
                </c:pt>
              </c:numCache>
            </c:numRef>
          </c:val>
          <c:smooth val="1"/>
          <c:extLst>
            <c:ext xmlns:c16="http://schemas.microsoft.com/office/drawing/2014/chart" uri="{C3380CC4-5D6E-409C-BE32-E72D297353CC}">
              <c16:uniqueId val="{00000000-D93E-40A1-AC99-1A80A6CCD260}"/>
            </c:ext>
          </c:extLst>
        </c:ser>
        <c:dLbls>
          <c:showLegendKey val="0"/>
          <c:showVal val="0"/>
          <c:showCatName val="0"/>
          <c:showSerName val="0"/>
          <c:showPercent val="0"/>
          <c:showBubbleSize val="0"/>
        </c:dLbls>
        <c:marker val="1"/>
        <c:smooth val="0"/>
        <c:axId val="1818231839"/>
        <c:axId val="1686014143"/>
      </c:lineChart>
      <c:catAx>
        <c:axId val="18182318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1800000" spcFirstLastPara="1" vertOverflow="ellipsis" wrap="square" anchor="ctr" anchorCtr="1"/>
          <a:lstStyle/>
          <a:p>
            <a:pPr>
              <a:defRPr sz="900" b="0" i="0" u="none" strike="noStrike" kern="1200" baseline="0">
                <a:solidFill>
                  <a:schemeClr val="dk1"/>
                </a:solidFill>
                <a:latin typeface="+mn-lt"/>
                <a:ea typeface="+mn-ea"/>
                <a:cs typeface="+mn-cs"/>
              </a:defRPr>
            </a:pPr>
            <a:endParaRPr lang="en-US"/>
          </a:p>
        </c:txPr>
        <c:crossAx val="1686014143"/>
        <c:crosses val="autoZero"/>
        <c:auto val="1"/>
        <c:lblAlgn val="ctr"/>
        <c:lblOffset val="100"/>
        <c:noMultiLvlLbl val="0"/>
      </c:catAx>
      <c:valAx>
        <c:axId val="168601414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818231839"/>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bseindia.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www.market-risk-premia.com/market-risk-premia.html" TargetMode="External"/><Relationship Id="rId5" Type="http://schemas.openxmlformats.org/officeDocument/2006/relationships/hyperlink" Target="https://www.investing.com/" TargetMode="External"/><Relationship Id="rId4" Type="http://schemas.openxmlformats.org/officeDocument/2006/relationships/hyperlink" Target="https://pages.stern.nyu.edu/~adamoda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2080725"/>
            <a:ext cx="9144000" cy="196108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1F3864"/>
              </a:buClr>
              <a:buSzPct val="100000"/>
              <a:buFont typeface="Book Antiqua"/>
              <a:buNone/>
            </a:pPr>
            <a:r>
              <a:rPr lang="en-IN" dirty="0">
                <a:solidFill>
                  <a:srgbClr val="1F3864"/>
                </a:solidFill>
                <a:latin typeface="Book Antiqua"/>
                <a:ea typeface="Book Antiqua"/>
                <a:cs typeface="Book Antiqua"/>
                <a:sym typeface="Book Antiqua"/>
              </a:rPr>
              <a:t>Valuing S&amp;P BSE SENSEX</a:t>
            </a:r>
            <a:br>
              <a:rPr lang="en-IN" dirty="0">
                <a:solidFill>
                  <a:srgbClr val="1F3864"/>
                </a:solidFill>
                <a:latin typeface="Book Antiqua"/>
                <a:ea typeface="Book Antiqua"/>
                <a:cs typeface="Book Antiqua"/>
                <a:sym typeface="Book Antiqua"/>
              </a:rPr>
            </a:br>
            <a:r>
              <a:rPr lang="en-IN" sz="2800" dirty="0">
                <a:solidFill>
                  <a:srgbClr val="1F3864"/>
                </a:solidFill>
                <a:latin typeface="Book Antiqua"/>
                <a:ea typeface="Book Antiqua"/>
                <a:cs typeface="Book Antiqua"/>
                <a:sym typeface="Book Antiqua"/>
              </a:rPr>
              <a:t>Approach and </a:t>
            </a:r>
            <a:r>
              <a:rPr lang="en-IN" sz="2800">
                <a:solidFill>
                  <a:srgbClr val="1F3864"/>
                </a:solidFill>
                <a:latin typeface="Book Antiqua"/>
                <a:ea typeface="Book Antiqua"/>
                <a:cs typeface="Book Antiqua"/>
                <a:sym typeface="Book Antiqua"/>
              </a:rPr>
              <a:t>Methodology Paper</a:t>
            </a:r>
            <a:endParaRPr dirty="0">
              <a:solidFill>
                <a:srgbClr val="1F3864"/>
              </a:solidFill>
              <a:latin typeface="Book Antiqua"/>
              <a:ea typeface="Book Antiqua"/>
              <a:cs typeface="Book Antiqua"/>
              <a:sym typeface="Book Antiqua"/>
            </a:endParaRPr>
          </a:p>
        </p:txBody>
      </p:sp>
      <p:sp>
        <p:nvSpPr>
          <p:cNvPr id="85" name="Google Shape;85;p1"/>
          <p:cNvSpPr txBox="1"/>
          <p:nvPr/>
        </p:nvSpPr>
        <p:spPr>
          <a:xfrm>
            <a:off x="8472197" y="5486401"/>
            <a:ext cx="3390940" cy="369291"/>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IN" sz="1800" b="0" i="0" u="none" strike="noStrike" cap="none" dirty="0">
                <a:solidFill>
                  <a:schemeClr val="dk1"/>
                </a:solidFill>
                <a:latin typeface="Book Antiqua"/>
                <a:ea typeface="Book Antiqua"/>
                <a:cs typeface="Book Antiqua"/>
                <a:sym typeface="Book Antiqua"/>
              </a:rPr>
              <a:t>Prepared by: Prashant</a:t>
            </a:r>
            <a:r>
              <a:rPr lang="en-IN" sz="1800" dirty="0">
                <a:solidFill>
                  <a:schemeClr val="dk1"/>
                </a:solidFill>
                <a:latin typeface="Book Antiqua"/>
                <a:ea typeface="Book Antiqua"/>
                <a:cs typeface="Book Antiqua"/>
                <a:sym typeface="Book Antiqua"/>
              </a:rPr>
              <a:t> </a:t>
            </a:r>
            <a:r>
              <a:rPr lang="en-IN" sz="1800" b="0" i="0" u="none" strike="noStrike" cap="none" dirty="0">
                <a:solidFill>
                  <a:schemeClr val="dk1"/>
                </a:solidFill>
                <a:latin typeface="Book Antiqua"/>
                <a:ea typeface="Book Antiqua"/>
                <a:cs typeface="Book Antiqua"/>
                <a:sym typeface="Book Antiqua"/>
              </a:rPr>
              <a:t>Kumar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p:nvPr/>
        </p:nvSpPr>
        <p:spPr>
          <a:xfrm>
            <a:off x="2497753" y="3028248"/>
            <a:ext cx="7196495" cy="400752"/>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 name="Google Shape;156;p10"/>
          <p:cNvSpPr/>
          <p:nvPr/>
        </p:nvSpPr>
        <p:spPr>
          <a:xfrm>
            <a:off x="0" y="0"/>
            <a:ext cx="12192000" cy="107302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10"/>
          <p:cNvSpPr txBox="1">
            <a:spLocks noGrp="1"/>
          </p:cNvSpPr>
          <p:nvPr>
            <p:ph type="title"/>
          </p:nvPr>
        </p:nvSpPr>
        <p:spPr>
          <a:xfrm>
            <a:off x="0" y="1"/>
            <a:ext cx="10515600" cy="1073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Book Antiqua"/>
              <a:buNone/>
            </a:pPr>
            <a:r>
              <a:rPr lang="en-IN">
                <a:solidFill>
                  <a:schemeClr val="lt1"/>
                </a:solidFill>
                <a:latin typeface="Book Antiqua"/>
                <a:ea typeface="Book Antiqua"/>
                <a:cs typeface="Book Antiqua"/>
                <a:sym typeface="Book Antiqua"/>
              </a:rPr>
              <a:t> Contents</a:t>
            </a:r>
            <a:endParaRPr/>
          </a:p>
        </p:txBody>
      </p:sp>
      <p:graphicFrame>
        <p:nvGraphicFramePr>
          <p:cNvPr id="158" name="Google Shape;158;p10"/>
          <p:cNvGraphicFramePr/>
          <p:nvPr/>
        </p:nvGraphicFramePr>
        <p:xfrm>
          <a:off x="2497753" y="2613036"/>
          <a:ext cx="7196500" cy="1631900"/>
        </p:xfrm>
        <a:graphic>
          <a:graphicData uri="http://schemas.openxmlformats.org/drawingml/2006/table">
            <a:tbl>
              <a:tblPr firstRow="1" bandRow="1">
                <a:noFill/>
                <a:tableStyleId>{A3EC0DEB-0709-4B8F-9A0C-39BB0C14B2D6}</a:tableStyleId>
              </a:tblPr>
              <a:tblGrid>
                <a:gridCol w="745350">
                  <a:extLst>
                    <a:ext uri="{9D8B030D-6E8A-4147-A177-3AD203B41FA5}">
                      <a16:colId xmlns:a16="http://schemas.microsoft.com/office/drawing/2014/main" val="20000"/>
                    </a:ext>
                  </a:extLst>
                </a:gridCol>
                <a:gridCol w="6451150">
                  <a:extLst>
                    <a:ext uri="{9D8B030D-6E8A-4147-A177-3AD203B41FA5}">
                      <a16:colId xmlns:a16="http://schemas.microsoft.com/office/drawing/2014/main" val="20001"/>
                    </a:ext>
                  </a:extLst>
                </a:gridCol>
              </a:tblGrid>
              <a:tr h="407975">
                <a:tc>
                  <a:txBody>
                    <a:bodyPr/>
                    <a:lstStyle/>
                    <a:p>
                      <a:pPr marL="0" marR="0" lvl="0" indent="0" algn="l" rtl="0">
                        <a:spcBef>
                          <a:spcPts val="0"/>
                        </a:spcBef>
                        <a:spcAft>
                          <a:spcPts val="0"/>
                        </a:spcAft>
                        <a:buNone/>
                      </a:pPr>
                      <a:r>
                        <a:rPr lang="en-IN" sz="1800"/>
                        <a:t>1</a:t>
                      </a:r>
                      <a:endParaRPr/>
                    </a:p>
                  </a:txBody>
                  <a:tcPr marL="90975" marR="90975" marT="45475" marB="45475"/>
                </a:tc>
                <a:tc>
                  <a:txBody>
                    <a:bodyPr/>
                    <a:lstStyle/>
                    <a:p>
                      <a:pPr marL="0" marR="0" lvl="0" indent="0" algn="l" rtl="0">
                        <a:spcBef>
                          <a:spcPts val="0"/>
                        </a:spcBef>
                        <a:spcAft>
                          <a:spcPts val="0"/>
                        </a:spcAft>
                        <a:buNone/>
                      </a:pPr>
                      <a:r>
                        <a:rPr lang="en-IN" sz="1800"/>
                        <a:t>Context</a:t>
                      </a:r>
                      <a:endParaRPr/>
                    </a:p>
                  </a:txBody>
                  <a:tcPr marL="90975" marR="90975" marT="45475" marB="45475"/>
                </a:tc>
                <a:extLst>
                  <a:ext uri="{0D108BD9-81ED-4DB2-BD59-A6C34878D82A}">
                    <a16:rowId xmlns:a16="http://schemas.microsoft.com/office/drawing/2014/main" val="10000"/>
                  </a:ext>
                </a:extLst>
              </a:tr>
              <a:tr h="407975">
                <a:tc>
                  <a:txBody>
                    <a:bodyPr/>
                    <a:lstStyle/>
                    <a:p>
                      <a:pPr marL="0" marR="0" lvl="0" indent="0" algn="l" rtl="0">
                        <a:spcBef>
                          <a:spcPts val="0"/>
                        </a:spcBef>
                        <a:spcAft>
                          <a:spcPts val="0"/>
                        </a:spcAft>
                        <a:buNone/>
                      </a:pPr>
                      <a:r>
                        <a:rPr lang="en-IN" sz="1800">
                          <a:solidFill>
                            <a:schemeClr val="dk1"/>
                          </a:solidFill>
                        </a:rPr>
                        <a:t>2</a:t>
                      </a:r>
                      <a:endParaRPr/>
                    </a:p>
                  </a:txBody>
                  <a:tcPr marL="90975" marR="90975" marT="45475" marB="45475">
                    <a:solidFill>
                      <a:schemeClr val="lt1"/>
                    </a:solidFill>
                  </a:tcPr>
                </a:tc>
                <a:tc>
                  <a:txBody>
                    <a:bodyPr/>
                    <a:lstStyle/>
                    <a:p>
                      <a:pPr marL="0" marR="0" lvl="0" indent="0" algn="l" rtl="0">
                        <a:spcBef>
                          <a:spcPts val="0"/>
                        </a:spcBef>
                        <a:spcAft>
                          <a:spcPts val="0"/>
                        </a:spcAft>
                        <a:buNone/>
                      </a:pPr>
                      <a:r>
                        <a:rPr lang="en-IN" sz="1800">
                          <a:solidFill>
                            <a:schemeClr val="dk1"/>
                          </a:solidFill>
                        </a:rPr>
                        <a:t>Approach and Methodology</a:t>
                      </a:r>
                      <a:endParaRPr/>
                    </a:p>
                  </a:txBody>
                  <a:tcPr marL="90975" marR="90975" marT="45475" marB="45475">
                    <a:solidFill>
                      <a:schemeClr val="lt1"/>
                    </a:solidFill>
                  </a:tcPr>
                </a:tc>
                <a:extLst>
                  <a:ext uri="{0D108BD9-81ED-4DB2-BD59-A6C34878D82A}">
                    <a16:rowId xmlns:a16="http://schemas.microsoft.com/office/drawing/2014/main" val="10001"/>
                  </a:ext>
                </a:extLst>
              </a:tr>
              <a:tr h="407975">
                <a:tc>
                  <a:txBody>
                    <a:bodyPr/>
                    <a:lstStyle/>
                    <a:p>
                      <a:pPr marL="0" marR="0" lvl="0" indent="0" algn="l" rtl="0">
                        <a:spcBef>
                          <a:spcPts val="0"/>
                        </a:spcBef>
                        <a:spcAft>
                          <a:spcPts val="0"/>
                        </a:spcAft>
                        <a:buNone/>
                      </a:pPr>
                      <a:r>
                        <a:rPr lang="en-IN" sz="1800">
                          <a:solidFill>
                            <a:schemeClr val="lt1"/>
                          </a:solidFill>
                        </a:rPr>
                        <a:t>3</a:t>
                      </a:r>
                      <a:endParaRPr/>
                    </a:p>
                  </a:txBody>
                  <a:tcPr marL="90975" marR="90975" marT="45475" marB="45475">
                    <a:solidFill>
                      <a:srgbClr val="1F3864"/>
                    </a:solidFill>
                  </a:tcPr>
                </a:tc>
                <a:tc>
                  <a:txBody>
                    <a:bodyPr/>
                    <a:lstStyle/>
                    <a:p>
                      <a:pPr marL="0" marR="0" lvl="0" indent="0" algn="l" rtl="0">
                        <a:spcBef>
                          <a:spcPts val="0"/>
                        </a:spcBef>
                        <a:spcAft>
                          <a:spcPts val="0"/>
                        </a:spcAft>
                        <a:buNone/>
                      </a:pPr>
                      <a:r>
                        <a:rPr lang="en-IN" sz="1800">
                          <a:solidFill>
                            <a:schemeClr val="lt1"/>
                          </a:solidFill>
                        </a:rPr>
                        <a:t>Valuation</a:t>
                      </a:r>
                      <a:endParaRPr/>
                    </a:p>
                  </a:txBody>
                  <a:tcPr marL="90975" marR="90975" marT="45475" marB="45475">
                    <a:solidFill>
                      <a:srgbClr val="1F3864"/>
                    </a:solidFill>
                  </a:tcPr>
                </a:tc>
                <a:extLst>
                  <a:ext uri="{0D108BD9-81ED-4DB2-BD59-A6C34878D82A}">
                    <a16:rowId xmlns:a16="http://schemas.microsoft.com/office/drawing/2014/main" val="10002"/>
                  </a:ext>
                </a:extLst>
              </a:tr>
              <a:tr h="407975">
                <a:tc>
                  <a:txBody>
                    <a:bodyPr/>
                    <a:lstStyle/>
                    <a:p>
                      <a:pPr marL="0" marR="0" lvl="0" indent="0" algn="l" rtl="0">
                        <a:spcBef>
                          <a:spcPts val="0"/>
                        </a:spcBef>
                        <a:spcAft>
                          <a:spcPts val="0"/>
                        </a:spcAft>
                        <a:buNone/>
                      </a:pPr>
                      <a:r>
                        <a:rPr lang="en-IN" sz="1800"/>
                        <a:t>4</a:t>
                      </a:r>
                      <a:endParaRPr/>
                    </a:p>
                  </a:txBody>
                  <a:tcPr marL="90975" marR="90975" marT="45475" marB="45475"/>
                </a:tc>
                <a:tc>
                  <a:txBody>
                    <a:bodyPr/>
                    <a:lstStyle/>
                    <a:p>
                      <a:pPr marL="0" marR="0" lvl="0" indent="0" algn="l" rtl="0">
                        <a:spcBef>
                          <a:spcPts val="0"/>
                        </a:spcBef>
                        <a:spcAft>
                          <a:spcPts val="0"/>
                        </a:spcAft>
                        <a:buNone/>
                      </a:pPr>
                      <a:r>
                        <a:rPr lang="en-IN" sz="1800"/>
                        <a:t>Sources and Disclaimer</a:t>
                      </a:r>
                      <a:endParaRPr/>
                    </a:p>
                  </a:txBody>
                  <a:tcPr marL="90975" marR="90975" marT="45475" marB="4547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p:nvPr/>
        </p:nvSpPr>
        <p:spPr>
          <a:xfrm>
            <a:off x="0" y="0"/>
            <a:ext cx="12192000" cy="107302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11"/>
          <p:cNvSpPr txBox="1">
            <a:spLocks noGrp="1"/>
          </p:cNvSpPr>
          <p:nvPr>
            <p:ph type="title"/>
          </p:nvPr>
        </p:nvSpPr>
        <p:spPr>
          <a:xfrm>
            <a:off x="0" y="0"/>
            <a:ext cx="10515600" cy="1073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Book Antiqua"/>
              <a:buNone/>
            </a:pPr>
            <a:r>
              <a:rPr lang="en-IN">
                <a:solidFill>
                  <a:schemeClr val="lt1"/>
                </a:solidFill>
                <a:latin typeface="Book Antiqua"/>
                <a:ea typeface="Book Antiqua"/>
                <a:cs typeface="Book Antiqua"/>
                <a:sym typeface="Book Antiqua"/>
              </a:rPr>
              <a:t> Valuation</a:t>
            </a:r>
            <a:endParaRPr/>
          </a:p>
        </p:txBody>
      </p:sp>
      <p:pic>
        <p:nvPicPr>
          <p:cNvPr id="4" name="Picture 3">
            <a:extLst>
              <a:ext uri="{FF2B5EF4-FFF2-40B4-BE49-F238E27FC236}">
                <a16:creationId xmlns:a16="http://schemas.microsoft.com/office/drawing/2014/main" id="{328174AF-5207-701E-0CEF-298EC2FA68E3}"/>
              </a:ext>
            </a:extLst>
          </p:cNvPr>
          <p:cNvPicPr>
            <a:picLocks noChangeAspect="1"/>
          </p:cNvPicPr>
          <p:nvPr/>
        </p:nvPicPr>
        <p:blipFill>
          <a:blip r:embed="rId3"/>
          <a:stretch>
            <a:fillRect/>
          </a:stretch>
        </p:blipFill>
        <p:spPr>
          <a:xfrm>
            <a:off x="915977" y="1304985"/>
            <a:ext cx="10360045" cy="52428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2"/>
          <p:cNvSpPr/>
          <p:nvPr/>
        </p:nvSpPr>
        <p:spPr>
          <a:xfrm>
            <a:off x="0" y="0"/>
            <a:ext cx="12192000" cy="107302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12"/>
          <p:cNvSpPr txBox="1">
            <a:spLocks noGrp="1"/>
          </p:cNvSpPr>
          <p:nvPr>
            <p:ph type="title"/>
          </p:nvPr>
        </p:nvSpPr>
        <p:spPr>
          <a:xfrm>
            <a:off x="0" y="1"/>
            <a:ext cx="10515600" cy="1073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Book Antiqua"/>
              <a:buNone/>
            </a:pPr>
            <a:r>
              <a:rPr lang="en-IN">
                <a:solidFill>
                  <a:schemeClr val="lt1"/>
                </a:solidFill>
                <a:latin typeface="Book Antiqua"/>
                <a:ea typeface="Book Antiqua"/>
                <a:cs typeface="Book Antiqua"/>
                <a:sym typeface="Book Antiqua"/>
              </a:rPr>
              <a:t> Contents</a:t>
            </a:r>
            <a:endParaRPr/>
          </a:p>
        </p:txBody>
      </p:sp>
      <p:graphicFrame>
        <p:nvGraphicFramePr>
          <p:cNvPr id="172" name="Google Shape;172;p12"/>
          <p:cNvGraphicFramePr/>
          <p:nvPr/>
        </p:nvGraphicFramePr>
        <p:xfrm>
          <a:off x="2497753" y="2613036"/>
          <a:ext cx="7196500" cy="1631900"/>
        </p:xfrm>
        <a:graphic>
          <a:graphicData uri="http://schemas.openxmlformats.org/drawingml/2006/table">
            <a:tbl>
              <a:tblPr firstRow="1" bandRow="1">
                <a:noFill/>
                <a:tableStyleId>{A3EC0DEB-0709-4B8F-9A0C-39BB0C14B2D6}</a:tableStyleId>
              </a:tblPr>
              <a:tblGrid>
                <a:gridCol w="745350">
                  <a:extLst>
                    <a:ext uri="{9D8B030D-6E8A-4147-A177-3AD203B41FA5}">
                      <a16:colId xmlns:a16="http://schemas.microsoft.com/office/drawing/2014/main" val="20000"/>
                    </a:ext>
                  </a:extLst>
                </a:gridCol>
                <a:gridCol w="6451150">
                  <a:extLst>
                    <a:ext uri="{9D8B030D-6E8A-4147-A177-3AD203B41FA5}">
                      <a16:colId xmlns:a16="http://schemas.microsoft.com/office/drawing/2014/main" val="20001"/>
                    </a:ext>
                  </a:extLst>
                </a:gridCol>
              </a:tblGrid>
              <a:tr h="407975">
                <a:tc>
                  <a:txBody>
                    <a:bodyPr/>
                    <a:lstStyle/>
                    <a:p>
                      <a:pPr marL="0" marR="0" lvl="0" indent="0" algn="l" rtl="0">
                        <a:spcBef>
                          <a:spcPts val="0"/>
                        </a:spcBef>
                        <a:spcAft>
                          <a:spcPts val="0"/>
                        </a:spcAft>
                        <a:buNone/>
                      </a:pPr>
                      <a:r>
                        <a:rPr lang="en-IN" sz="1800"/>
                        <a:t>1</a:t>
                      </a:r>
                      <a:endParaRPr/>
                    </a:p>
                  </a:txBody>
                  <a:tcPr marL="90975" marR="90975" marT="45475" marB="45475"/>
                </a:tc>
                <a:tc>
                  <a:txBody>
                    <a:bodyPr/>
                    <a:lstStyle/>
                    <a:p>
                      <a:pPr marL="0" marR="0" lvl="0" indent="0" algn="l" rtl="0">
                        <a:spcBef>
                          <a:spcPts val="0"/>
                        </a:spcBef>
                        <a:spcAft>
                          <a:spcPts val="0"/>
                        </a:spcAft>
                        <a:buNone/>
                      </a:pPr>
                      <a:r>
                        <a:rPr lang="en-IN" sz="1800"/>
                        <a:t>Context</a:t>
                      </a:r>
                      <a:endParaRPr/>
                    </a:p>
                  </a:txBody>
                  <a:tcPr marL="90975" marR="90975" marT="45475" marB="45475"/>
                </a:tc>
                <a:extLst>
                  <a:ext uri="{0D108BD9-81ED-4DB2-BD59-A6C34878D82A}">
                    <a16:rowId xmlns:a16="http://schemas.microsoft.com/office/drawing/2014/main" val="10000"/>
                  </a:ext>
                </a:extLst>
              </a:tr>
              <a:tr h="407975">
                <a:tc>
                  <a:txBody>
                    <a:bodyPr/>
                    <a:lstStyle/>
                    <a:p>
                      <a:pPr marL="0" marR="0" lvl="0" indent="0" algn="l" rtl="0">
                        <a:spcBef>
                          <a:spcPts val="0"/>
                        </a:spcBef>
                        <a:spcAft>
                          <a:spcPts val="0"/>
                        </a:spcAft>
                        <a:buNone/>
                      </a:pPr>
                      <a:r>
                        <a:rPr lang="en-IN" sz="1800"/>
                        <a:t>2</a:t>
                      </a:r>
                      <a:endParaRPr/>
                    </a:p>
                  </a:txBody>
                  <a:tcPr marL="90975" marR="90975" marT="45475" marB="45475"/>
                </a:tc>
                <a:tc>
                  <a:txBody>
                    <a:bodyPr/>
                    <a:lstStyle/>
                    <a:p>
                      <a:pPr marL="0" marR="0" lvl="0" indent="0" algn="l" rtl="0">
                        <a:spcBef>
                          <a:spcPts val="0"/>
                        </a:spcBef>
                        <a:spcAft>
                          <a:spcPts val="0"/>
                        </a:spcAft>
                        <a:buNone/>
                      </a:pPr>
                      <a:r>
                        <a:rPr lang="en-IN" sz="1800"/>
                        <a:t>Approach and Methodology</a:t>
                      </a:r>
                      <a:endParaRPr/>
                    </a:p>
                  </a:txBody>
                  <a:tcPr marL="90975" marR="90975" marT="45475" marB="45475"/>
                </a:tc>
                <a:extLst>
                  <a:ext uri="{0D108BD9-81ED-4DB2-BD59-A6C34878D82A}">
                    <a16:rowId xmlns:a16="http://schemas.microsoft.com/office/drawing/2014/main" val="10001"/>
                  </a:ext>
                </a:extLst>
              </a:tr>
              <a:tr h="407975">
                <a:tc>
                  <a:txBody>
                    <a:bodyPr/>
                    <a:lstStyle/>
                    <a:p>
                      <a:pPr marL="0" marR="0" lvl="0" indent="0" algn="l" rtl="0">
                        <a:spcBef>
                          <a:spcPts val="0"/>
                        </a:spcBef>
                        <a:spcAft>
                          <a:spcPts val="0"/>
                        </a:spcAft>
                        <a:buNone/>
                      </a:pPr>
                      <a:r>
                        <a:rPr lang="en-IN" sz="1800"/>
                        <a:t>3</a:t>
                      </a:r>
                      <a:endParaRPr/>
                    </a:p>
                  </a:txBody>
                  <a:tcPr marL="90975" marR="90975" marT="45475" marB="45475"/>
                </a:tc>
                <a:tc>
                  <a:txBody>
                    <a:bodyPr/>
                    <a:lstStyle/>
                    <a:p>
                      <a:pPr marL="0" marR="0" lvl="0" indent="0" algn="l" rtl="0">
                        <a:spcBef>
                          <a:spcPts val="0"/>
                        </a:spcBef>
                        <a:spcAft>
                          <a:spcPts val="0"/>
                        </a:spcAft>
                        <a:buNone/>
                      </a:pPr>
                      <a:r>
                        <a:rPr lang="en-IN" sz="1800"/>
                        <a:t>Valuation</a:t>
                      </a:r>
                      <a:endParaRPr/>
                    </a:p>
                  </a:txBody>
                  <a:tcPr marL="90975" marR="90975" marT="45475" marB="45475"/>
                </a:tc>
                <a:extLst>
                  <a:ext uri="{0D108BD9-81ED-4DB2-BD59-A6C34878D82A}">
                    <a16:rowId xmlns:a16="http://schemas.microsoft.com/office/drawing/2014/main" val="10002"/>
                  </a:ext>
                </a:extLst>
              </a:tr>
              <a:tr h="407975">
                <a:tc>
                  <a:txBody>
                    <a:bodyPr/>
                    <a:lstStyle/>
                    <a:p>
                      <a:pPr marL="0" marR="0" lvl="0" indent="0" algn="l" rtl="0">
                        <a:spcBef>
                          <a:spcPts val="0"/>
                        </a:spcBef>
                        <a:spcAft>
                          <a:spcPts val="0"/>
                        </a:spcAft>
                        <a:buNone/>
                      </a:pPr>
                      <a:r>
                        <a:rPr lang="en-IN" sz="1800"/>
                        <a:t>4</a:t>
                      </a:r>
                      <a:endParaRPr/>
                    </a:p>
                  </a:txBody>
                  <a:tcPr marL="90975" marR="90975" marT="45475" marB="45475">
                    <a:solidFill>
                      <a:srgbClr val="1F3864"/>
                    </a:solidFill>
                  </a:tcPr>
                </a:tc>
                <a:tc>
                  <a:txBody>
                    <a:bodyPr/>
                    <a:lstStyle/>
                    <a:p>
                      <a:pPr marL="0" marR="0" lvl="0" indent="0" algn="l" rtl="0">
                        <a:spcBef>
                          <a:spcPts val="0"/>
                        </a:spcBef>
                        <a:spcAft>
                          <a:spcPts val="0"/>
                        </a:spcAft>
                        <a:buNone/>
                      </a:pPr>
                      <a:r>
                        <a:rPr lang="en-IN" sz="1800"/>
                        <a:t>Sources and Disclaimer</a:t>
                      </a:r>
                      <a:endParaRPr/>
                    </a:p>
                  </a:txBody>
                  <a:tcPr marL="90975" marR="90975" marT="45475" marB="45475">
                    <a:solidFill>
                      <a:srgbClr val="1F3864"/>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p:nvPr/>
        </p:nvSpPr>
        <p:spPr>
          <a:xfrm>
            <a:off x="0" y="0"/>
            <a:ext cx="12192000" cy="107302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13"/>
          <p:cNvSpPr txBox="1">
            <a:spLocks noGrp="1"/>
          </p:cNvSpPr>
          <p:nvPr>
            <p:ph type="title"/>
          </p:nvPr>
        </p:nvSpPr>
        <p:spPr>
          <a:xfrm>
            <a:off x="0" y="0"/>
            <a:ext cx="10515600" cy="1073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Book Antiqua"/>
              <a:buNone/>
            </a:pPr>
            <a:r>
              <a:rPr lang="en-IN">
                <a:solidFill>
                  <a:schemeClr val="lt1"/>
                </a:solidFill>
                <a:latin typeface="Book Antiqua"/>
                <a:ea typeface="Book Antiqua"/>
                <a:cs typeface="Book Antiqua"/>
                <a:sym typeface="Book Antiqua"/>
              </a:rPr>
              <a:t> Sources and Disclaimer</a:t>
            </a:r>
            <a:endParaRPr/>
          </a:p>
        </p:txBody>
      </p:sp>
      <p:sp>
        <p:nvSpPr>
          <p:cNvPr id="179" name="Google Shape;179;p13"/>
          <p:cNvSpPr txBox="1"/>
          <p:nvPr/>
        </p:nvSpPr>
        <p:spPr>
          <a:xfrm>
            <a:off x="357673" y="1073020"/>
            <a:ext cx="5380653" cy="2701509"/>
          </a:xfrm>
          <a:prstGeom prst="rect">
            <a:avLst/>
          </a:prstGeom>
          <a:noFill/>
          <a:ln>
            <a:noFill/>
          </a:ln>
        </p:spPr>
        <p:txBody>
          <a:bodyPr spcFirstLastPara="1" wrap="square" lIns="91425" tIns="45700" rIns="91425" bIns="45700" anchor="ctr" anchorCtr="0">
            <a:spAutoFit/>
          </a:bodyPr>
          <a:lstStyle/>
          <a:p>
            <a:pPr marL="0" marR="0" lvl="0" indent="0" algn="l" rtl="0">
              <a:lnSpc>
                <a:spcPct val="142222"/>
              </a:lnSpc>
              <a:spcBef>
                <a:spcPts val="0"/>
              </a:spcBef>
              <a:spcAft>
                <a:spcPts val="0"/>
              </a:spcAft>
              <a:buNone/>
            </a:pPr>
            <a:r>
              <a:rPr lang="en-IN" sz="1800" b="1">
                <a:solidFill>
                  <a:schemeClr val="dk1"/>
                </a:solidFill>
                <a:latin typeface="Book Antiqua"/>
                <a:ea typeface="Book Antiqua"/>
                <a:cs typeface="Book Antiqua"/>
                <a:sym typeface="Book Antiqua"/>
              </a:rPr>
              <a:t>Sources</a:t>
            </a:r>
            <a:endParaRPr/>
          </a:p>
          <a:p>
            <a:pPr marL="0" marR="0" lvl="0" indent="0" algn="l" rtl="0">
              <a:lnSpc>
                <a:spcPct val="200000"/>
              </a:lnSpc>
              <a:spcBef>
                <a:spcPts val="0"/>
              </a:spcBef>
              <a:spcAft>
                <a:spcPts val="0"/>
              </a:spcAft>
              <a:buNone/>
            </a:pPr>
            <a:r>
              <a:rPr lang="en-IN" sz="1600" i="1" u="sng">
                <a:solidFill>
                  <a:schemeClr val="dk1"/>
                </a:solidFill>
                <a:latin typeface="Book Antiqua"/>
                <a:ea typeface="Book Antiqua"/>
                <a:cs typeface="Book Antiqua"/>
                <a:sym typeface="Book Antiqua"/>
                <a:hlinkClick r:id="rId3">
                  <a:extLst>
                    <a:ext uri="{A12FA001-AC4F-418D-AE19-62706E023703}">
                      <ahyp:hlinkClr xmlns:ahyp="http://schemas.microsoft.com/office/drawing/2018/hyperlinkcolor" val="tx"/>
                    </a:ext>
                  </a:extLst>
                </a:hlinkClick>
              </a:rPr>
              <a:t>http://www.bseindia.com/</a:t>
            </a:r>
            <a:endParaRPr sz="1600" i="1">
              <a:solidFill>
                <a:schemeClr val="dk1"/>
              </a:solidFill>
              <a:latin typeface="Book Antiqua"/>
              <a:ea typeface="Book Antiqua"/>
              <a:cs typeface="Book Antiqua"/>
              <a:sym typeface="Book Antiqua"/>
            </a:endParaRPr>
          </a:p>
          <a:p>
            <a:pPr marL="0" marR="0" lvl="0" indent="0" algn="l" rtl="0">
              <a:lnSpc>
                <a:spcPct val="200000"/>
              </a:lnSpc>
              <a:spcBef>
                <a:spcPts val="0"/>
              </a:spcBef>
              <a:spcAft>
                <a:spcPts val="0"/>
              </a:spcAft>
              <a:buNone/>
            </a:pPr>
            <a:r>
              <a:rPr lang="en-IN" sz="1600" i="1" u="sng">
                <a:solidFill>
                  <a:schemeClr val="dk1"/>
                </a:solidFill>
                <a:latin typeface="Book Antiqua"/>
                <a:ea typeface="Book Antiqua"/>
                <a:cs typeface="Book Antiqua"/>
                <a:sym typeface="Book Antiqua"/>
                <a:hlinkClick r:id="rId4">
                  <a:extLst>
                    <a:ext uri="{A12FA001-AC4F-418D-AE19-62706E023703}">
                      <ahyp:hlinkClr xmlns:ahyp="http://schemas.microsoft.com/office/drawing/2018/hyperlinkcolor" val="tx"/>
                    </a:ext>
                  </a:extLst>
                </a:hlinkClick>
              </a:rPr>
              <a:t>https://pages.stern.nyu.edu/~adamodar/</a:t>
            </a:r>
            <a:endParaRPr sz="1600" i="1">
              <a:solidFill>
                <a:schemeClr val="dk1"/>
              </a:solidFill>
              <a:latin typeface="Book Antiqua"/>
              <a:ea typeface="Book Antiqua"/>
              <a:cs typeface="Book Antiqua"/>
              <a:sym typeface="Book Antiqua"/>
            </a:endParaRPr>
          </a:p>
          <a:p>
            <a:pPr marL="0" marR="0" lvl="0" indent="0" algn="l" rtl="0">
              <a:lnSpc>
                <a:spcPct val="200000"/>
              </a:lnSpc>
              <a:spcBef>
                <a:spcPts val="0"/>
              </a:spcBef>
              <a:spcAft>
                <a:spcPts val="0"/>
              </a:spcAft>
              <a:buNone/>
            </a:pPr>
            <a:r>
              <a:rPr lang="en-IN" sz="1600" i="1" u="sng">
                <a:solidFill>
                  <a:schemeClr val="dk1"/>
                </a:solidFill>
                <a:latin typeface="Book Antiqua"/>
                <a:ea typeface="Book Antiqua"/>
                <a:cs typeface="Book Antiqua"/>
                <a:sym typeface="Book Antiqua"/>
                <a:hlinkClick r:id="rId5">
                  <a:extLst>
                    <a:ext uri="{A12FA001-AC4F-418D-AE19-62706E023703}">
                      <ahyp:hlinkClr xmlns:ahyp="http://schemas.microsoft.com/office/drawing/2018/hyperlinkcolor" val="tx"/>
                    </a:ext>
                  </a:extLst>
                </a:hlinkClick>
              </a:rPr>
              <a:t>https://www.investing.com/</a:t>
            </a:r>
            <a:endParaRPr sz="1600" i="1">
              <a:solidFill>
                <a:schemeClr val="dk1"/>
              </a:solidFill>
              <a:latin typeface="Book Antiqua"/>
              <a:ea typeface="Book Antiqua"/>
              <a:cs typeface="Book Antiqua"/>
              <a:sym typeface="Book Antiqua"/>
            </a:endParaRPr>
          </a:p>
          <a:p>
            <a:pPr marL="0" marR="0" lvl="0" indent="0" algn="l" rtl="0">
              <a:lnSpc>
                <a:spcPct val="200000"/>
              </a:lnSpc>
              <a:spcBef>
                <a:spcPts val="0"/>
              </a:spcBef>
              <a:spcAft>
                <a:spcPts val="0"/>
              </a:spcAft>
              <a:buNone/>
            </a:pPr>
            <a:r>
              <a:rPr lang="en-IN" sz="1600" i="1" u="sng">
                <a:solidFill>
                  <a:schemeClr val="dk1"/>
                </a:solidFill>
                <a:latin typeface="Book Antiqua"/>
                <a:ea typeface="Book Antiqua"/>
                <a:cs typeface="Book Antiqua"/>
                <a:sym typeface="Book Antiqua"/>
                <a:hlinkClick r:id="rId6">
                  <a:extLst>
                    <a:ext uri="{A12FA001-AC4F-418D-AE19-62706E023703}">
                      <ahyp:hlinkClr xmlns:ahyp="http://schemas.microsoft.com/office/drawing/2018/hyperlinkcolor" val="tx"/>
                    </a:ext>
                  </a:extLst>
                </a:hlinkClick>
              </a:rPr>
              <a:t>http://www.market-risk-premia.com/market-risk-premia.html</a:t>
            </a:r>
            <a:endParaRPr sz="1600" i="1">
              <a:solidFill>
                <a:schemeClr val="dk1"/>
              </a:solidFill>
              <a:latin typeface="Book Antiqua"/>
              <a:ea typeface="Book Antiqua"/>
              <a:cs typeface="Book Antiqua"/>
              <a:sym typeface="Book Antiqua"/>
            </a:endParaRPr>
          </a:p>
          <a:p>
            <a:pPr marL="0" marR="0" lvl="0" indent="0" algn="l" rtl="0">
              <a:lnSpc>
                <a:spcPct val="160000"/>
              </a:lnSpc>
              <a:spcBef>
                <a:spcPts val="0"/>
              </a:spcBef>
              <a:spcAft>
                <a:spcPts val="0"/>
              </a:spcAft>
              <a:buNone/>
            </a:pPr>
            <a:endParaRPr sz="1600">
              <a:solidFill>
                <a:schemeClr val="dk1"/>
              </a:solidFill>
              <a:latin typeface="Book Antiqua"/>
              <a:ea typeface="Book Antiqua"/>
              <a:cs typeface="Book Antiqua"/>
              <a:sym typeface="Book Antiqua"/>
            </a:endParaRPr>
          </a:p>
        </p:txBody>
      </p:sp>
      <p:sp>
        <p:nvSpPr>
          <p:cNvPr id="180" name="Google Shape;180;p13"/>
          <p:cNvSpPr txBox="1"/>
          <p:nvPr/>
        </p:nvSpPr>
        <p:spPr>
          <a:xfrm>
            <a:off x="6621626" y="1129670"/>
            <a:ext cx="5380653" cy="5656252"/>
          </a:xfrm>
          <a:prstGeom prst="rect">
            <a:avLst/>
          </a:prstGeom>
          <a:noFill/>
          <a:ln>
            <a:noFill/>
          </a:ln>
        </p:spPr>
        <p:txBody>
          <a:bodyPr spcFirstLastPara="1" wrap="square" lIns="91425" tIns="45700" rIns="91425" bIns="45700" anchor="ctr" anchorCtr="0">
            <a:spAutoFit/>
          </a:bodyPr>
          <a:lstStyle/>
          <a:p>
            <a:pPr marL="0" marR="0" lvl="0" indent="0" algn="l" rtl="0">
              <a:lnSpc>
                <a:spcPct val="142222"/>
              </a:lnSpc>
              <a:spcBef>
                <a:spcPts val="0"/>
              </a:spcBef>
              <a:spcAft>
                <a:spcPts val="0"/>
              </a:spcAft>
              <a:buNone/>
            </a:pPr>
            <a:r>
              <a:rPr lang="en-IN" sz="1800" b="1" dirty="0">
                <a:solidFill>
                  <a:schemeClr val="dk1"/>
                </a:solidFill>
                <a:latin typeface="Book Antiqua"/>
                <a:ea typeface="Book Antiqua"/>
                <a:cs typeface="Book Antiqua"/>
                <a:sym typeface="Book Antiqua"/>
              </a:rPr>
              <a:t>Disclaimer</a:t>
            </a:r>
            <a:endParaRPr dirty="0"/>
          </a:p>
          <a:p>
            <a:pPr marL="0" marR="0" lvl="0" indent="0" algn="l" rtl="0">
              <a:lnSpc>
                <a:spcPct val="150000"/>
              </a:lnSpc>
              <a:spcBef>
                <a:spcPts val="0"/>
              </a:spcBef>
              <a:spcAft>
                <a:spcPts val="0"/>
              </a:spcAft>
              <a:buNone/>
            </a:pPr>
            <a:r>
              <a:rPr lang="en-IN" sz="1400" dirty="0">
                <a:solidFill>
                  <a:schemeClr val="dk1"/>
                </a:solidFill>
                <a:latin typeface="Book Antiqua"/>
                <a:ea typeface="Book Antiqua"/>
                <a:cs typeface="Book Antiqua"/>
                <a:sym typeface="Book Antiqua"/>
              </a:rPr>
              <a:t>This information is for educational purposes and is not a investment recommendation nor to be representative of professional expertise, but to be used as a forum for opening discussions around trading. All examples and analysis used herein are for illustration purposes only, and of the personal opinions of the Author. All examples and analysis are intended for these purposes and should not be considered as specific investment advice. The risk of loss in trading can be substantial. User of this paper must consider all relevant risk factors including their own personal financial situation before trading. You understand and acknowledge that there is a very high degree of risk involved in trading securities. </a:t>
            </a:r>
            <a:r>
              <a:rPr lang="en-IN" dirty="0">
                <a:solidFill>
                  <a:schemeClr val="dk1"/>
                </a:solidFill>
                <a:latin typeface="Book Antiqua"/>
                <a:ea typeface="Book Antiqua"/>
                <a:cs typeface="Book Antiqua"/>
                <a:sym typeface="Book Antiqua"/>
              </a:rPr>
              <a:t>T</a:t>
            </a:r>
            <a:r>
              <a:rPr lang="en-IN" sz="1400" dirty="0">
                <a:solidFill>
                  <a:schemeClr val="dk1"/>
                </a:solidFill>
                <a:latin typeface="Book Antiqua"/>
                <a:ea typeface="Book Antiqua"/>
                <a:cs typeface="Book Antiqua"/>
                <a:sym typeface="Book Antiqua"/>
              </a:rPr>
              <a:t>he author assumes no responsibility or liability for your trading and investment results. Further, It should not be assumed that the methods, techniques, or indicators presented in these products will be profitable or that they will not result in losses.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2192000" cy="107302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14"/>
          <p:cNvSpPr txBox="1">
            <a:spLocks noGrp="1"/>
          </p:cNvSpPr>
          <p:nvPr>
            <p:ph type="title"/>
          </p:nvPr>
        </p:nvSpPr>
        <p:spPr>
          <a:xfrm>
            <a:off x="0" y="1"/>
            <a:ext cx="10515600" cy="1073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Book Antiqua"/>
              <a:buNone/>
            </a:pPr>
            <a:r>
              <a:rPr lang="en-IN">
                <a:solidFill>
                  <a:schemeClr val="lt1"/>
                </a:solidFill>
                <a:latin typeface="Book Antiqua"/>
                <a:ea typeface="Book Antiqua"/>
                <a:cs typeface="Book Antiqua"/>
                <a:sym typeface="Book Antiqua"/>
              </a:rPr>
              <a:t> Thank you for reading</a:t>
            </a:r>
            <a:endParaRPr>
              <a:solidFill>
                <a:schemeClr val="lt1"/>
              </a:solidFill>
              <a:latin typeface="Book Antiqua"/>
              <a:ea typeface="Book Antiqua"/>
              <a:cs typeface="Book Antiqua"/>
              <a:sym typeface="Book Antiqu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p:nvPr/>
        </p:nvSpPr>
        <p:spPr>
          <a:xfrm>
            <a:off x="0" y="0"/>
            <a:ext cx="12192000" cy="107302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2"/>
          <p:cNvSpPr txBox="1">
            <a:spLocks noGrp="1"/>
          </p:cNvSpPr>
          <p:nvPr>
            <p:ph type="title"/>
          </p:nvPr>
        </p:nvSpPr>
        <p:spPr>
          <a:xfrm>
            <a:off x="0" y="1"/>
            <a:ext cx="10515600" cy="1073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Book Antiqua"/>
              <a:buNone/>
            </a:pPr>
            <a:r>
              <a:rPr lang="en-IN">
                <a:solidFill>
                  <a:schemeClr val="lt1"/>
                </a:solidFill>
                <a:latin typeface="Book Antiqua"/>
                <a:ea typeface="Book Antiqua"/>
                <a:cs typeface="Book Antiqua"/>
                <a:sym typeface="Book Antiqua"/>
              </a:rPr>
              <a:t> Contents</a:t>
            </a:r>
            <a:endParaRPr/>
          </a:p>
        </p:txBody>
      </p:sp>
      <p:graphicFrame>
        <p:nvGraphicFramePr>
          <p:cNvPr id="92" name="Google Shape;92;p2"/>
          <p:cNvGraphicFramePr/>
          <p:nvPr/>
        </p:nvGraphicFramePr>
        <p:xfrm>
          <a:off x="2497753" y="2613036"/>
          <a:ext cx="7196500" cy="1631900"/>
        </p:xfrm>
        <a:graphic>
          <a:graphicData uri="http://schemas.openxmlformats.org/drawingml/2006/table">
            <a:tbl>
              <a:tblPr firstRow="1" bandRow="1">
                <a:noFill/>
                <a:tableStyleId>{A3EC0DEB-0709-4B8F-9A0C-39BB0C14B2D6}</a:tableStyleId>
              </a:tblPr>
              <a:tblGrid>
                <a:gridCol w="745350">
                  <a:extLst>
                    <a:ext uri="{9D8B030D-6E8A-4147-A177-3AD203B41FA5}">
                      <a16:colId xmlns:a16="http://schemas.microsoft.com/office/drawing/2014/main" val="20000"/>
                    </a:ext>
                  </a:extLst>
                </a:gridCol>
                <a:gridCol w="6451150">
                  <a:extLst>
                    <a:ext uri="{9D8B030D-6E8A-4147-A177-3AD203B41FA5}">
                      <a16:colId xmlns:a16="http://schemas.microsoft.com/office/drawing/2014/main" val="20001"/>
                    </a:ext>
                  </a:extLst>
                </a:gridCol>
              </a:tblGrid>
              <a:tr h="407975">
                <a:tc>
                  <a:txBody>
                    <a:bodyPr/>
                    <a:lstStyle/>
                    <a:p>
                      <a:pPr marL="0" marR="0" lvl="0" indent="0" algn="l" rtl="0">
                        <a:spcBef>
                          <a:spcPts val="0"/>
                        </a:spcBef>
                        <a:spcAft>
                          <a:spcPts val="0"/>
                        </a:spcAft>
                        <a:buNone/>
                      </a:pPr>
                      <a:r>
                        <a:rPr lang="en-IN" sz="1800" u="none" strike="noStrike" cap="none"/>
                        <a:t>1</a:t>
                      </a:r>
                      <a:endParaRPr/>
                    </a:p>
                  </a:txBody>
                  <a:tcPr marL="90975" marR="90975" marT="45475" marB="45475"/>
                </a:tc>
                <a:tc>
                  <a:txBody>
                    <a:bodyPr/>
                    <a:lstStyle/>
                    <a:p>
                      <a:pPr marL="0" marR="0" lvl="0" indent="0" algn="l" rtl="0">
                        <a:spcBef>
                          <a:spcPts val="0"/>
                        </a:spcBef>
                        <a:spcAft>
                          <a:spcPts val="0"/>
                        </a:spcAft>
                        <a:buNone/>
                      </a:pPr>
                      <a:r>
                        <a:rPr lang="en-IN" sz="1800"/>
                        <a:t>Context</a:t>
                      </a:r>
                      <a:endParaRPr/>
                    </a:p>
                  </a:txBody>
                  <a:tcPr marL="90975" marR="90975" marT="45475" marB="45475"/>
                </a:tc>
                <a:extLst>
                  <a:ext uri="{0D108BD9-81ED-4DB2-BD59-A6C34878D82A}">
                    <a16:rowId xmlns:a16="http://schemas.microsoft.com/office/drawing/2014/main" val="10000"/>
                  </a:ext>
                </a:extLst>
              </a:tr>
              <a:tr h="407975">
                <a:tc>
                  <a:txBody>
                    <a:bodyPr/>
                    <a:lstStyle/>
                    <a:p>
                      <a:pPr marL="0" marR="0" lvl="0" indent="0" algn="l" rtl="0">
                        <a:spcBef>
                          <a:spcPts val="0"/>
                        </a:spcBef>
                        <a:spcAft>
                          <a:spcPts val="0"/>
                        </a:spcAft>
                        <a:buNone/>
                      </a:pPr>
                      <a:r>
                        <a:rPr lang="en-IN" sz="1800"/>
                        <a:t>2</a:t>
                      </a:r>
                      <a:endParaRPr/>
                    </a:p>
                  </a:txBody>
                  <a:tcPr marL="90975" marR="90975" marT="45475" marB="45475"/>
                </a:tc>
                <a:tc>
                  <a:txBody>
                    <a:bodyPr/>
                    <a:lstStyle/>
                    <a:p>
                      <a:pPr marL="0" marR="0" lvl="0" indent="0" algn="l" rtl="0">
                        <a:spcBef>
                          <a:spcPts val="0"/>
                        </a:spcBef>
                        <a:spcAft>
                          <a:spcPts val="0"/>
                        </a:spcAft>
                        <a:buNone/>
                      </a:pPr>
                      <a:r>
                        <a:rPr lang="en-IN" sz="1800"/>
                        <a:t>Approach and Methodology</a:t>
                      </a:r>
                      <a:endParaRPr/>
                    </a:p>
                  </a:txBody>
                  <a:tcPr marL="90975" marR="90975" marT="45475" marB="45475"/>
                </a:tc>
                <a:extLst>
                  <a:ext uri="{0D108BD9-81ED-4DB2-BD59-A6C34878D82A}">
                    <a16:rowId xmlns:a16="http://schemas.microsoft.com/office/drawing/2014/main" val="10001"/>
                  </a:ext>
                </a:extLst>
              </a:tr>
              <a:tr h="407975">
                <a:tc>
                  <a:txBody>
                    <a:bodyPr/>
                    <a:lstStyle/>
                    <a:p>
                      <a:pPr marL="0" marR="0" lvl="0" indent="0" algn="l" rtl="0">
                        <a:spcBef>
                          <a:spcPts val="0"/>
                        </a:spcBef>
                        <a:spcAft>
                          <a:spcPts val="0"/>
                        </a:spcAft>
                        <a:buNone/>
                      </a:pPr>
                      <a:r>
                        <a:rPr lang="en-IN" sz="1800"/>
                        <a:t>3</a:t>
                      </a:r>
                      <a:endParaRPr/>
                    </a:p>
                  </a:txBody>
                  <a:tcPr marL="90975" marR="90975" marT="45475" marB="45475"/>
                </a:tc>
                <a:tc>
                  <a:txBody>
                    <a:bodyPr/>
                    <a:lstStyle/>
                    <a:p>
                      <a:pPr marL="0" marR="0" lvl="0" indent="0" algn="l" rtl="0">
                        <a:spcBef>
                          <a:spcPts val="0"/>
                        </a:spcBef>
                        <a:spcAft>
                          <a:spcPts val="0"/>
                        </a:spcAft>
                        <a:buNone/>
                      </a:pPr>
                      <a:r>
                        <a:rPr lang="en-IN" sz="1800"/>
                        <a:t>Valuation</a:t>
                      </a:r>
                      <a:endParaRPr/>
                    </a:p>
                  </a:txBody>
                  <a:tcPr marL="90975" marR="90975" marT="45475" marB="45475"/>
                </a:tc>
                <a:extLst>
                  <a:ext uri="{0D108BD9-81ED-4DB2-BD59-A6C34878D82A}">
                    <a16:rowId xmlns:a16="http://schemas.microsoft.com/office/drawing/2014/main" val="10002"/>
                  </a:ext>
                </a:extLst>
              </a:tr>
              <a:tr h="407975">
                <a:tc>
                  <a:txBody>
                    <a:bodyPr/>
                    <a:lstStyle/>
                    <a:p>
                      <a:pPr marL="0" marR="0" lvl="0" indent="0" algn="l" rtl="0">
                        <a:spcBef>
                          <a:spcPts val="0"/>
                        </a:spcBef>
                        <a:spcAft>
                          <a:spcPts val="0"/>
                        </a:spcAft>
                        <a:buNone/>
                      </a:pPr>
                      <a:r>
                        <a:rPr lang="en-IN" sz="1800"/>
                        <a:t>4</a:t>
                      </a:r>
                      <a:endParaRPr/>
                    </a:p>
                  </a:txBody>
                  <a:tcPr marL="90975" marR="90975" marT="45475" marB="45475"/>
                </a:tc>
                <a:tc>
                  <a:txBody>
                    <a:bodyPr/>
                    <a:lstStyle/>
                    <a:p>
                      <a:pPr marL="0" marR="0" lvl="0" indent="0" algn="l" rtl="0">
                        <a:spcBef>
                          <a:spcPts val="0"/>
                        </a:spcBef>
                        <a:spcAft>
                          <a:spcPts val="0"/>
                        </a:spcAft>
                        <a:buNone/>
                      </a:pPr>
                      <a:r>
                        <a:rPr lang="en-IN" sz="1800"/>
                        <a:t>Sources and Disclaimer</a:t>
                      </a:r>
                      <a:endParaRPr/>
                    </a:p>
                  </a:txBody>
                  <a:tcPr marL="90975" marR="90975" marT="45475" marB="4547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p:nvPr/>
        </p:nvSpPr>
        <p:spPr>
          <a:xfrm>
            <a:off x="0" y="0"/>
            <a:ext cx="12192000" cy="107302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3"/>
          <p:cNvSpPr txBox="1">
            <a:spLocks noGrp="1"/>
          </p:cNvSpPr>
          <p:nvPr>
            <p:ph type="title"/>
          </p:nvPr>
        </p:nvSpPr>
        <p:spPr>
          <a:xfrm>
            <a:off x="0" y="1"/>
            <a:ext cx="10515600" cy="1073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Book Antiqua"/>
              <a:buNone/>
            </a:pPr>
            <a:r>
              <a:rPr lang="en-IN">
                <a:solidFill>
                  <a:schemeClr val="lt1"/>
                </a:solidFill>
                <a:latin typeface="Book Antiqua"/>
                <a:ea typeface="Book Antiqua"/>
                <a:cs typeface="Book Antiqua"/>
                <a:sym typeface="Book Antiqua"/>
              </a:rPr>
              <a:t> Contents</a:t>
            </a:r>
            <a:endParaRPr/>
          </a:p>
        </p:txBody>
      </p:sp>
      <p:graphicFrame>
        <p:nvGraphicFramePr>
          <p:cNvPr id="99" name="Google Shape;99;p3"/>
          <p:cNvGraphicFramePr/>
          <p:nvPr/>
        </p:nvGraphicFramePr>
        <p:xfrm>
          <a:off x="2497753" y="2613036"/>
          <a:ext cx="7196500" cy="1631900"/>
        </p:xfrm>
        <a:graphic>
          <a:graphicData uri="http://schemas.openxmlformats.org/drawingml/2006/table">
            <a:tbl>
              <a:tblPr firstRow="1" bandRow="1">
                <a:noFill/>
                <a:tableStyleId>{A3EC0DEB-0709-4B8F-9A0C-39BB0C14B2D6}</a:tableStyleId>
              </a:tblPr>
              <a:tblGrid>
                <a:gridCol w="745350">
                  <a:extLst>
                    <a:ext uri="{9D8B030D-6E8A-4147-A177-3AD203B41FA5}">
                      <a16:colId xmlns:a16="http://schemas.microsoft.com/office/drawing/2014/main" val="20000"/>
                    </a:ext>
                  </a:extLst>
                </a:gridCol>
                <a:gridCol w="6451150">
                  <a:extLst>
                    <a:ext uri="{9D8B030D-6E8A-4147-A177-3AD203B41FA5}">
                      <a16:colId xmlns:a16="http://schemas.microsoft.com/office/drawing/2014/main" val="20001"/>
                    </a:ext>
                  </a:extLst>
                </a:gridCol>
              </a:tblGrid>
              <a:tr h="407975">
                <a:tc>
                  <a:txBody>
                    <a:bodyPr/>
                    <a:lstStyle/>
                    <a:p>
                      <a:pPr marL="0" marR="0" lvl="0" indent="0" algn="l" rtl="0">
                        <a:spcBef>
                          <a:spcPts val="0"/>
                        </a:spcBef>
                        <a:spcAft>
                          <a:spcPts val="0"/>
                        </a:spcAft>
                        <a:buNone/>
                      </a:pPr>
                      <a:r>
                        <a:rPr lang="en-IN" sz="1800">
                          <a:solidFill>
                            <a:schemeClr val="lt1"/>
                          </a:solidFill>
                        </a:rPr>
                        <a:t>1</a:t>
                      </a:r>
                      <a:endParaRPr/>
                    </a:p>
                  </a:txBody>
                  <a:tcPr marL="90975" marR="90975" marT="45475" marB="45475">
                    <a:solidFill>
                      <a:srgbClr val="1F3864"/>
                    </a:solidFill>
                  </a:tcPr>
                </a:tc>
                <a:tc>
                  <a:txBody>
                    <a:bodyPr/>
                    <a:lstStyle/>
                    <a:p>
                      <a:pPr marL="0" marR="0" lvl="0" indent="0" algn="l" rtl="0">
                        <a:spcBef>
                          <a:spcPts val="0"/>
                        </a:spcBef>
                        <a:spcAft>
                          <a:spcPts val="0"/>
                        </a:spcAft>
                        <a:buNone/>
                      </a:pPr>
                      <a:r>
                        <a:rPr lang="en-IN" sz="1800">
                          <a:solidFill>
                            <a:schemeClr val="lt1"/>
                          </a:solidFill>
                        </a:rPr>
                        <a:t>Context</a:t>
                      </a:r>
                      <a:endParaRPr/>
                    </a:p>
                  </a:txBody>
                  <a:tcPr marL="90975" marR="90975" marT="45475" marB="45475">
                    <a:solidFill>
                      <a:srgbClr val="1F3864"/>
                    </a:solidFill>
                  </a:tcPr>
                </a:tc>
                <a:extLst>
                  <a:ext uri="{0D108BD9-81ED-4DB2-BD59-A6C34878D82A}">
                    <a16:rowId xmlns:a16="http://schemas.microsoft.com/office/drawing/2014/main" val="10000"/>
                  </a:ext>
                </a:extLst>
              </a:tr>
              <a:tr h="407975">
                <a:tc>
                  <a:txBody>
                    <a:bodyPr/>
                    <a:lstStyle/>
                    <a:p>
                      <a:pPr marL="0" marR="0" lvl="0" indent="0" algn="l" rtl="0">
                        <a:spcBef>
                          <a:spcPts val="0"/>
                        </a:spcBef>
                        <a:spcAft>
                          <a:spcPts val="0"/>
                        </a:spcAft>
                        <a:buNone/>
                      </a:pPr>
                      <a:r>
                        <a:rPr lang="en-IN" sz="1800"/>
                        <a:t>2</a:t>
                      </a:r>
                      <a:endParaRPr/>
                    </a:p>
                  </a:txBody>
                  <a:tcPr marL="90975" marR="90975" marT="45475" marB="45475"/>
                </a:tc>
                <a:tc>
                  <a:txBody>
                    <a:bodyPr/>
                    <a:lstStyle/>
                    <a:p>
                      <a:pPr marL="0" marR="0" lvl="0" indent="0" algn="l" rtl="0">
                        <a:spcBef>
                          <a:spcPts val="0"/>
                        </a:spcBef>
                        <a:spcAft>
                          <a:spcPts val="0"/>
                        </a:spcAft>
                        <a:buNone/>
                      </a:pPr>
                      <a:r>
                        <a:rPr lang="en-IN" sz="1800"/>
                        <a:t>Approach and Methodology</a:t>
                      </a:r>
                      <a:endParaRPr/>
                    </a:p>
                  </a:txBody>
                  <a:tcPr marL="90975" marR="90975" marT="45475" marB="45475"/>
                </a:tc>
                <a:extLst>
                  <a:ext uri="{0D108BD9-81ED-4DB2-BD59-A6C34878D82A}">
                    <a16:rowId xmlns:a16="http://schemas.microsoft.com/office/drawing/2014/main" val="10001"/>
                  </a:ext>
                </a:extLst>
              </a:tr>
              <a:tr h="407975">
                <a:tc>
                  <a:txBody>
                    <a:bodyPr/>
                    <a:lstStyle/>
                    <a:p>
                      <a:pPr marL="0" marR="0" lvl="0" indent="0" algn="l" rtl="0">
                        <a:spcBef>
                          <a:spcPts val="0"/>
                        </a:spcBef>
                        <a:spcAft>
                          <a:spcPts val="0"/>
                        </a:spcAft>
                        <a:buNone/>
                      </a:pPr>
                      <a:r>
                        <a:rPr lang="en-IN" sz="1800"/>
                        <a:t>3</a:t>
                      </a:r>
                      <a:endParaRPr/>
                    </a:p>
                  </a:txBody>
                  <a:tcPr marL="90975" marR="90975" marT="45475" marB="45475"/>
                </a:tc>
                <a:tc>
                  <a:txBody>
                    <a:bodyPr/>
                    <a:lstStyle/>
                    <a:p>
                      <a:pPr marL="0" marR="0" lvl="0" indent="0" algn="l" rtl="0">
                        <a:spcBef>
                          <a:spcPts val="0"/>
                        </a:spcBef>
                        <a:spcAft>
                          <a:spcPts val="0"/>
                        </a:spcAft>
                        <a:buNone/>
                      </a:pPr>
                      <a:r>
                        <a:rPr lang="en-IN" sz="1800"/>
                        <a:t>Valuation</a:t>
                      </a:r>
                      <a:endParaRPr/>
                    </a:p>
                  </a:txBody>
                  <a:tcPr marL="90975" marR="90975" marT="45475" marB="45475"/>
                </a:tc>
                <a:extLst>
                  <a:ext uri="{0D108BD9-81ED-4DB2-BD59-A6C34878D82A}">
                    <a16:rowId xmlns:a16="http://schemas.microsoft.com/office/drawing/2014/main" val="10002"/>
                  </a:ext>
                </a:extLst>
              </a:tr>
              <a:tr h="407975">
                <a:tc>
                  <a:txBody>
                    <a:bodyPr/>
                    <a:lstStyle/>
                    <a:p>
                      <a:pPr marL="0" marR="0" lvl="0" indent="0" algn="l" rtl="0">
                        <a:spcBef>
                          <a:spcPts val="0"/>
                        </a:spcBef>
                        <a:spcAft>
                          <a:spcPts val="0"/>
                        </a:spcAft>
                        <a:buNone/>
                      </a:pPr>
                      <a:r>
                        <a:rPr lang="en-IN" sz="1800"/>
                        <a:t>4</a:t>
                      </a:r>
                      <a:endParaRPr/>
                    </a:p>
                  </a:txBody>
                  <a:tcPr marL="90975" marR="90975" marT="45475" marB="45475"/>
                </a:tc>
                <a:tc>
                  <a:txBody>
                    <a:bodyPr/>
                    <a:lstStyle/>
                    <a:p>
                      <a:pPr marL="0" marR="0" lvl="0" indent="0" algn="l" rtl="0">
                        <a:spcBef>
                          <a:spcPts val="0"/>
                        </a:spcBef>
                        <a:spcAft>
                          <a:spcPts val="0"/>
                        </a:spcAft>
                        <a:buNone/>
                      </a:pPr>
                      <a:r>
                        <a:rPr lang="en-IN" sz="1800"/>
                        <a:t>Sources and Disclaimer</a:t>
                      </a:r>
                      <a:endParaRPr/>
                    </a:p>
                  </a:txBody>
                  <a:tcPr marL="90975" marR="90975" marT="45475" marB="4547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p:nvPr/>
        </p:nvSpPr>
        <p:spPr>
          <a:xfrm>
            <a:off x="0" y="1"/>
            <a:ext cx="12192000" cy="107302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4"/>
          <p:cNvSpPr txBox="1">
            <a:spLocks noGrp="1"/>
          </p:cNvSpPr>
          <p:nvPr>
            <p:ph type="title"/>
          </p:nvPr>
        </p:nvSpPr>
        <p:spPr>
          <a:xfrm>
            <a:off x="0" y="1"/>
            <a:ext cx="10515600" cy="1073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Book Antiqua"/>
              <a:buNone/>
            </a:pPr>
            <a:r>
              <a:rPr lang="en-IN">
                <a:solidFill>
                  <a:schemeClr val="lt1"/>
                </a:solidFill>
                <a:latin typeface="Book Antiqua"/>
                <a:ea typeface="Book Antiqua"/>
                <a:cs typeface="Book Antiqua"/>
                <a:sym typeface="Book Antiqua"/>
              </a:rPr>
              <a:t> Context</a:t>
            </a:r>
            <a:endParaRPr/>
          </a:p>
        </p:txBody>
      </p:sp>
      <p:sp>
        <p:nvSpPr>
          <p:cNvPr id="106" name="Google Shape;106;p4"/>
          <p:cNvSpPr txBox="1"/>
          <p:nvPr/>
        </p:nvSpPr>
        <p:spPr>
          <a:xfrm>
            <a:off x="311020" y="1517527"/>
            <a:ext cx="11569960" cy="5073248"/>
          </a:xfrm>
          <a:prstGeom prst="rect">
            <a:avLst/>
          </a:prstGeom>
          <a:noFill/>
          <a:ln>
            <a:noFill/>
          </a:ln>
        </p:spPr>
        <p:txBody>
          <a:bodyPr spcFirstLastPara="1" wrap="square" lIns="91425" tIns="45700" rIns="91425" bIns="45700" anchor="ctr" anchorCtr="0">
            <a:spAutoFit/>
          </a:bodyPr>
          <a:lstStyle/>
          <a:p>
            <a:pPr marL="0" marR="0" lvl="0" indent="0" algn="l" rtl="0">
              <a:lnSpc>
                <a:spcPct val="160000"/>
              </a:lnSpc>
              <a:spcBef>
                <a:spcPts val="0"/>
              </a:spcBef>
              <a:spcAft>
                <a:spcPts val="0"/>
              </a:spcAft>
              <a:buNone/>
            </a:pPr>
            <a:r>
              <a:rPr lang="en-IN" sz="1600" b="1" i="0" u="none" strike="noStrike" cap="none" dirty="0">
                <a:solidFill>
                  <a:schemeClr val="dk1"/>
                </a:solidFill>
                <a:latin typeface="Book Antiqua"/>
                <a:ea typeface="Book Antiqua"/>
                <a:cs typeface="Book Antiqua"/>
                <a:sym typeface="Book Antiqua"/>
              </a:rPr>
              <a:t>1.1 Introduction</a:t>
            </a:r>
            <a:endParaRPr dirty="0"/>
          </a:p>
          <a:p>
            <a:pPr marL="0" marR="0" lvl="0" indent="0" algn="l" rtl="0">
              <a:lnSpc>
                <a:spcPct val="142222"/>
              </a:lnSpc>
              <a:spcBef>
                <a:spcPts val="0"/>
              </a:spcBef>
              <a:spcAft>
                <a:spcPts val="0"/>
              </a:spcAft>
              <a:buNone/>
            </a:pPr>
            <a:endParaRPr sz="1800" b="0" i="0" u="none" strike="noStrike" cap="none" dirty="0">
              <a:solidFill>
                <a:schemeClr val="dk1"/>
              </a:solidFill>
              <a:latin typeface="Book Antiqua"/>
              <a:ea typeface="Book Antiqua"/>
              <a:cs typeface="Book Antiqua"/>
              <a:sym typeface="Book Antiqua"/>
            </a:endParaRPr>
          </a:p>
          <a:p>
            <a:pPr marL="0" marR="0" lvl="0" indent="0" algn="l" rtl="0">
              <a:lnSpc>
                <a:spcPct val="142222"/>
              </a:lnSpc>
              <a:spcBef>
                <a:spcPts val="0"/>
              </a:spcBef>
              <a:spcAft>
                <a:spcPts val="0"/>
              </a:spcAft>
              <a:buNone/>
            </a:pPr>
            <a:r>
              <a:rPr lang="en-IN" sz="1800" b="0" i="0" u="none" strike="noStrike" cap="none" dirty="0">
                <a:solidFill>
                  <a:schemeClr val="dk1"/>
                </a:solidFill>
                <a:latin typeface="Book Antiqua"/>
                <a:ea typeface="Book Antiqua"/>
                <a:cs typeface="Book Antiqua"/>
                <a:sym typeface="Book Antiqua"/>
              </a:rPr>
              <a:t>This project discusses the approach and methodology for valuing SENSEX index by considering dividends, buybacks, earnings growth of SENSEX sectors, equity risk premium, and 10 years Indian government bond yield. The valuation of SENSEX in this deck is based on the methodology used by Prof. Aswath Damodaran (Dean of Valuation - NYU) and his teachings on the Discounted Cash Flow (DCF) method. The said methodology has been improvised to calculate the value of the index in the context of Indian capital market practices.</a:t>
            </a:r>
            <a:endParaRPr dirty="0"/>
          </a:p>
          <a:p>
            <a:pPr marL="0" marR="0" lvl="0" indent="0" algn="l" rtl="0">
              <a:lnSpc>
                <a:spcPct val="142222"/>
              </a:lnSpc>
              <a:spcBef>
                <a:spcPts val="0"/>
              </a:spcBef>
              <a:spcAft>
                <a:spcPts val="0"/>
              </a:spcAft>
              <a:buNone/>
            </a:pPr>
            <a:endParaRPr sz="1800" b="0" i="0" u="none" strike="noStrike" cap="none" dirty="0">
              <a:solidFill>
                <a:schemeClr val="dk1"/>
              </a:solidFill>
              <a:latin typeface="Book Antiqua"/>
              <a:ea typeface="Book Antiqua"/>
              <a:cs typeface="Book Antiqua"/>
              <a:sym typeface="Book Antiqua"/>
            </a:endParaRPr>
          </a:p>
          <a:p>
            <a:pPr marL="0" marR="0" lvl="0" indent="0" algn="l" rtl="0">
              <a:lnSpc>
                <a:spcPct val="142222"/>
              </a:lnSpc>
              <a:spcBef>
                <a:spcPts val="0"/>
              </a:spcBef>
              <a:spcAft>
                <a:spcPts val="0"/>
              </a:spcAft>
              <a:buNone/>
            </a:pPr>
            <a:r>
              <a:rPr lang="en-IN" sz="1800" b="0" i="0" u="none" strike="noStrike" cap="none" dirty="0">
                <a:solidFill>
                  <a:schemeClr val="dk1"/>
                </a:solidFill>
                <a:latin typeface="Book Antiqua"/>
                <a:ea typeface="Book Antiqua"/>
                <a:cs typeface="Book Antiqua"/>
                <a:sym typeface="Book Antiqua"/>
              </a:rPr>
              <a:t>Alike other valuation, this project also used assumptions and understanding, which makes it subjective for interpretation and it should be used to gauge broader idea on under/overvaluation of the index and should not be used as investment/disinvestment rationale due to two reasons firstly, lack of stable Equity Risk Premium (ERP) in emerging economies like India and secondly, merely 30 companies as constituents for SENSEX can create upheaval in the index it any company's fate goes wrong.</a:t>
            </a:r>
            <a:endParaRPr dirty="0"/>
          </a:p>
          <a:p>
            <a:pPr marL="0" marR="0" lvl="0" indent="0" algn="l" rtl="0">
              <a:lnSpc>
                <a:spcPct val="142222"/>
              </a:lnSpc>
              <a:spcBef>
                <a:spcPts val="0"/>
              </a:spcBef>
              <a:spcAft>
                <a:spcPts val="0"/>
              </a:spcAft>
              <a:buNone/>
            </a:pPr>
            <a:endParaRPr sz="1800" b="0" i="0" u="none" strike="noStrike" cap="none" dirty="0">
              <a:solidFill>
                <a:schemeClr val="dk1"/>
              </a:solidFill>
              <a:latin typeface="Book Antiqua"/>
              <a:ea typeface="Book Antiqua"/>
              <a:cs typeface="Book Antiqua"/>
              <a:sym typeface="Book Antiqu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p:nvPr/>
        </p:nvSpPr>
        <p:spPr>
          <a:xfrm>
            <a:off x="2497753" y="3028248"/>
            <a:ext cx="7196495" cy="400752"/>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2" name="Google Shape;112;p5"/>
          <p:cNvSpPr/>
          <p:nvPr/>
        </p:nvSpPr>
        <p:spPr>
          <a:xfrm>
            <a:off x="0" y="0"/>
            <a:ext cx="12192000" cy="107302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 name="Google Shape;113;p5"/>
          <p:cNvSpPr txBox="1">
            <a:spLocks noGrp="1"/>
          </p:cNvSpPr>
          <p:nvPr>
            <p:ph type="title"/>
          </p:nvPr>
        </p:nvSpPr>
        <p:spPr>
          <a:xfrm>
            <a:off x="0" y="1"/>
            <a:ext cx="10515600" cy="1073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Book Antiqua"/>
              <a:buNone/>
            </a:pPr>
            <a:r>
              <a:rPr lang="en-IN">
                <a:solidFill>
                  <a:schemeClr val="lt1"/>
                </a:solidFill>
                <a:latin typeface="Book Antiqua"/>
                <a:ea typeface="Book Antiqua"/>
                <a:cs typeface="Book Antiqua"/>
                <a:sym typeface="Book Antiqua"/>
              </a:rPr>
              <a:t> Contents</a:t>
            </a:r>
            <a:endParaRPr/>
          </a:p>
        </p:txBody>
      </p:sp>
      <p:graphicFrame>
        <p:nvGraphicFramePr>
          <p:cNvPr id="114" name="Google Shape;114;p5"/>
          <p:cNvGraphicFramePr/>
          <p:nvPr/>
        </p:nvGraphicFramePr>
        <p:xfrm>
          <a:off x="2497753" y="2613036"/>
          <a:ext cx="7196500" cy="1631900"/>
        </p:xfrm>
        <a:graphic>
          <a:graphicData uri="http://schemas.openxmlformats.org/drawingml/2006/table">
            <a:tbl>
              <a:tblPr firstRow="1" bandRow="1">
                <a:noFill/>
                <a:tableStyleId>{A3EC0DEB-0709-4B8F-9A0C-39BB0C14B2D6}</a:tableStyleId>
              </a:tblPr>
              <a:tblGrid>
                <a:gridCol w="745350">
                  <a:extLst>
                    <a:ext uri="{9D8B030D-6E8A-4147-A177-3AD203B41FA5}">
                      <a16:colId xmlns:a16="http://schemas.microsoft.com/office/drawing/2014/main" val="20000"/>
                    </a:ext>
                  </a:extLst>
                </a:gridCol>
                <a:gridCol w="6451150">
                  <a:extLst>
                    <a:ext uri="{9D8B030D-6E8A-4147-A177-3AD203B41FA5}">
                      <a16:colId xmlns:a16="http://schemas.microsoft.com/office/drawing/2014/main" val="20001"/>
                    </a:ext>
                  </a:extLst>
                </a:gridCol>
              </a:tblGrid>
              <a:tr h="407975">
                <a:tc>
                  <a:txBody>
                    <a:bodyPr/>
                    <a:lstStyle/>
                    <a:p>
                      <a:pPr marL="0" marR="0" lvl="0" indent="0" algn="l" rtl="0">
                        <a:spcBef>
                          <a:spcPts val="0"/>
                        </a:spcBef>
                        <a:spcAft>
                          <a:spcPts val="0"/>
                        </a:spcAft>
                        <a:buNone/>
                      </a:pPr>
                      <a:r>
                        <a:rPr lang="en-IN" sz="1800"/>
                        <a:t>1</a:t>
                      </a:r>
                      <a:endParaRPr/>
                    </a:p>
                  </a:txBody>
                  <a:tcPr marL="90975" marR="90975" marT="45475" marB="45475"/>
                </a:tc>
                <a:tc>
                  <a:txBody>
                    <a:bodyPr/>
                    <a:lstStyle/>
                    <a:p>
                      <a:pPr marL="0" marR="0" lvl="0" indent="0" algn="l" rtl="0">
                        <a:spcBef>
                          <a:spcPts val="0"/>
                        </a:spcBef>
                        <a:spcAft>
                          <a:spcPts val="0"/>
                        </a:spcAft>
                        <a:buNone/>
                      </a:pPr>
                      <a:r>
                        <a:rPr lang="en-IN" sz="1800"/>
                        <a:t>Context</a:t>
                      </a:r>
                      <a:endParaRPr/>
                    </a:p>
                  </a:txBody>
                  <a:tcPr marL="90975" marR="90975" marT="45475" marB="45475"/>
                </a:tc>
                <a:extLst>
                  <a:ext uri="{0D108BD9-81ED-4DB2-BD59-A6C34878D82A}">
                    <a16:rowId xmlns:a16="http://schemas.microsoft.com/office/drawing/2014/main" val="10000"/>
                  </a:ext>
                </a:extLst>
              </a:tr>
              <a:tr h="407975">
                <a:tc>
                  <a:txBody>
                    <a:bodyPr/>
                    <a:lstStyle/>
                    <a:p>
                      <a:pPr marL="0" marR="0" lvl="0" indent="0" algn="l" rtl="0">
                        <a:spcBef>
                          <a:spcPts val="0"/>
                        </a:spcBef>
                        <a:spcAft>
                          <a:spcPts val="0"/>
                        </a:spcAft>
                        <a:buNone/>
                      </a:pPr>
                      <a:r>
                        <a:rPr lang="en-IN" sz="1800">
                          <a:solidFill>
                            <a:schemeClr val="lt1"/>
                          </a:solidFill>
                        </a:rPr>
                        <a:t>2</a:t>
                      </a:r>
                      <a:endParaRPr/>
                    </a:p>
                  </a:txBody>
                  <a:tcPr marL="90975" marR="90975" marT="45475" marB="45475"/>
                </a:tc>
                <a:tc>
                  <a:txBody>
                    <a:bodyPr/>
                    <a:lstStyle/>
                    <a:p>
                      <a:pPr marL="0" marR="0" lvl="0" indent="0" algn="l" rtl="0">
                        <a:spcBef>
                          <a:spcPts val="0"/>
                        </a:spcBef>
                        <a:spcAft>
                          <a:spcPts val="0"/>
                        </a:spcAft>
                        <a:buNone/>
                      </a:pPr>
                      <a:r>
                        <a:rPr lang="en-IN" sz="1800">
                          <a:solidFill>
                            <a:schemeClr val="lt1"/>
                          </a:solidFill>
                        </a:rPr>
                        <a:t>Approach and Methodology</a:t>
                      </a:r>
                      <a:endParaRPr/>
                    </a:p>
                  </a:txBody>
                  <a:tcPr marL="90975" marR="90975" marT="45475" marB="45475"/>
                </a:tc>
                <a:extLst>
                  <a:ext uri="{0D108BD9-81ED-4DB2-BD59-A6C34878D82A}">
                    <a16:rowId xmlns:a16="http://schemas.microsoft.com/office/drawing/2014/main" val="10001"/>
                  </a:ext>
                </a:extLst>
              </a:tr>
              <a:tr h="407975">
                <a:tc>
                  <a:txBody>
                    <a:bodyPr/>
                    <a:lstStyle/>
                    <a:p>
                      <a:pPr marL="0" marR="0" lvl="0" indent="0" algn="l" rtl="0">
                        <a:spcBef>
                          <a:spcPts val="0"/>
                        </a:spcBef>
                        <a:spcAft>
                          <a:spcPts val="0"/>
                        </a:spcAft>
                        <a:buNone/>
                      </a:pPr>
                      <a:r>
                        <a:rPr lang="en-IN" sz="1800"/>
                        <a:t>3</a:t>
                      </a:r>
                      <a:endParaRPr/>
                    </a:p>
                  </a:txBody>
                  <a:tcPr marL="90975" marR="90975" marT="45475" marB="45475"/>
                </a:tc>
                <a:tc>
                  <a:txBody>
                    <a:bodyPr/>
                    <a:lstStyle/>
                    <a:p>
                      <a:pPr marL="0" marR="0" lvl="0" indent="0" algn="l" rtl="0">
                        <a:spcBef>
                          <a:spcPts val="0"/>
                        </a:spcBef>
                        <a:spcAft>
                          <a:spcPts val="0"/>
                        </a:spcAft>
                        <a:buNone/>
                      </a:pPr>
                      <a:r>
                        <a:rPr lang="en-IN" sz="1800"/>
                        <a:t>Valuation</a:t>
                      </a:r>
                      <a:endParaRPr/>
                    </a:p>
                  </a:txBody>
                  <a:tcPr marL="90975" marR="90975" marT="45475" marB="45475"/>
                </a:tc>
                <a:extLst>
                  <a:ext uri="{0D108BD9-81ED-4DB2-BD59-A6C34878D82A}">
                    <a16:rowId xmlns:a16="http://schemas.microsoft.com/office/drawing/2014/main" val="10002"/>
                  </a:ext>
                </a:extLst>
              </a:tr>
              <a:tr h="407975">
                <a:tc>
                  <a:txBody>
                    <a:bodyPr/>
                    <a:lstStyle/>
                    <a:p>
                      <a:pPr marL="0" marR="0" lvl="0" indent="0" algn="l" rtl="0">
                        <a:spcBef>
                          <a:spcPts val="0"/>
                        </a:spcBef>
                        <a:spcAft>
                          <a:spcPts val="0"/>
                        </a:spcAft>
                        <a:buNone/>
                      </a:pPr>
                      <a:r>
                        <a:rPr lang="en-IN" sz="1800"/>
                        <a:t>4</a:t>
                      </a:r>
                      <a:endParaRPr/>
                    </a:p>
                  </a:txBody>
                  <a:tcPr marL="90975" marR="90975" marT="45475" marB="45475"/>
                </a:tc>
                <a:tc>
                  <a:txBody>
                    <a:bodyPr/>
                    <a:lstStyle/>
                    <a:p>
                      <a:pPr marL="0" marR="0" lvl="0" indent="0" algn="l" rtl="0">
                        <a:spcBef>
                          <a:spcPts val="0"/>
                        </a:spcBef>
                        <a:spcAft>
                          <a:spcPts val="0"/>
                        </a:spcAft>
                        <a:buNone/>
                      </a:pPr>
                      <a:r>
                        <a:rPr lang="en-IN" sz="1800"/>
                        <a:t>Sources and Disclaimer</a:t>
                      </a:r>
                      <a:endParaRPr/>
                    </a:p>
                  </a:txBody>
                  <a:tcPr marL="90975" marR="90975" marT="45475" marB="4547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p:nvPr/>
        </p:nvSpPr>
        <p:spPr>
          <a:xfrm>
            <a:off x="0" y="0"/>
            <a:ext cx="12192000" cy="107302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6"/>
          <p:cNvSpPr txBox="1">
            <a:spLocks noGrp="1"/>
          </p:cNvSpPr>
          <p:nvPr>
            <p:ph type="title"/>
          </p:nvPr>
        </p:nvSpPr>
        <p:spPr>
          <a:xfrm>
            <a:off x="0" y="1"/>
            <a:ext cx="10515600" cy="1073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Book Antiqua"/>
              <a:buNone/>
            </a:pPr>
            <a:r>
              <a:rPr lang="en-IN">
                <a:solidFill>
                  <a:schemeClr val="lt1"/>
                </a:solidFill>
                <a:latin typeface="Book Antiqua"/>
                <a:ea typeface="Book Antiqua"/>
                <a:cs typeface="Book Antiqua"/>
                <a:sym typeface="Book Antiqua"/>
              </a:rPr>
              <a:t> Approach and Methodology</a:t>
            </a:r>
            <a:endParaRPr/>
          </a:p>
        </p:txBody>
      </p:sp>
      <p:sp>
        <p:nvSpPr>
          <p:cNvPr id="121" name="Google Shape;121;p6"/>
          <p:cNvSpPr txBox="1"/>
          <p:nvPr/>
        </p:nvSpPr>
        <p:spPr>
          <a:xfrm>
            <a:off x="339012" y="1024580"/>
            <a:ext cx="5380653" cy="5853870"/>
          </a:xfrm>
          <a:prstGeom prst="rect">
            <a:avLst/>
          </a:prstGeom>
          <a:noFill/>
          <a:ln>
            <a:noFill/>
          </a:ln>
        </p:spPr>
        <p:txBody>
          <a:bodyPr spcFirstLastPara="1" wrap="square" lIns="91425" tIns="45700" rIns="91425" bIns="45700" anchor="ctr" anchorCtr="0">
            <a:spAutoFit/>
          </a:bodyPr>
          <a:lstStyle/>
          <a:p>
            <a:pPr marL="0" marR="0" lvl="0" indent="0" algn="l" rtl="0">
              <a:lnSpc>
                <a:spcPct val="160000"/>
              </a:lnSpc>
              <a:spcBef>
                <a:spcPts val="0"/>
              </a:spcBef>
              <a:spcAft>
                <a:spcPts val="0"/>
              </a:spcAft>
              <a:buNone/>
            </a:pPr>
            <a:r>
              <a:rPr lang="en-IN" sz="1600" b="1" i="0" u="none" strike="noStrike" cap="none" dirty="0">
                <a:solidFill>
                  <a:schemeClr val="dk1"/>
                </a:solidFill>
                <a:latin typeface="Book Antiqua"/>
                <a:ea typeface="Book Antiqua"/>
                <a:cs typeface="Book Antiqua"/>
                <a:sym typeface="Book Antiqua"/>
              </a:rPr>
              <a:t>2.1 Expected Dividends and Buybacks</a:t>
            </a:r>
            <a:endParaRPr dirty="0"/>
          </a:p>
          <a:p>
            <a:pPr marL="0" marR="0" lvl="0" indent="0" algn="l" rtl="0">
              <a:lnSpc>
                <a:spcPct val="160000"/>
              </a:lnSpc>
              <a:spcBef>
                <a:spcPts val="0"/>
              </a:spcBef>
              <a:spcAft>
                <a:spcPts val="0"/>
              </a:spcAft>
              <a:buNone/>
            </a:pPr>
            <a:r>
              <a:rPr lang="en-IN" sz="1600" dirty="0">
                <a:solidFill>
                  <a:schemeClr val="dk1"/>
                </a:solidFill>
                <a:latin typeface="Book Antiqua"/>
                <a:ea typeface="Book Antiqua"/>
                <a:cs typeface="Book Antiqua"/>
                <a:sym typeface="Book Antiqua"/>
              </a:rPr>
              <a:t>In DCF, valuation is derived by discounting Free Cash Flows to equity (FCFE) at an appropriate discounting rate. However, it is tedious to calculate FCFE of each company in SENSEX to calculate its value. However, the estimation of expected dividends and buybacks based on historical data is used as it is synonymous with FCFE.</a:t>
            </a:r>
            <a:endParaRPr dirty="0"/>
          </a:p>
          <a:p>
            <a:pPr marL="0" marR="0" lvl="0" indent="0" algn="l" rtl="0">
              <a:spcBef>
                <a:spcPts val="0"/>
              </a:spcBef>
              <a:spcAft>
                <a:spcPts val="0"/>
              </a:spcAft>
              <a:buNone/>
            </a:pPr>
            <a:endParaRPr sz="1600" dirty="0">
              <a:solidFill>
                <a:schemeClr val="dk1"/>
              </a:solidFill>
              <a:latin typeface="Book Antiqua"/>
              <a:ea typeface="Book Antiqua"/>
              <a:cs typeface="Book Antiqua"/>
              <a:sym typeface="Book Antiqua"/>
            </a:endParaRPr>
          </a:p>
          <a:p>
            <a:pPr marL="0" marR="0" lvl="0" indent="0" algn="l" rtl="0">
              <a:lnSpc>
                <a:spcPct val="160000"/>
              </a:lnSpc>
              <a:spcBef>
                <a:spcPts val="0"/>
              </a:spcBef>
              <a:spcAft>
                <a:spcPts val="0"/>
              </a:spcAft>
              <a:buNone/>
            </a:pPr>
            <a:r>
              <a:rPr lang="en-IN" sz="1600" dirty="0">
                <a:solidFill>
                  <a:schemeClr val="dk1"/>
                </a:solidFill>
                <a:latin typeface="Book Antiqua"/>
                <a:ea typeface="Book Antiqua"/>
                <a:cs typeface="Book Antiqua"/>
                <a:sym typeface="Book Antiqua"/>
              </a:rPr>
              <a:t>While historical data of dividends are readily available on the BSE website, it is very rare for SENSEX companies to buyback stocks. Therefore, buyback data consolidated by professor Damodaran was </a:t>
            </a:r>
            <a:r>
              <a:rPr lang="en-IN" sz="1600" dirty="0" err="1">
                <a:solidFill>
                  <a:schemeClr val="dk1"/>
                </a:solidFill>
                <a:latin typeface="Book Antiqua"/>
                <a:ea typeface="Book Antiqua"/>
                <a:cs typeface="Book Antiqua"/>
                <a:sym typeface="Book Antiqua"/>
              </a:rPr>
              <a:t>analyzed</a:t>
            </a:r>
            <a:r>
              <a:rPr lang="en-IN" sz="1600" dirty="0">
                <a:solidFill>
                  <a:schemeClr val="dk1"/>
                </a:solidFill>
                <a:latin typeface="Book Antiqua"/>
                <a:ea typeface="Book Antiqua"/>
                <a:cs typeface="Book Antiqua"/>
                <a:sym typeface="Book Antiqua"/>
              </a:rPr>
              <a:t> to calculate buyback yield on Total earnings and dividend yield. However, since buyback yield in emerging markets like India is very minuscule, it would not affect value much.</a:t>
            </a:r>
            <a:endParaRPr sz="1600" dirty="0">
              <a:solidFill>
                <a:schemeClr val="dk1"/>
              </a:solidFill>
              <a:latin typeface="Book Antiqua"/>
              <a:ea typeface="Book Antiqua"/>
              <a:cs typeface="Book Antiqua"/>
              <a:sym typeface="Book Antiqua"/>
            </a:endParaRPr>
          </a:p>
        </p:txBody>
      </p:sp>
      <p:graphicFrame>
        <p:nvGraphicFramePr>
          <p:cNvPr id="122" name="Google Shape;122;p6"/>
          <p:cNvGraphicFramePr/>
          <p:nvPr>
            <p:extLst>
              <p:ext uri="{D42A27DB-BD31-4B8C-83A1-F6EECF244321}">
                <p14:modId xmlns:p14="http://schemas.microsoft.com/office/powerpoint/2010/main" val="3498187324"/>
              </p:ext>
            </p:extLst>
          </p:nvPr>
        </p:nvGraphicFramePr>
        <p:xfrm>
          <a:off x="5971592" y="1251673"/>
          <a:ext cx="6005075" cy="1854250"/>
        </p:xfrm>
        <a:graphic>
          <a:graphicData uri="http://schemas.openxmlformats.org/drawingml/2006/table">
            <a:tbl>
              <a:tblPr firstRow="1" bandRow="1">
                <a:noFill/>
                <a:tableStyleId>{A885B72E-DA39-4FE1-B228-F945905D27A4}</a:tableStyleId>
              </a:tblPr>
              <a:tblGrid>
                <a:gridCol w="2065650">
                  <a:extLst>
                    <a:ext uri="{9D8B030D-6E8A-4147-A177-3AD203B41FA5}">
                      <a16:colId xmlns:a16="http://schemas.microsoft.com/office/drawing/2014/main" val="20000"/>
                    </a:ext>
                  </a:extLst>
                </a:gridCol>
                <a:gridCol w="1441900">
                  <a:extLst>
                    <a:ext uri="{9D8B030D-6E8A-4147-A177-3AD203B41FA5}">
                      <a16:colId xmlns:a16="http://schemas.microsoft.com/office/drawing/2014/main" val="20001"/>
                    </a:ext>
                  </a:extLst>
                </a:gridCol>
                <a:gridCol w="1400625">
                  <a:extLst>
                    <a:ext uri="{9D8B030D-6E8A-4147-A177-3AD203B41FA5}">
                      <a16:colId xmlns:a16="http://schemas.microsoft.com/office/drawing/2014/main" val="20002"/>
                    </a:ext>
                  </a:extLst>
                </a:gridCol>
                <a:gridCol w="109690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IN" sz="1600">
                          <a:latin typeface="Book Antiqua"/>
                          <a:ea typeface="Book Antiqua"/>
                          <a:cs typeface="Book Antiqua"/>
                          <a:sym typeface="Book Antiqua"/>
                        </a:rPr>
                        <a:t>Compounded Years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F3864"/>
                    </a:solidFill>
                  </a:tcPr>
                </a:tc>
                <a:tc>
                  <a:txBody>
                    <a:bodyPr/>
                    <a:lstStyle/>
                    <a:p>
                      <a:pPr marL="0" marR="0" lvl="0" indent="0" algn="l" rtl="0">
                        <a:spcBef>
                          <a:spcPts val="0"/>
                        </a:spcBef>
                        <a:spcAft>
                          <a:spcPts val="0"/>
                        </a:spcAft>
                        <a:buNone/>
                      </a:pPr>
                      <a:r>
                        <a:rPr lang="en-IN" sz="1600"/>
                        <a:t>Dividend Yield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F3864"/>
                    </a:solidFill>
                  </a:tcPr>
                </a:tc>
                <a:tc>
                  <a:txBody>
                    <a:bodyPr/>
                    <a:lstStyle/>
                    <a:p>
                      <a:pPr marL="0" marR="0" lvl="0" indent="0" algn="l" rtl="0">
                        <a:spcBef>
                          <a:spcPts val="0"/>
                        </a:spcBef>
                        <a:spcAft>
                          <a:spcPts val="0"/>
                        </a:spcAft>
                        <a:buNone/>
                      </a:pPr>
                      <a:r>
                        <a:rPr lang="en-IN" sz="1600"/>
                        <a:t>Buyback Yield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F3864"/>
                    </a:solidFill>
                  </a:tcPr>
                </a:tc>
                <a:tc>
                  <a:txBody>
                    <a:bodyPr/>
                    <a:lstStyle/>
                    <a:p>
                      <a:pPr marL="0" marR="0" lvl="0" indent="0" algn="l" rtl="0">
                        <a:spcBef>
                          <a:spcPts val="0"/>
                        </a:spcBef>
                        <a:spcAft>
                          <a:spcPts val="0"/>
                        </a:spcAft>
                        <a:buNone/>
                      </a:pPr>
                      <a:r>
                        <a:rPr lang="en-IN" sz="1600"/>
                        <a:t>Total Yield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F3864"/>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IN" sz="1600"/>
                        <a:t>20 Years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1.36%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0.13%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1.48%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IN" sz="1600" dirty="0"/>
                        <a:t>15 Years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1.28%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0.12%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1.40%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IN" sz="1600"/>
                        <a:t>10 Years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1.23%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0.11%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1.35%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IN" sz="1600"/>
                        <a:t>5 Years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1.1%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dirty="0"/>
                        <a:t>0.10%</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dirty="0"/>
                        <a:t>1.20%</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23" name="Google Shape;123;p6"/>
          <p:cNvGraphicFramePr/>
          <p:nvPr/>
        </p:nvGraphicFramePr>
        <p:xfrm>
          <a:off x="5971591" y="3429000"/>
          <a:ext cx="6005069" cy="322839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aphicFrame>
        <p:nvGraphicFramePr>
          <p:cNvPr id="128" name="Google Shape;128;p7"/>
          <p:cNvGraphicFramePr/>
          <p:nvPr/>
        </p:nvGraphicFramePr>
        <p:xfrm>
          <a:off x="5971590" y="3442996"/>
          <a:ext cx="6005067" cy="3208360"/>
        </p:xfrm>
        <a:graphic>
          <a:graphicData uri="http://schemas.openxmlformats.org/drawingml/2006/chart">
            <c:chart xmlns:c="http://schemas.openxmlformats.org/drawingml/2006/chart" xmlns:r="http://schemas.openxmlformats.org/officeDocument/2006/relationships" r:id="rId3"/>
          </a:graphicData>
        </a:graphic>
      </p:graphicFrame>
      <p:sp>
        <p:nvSpPr>
          <p:cNvPr id="129" name="Google Shape;129;p7"/>
          <p:cNvSpPr/>
          <p:nvPr/>
        </p:nvSpPr>
        <p:spPr>
          <a:xfrm>
            <a:off x="0" y="0"/>
            <a:ext cx="12192000" cy="107302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7"/>
          <p:cNvSpPr txBox="1">
            <a:spLocks noGrp="1"/>
          </p:cNvSpPr>
          <p:nvPr>
            <p:ph type="title"/>
          </p:nvPr>
        </p:nvSpPr>
        <p:spPr>
          <a:xfrm>
            <a:off x="0" y="0"/>
            <a:ext cx="10515600" cy="1073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Book Antiqua"/>
              <a:buNone/>
            </a:pPr>
            <a:r>
              <a:rPr lang="en-IN">
                <a:solidFill>
                  <a:schemeClr val="lt1"/>
                </a:solidFill>
                <a:latin typeface="Book Antiqua"/>
                <a:ea typeface="Book Antiqua"/>
                <a:cs typeface="Book Antiqua"/>
                <a:sym typeface="Book Antiqua"/>
              </a:rPr>
              <a:t> Approach and Methodology</a:t>
            </a:r>
            <a:endParaRPr/>
          </a:p>
        </p:txBody>
      </p:sp>
      <p:sp>
        <p:nvSpPr>
          <p:cNvPr id="131" name="Google Shape;131;p7"/>
          <p:cNvSpPr txBox="1"/>
          <p:nvPr/>
        </p:nvSpPr>
        <p:spPr>
          <a:xfrm>
            <a:off x="339012" y="1042462"/>
            <a:ext cx="5380653" cy="5706137"/>
          </a:xfrm>
          <a:prstGeom prst="rect">
            <a:avLst/>
          </a:prstGeom>
          <a:noFill/>
          <a:ln>
            <a:noFill/>
          </a:ln>
        </p:spPr>
        <p:txBody>
          <a:bodyPr spcFirstLastPara="1" wrap="square" lIns="91425" tIns="45700" rIns="91425" bIns="45700" anchor="ctr" anchorCtr="0">
            <a:spAutoFit/>
          </a:bodyPr>
          <a:lstStyle/>
          <a:p>
            <a:pPr marL="0" marR="0" lvl="0" indent="0" algn="l" rtl="0">
              <a:lnSpc>
                <a:spcPct val="160000"/>
              </a:lnSpc>
              <a:spcBef>
                <a:spcPts val="0"/>
              </a:spcBef>
              <a:spcAft>
                <a:spcPts val="0"/>
              </a:spcAft>
              <a:buNone/>
            </a:pPr>
            <a:r>
              <a:rPr lang="en-IN" sz="1600" b="1" dirty="0">
                <a:solidFill>
                  <a:schemeClr val="dk1"/>
                </a:solidFill>
                <a:latin typeface="Book Antiqua"/>
                <a:ea typeface="Book Antiqua"/>
                <a:cs typeface="Book Antiqua"/>
                <a:sym typeface="Book Antiqua"/>
              </a:rPr>
              <a:t>2.2 Expected Growth in SENSEX Earnings</a:t>
            </a:r>
            <a:endParaRPr dirty="0"/>
          </a:p>
          <a:p>
            <a:pPr marL="0" marR="0" lvl="0" indent="0" algn="l" rtl="0">
              <a:lnSpc>
                <a:spcPct val="160000"/>
              </a:lnSpc>
              <a:spcBef>
                <a:spcPts val="0"/>
              </a:spcBef>
              <a:spcAft>
                <a:spcPts val="0"/>
              </a:spcAft>
              <a:buNone/>
            </a:pPr>
            <a:r>
              <a:rPr lang="en-IN" sz="1600" dirty="0">
                <a:solidFill>
                  <a:schemeClr val="dk1"/>
                </a:solidFill>
                <a:latin typeface="Book Antiqua"/>
                <a:ea typeface="Book Antiqua"/>
                <a:cs typeface="Book Antiqua"/>
                <a:sym typeface="Book Antiqua"/>
              </a:rPr>
              <a:t>Earnings of SENSEX can be derived by dividing the PE Ratio of an index with its absolute level.</a:t>
            </a:r>
            <a:endParaRPr dirty="0"/>
          </a:p>
          <a:p>
            <a:pPr marL="0" marR="0" lvl="0" indent="0" algn="l" rtl="0">
              <a:spcBef>
                <a:spcPts val="0"/>
              </a:spcBef>
              <a:spcAft>
                <a:spcPts val="0"/>
              </a:spcAft>
              <a:buNone/>
            </a:pPr>
            <a:endParaRPr sz="1600" dirty="0">
              <a:solidFill>
                <a:schemeClr val="dk1"/>
              </a:solidFill>
              <a:latin typeface="Book Antiqua"/>
              <a:ea typeface="Book Antiqua"/>
              <a:cs typeface="Book Antiqua"/>
              <a:sym typeface="Book Antiqua"/>
            </a:endParaRPr>
          </a:p>
          <a:p>
            <a:pPr marL="0" marR="0" lvl="0" indent="0" algn="l" rtl="0">
              <a:lnSpc>
                <a:spcPct val="160000"/>
              </a:lnSpc>
              <a:spcBef>
                <a:spcPts val="0"/>
              </a:spcBef>
              <a:spcAft>
                <a:spcPts val="0"/>
              </a:spcAft>
              <a:buNone/>
            </a:pPr>
            <a:r>
              <a:rPr lang="en-IN" sz="1600" dirty="0">
                <a:solidFill>
                  <a:schemeClr val="dk1"/>
                </a:solidFill>
                <a:latin typeface="Book Antiqua"/>
                <a:ea typeface="Book Antiqua"/>
                <a:cs typeface="Book Antiqua"/>
                <a:sym typeface="Book Antiqua"/>
              </a:rPr>
              <a:t>PE Ratio and Index levels are obtained from the BSE website and with minimal analysis, earnings and its growth can be obtained.</a:t>
            </a:r>
            <a:endParaRPr dirty="0"/>
          </a:p>
          <a:p>
            <a:pPr marL="0" marR="0" lvl="0" indent="0" algn="l" rtl="0">
              <a:spcBef>
                <a:spcPts val="0"/>
              </a:spcBef>
              <a:spcAft>
                <a:spcPts val="0"/>
              </a:spcAft>
              <a:buNone/>
            </a:pPr>
            <a:endParaRPr sz="1600" dirty="0">
              <a:solidFill>
                <a:schemeClr val="dk1"/>
              </a:solidFill>
              <a:latin typeface="Book Antiqua"/>
              <a:ea typeface="Book Antiqua"/>
              <a:cs typeface="Book Antiqua"/>
              <a:sym typeface="Book Antiqua"/>
            </a:endParaRPr>
          </a:p>
          <a:p>
            <a:pPr marL="0" marR="0" lvl="0" indent="0" algn="l" rtl="0">
              <a:lnSpc>
                <a:spcPct val="160000"/>
              </a:lnSpc>
              <a:spcBef>
                <a:spcPts val="0"/>
              </a:spcBef>
              <a:spcAft>
                <a:spcPts val="0"/>
              </a:spcAft>
              <a:buNone/>
            </a:pPr>
            <a:r>
              <a:rPr lang="en-IN" sz="1600" dirty="0">
                <a:solidFill>
                  <a:schemeClr val="dk1"/>
                </a:solidFill>
                <a:latin typeface="Book Antiqua"/>
                <a:ea typeface="Book Antiqua"/>
                <a:cs typeface="Book Antiqua"/>
                <a:sym typeface="Book Antiqua"/>
              </a:rPr>
              <a:t>There could be an argument on which growth rate should be considered for the purpose of valuation. Since there is not much difference between 3 years &amp; 10 years average compounded growth % (±1%), considering valuation to remain forward looking and based on the current financial scenario, earnings growth compounded for 3 years is used for purpose of valuation in this paper.</a:t>
            </a:r>
            <a:endParaRPr dirty="0"/>
          </a:p>
        </p:txBody>
      </p:sp>
      <p:graphicFrame>
        <p:nvGraphicFramePr>
          <p:cNvPr id="132" name="Google Shape;132;p7"/>
          <p:cNvGraphicFramePr/>
          <p:nvPr>
            <p:extLst>
              <p:ext uri="{D42A27DB-BD31-4B8C-83A1-F6EECF244321}">
                <p14:modId xmlns:p14="http://schemas.microsoft.com/office/powerpoint/2010/main" val="4154116856"/>
              </p:ext>
            </p:extLst>
          </p:nvPr>
        </p:nvGraphicFramePr>
        <p:xfrm>
          <a:off x="5971592" y="1251673"/>
          <a:ext cx="6005075" cy="1854250"/>
        </p:xfrm>
        <a:graphic>
          <a:graphicData uri="http://schemas.openxmlformats.org/drawingml/2006/table">
            <a:tbl>
              <a:tblPr firstRow="1" bandRow="1">
                <a:noFill/>
                <a:tableStyleId>{A885B72E-DA39-4FE1-B228-F945905D27A4}</a:tableStyleId>
              </a:tblPr>
              <a:tblGrid>
                <a:gridCol w="3088125">
                  <a:extLst>
                    <a:ext uri="{9D8B030D-6E8A-4147-A177-3AD203B41FA5}">
                      <a16:colId xmlns:a16="http://schemas.microsoft.com/office/drawing/2014/main" val="20000"/>
                    </a:ext>
                  </a:extLst>
                </a:gridCol>
                <a:gridCol w="291695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IN" sz="1600" dirty="0">
                          <a:latin typeface="Book Antiqua"/>
                          <a:ea typeface="Book Antiqua"/>
                          <a:cs typeface="Book Antiqua"/>
                          <a:sym typeface="Book Antiqua"/>
                        </a:rPr>
                        <a:t>Compounded Years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F3864"/>
                    </a:solidFill>
                  </a:tcPr>
                </a:tc>
                <a:tc>
                  <a:txBody>
                    <a:bodyPr/>
                    <a:lstStyle/>
                    <a:p>
                      <a:pPr marL="0" marR="0" lvl="0" indent="0" algn="ctr" rtl="0">
                        <a:spcBef>
                          <a:spcPts val="0"/>
                        </a:spcBef>
                        <a:spcAft>
                          <a:spcPts val="0"/>
                        </a:spcAft>
                        <a:buNone/>
                      </a:pPr>
                      <a:r>
                        <a:rPr lang="en-IN" sz="1600" dirty="0"/>
                        <a:t>Earnings Growth (%)</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F3864"/>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IN" sz="1600" dirty="0"/>
                        <a:t>10 Years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dirty="0"/>
                        <a:t>11.15%</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IN" sz="1600" dirty="0"/>
                        <a:t>7 Years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dirty="0"/>
                        <a:t>11.27%</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IN" sz="1600" dirty="0"/>
                        <a:t>5 Years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dirty="0"/>
                        <a:t>11.09%</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IN" sz="1600" dirty="0"/>
                        <a:t>3 Years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dirty="0"/>
                        <a:t>10.64%</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aphicFrame>
        <p:nvGraphicFramePr>
          <p:cNvPr id="137" name="Google Shape;137;p8"/>
          <p:cNvGraphicFramePr/>
          <p:nvPr/>
        </p:nvGraphicFramePr>
        <p:xfrm>
          <a:off x="5971586" y="3701017"/>
          <a:ext cx="6005067" cy="2950339"/>
        </p:xfrm>
        <a:graphic>
          <a:graphicData uri="http://schemas.openxmlformats.org/drawingml/2006/chart">
            <c:chart xmlns:c="http://schemas.openxmlformats.org/drawingml/2006/chart" xmlns:r="http://schemas.openxmlformats.org/officeDocument/2006/relationships" r:id="rId3"/>
          </a:graphicData>
        </a:graphic>
      </p:graphicFrame>
      <p:sp>
        <p:nvSpPr>
          <p:cNvPr id="138" name="Google Shape;138;p8"/>
          <p:cNvSpPr/>
          <p:nvPr/>
        </p:nvSpPr>
        <p:spPr>
          <a:xfrm>
            <a:off x="0" y="0"/>
            <a:ext cx="12192000" cy="107302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8"/>
          <p:cNvSpPr txBox="1">
            <a:spLocks noGrp="1"/>
          </p:cNvSpPr>
          <p:nvPr>
            <p:ph type="title"/>
          </p:nvPr>
        </p:nvSpPr>
        <p:spPr>
          <a:xfrm>
            <a:off x="0" y="0"/>
            <a:ext cx="10515600" cy="1073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Book Antiqua"/>
              <a:buNone/>
            </a:pPr>
            <a:r>
              <a:rPr lang="en-IN">
                <a:solidFill>
                  <a:schemeClr val="lt1"/>
                </a:solidFill>
                <a:latin typeface="Book Antiqua"/>
                <a:ea typeface="Book Antiqua"/>
                <a:cs typeface="Book Antiqua"/>
                <a:sym typeface="Book Antiqua"/>
              </a:rPr>
              <a:t> Approach and Methodology</a:t>
            </a:r>
            <a:endParaRPr/>
          </a:p>
        </p:txBody>
      </p:sp>
      <p:sp>
        <p:nvSpPr>
          <p:cNvPr id="140" name="Google Shape;140;p8"/>
          <p:cNvSpPr txBox="1"/>
          <p:nvPr/>
        </p:nvSpPr>
        <p:spPr>
          <a:xfrm>
            <a:off x="339012" y="1181961"/>
            <a:ext cx="5380653" cy="5607649"/>
          </a:xfrm>
          <a:prstGeom prst="rect">
            <a:avLst/>
          </a:prstGeom>
          <a:noFill/>
          <a:ln>
            <a:noFill/>
          </a:ln>
        </p:spPr>
        <p:txBody>
          <a:bodyPr spcFirstLastPara="1" wrap="square" lIns="91425" tIns="45700" rIns="91425" bIns="45700" anchor="ctr" anchorCtr="0">
            <a:spAutoFit/>
          </a:bodyPr>
          <a:lstStyle/>
          <a:p>
            <a:pPr marL="0" marR="0" lvl="0" indent="0" algn="l" rtl="0">
              <a:lnSpc>
                <a:spcPct val="160000"/>
              </a:lnSpc>
              <a:spcBef>
                <a:spcPts val="0"/>
              </a:spcBef>
              <a:spcAft>
                <a:spcPts val="0"/>
              </a:spcAft>
              <a:buNone/>
            </a:pPr>
            <a:r>
              <a:rPr lang="en-IN" sz="1600" b="1" dirty="0">
                <a:solidFill>
                  <a:schemeClr val="dk1"/>
                </a:solidFill>
                <a:latin typeface="Book Antiqua"/>
                <a:ea typeface="Book Antiqua"/>
                <a:cs typeface="Book Antiqua"/>
                <a:sym typeface="Book Antiqua"/>
              </a:rPr>
              <a:t>2.3 Risk-Free Rate- 10 Years Indian Govt bond Yield</a:t>
            </a:r>
            <a:endParaRPr dirty="0"/>
          </a:p>
          <a:p>
            <a:pPr marL="0" marR="0" lvl="0" indent="0" algn="l" rtl="0">
              <a:lnSpc>
                <a:spcPct val="160000"/>
              </a:lnSpc>
              <a:spcBef>
                <a:spcPts val="0"/>
              </a:spcBef>
              <a:spcAft>
                <a:spcPts val="0"/>
              </a:spcAft>
              <a:buNone/>
            </a:pPr>
            <a:r>
              <a:rPr lang="en-IN" sz="1600" dirty="0">
                <a:solidFill>
                  <a:schemeClr val="dk1"/>
                </a:solidFill>
                <a:latin typeface="Book Antiqua"/>
                <a:ea typeface="Book Antiqua"/>
                <a:cs typeface="Book Antiqua"/>
                <a:sym typeface="Book Antiqua"/>
              </a:rPr>
              <a:t>The risk-free rate is the basic driver for DCF valuation and is a metric of opportunity cost. It is a convention to use 10 years of government bond yield as the risk-free rate. However, it can be farther adjusted for country risk and default risk. But, since there is a lack of data for emerging markets, it is a tedious task to account for the same.</a:t>
            </a:r>
          </a:p>
          <a:p>
            <a:pPr marL="0" marR="0" lvl="0" indent="0" algn="l" rtl="0">
              <a:lnSpc>
                <a:spcPct val="160000"/>
              </a:lnSpc>
              <a:spcBef>
                <a:spcPts val="0"/>
              </a:spcBef>
              <a:spcAft>
                <a:spcPts val="0"/>
              </a:spcAft>
              <a:buNone/>
            </a:pPr>
            <a:r>
              <a:rPr lang="en-IN" sz="1600" dirty="0">
                <a:solidFill>
                  <a:schemeClr val="dk1"/>
                </a:solidFill>
                <a:latin typeface="Book Antiqua"/>
                <a:ea typeface="Book Antiqua"/>
                <a:cs typeface="Book Antiqua"/>
                <a:sym typeface="Book Antiqua"/>
              </a:rPr>
              <a:t>There could be an argument on which rate should be considered for the purpose of valuation. Since emerging markets had witnessed government bond yield as high as 12% in the early '90s and to ensure that valuation should be forward looking, the most recent rate (May 2023) is used for the purpose of valuation in this paper.</a:t>
            </a:r>
            <a:endParaRPr dirty="0"/>
          </a:p>
        </p:txBody>
      </p:sp>
      <p:graphicFrame>
        <p:nvGraphicFramePr>
          <p:cNvPr id="141" name="Google Shape;141;p8"/>
          <p:cNvGraphicFramePr/>
          <p:nvPr>
            <p:extLst>
              <p:ext uri="{D42A27DB-BD31-4B8C-83A1-F6EECF244321}">
                <p14:modId xmlns:p14="http://schemas.microsoft.com/office/powerpoint/2010/main" val="2973439499"/>
              </p:ext>
            </p:extLst>
          </p:nvPr>
        </p:nvGraphicFramePr>
        <p:xfrm>
          <a:off x="5971592" y="1251673"/>
          <a:ext cx="6005075" cy="2225100"/>
        </p:xfrm>
        <a:graphic>
          <a:graphicData uri="http://schemas.openxmlformats.org/drawingml/2006/table">
            <a:tbl>
              <a:tblPr firstRow="1" bandRow="1">
                <a:noFill/>
                <a:tableStyleId>{A885B72E-DA39-4FE1-B228-F945905D27A4}</a:tableStyleId>
              </a:tblPr>
              <a:tblGrid>
                <a:gridCol w="3088125">
                  <a:extLst>
                    <a:ext uri="{9D8B030D-6E8A-4147-A177-3AD203B41FA5}">
                      <a16:colId xmlns:a16="http://schemas.microsoft.com/office/drawing/2014/main" val="20000"/>
                    </a:ext>
                  </a:extLst>
                </a:gridCol>
                <a:gridCol w="291695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IN" sz="1600">
                          <a:latin typeface="Book Antiqua"/>
                          <a:ea typeface="Book Antiqua"/>
                          <a:cs typeface="Book Antiqua"/>
                          <a:sym typeface="Book Antiqua"/>
                        </a:rPr>
                        <a:t>Compounded Years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F3864"/>
                    </a:solidFill>
                  </a:tcPr>
                </a:tc>
                <a:tc>
                  <a:txBody>
                    <a:bodyPr/>
                    <a:lstStyle/>
                    <a:p>
                      <a:pPr marL="0" marR="0" lvl="0" indent="0" algn="ctr" rtl="0">
                        <a:spcBef>
                          <a:spcPts val="0"/>
                        </a:spcBef>
                        <a:spcAft>
                          <a:spcPts val="0"/>
                        </a:spcAft>
                        <a:buNone/>
                      </a:pPr>
                      <a:r>
                        <a:rPr lang="en-IN" sz="1600"/>
                        <a:t>10 Years Indian Govt bond Yield</a:t>
                      </a:r>
                      <a:endParaRPr sz="16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F3864"/>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IN" sz="1600"/>
                        <a:t>20 Years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7.30%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IN" sz="1600"/>
                        <a:t>15 Years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7.45%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IN" sz="1600"/>
                        <a:t>10 Years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6.86%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IN" sz="1600"/>
                        <a:t>5 Years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dirty="0"/>
                        <a:t>6.82%</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IN" sz="1600" dirty="0"/>
                        <a:t>As on May 2, 2023</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dirty="0"/>
                        <a:t>6.99%</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graphicFrame>
        <p:nvGraphicFramePr>
          <p:cNvPr id="146" name="Google Shape;146;p9"/>
          <p:cNvGraphicFramePr/>
          <p:nvPr/>
        </p:nvGraphicFramePr>
        <p:xfrm>
          <a:off x="5971586" y="3701017"/>
          <a:ext cx="6005067" cy="2950339"/>
        </p:xfrm>
        <a:graphic>
          <a:graphicData uri="http://schemas.openxmlformats.org/drawingml/2006/chart">
            <c:chart xmlns:c="http://schemas.openxmlformats.org/drawingml/2006/chart" xmlns:r="http://schemas.openxmlformats.org/officeDocument/2006/relationships" r:id="rId3"/>
          </a:graphicData>
        </a:graphic>
      </p:graphicFrame>
      <p:sp>
        <p:nvSpPr>
          <p:cNvPr id="147" name="Google Shape;147;p9"/>
          <p:cNvSpPr/>
          <p:nvPr/>
        </p:nvSpPr>
        <p:spPr>
          <a:xfrm>
            <a:off x="0" y="0"/>
            <a:ext cx="12192000" cy="107302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9"/>
          <p:cNvSpPr txBox="1">
            <a:spLocks noGrp="1"/>
          </p:cNvSpPr>
          <p:nvPr>
            <p:ph type="title"/>
          </p:nvPr>
        </p:nvSpPr>
        <p:spPr>
          <a:xfrm>
            <a:off x="0" y="0"/>
            <a:ext cx="10515600" cy="10730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Book Antiqua"/>
              <a:buNone/>
            </a:pPr>
            <a:r>
              <a:rPr lang="en-IN">
                <a:solidFill>
                  <a:schemeClr val="lt1"/>
                </a:solidFill>
                <a:latin typeface="Book Antiqua"/>
                <a:ea typeface="Book Antiqua"/>
                <a:cs typeface="Book Antiqua"/>
                <a:sym typeface="Book Antiqua"/>
              </a:rPr>
              <a:t> Approach and Methodology</a:t>
            </a:r>
            <a:endParaRPr/>
          </a:p>
        </p:txBody>
      </p:sp>
      <p:sp>
        <p:nvSpPr>
          <p:cNvPr id="149" name="Google Shape;149;p9"/>
          <p:cNvSpPr txBox="1"/>
          <p:nvPr/>
        </p:nvSpPr>
        <p:spPr>
          <a:xfrm>
            <a:off x="339012" y="1096176"/>
            <a:ext cx="5380653" cy="5853870"/>
          </a:xfrm>
          <a:prstGeom prst="rect">
            <a:avLst/>
          </a:prstGeom>
          <a:noFill/>
          <a:ln>
            <a:noFill/>
          </a:ln>
        </p:spPr>
        <p:txBody>
          <a:bodyPr spcFirstLastPara="1" wrap="square" lIns="91425" tIns="45700" rIns="91425" bIns="45700" anchor="ctr" anchorCtr="0">
            <a:spAutoFit/>
          </a:bodyPr>
          <a:lstStyle/>
          <a:p>
            <a:pPr marL="0" marR="0" lvl="0" indent="0" algn="l" rtl="0">
              <a:lnSpc>
                <a:spcPct val="160000"/>
              </a:lnSpc>
              <a:spcBef>
                <a:spcPts val="0"/>
              </a:spcBef>
              <a:spcAft>
                <a:spcPts val="0"/>
              </a:spcAft>
              <a:buNone/>
            </a:pPr>
            <a:r>
              <a:rPr lang="en-IN" sz="1600" b="1" dirty="0">
                <a:solidFill>
                  <a:schemeClr val="dk1"/>
                </a:solidFill>
                <a:latin typeface="Book Antiqua"/>
                <a:ea typeface="Book Antiqua"/>
                <a:cs typeface="Book Antiqua"/>
                <a:sym typeface="Book Antiqua"/>
              </a:rPr>
              <a:t>2.4 Implied Market Risk Premium</a:t>
            </a:r>
            <a:endParaRPr dirty="0"/>
          </a:p>
          <a:p>
            <a:pPr marL="0" marR="0" lvl="0" indent="0" algn="l" rtl="0">
              <a:lnSpc>
                <a:spcPct val="160000"/>
              </a:lnSpc>
              <a:spcBef>
                <a:spcPts val="0"/>
              </a:spcBef>
              <a:spcAft>
                <a:spcPts val="0"/>
              </a:spcAft>
              <a:buNone/>
            </a:pPr>
            <a:r>
              <a:rPr lang="en-IN" sz="1600" dirty="0">
                <a:solidFill>
                  <a:schemeClr val="dk1"/>
                </a:solidFill>
                <a:latin typeface="Book Antiqua"/>
                <a:ea typeface="Book Antiqua"/>
                <a:cs typeface="Book Antiqua"/>
                <a:sym typeface="Book Antiqua"/>
              </a:rPr>
              <a:t>The market risk premium is the additional return that's expected on an index or portfolio of investments above the given risk free rate. The market risk premium is equal to the slope of the security market line (SML).</a:t>
            </a:r>
            <a:endParaRPr dirty="0"/>
          </a:p>
          <a:p>
            <a:pPr marL="0" marR="0" lvl="0" indent="0" algn="l" rtl="0">
              <a:spcBef>
                <a:spcPts val="0"/>
              </a:spcBef>
              <a:spcAft>
                <a:spcPts val="0"/>
              </a:spcAft>
              <a:buNone/>
            </a:pPr>
            <a:endParaRPr sz="1600" dirty="0">
              <a:solidFill>
                <a:schemeClr val="dk1"/>
              </a:solidFill>
              <a:latin typeface="Book Antiqua"/>
              <a:ea typeface="Book Antiqua"/>
              <a:cs typeface="Book Antiqua"/>
              <a:sym typeface="Book Antiqua"/>
            </a:endParaRPr>
          </a:p>
          <a:p>
            <a:pPr marL="0" marR="0" lvl="0" indent="0" algn="l" rtl="0">
              <a:lnSpc>
                <a:spcPct val="160000"/>
              </a:lnSpc>
              <a:spcBef>
                <a:spcPts val="0"/>
              </a:spcBef>
              <a:spcAft>
                <a:spcPts val="0"/>
              </a:spcAft>
              <a:buNone/>
            </a:pPr>
            <a:r>
              <a:rPr lang="en-IN" sz="1600" dirty="0">
                <a:solidFill>
                  <a:schemeClr val="dk1"/>
                </a:solidFill>
                <a:latin typeface="Book Antiqua"/>
                <a:ea typeface="Book Antiqua"/>
                <a:cs typeface="Book Antiqua"/>
                <a:sym typeface="Book Antiqua"/>
              </a:rPr>
              <a:t>It is the incentive for assuming risk beyond government bonds over equity markets in general.</a:t>
            </a:r>
            <a:endParaRPr dirty="0"/>
          </a:p>
          <a:p>
            <a:pPr marL="0" marR="0" lvl="0" indent="0" algn="l" rtl="0">
              <a:lnSpc>
                <a:spcPct val="160000"/>
              </a:lnSpc>
              <a:spcBef>
                <a:spcPts val="0"/>
              </a:spcBef>
              <a:spcAft>
                <a:spcPts val="0"/>
              </a:spcAft>
              <a:buNone/>
            </a:pPr>
            <a:r>
              <a:rPr lang="en-IN" sz="1600" dirty="0">
                <a:solidFill>
                  <a:schemeClr val="dk1"/>
                </a:solidFill>
                <a:latin typeface="Book Antiqua"/>
                <a:ea typeface="Book Antiqua"/>
                <a:cs typeface="Book Antiqua"/>
                <a:sym typeface="Book Antiqua"/>
              </a:rPr>
              <a:t>A higher MRP indicates a cautious market where the investors are defensive while investing in equities and represent their willingness to pay a lower price for the same cash flows and earnings.</a:t>
            </a:r>
          </a:p>
          <a:p>
            <a:pPr marL="0" marR="0" lvl="0" indent="0" algn="l" rtl="0">
              <a:lnSpc>
                <a:spcPct val="160000"/>
              </a:lnSpc>
              <a:spcBef>
                <a:spcPts val="0"/>
              </a:spcBef>
              <a:spcAft>
                <a:spcPts val="0"/>
              </a:spcAft>
              <a:buNone/>
            </a:pPr>
            <a:endParaRPr dirty="0">
              <a:solidFill>
                <a:schemeClr val="dk1"/>
              </a:solidFill>
              <a:latin typeface="Book Antiqua"/>
              <a:ea typeface="Book Antiqua"/>
              <a:cs typeface="Book Antiqua"/>
              <a:sym typeface="Book Antiqua"/>
            </a:endParaRPr>
          </a:p>
          <a:p>
            <a:pPr marL="0" marR="0" lvl="0" indent="0" algn="l" rtl="0">
              <a:lnSpc>
                <a:spcPct val="160000"/>
              </a:lnSpc>
              <a:spcBef>
                <a:spcPts val="0"/>
              </a:spcBef>
              <a:spcAft>
                <a:spcPts val="0"/>
              </a:spcAft>
              <a:buNone/>
            </a:pPr>
            <a:r>
              <a:rPr lang="en-IN" sz="1600" dirty="0">
                <a:solidFill>
                  <a:schemeClr val="dk1"/>
                </a:solidFill>
                <a:latin typeface="Book Antiqua"/>
                <a:ea typeface="Book Antiqua"/>
                <a:cs typeface="Book Antiqua"/>
                <a:sym typeface="Book Antiqua"/>
              </a:rPr>
              <a:t>Implied MRP is reverse calculated by considering current index value and expected FCFEs.</a:t>
            </a:r>
            <a:endParaRPr dirty="0"/>
          </a:p>
        </p:txBody>
      </p:sp>
      <p:graphicFrame>
        <p:nvGraphicFramePr>
          <p:cNvPr id="150" name="Google Shape;150;p9"/>
          <p:cNvGraphicFramePr/>
          <p:nvPr>
            <p:extLst>
              <p:ext uri="{D42A27DB-BD31-4B8C-83A1-F6EECF244321}">
                <p14:modId xmlns:p14="http://schemas.microsoft.com/office/powerpoint/2010/main" val="716055778"/>
              </p:ext>
            </p:extLst>
          </p:nvPr>
        </p:nvGraphicFramePr>
        <p:xfrm>
          <a:off x="5971592" y="1251673"/>
          <a:ext cx="6005075" cy="2225100"/>
        </p:xfrm>
        <a:graphic>
          <a:graphicData uri="http://schemas.openxmlformats.org/drawingml/2006/table">
            <a:tbl>
              <a:tblPr firstRow="1" bandRow="1">
                <a:noFill/>
                <a:tableStyleId>{A885B72E-DA39-4FE1-B228-F945905D27A4}</a:tableStyleId>
              </a:tblPr>
              <a:tblGrid>
                <a:gridCol w="3088125">
                  <a:extLst>
                    <a:ext uri="{9D8B030D-6E8A-4147-A177-3AD203B41FA5}">
                      <a16:colId xmlns:a16="http://schemas.microsoft.com/office/drawing/2014/main" val="20000"/>
                    </a:ext>
                  </a:extLst>
                </a:gridCol>
                <a:gridCol w="291695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IN" sz="1600">
                          <a:latin typeface="Book Antiqua"/>
                          <a:ea typeface="Book Antiqua"/>
                          <a:cs typeface="Book Antiqua"/>
                          <a:sym typeface="Book Antiqua"/>
                        </a:rPr>
                        <a:t>Compounded Years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F3864"/>
                    </a:solidFill>
                  </a:tcPr>
                </a:tc>
                <a:tc>
                  <a:txBody>
                    <a:bodyPr/>
                    <a:lstStyle/>
                    <a:p>
                      <a:pPr marL="0" marR="0" lvl="0" indent="0" algn="ctr" rtl="0">
                        <a:spcBef>
                          <a:spcPts val="0"/>
                        </a:spcBef>
                        <a:spcAft>
                          <a:spcPts val="0"/>
                        </a:spcAft>
                        <a:buNone/>
                      </a:pPr>
                      <a:r>
                        <a:rPr lang="en-IN" sz="1600"/>
                        <a:t>Implied Market Risk Premium</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F3864"/>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IN" sz="1600"/>
                        <a:t>20 Years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3.08%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IN" sz="1600"/>
                        <a:t>15 Years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2.60%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IN" sz="1600"/>
                        <a:t>7 Years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1.98%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IN" sz="1600"/>
                        <a:t>5 Years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t>1.91%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IN" sz="1600" dirty="0"/>
                        <a:t>As on May 2, 2023</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dirty="0"/>
                        <a:t>2.08%</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1144</Words>
  <Application>Microsoft Office PowerPoint</Application>
  <PresentationFormat>Widescreen</PresentationFormat>
  <Paragraphs>145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Book Antiqua</vt:lpstr>
      <vt:lpstr>Calibri</vt:lpstr>
      <vt:lpstr>Arial</vt:lpstr>
      <vt:lpstr>Office Theme</vt:lpstr>
      <vt:lpstr>Valuing S&amp;P BSE SENSEX Approach and Methodology Paper</vt:lpstr>
      <vt:lpstr> Contents</vt:lpstr>
      <vt:lpstr> Contents</vt:lpstr>
      <vt:lpstr> Context</vt:lpstr>
      <vt:lpstr> Contents</vt:lpstr>
      <vt:lpstr> Approach and Methodology</vt:lpstr>
      <vt:lpstr> Approach and Methodology</vt:lpstr>
      <vt:lpstr> Approach and Methodology</vt:lpstr>
      <vt:lpstr> Approach and Methodology</vt:lpstr>
      <vt:lpstr> Contents</vt:lpstr>
      <vt:lpstr> Valuation</vt:lpstr>
      <vt:lpstr> Contents</vt:lpstr>
      <vt:lpstr> Sources and Disclaimer</vt:lpstr>
      <vt:lpstr> Thank you for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Valuing S&amp;P BSE SENSEX Approach and Methodology Paper  May 2023</dc:title>
  <dc:creator>Ishan Gupta</dc:creator>
  <cp:lastModifiedBy>Prashant Kumar</cp:lastModifiedBy>
  <cp:revision>3</cp:revision>
  <dcterms:created xsi:type="dcterms:W3CDTF">2023-04-07T14:26:03Z</dcterms:created>
  <dcterms:modified xsi:type="dcterms:W3CDTF">2024-04-26T17:43:22Z</dcterms:modified>
</cp:coreProperties>
</file>