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
      <p:font typeface="Alfa Slab On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iDeGQwGms11woBlRcs9XxZVuJ9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Roboto-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AlfaSlabOne-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f1551fa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0f1551fab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f1551fab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0f1551fab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be6794a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be6794a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g22be6794a9a_0_927"/>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g22be6794a9a_0_927"/>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g22be6794a9a_0_927"/>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g22be6794a9a_0_9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g22be6794a9a_0_964"/>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g22be6794a9a_0_964"/>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g22be6794a9a_0_9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g22be6794a9a_0_9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g22be6794a9a_0_932"/>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g22be6794a9a_0_9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g22be6794a9a_0_9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g22be6794a9a_0_9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g22be6794a9a_0_9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g22be6794a9a_0_9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g22be6794a9a_0_93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2be6794a9a_0_93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g22be6794a9a_0_9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g22be6794a9a_0_9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g22be6794a9a_0_9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g22be6794a9a_0_94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g22be6794a9a_0_94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g22be6794a9a_0_9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g22be6794a9a_0_951"/>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g22be6794a9a_0_9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g22be6794a9a_0_954"/>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g22be6794a9a_0_95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g22be6794a9a_0_954"/>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g22be6794a9a_0_954"/>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g22be6794a9a_0_95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g22be6794a9a_0_9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g22be6794a9a_0_961"/>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g22be6794a9a_0_9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g22be6794a9a_0_9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g22be6794a9a_0_9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g22be6794a9a_0_9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
          <p:cNvPicPr preferRelativeResize="0"/>
          <p:nvPr/>
        </p:nvPicPr>
        <p:blipFill rotWithShape="1">
          <a:blip r:embed="rId3">
            <a:alphaModFix/>
          </a:blip>
          <a:srcRect b="0" l="0" r="0" t="0"/>
          <a:stretch/>
        </p:blipFill>
        <p:spPr>
          <a:xfrm>
            <a:off x="4908675" y="1569850"/>
            <a:ext cx="4029309" cy="2239624"/>
          </a:xfrm>
          <a:prstGeom prst="rect">
            <a:avLst/>
          </a:prstGeom>
          <a:noFill/>
          <a:ln>
            <a:noFill/>
          </a:ln>
        </p:spPr>
      </p:pic>
      <p:sp>
        <p:nvSpPr>
          <p:cNvPr id="57" name="Google Shape;57;p1"/>
          <p:cNvSpPr txBox="1"/>
          <p:nvPr>
            <p:ph type="ctrTitle"/>
          </p:nvPr>
        </p:nvSpPr>
        <p:spPr>
          <a:xfrm>
            <a:off x="420275" y="1365964"/>
            <a:ext cx="7136700" cy="10224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77777"/>
              <a:buNone/>
            </a:pPr>
            <a:r>
              <a:rPr lang="en"/>
              <a:t>TWITTER SENTIMENT ANALYSIS</a:t>
            </a:r>
            <a:endParaRPr/>
          </a:p>
        </p:txBody>
      </p:sp>
      <p:sp>
        <p:nvSpPr>
          <p:cNvPr id="58" name="Google Shape;58;p1"/>
          <p:cNvSpPr txBox="1"/>
          <p:nvPr>
            <p:ph idx="1" type="subTitle"/>
          </p:nvPr>
        </p:nvSpPr>
        <p:spPr>
          <a:xfrm>
            <a:off x="372475" y="2988725"/>
            <a:ext cx="8183700" cy="861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1879">
                <a:solidFill>
                  <a:srgbClr val="000000"/>
                </a:solidFill>
              </a:rPr>
              <a:t>Prashanth Javaji(RA2011026010002)</a:t>
            </a:r>
            <a:endParaRPr sz="1879">
              <a:solidFill>
                <a:srgbClr val="000000"/>
              </a:solidFill>
            </a:endParaRPr>
          </a:p>
          <a:p>
            <a:pPr indent="0" lvl="0" marL="0" rtl="0" algn="l">
              <a:lnSpc>
                <a:spcPct val="80000"/>
              </a:lnSpc>
              <a:spcBef>
                <a:spcPts val="0"/>
              </a:spcBef>
              <a:spcAft>
                <a:spcPts val="0"/>
              </a:spcAft>
              <a:buSzPts val="770"/>
              <a:buNone/>
            </a:pPr>
            <a:r>
              <a:rPr lang="en" sz="1879">
                <a:solidFill>
                  <a:srgbClr val="000000"/>
                </a:solidFill>
              </a:rPr>
              <a:t>Vivek Reddy D(RA2011026010059)</a:t>
            </a:r>
            <a:endParaRPr sz="1879">
              <a:solidFill>
                <a:srgbClr val="000000"/>
              </a:solidFill>
            </a:endParaRPr>
          </a:p>
          <a:p>
            <a:pPr indent="0" lvl="0" marL="0" rtl="0" algn="l">
              <a:lnSpc>
                <a:spcPct val="80000"/>
              </a:lnSpc>
              <a:spcBef>
                <a:spcPts val="0"/>
              </a:spcBef>
              <a:spcAft>
                <a:spcPts val="0"/>
              </a:spcAft>
              <a:buSzPts val="770"/>
              <a:buNone/>
            </a:pPr>
            <a:r>
              <a:rPr lang="en" sz="1879">
                <a:solidFill>
                  <a:srgbClr val="000000"/>
                </a:solidFill>
              </a:rPr>
              <a:t>Suhas A(RA2011026010050)</a:t>
            </a:r>
            <a:endParaRPr sz="1879">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9"/>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n" sz="4500">
                <a:solidFill>
                  <a:schemeClr val="dk2"/>
                </a:solidFill>
              </a:rPr>
              <a:t>ITS LOGISTIC REGRESSION</a:t>
            </a:r>
            <a:endParaRPr sz="5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0"/>
          <p:cNvSpPr txBox="1"/>
          <p:nvPr>
            <p:ph idx="1" type="body"/>
          </p:nvPr>
        </p:nvSpPr>
        <p:spPr>
          <a:xfrm>
            <a:off x="241225" y="1391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2"/>
                </a:solidFill>
              </a:rPr>
              <a:t>We made use of three </a:t>
            </a:r>
            <a:r>
              <a:rPr lang="en" sz="1700">
                <a:solidFill>
                  <a:schemeClr val="dk2"/>
                </a:solidFill>
                <a:highlight>
                  <a:srgbClr val="FFFFFF"/>
                </a:highlight>
              </a:rPr>
              <a:t>use the following evaluation parameters to check the performance of the models respectively :</a:t>
            </a:r>
            <a:endParaRPr sz="1700">
              <a:solidFill>
                <a:schemeClr val="dk2"/>
              </a:solidFill>
              <a:highlight>
                <a:srgbClr val="FFFFFF"/>
              </a:highlight>
            </a:endParaRPr>
          </a:p>
          <a:p>
            <a:pPr indent="-336550" lvl="0" marL="457200" rtl="0" algn="l">
              <a:lnSpc>
                <a:spcPct val="115000"/>
              </a:lnSpc>
              <a:spcBef>
                <a:spcPts val="1200"/>
              </a:spcBef>
              <a:spcAft>
                <a:spcPts val="0"/>
              </a:spcAft>
              <a:buClr>
                <a:schemeClr val="dk2"/>
              </a:buClr>
              <a:buSzPts val="1700"/>
              <a:buFont typeface="Source Sans Pro"/>
              <a:buChar char="●"/>
            </a:pPr>
            <a:r>
              <a:rPr lang="en" sz="1700">
                <a:solidFill>
                  <a:schemeClr val="dk2"/>
                </a:solidFill>
                <a:highlight>
                  <a:srgbClr val="FFFFFF"/>
                </a:highlight>
              </a:rPr>
              <a:t>Accuracy Score</a:t>
            </a:r>
            <a:endParaRPr sz="1700">
              <a:solidFill>
                <a:schemeClr val="dk2"/>
              </a:solidFill>
              <a:highlight>
                <a:srgbClr val="FFFFFF"/>
              </a:highlight>
            </a:endParaRPr>
          </a:p>
          <a:p>
            <a:pPr indent="-336550" lvl="0" marL="457200" rtl="0" algn="l">
              <a:lnSpc>
                <a:spcPct val="115000"/>
              </a:lnSpc>
              <a:spcBef>
                <a:spcPts val="0"/>
              </a:spcBef>
              <a:spcAft>
                <a:spcPts val="0"/>
              </a:spcAft>
              <a:buClr>
                <a:schemeClr val="dk2"/>
              </a:buClr>
              <a:buSzPts val="1700"/>
              <a:buFont typeface="Source Sans Pro"/>
              <a:buChar char="●"/>
            </a:pPr>
            <a:r>
              <a:rPr lang="en" sz="1700">
                <a:solidFill>
                  <a:schemeClr val="dk2"/>
                </a:solidFill>
                <a:highlight>
                  <a:srgbClr val="FFFFFF"/>
                </a:highlight>
              </a:rPr>
              <a:t>Confusion Matrix with Plot</a:t>
            </a:r>
            <a:endParaRPr sz="1700">
              <a:solidFill>
                <a:schemeClr val="dk2"/>
              </a:solidFill>
              <a:highlight>
                <a:srgbClr val="FFFFFF"/>
              </a:highlight>
            </a:endParaRPr>
          </a:p>
          <a:p>
            <a:pPr indent="-336550" lvl="0" marL="457200" rtl="0" algn="l">
              <a:lnSpc>
                <a:spcPct val="115000"/>
              </a:lnSpc>
              <a:spcBef>
                <a:spcPts val="0"/>
              </a:spcBef>
              <a:spcAft>
                <a:spcPts val="0"/>
              </a:spcAft>
              <a:buClr>
                <a:schemeClr val="dk2"/>
              </a:buClr>
              <a:buSzPts val="1700"/>
              <a:buFont typeface="Source Sans Pro"/>
              <a:buChar char="●"/>
            </a:pPr>
            <a:r>
              <a:rPr lang="en" sz="1700">
                <a:solidFill>
                  <a:schemeClr val="dk2"/>
                </a:solidFill>
                <a:highlight>
                  <a:srgbClr val="FFFFFF"/>
                </a:highlight>
              </a:rPr>
              <a:t>ROC-AUC Curve</a:t>
            </a:r>
            <a:endParaRPr sz="1700">
              <a:solidFill>
                <a:schemeClr val="dk2"/>
              </a:solidFill>
              <a:highlight>
                <a:srgbClr val="FFFFFF"/>
              </a:highlight>
            </a:endParaRPr>
          </a:p>
          <a:p>
            <a:pPr indent="0" lvl="0" marL="0" rtl="0" algn="l">
              <a:lnSpc>
                <a:spcPct val="115000"/>
              </a:lnSpc>
              <a:spcBef>
                <a:spcPts val="0"/>
              </a:spcBef>
              <a:spcAft>
                <a:spcPts val="0"/>
              </a:spcAft>
              <a:buSzPts val="1800"/>
              <a:buNone/>
            </a:pPr>
            <a:r>
              <a:t/>
            </a:r>
            <a:endParaRPr sz="1700">
              <a:solidFill>
                <a:schemeClr val="dk2"/>
              </a:solidFill>
              <a:highlight>
                <a:srgbClr val="FFFFFF"/>
              </a:highlight>
            </a:endParaRPr>
          </a:p>
          <a:p>
            <a:pPr indent="0" lvl="0" marL="0" rtl="0" algn="l">
              <a:lnSpc>
                <a:spcPct val="183333"/>
              </a:lnSpc>
              <a:spcBef>
                <a:spcPts val="0"/>
              </a:spcBef>
              <a:spcAft>
                <a:spcPts val="0"/>
              </a:spcAft>
              <a:buSzPts val="1800"/>
              <a:buNone/>
            </a:pPr>
            <a:r>
              <a:rPr b="1" lang="en" sz="1700">
                <a:solidFill>
                  <a:srgbClr val="222222"/>
                </a:solidFill>
                <a:highlight>
                  <a:srgbClr val="FFFFFF"/>
                </a:highlight>
              </a:rPr>
              <a:t>Accuracy:</a:t>
            </a:r>
            <a:r>
              <a:rPr lang="en" sz="1700">
                <a:solidFill>
                  <a:srgbClr val="222222"/>
                </a:solidFill>
                <a:highlight>
                  <a:srgbClr val="FFFFFF"/>
                </a:highlight>
              </a:rPr>
              <a:t> As far as the accuracy of the model is concerned Logistic Regression performs better than SVM which in turn performs better than Bernoulli Naive Bayes.</a:t>
            </a:r>
            <a:endParaRPr sz="1700">
              <a:solidFill>
                <a:srgbClr val="222222"/>
              </a:solidFill>
              <a:highlight>
                <a:srgbClr val="FFFFFF"/>
              </a:highlight>
            </a:endParaRPr>
          </a:p>
          <a:p>
            <a:pPr indent="0" lvl="0" marL="0" rtl="0" algn="l">
              <a:lnSpc>
                <a:spcPct val="183333"/>
              </a:lnSpc>
              <a:spcBef>
                <a:spcPts val="1200"/>
              </a:spcBef>
              <a:spcAft>
                <a:spcPts val="0"/>
              </a:spcAft>
              <a:buSzPts val="1800"/>
              <a:buNone/>
            </a:pPr>
            <a:r>
              <a:rPr b="1" lang="en" sz="1700">
                <a:solidFill>
                  <a:srgbClr val="222222"/>
                </a:solidFill>
                <a:highlight>
                  <a:srgbClr val="FFFFFF"/>
                </a:highlight>
              </a:rPr>
              <a:t>F1-score:</a:t>
            </a:r>
            <a:r>
              <a:rPr lang="en" sz="1700">
                <a:solidFill>
                  <a:srgbClr val="222222"/>
                </a:solidFill>
                <a:highlight>
                  <a:srgbClr val="FFFFFF"/>
                </a:highlight>
              </a:rPr>
              <a:t> The F1 Scores for class 0 and class 1 are :</a:t>
            </a:r>
            <a:endParaRPr sz="1700">
              <a:solidFill>
                <a:srgbClr val="222222"/>
              </a:solidFill>
              <a:highlight>
                <a:srgbClr val="FFFFFF"/>
              </a:highlight>
            </a:endParaRPr>
          </a:p>
          <a:p>
            <a:pPr indent="0" lvl="0" marL="0" rtl="0" algn="l">
              <a:lnSpc>
                <a:spcPct val="183333"/>
              </a:lnSpc>
              <a:spcBef>
                <a:spcPts val="1200"/>
              </a:spcBef>
              <a:spcAft>
                <a:spcPts val="0"/>
              </a:spcAft>
              <a:buSzPts val="1800"/>
              <a:buNone/>
            </a:pPr>
            <a:r>
              <a:rPr lang="en" sz="1700">
                <a:solidFill>
                  <a:srgbClr val="222222"/>
                </a:solidFill>
                <a:highlight>
                  <a:srgbClr val="FFFFFF"/>
                </a:highlight>
              </a:rPr>
              <a:t>(a) For class 0: Bernoulli Naive Bayes(accuracy = 0.90) &lt; SVM (accuracy =0.91) &lt; Logistic Regression (accuracy = 0.92)</a:t>
            </a:r>
            <a:endParaRPr sz="1700">
              <a:solidFill>
                <a:schemeClr val="dk2"/>
              </a:solidFill>
              <a:highlight>
                <a:srgbClr val="FFFFFF"/>
              </a:highlight>
            </a:endParaRPr>
          </a:p>
          <a:p>
            <a:pPr indent="0" lvl="0" marL="0" rtl="0" algn="l">
              <a:lnSpc>
                <a:spcPct val="183333"/>
              </a:lnSpc>
              <a:spcBef>
                <a:spcPts val="1200"/>
              </a:spcBef>
              <a:spcAft>
                <a:spcPts val="0"/>
              </a:spcAft>
              <a:buSzPts val="1800"/>
              <a:buNone/>
            </a:pPr>
            <a:r>
              <a:t/>
            </a:r>
            <a:endParaRPr sz="1700">
              <a:solidFill>
                <a:schemeClr val="dk2"/>
              </a:solidFill>
              <a:highlight>
                <a:srgbClr val="FFFFFF"/>
              </a:highlight>
              <a:latin typeface="Lato"/>
              <a:ea typeface="Lato"/>
              <a:cs typeface="Lato"/>
              <a:sym typeface="Lato"/>
            </a:endParaRPr>
          </a:p>
          <a:p>
            <a:pPr indent="0" lvl="0" marL="0" rtl="0" algn="l">
              <a:lnSpc>
                <a:spcPct val="115000"/>
              </a:lnSpc>
              <a:spcBef>
                <a:spcPts val="1200"/>
              </a:spcBef>
              <a:spcAft>
                <a:spcPts val="0"/>
              </a:spcAft>
              <a:buSzPts val="1800"/>
              <a:buNone/>
            </a:pPr>
            <a:r>
              <a:t/>
            </a:r>
            <a:endParaRPr sz="1700">
              <a:solidFill>
                <a:schemeClr val="dk2"/>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700">
              <a:solidFill>
                <a:schemeClr val="dk2"/>
              </a:solidFill>
              <a:highlight>
                <a:srgbClr val="FFFFFF"/>
              </a:highlight>
              <a:latin typeface="Lato"/>
              <a:ea typeface="Lato"/>
              <a:cs typeface="Lato"/>
              <a:sym typeface="Lato"/>
            </a:endParaRPr>
          </a:p>
          <a:p>
            <a:pPr indent="0" lvl="0" marL="0" rtl="0" algn="l">
              <a:lnSpc>
                <a:spcPct val="115000"/>
              </a:lnSpc>
              <a:spcBef>
                <a:spcPts val="0"/>
              </a:spcBef>
              <a:spcAft>
                <a:spcPts val="1200"/>
              </a:spcAft>
              <a:buSzPts val="1800"/>
              <a:buNone/>
            </a:pPr>
            <a:r>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ph idx="1" type="body"/>
          </p:nvPr>
        </p:nvSpPr>
        <p:spPr>
          <a:xfrm>
            <a:off x="238813" y="224823"/>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83333"/>
              </a:lnSpc>
              <a:spcBef>
                <a:spcPts val="0"/>
              </a:spcBef>
              <a:spcAft>
                <a:spcPts val="0"/>
              </a:spcAft>
              <a:buClr>
                <a:schemeClr val="dk2"/>
              </a:buClr>
              <a:buSzPts val="1100"/>
              <a:buFont typeface="Arial"/>
              <a:buNone/>
            </a:pPr>
            <a:r>
              <a:rPr lang="en" sz="1600">
                <a:solidFill>
                  <a:srgbClr val="222222"/>
                </a:solidFill>
                <a:highlight>
                  <a:srgbClr val="FFFFFF"/>
                </a:highlight>
                <a:latin typeface="Lato"/>
                <a:ea typeface="Lato"/>
                <a:cs typeface="Lato"/>
                <a:sym typeface="Lato"/>
              </a:rPr>
              <a:t>(b) For class 1: Bernoulli Naive Bayes (accuracy = 0.66) &lt; SVM (accuracy = 0.68) &lt; Logistic Regression (accuracy = 0.69)</a:t>
            </a:r>
            <a:endParaRPr sz="1600">
              <a:solidFill>
                <a:srgbClr val="222222"/>
              </a:solidFill>
              <a:highlight>
                <a:srgbClr val="FFFFFF"/>
              </a:highlight>
              <a:latin typeface="Lato"/>
              <a:ea typeface="Lato"/>
              <a:cs typeface="Lato"/>
              <a:sym typeface="Lato"/>
            </a:endParaRPr>
          </a:p>
          <a:p>
            <a:pPr indent="0" lvl="0" marL="0" rtl="0" algn="l">
              <a:lnSpc>
                <a:spcPct val="183333"/>
              </a:lnSpc>
              <a:spcBef>
                <a:spcPts val="1200"/>
              </a:spcBef>
              <a:spcAft>
                <a:spcPts val="0"/>
              </a:spcAft>
              <a:buClr>
                <a:schemeClr val="dk2"/>
              </a:buClr>
              <a:buSzPts val="1100"/>
              <a:buFont typeface="Arial"/>
              <a:buNone/>
            </a:pPr>
            <a:r>
              <a:rPr b="1" lang="en" sz="1600">
                <a:solidFill>
                  <a:srgbClr val="222222"/>
                </a:solidFill>
                <a:highlight>
                  <a:srgbClr val="FFFFFF"/>
                </a:highlight>
                <a:latin typeface="Lato"/>
                <a:ea typeface="Lato"/>
                <a:cs typeface="Lato"/>
                <a:sym typeface="Lato"/>
              </a:rPr>
              <a:t>AUC Score: </a:t>
            </a:r>
            <a:r>
              <a:rPr lang="en" sz="1600">
                <a:solidFill>
                  <a:srgbClr val="222222"/>
                </a:solidFill>
                <a:highlight>
                  <a:srgbClr val="FFFFFF"/>
                </a:highlight>
                <a:latin typeface="Lato"/>
                <a:ea typeface="Lato"/>
                <a:cs typeface="Lato"/>
                <a:sym typeface="Lato"/>
              </a:rPr>
              <a:t>All three models have the same ROC-AUC score.</a:t>
            </a:r>
            <a:endParaRPr sz="1600">
              <a:solidFill>
                <a:srgbClr val="222222"/>
              </a:solidFill>
              <a:highlight>
                <a:srgbClr val="FFFFFF"/>
              </a:highlight>
              <a:latin typeface="Lato"/>
              <a:ea typeface="Lato"/>
              <a:cs typeface="Lato"/>
              <a:sym typeface="Lato"/>
            </a:endParaRPr>
          </a:p>
          <a:p>
            <a:pPr indent="0" lvl="0" marL="0" rtl="0" algn="l">
              <a:lnSpc>
                <a:spcPct val="183333"/>
              </a:lnSpc>
              <a:spcBef>
                <a:spcPts val="1200"/>
              </a:spcBef>
              <a:spcAft>
                <a:spcPts val="0"/>
              </a:spcAft>
              <a:buClr>
                <a:schemeClr val="dk2"/>
              </a:buClr>
              <a:buSzPts val="1100"/>
              <a:buFont typeface="Arial"/>
              <a:buNone/>
            </a:pPr>
            <a:r>
              <a:rPr lang="en" sz="1600">
                <a:solidFill>
                  <a:srgbClr val="222222"/>
                </a:solidFill>
                <a:highlight>
                  <a:srgbClr val="FFFFFF"/>
                </a:highlight>
                <a:latin typeface="Lato"/>
                <a:ea typeface="Lato"/>
                <a:cs typeface="Lato"/>
                <a:sym typeface="Lato"/>
              </a:rPr>
              <a:t>We, therefore, conclude that the </a:t>
            </a:r>
            <a:r>
              <a:rPr b="1" lang="en" sz="2100">
                <a:solidFill>
                  <a:srgbClr val="222222"/>
                </a:solidFill>
                <a:highlight>
                  <a:srgbClr val="FFFFFF"/>
                </a:highlight>
                <a:latin typeface="Lato"/>
                <a:ea typeface="Lato"/>
                <a:cs typeface="Lato"/>
                <a:sym typeface="Lato"/>
              </a:rPr>
              <a:t>Logistic Regression</a:t>
            </a:r>
            <a:r>
              <a:rPr lang="en" sz="1600">
                <a:solidFill>
                  <a:srgbClr val="222222"/>
                </a:solidFill>
                <a:highlight>
                  <a:srgbClr val="FFFFFF"/>
                </a:highlight>
                <a:latin typeface="Lato"/>
                <a:ea typeface="Lato"/>
                <a:cs typeface="Lato"/>
                <a:sym typeface="Lato"/>
              </a:rPr>
              <a:t> is the best model for the above-given dataset.</a:t>
            </a:r>
            <a:endParaRPr sz="1600">
              <a:solidFill>
                <a:srgbClr val="222222"/>
              </a:solidFill>
              <a:highlight>
                <a:srgbClr val="FFFFFF"/>
              </a:highlight>
              <a:latin typeface="Lato"/>
              <a:ea typeface="Lato"/>
              <a:cs typeface="Lato"/>
              <a:sym typeface="Lato"/>
            </a:endParaRPr>
          </a:p>
          <a:p>
            <a:pPr indent="0" lvl="0" marL="0" rtl="0" algn="l">
              <a:lnSpc>
                <a:spcPct val="115000"/>
              </a:lnSpc>
              <a:spcBef>
                <a:spcPts val="1200"/>
              </a:spcBef>
              <a:spcAft>
                <a:spcPts val="1200"/>
              </a:spcAft>
              <a:buSzPts val="1800"/>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0f1551fab8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Sets:</a:t>
            </a:r>
            <a:endParaRPr/>
          </a:p>
        </p:txBody>
      </p:sp>
      <p:sp>
        <p:nvSpPr>
          <p:cNvPr id="128" name="Google Shape;128;g20f1551fab8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solidFill>
                  <a:schemeClr val="dk2"/>
                </a:solidFill>
                <a:highlight>
                  <a:schemeClr val="lt1"/>
                </a:highlight>
                <a:latin typeface="Roboto"/>
                <a:ea typeface="Roboto"/>
                <a:cs typeface="Roboto"/>
                <a:sym typeface="Roboto"/>
              </a:rPr>
              <a:t>The Twitter sentimental analysis mini project is based on a CSV file that contains data related to tweets. The dataset is a collection of tweets on a specific topic, and it includes information such as the tweet ID, timestamp, user, sentiment score, and the tweet text itself. The CSV file format is ideal for storing tabular data, and it is commonly used for this purpose.</a:t>
            </a:r>
            <a:endParaRPr sz="1600">
              <a:solidFill>
                <a:schemeClr val="dk2"/>
              </a:solidFill>
              <a:highlight>
                <a:schemeClr val="lt1"/>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sz="1600">
              <a:solidFill>
                <a:schemeClr val="dk2"/>
              </a:solidFill>
              <a:highlight>
                <a:schemeClr val="lt1"/>
              </a:highlight>
              <a:latin typeface="Roboto"/>
              <a:ea typeface="Roboto"/>
              <a:cs typeface="Roboto"/>
              <a:sym typeface="Roboto"/>
            </a:endParaRPr>
          </a:p>
          <a:p>
            <a:pPr indent="0" lvl="0" marL="0" rtl="0" algn="l">
              <a:lnSpc>
                <a:spcPct val="115000"/>
              </a:lnSpc>
              <a:spcBef>
                <a:spcPts val="0"/>
              </a:spcBef>
              <a:spcAft>
                <a:spcPts val="0"/>
              </a:spcAft>
              <a:buSzPts val="1800"/>
              <a:buNone/>
            </a:pPr>
            <a:r>
              <a:rPr lang="en" sz="1600">
                <a:solidFill>
                  <a:schemeClr val="dk2"/>
                </a:solidFill>
                <a:highlight>
                  <a:schemeClr val="lt1"/>
                </a:highlight>
                <a:latin typeface="Roboto"/>
                <a:ea typeface="Roboto"/>
                <a:cs typeface="Roboto"/>
                <a:sym typeface="Roboto"/>
              </a:rPr>
              <a:t>The objective of the project is to analyze the sentiments expressed in the tweets. This analysis involves using natural language processing techniques to identify and classify the polarity of the tweets as either positive, negative, or neutral. The project aims to provide insights into the sentiments of people towards a particular topic based on their tweets.</a:t>
            </a:r>
            <a:endParaRPr sz="1600">
              <a:solidFill>
                <a:schemeClr val="dk2"/>
              </a:solidFill>
              <a:highlight>
                <a:schemeClr val="lt1"/>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0f1551fab8_0_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4" name="Google Shape;134;g20f1551fab8_0_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2743200" rtl="0" algn="l">
              <a:lnSpc>
                <a:spcPct val="115000"/>
              </a:lnSpc>
              <a:spcBef>
                <a:spcPts val="0"/>
              </a:spcBef>
              <a:spcAft>
                <a:spcPts val="0"/>
              </a:spcAft>
              <a:buSzPts val="1800"/>
              <a:buNone/>
            </a:pPr>
            <a:r>
              <a:rPr lang="en" sz="4000">
                <a:solidFill>
                  <a:schemeClr val="dk2"/>
                </a:solidFill>
              </a:rPr>
              <a:t>THANK YOU</a:t>
            </a:r>
            <a:br>
              <a:rPr lang="en" sz="4000">
                <a:solidFill>
                  <a:schemeClr val="dk2"/>
                </a:solidFill>
              </a:rPr>
            </a:br>
            <a:endParaRPr sz="4000">
              <a:solidFill>
                <a:schemeClr val="dk2"/>
              </a:solidFill>
            </a:endParaRPr>
          </a:p>
        </p:txBody>
      </p:sp>
      <p:pic>
        <p:nvPicPr>
          <p:cNvPr id="135" name="Google Shape;135;g20f1551fab8_0_8"/>
          <p:cNvPicPr preferRelativeResize="0"/>
          <p:nvPr/>
        </p:nvPicPr>
        <p:blipFill rotWithShape="1">
          <a:blip r:embed="rId3">
            <a:alphaModFix/>
          </a:blip>
          <a:srcRect b="0" l="0" r="0" t="0"/>
          <a:stretch/>
        </p:blipFill>
        <p:spPr>
          <a:xfrm>
            <a:off x="2614425" y="2329250"/>
            <a:ext cx="4029309" cy="2239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311700" y="445025"/>
            <a:ext cx="52917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STATEMENT				</a:t>
            </a:r>
            <a:endParaRPr/>
          </a:p>
        </p:txBody>
      </p:sp>
      <p:pic>
        <p:nvPicPr>
          <p:cNvPr id="64" name="Google Shape;64;p2"/>
          <p:cNvPicPr preferRelativeResize="0"/>
          <p:nvPr/>
        </p:nvPicPr>
        <p:blipFill rotWithShape="1">
          <a:blip r:embed="rId3">
            <a:alphaModFix/>
          </a:blip>
          <a:srcRect b="0" l="0" r="0" t="0"/>
          <a:stretch/>
        </p:blipFill>
        <p:spPr>
          <a:xfrm>
            <a:off x="5603400" y="91525"/>
            <a:ext cx="2648039" cy="2480225"/>
          </a:xfrm>
          <a:prstGeom prst="rect">
            <a:avLst/>
          </a:prstGeom>
          <a:noFill/>
          <a:ln>
            <a:noFill/>
          </a:ln>
        </p:spPr>
      </p:pic>
      <p:pic>
        <p:nvPicPr>
          <p:cNvPr id="65" name="Google Shape;65;p2"/>
          <p:cNvPicPr preferRelativeResize="0"/>
          <p:nvPr/>
        </p:nvPicPr>
        <p:blipFill rotWithShape="1">
          <a:blip r:embed="rId4">
            <a:alphaModFix/>
          </a:blip>
          <a:srcRect b="0" l="0" r="0" t="0"/>
          <a:stretch/>
        </p:blipFill>
        <p:spPr>
          <a:xfrm>
            <a:off x="5383799" y="2611475"/>
            <a:ext cx="3497250" cy="2322751"/>
          </a:xfrm>
          <a:prstGeom prst="rect">
            <a:avLst/>
          </a:prstGeom>
          <a:noFill/>
          <a:ln>
            <a:noFill/>
          </a:ln>
        </p:spPr>
      </p:pic>
      <p:sp>
        <p:nvSpPr>
          <p:cNvPr id="66" name="Google Shape;66;p2"/>
          <p:cNvSpPr txBox="1"/>
          <p:nvPr>
            <p:ph idx="1" type="body"/>
          </p:nvPr>
        </p:nvSpPr>
        <p:spPr>
          <a:xfrm>
            <a:off x="187475" y="1306425"/>
            <a:ext cx="57474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sz="2150">
                <a:solidFill>
                  <a:srgbClr val="222222"/>
                </a:solidFill>
                <a:highlight>
                  <a:srgbClr val="FFFFFF"/>
                </a:highlight>
              </a:rPr>
              <a:t>we need to develop an Automated Machine Learning Sentiment Analysis Model to compute the customer perception. </a:t>
            </a:r>
            <a:r>
              <a:rPr lang="en" sz="2150">
                <a:solidFill>
                  <a:srgbClr val="222222"/>
                </a:solidFill>
                <a:highlight>
                  <a:srgbClr val="FFFFFF"/>
                </a:highlight>
              </a:rPr>
              <a:t>I</a:t>
            </a:r>
            <a:r>
              <a:rPr lang="en" sz="2150">
                <a:solidFill>
                  <a:srgbClr val="222222"/>
                </a:solidFill>
                <a:highlight>
                  <a:srgbClr val="FFFFFF"/>
                </a:highlight>
                <a:latin typeface="Lato"/>
                <a:ea typeface="Lato"/>
                <a:cs typeface="Lato"/>
                <a:sym typeface="Lato"/>
              </a:rPr>
              <a:t>n this project, we try to implement a  NLP Twitter sentiment analysis model that helps to overcome the challenges of identifying the sentiments of the tweets. </a:t>
            </a:r>
            <a:endParaRPr sz="2150">
              <a:solidFill>
                <a:srgbClr val="222222"/>
              </a:solidFill>
              <a:highlight>
                <a:srgbClr val="FFFFFF"/>
              </a:highlight>
              <a:latin typeface="Lato"/>
              <a:ea typeface="Lato"/>
              <a:cs typeface="Lato"/>
              <a:sym typeface="Lato"/>
            </a:endParaRPr>
          </a:p>
          <a:p>
            <a:pPr indent="0" lvl="0" marL="0" rtl="0" algn="l">
              <a:lnSpc>
                <a:spcPct val="115000"/>
              </a:lnSpc>
              <a:spcBef>
                <a:spcPts val="1200"/>
              </a:spcBef>
              <a:spcAft>
                <a:spcPts val="0"/>
              </a:spcAft>
              <a:buSzPts val="1800"/>
              <a:buNone/>
            </a:pPr>
            <a:r>
              <a:t/>
            </a:r>
            <a:endParaRPr sz="2150">
              <a:solidFill>
                <a:srgbClr val="222222"/>
              </a:solidFill>
              <a:highlight>
                <a:srgbClr val="FFFFFF"/>
              </a:highlight>
              <a:latin typeface="Lato"/>
              <a:ea typeface="Lato"/>
              <a:cs typeface="Lato"/>
              <a:sym typeface="Lato"/>
            </a:endParaRPr>
          </a:p>
          <a:p>
            <a:pPr indent="0" lvl="0" marL="0" rtl="0" algn="l">
              <a:lnSpc>
                <a:spcPct val="115000"/>
              </a:lnSpc>
              <a:spcBef>
                <a:spcPts val="1200"/>
              </a:spcBef>
              <a:spcAft>
                <a:spcPts val="1200"/>
              </a:spcAft>
              <a:buSzPts val="1800"/>
              <a:buNone/>
            </a:pPr>
            <a:r>
              <a:t/>
            </a:r>
            <a:endParaRPr sz="215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84750"/>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a:t>
            </a:r>
            <a:endParaRPr/>
          </a:p>
        </p:txBody>
      </p:sp>
      <p:sp>
        <p:nvSpPr>
          <p:cNvPr id="72" name="Google Shape;72;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a:solidFill>
                  <a:srgbClr val="222222"/>
                </a:solidFill>
                <a:highlight>
                  <a:srgbClr val="FFFFFF"/>
                </a:highlight>
              </a:rPr>
              <a:t>Sentiment analysis refers to identifying as well as classifying the sentiments that are expressed in the text source. Tweets are often useful in generating a vast amount of sentiment data upon analysis. These data are useful in understanding the opinion of the people about a variety of topics. </a:t>
            </a:r>
            <a:endParaRPr>
              <a:solidFill>
                <a:srgbClr val="222222"/>
              </a:solidFill>
              <a:highlight>
                <a:srgbClr val="FFFFFF"/>
              </a:highlight>
            </a:endParaRPr>
          </a:p>
          <a:p>
            <a:pPr indent="0" lvl="0" marL="0" rtl="0" algn="l">
              <a:lnSpc>
                <a:spcPct val="115000"/>
              </a:lnSpc>
              <a:spcBef>
                <a:spcPts val="1200"/>
              </a:spcBef>
              <a:spcAft>
                <a:spcPts val="1200"/>
              </a:spcAft>
              <a:buClr>
                <a:schemeClr val="dk2"/>
              </a:buClr>
              <a:buSzPts val="1100"/>
              <a:buFont typeface="Arial"/>
              <a:buNone/>
            </a:pPr>
            <a:r>
              <a:rPr lang="en">
                <a:solidFill>
                  <a:srgbClr val="222222"/>
                </a:solidFill>
                <a:highlight>
                  <a:srgbClr val="FFFFFF"/>
                </a:highlight>
              </a:rPr>
              <a:t>we aim to analyze twitter sentiment analysis using machine learning, the sentiment of the tweets provided from the Sentiment140 dataset by developing a machine learning pipeline involving the use of three classifiers (Logistic Regression, Bernoulli Naive Bayes, and SVM)along with using Term Frequency- Inverse Document Frequency (TF-IDF). The performance of these classifiers is then evaluated using accuracy and F1 Scores.</a:t>
            </a:r>
            <a:endParaRPr>
              <a:solidFill>
                <a:srgbClr val="22222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355650"/>
            <a:ext cx="9144000" cy="85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900"/>
              <a:t>MACHINE LEARNING ALGORITHMS (</a:t>
            </a:r>
            <a:r>
              <a:rPr b="0" lang="en" sz="2900"/>
              <a:t>CLASSIFIERS</a:t>
            </a:r>
            <a:r>
              <a:rPr lang="en" sz="2900"/>
              <a:t>) WE MADE USE OF… </a:t>
            </a:r>
            <a:r>
              <a:rPr b="0" lang="en" sz="2000"/>
              <a:t>(proposed methodology)</a:t>
            </a:r>
            <a:endParaRPr b="0" sz="2000"/>
          </a:p>
        </p:txBody>
      </p:sp>
      <p:sp>
        <p:nvSpPr>
          <p:cNvPr id="78" name="Google Shape;78;p4"/>
          <p:cNvSpPr txBox="1"/>
          <p:nvPr>
            <p:ph idx="1" type="body"/>
          </p:nvPr>
        </p:nvSpPr>
        <p:spPr>
          <a:xfrm>
            <a:off x="199950" y="16650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83333"/>
              </a:lnSpc>
              <a:spcBef>
                <a:spcPts val="0"/>
              </a:spcBef>
              <a:spcAft>
                <a:spcPts val="0"/>
              </a:spcAft>
              <a:buClr>
                <a:schemeClr val="dk2"/>
              </a:buClr>
              <a:buSzPts val="1100"/>
              <a:buFont typeface="Arial"/>
              <a:buNone/>
            </a:pPr>
            <a:r>
              <a:rPr lang="en" sz="1650">
                <a:solidFill>
                  <a:srgbClr val="222222"/>
                </a:solidFill>
                <a:highlight>
                  <a:srgbClr val="FFFFFF"/>
                </a:highlight>
              </a:rPr>
              <a:t>In the problem statement we have used three different models respectively :</a:t>
            </a:r>
            <a:endParaRPr sz="1650">
              <a:solidFill>
                <a:srgbClr val="222222"/>
              </a:solidFill>
              <a:highlight>
                <a:srgbClr val="FFFFFF"/>
              </a:highlight>
            </a:endParaRPr>
          </a:p>
          <a:p>
            <a:pPr indent="-333375" lvl="0" marL="457200" rtl="0" algn="l">
              <a:lnSpc>
                <a:spcPct val="115000"/>
              </a:lnSpc>
              <a:spcBef>
                <a:spcPts val="1200"/>
              </a:spcBef>
              <a:spcAft>
                <a:spcPts val="0"/>
              </a:spcAft>
              <a:buClr>
                <a:srgbClr val="222222"/>
              </a:buClr>
              <a:buSzPts val="1650"/>
              <a:buFont typeface="Source Sans Pro"/>
              <a:buChar char="●"/>
            </a:pPr>
            <a:r>
              <a:rPr lang="en" sz="1650">
                <a:solidFill>
                  <a:srgbClr val="222222"/>
                </a:solidFill>
                <a:highlight>
                  <a:srgbClr val="FFFFFF"/>
                </a:highlight>
              </a:rPr>
              <a:t>Bernoulli Naive Bayes</a:t>
            </a:r>
            <a:endParaRPr sz="1650">
              <a:solidFill>
                <a:srgbClr val="222222"/>
              </a:solidFill>
              <a:highlight>
                <a:srgbClr val="FFFFFF"/>
              </a:highlight>
            </a:endParaRPr>
          </a:p>
          <a:p>
            <a:pPr indent="-333375" lvl="0" marL="457200" rtl="0" algn="l">
              <a:lnSpc>
                <a:spcPct val="115000"/>
              </a:lnSpc>
              <a:spcBef>
                <a:spcPts val="0"/>
              </a:spcBef>
              <a:spcAft>
                <a:spcPts val="0"/>
              </a:spcAft>
              <a:buClr>
                <a:srgbClr val="222222"/>
              </a:buClr>
              <a:buSzPts val="1650"/>
              <a:buFont typeface="Source Sans Pro"/>
              <a:buChar char="●"/>
            </a:pPr>
            <a:r>
              <a:rPr lang="en" sz="1650">
                <a:solidFill>
                  <a:srgbClr val="222222"/>
                </a:solidFill>
                <a:highlight>
                  <a:srgbClr val="FFFFFF"/>
                </a:highlight>
              </a:rPr>
              <a:t>SVM (Support Vector Machine)</a:t>
            </a:r>
            <a:endParaRPr sz="1650">
              <a:solidFill>
                <a:srgbClr val="222222"/>
              </a:solidFill>
              <a:highlight>
                <a:srgbClr val="FFFFFF"/>
              </a:highlight>
            </a:endParaRPr>
          </a:p>
          <a:p>
            <a:pPr indent="-333375" lvl="0" marL="457200" rtl="0" algn="l">
              <a:lnSpc>
                <a:spcPct val="115000"/>
              </a:lnSpc>
              <a:spcBef>
                <a:spcPts val="0"/>
              </a:spcBef>
              <a:spcAft>
                <a:spcPts val="0"/>
              </a:spcAft>
              <a:buClr>
                <a:srgbClr val="222222"/>
              </a:buClr>
              <a:buSzPts val="1650"/>
              <a:buFont typeface="Source Sans Pro"/>
              <a:buChar char="●"/>
            </a:pPr>
            <a:r>
              <a:rPr lang="en" sz="1650">
                <a:solidFill>
                  <a:srgbClr val="222222"/>
                </a:solidFill>
                <a:highlight>
                  <a:srgbClr val="FFFFFF"/>
                </a:highlight>
              </a:rPr>
              <a:t>Logistic Regression</a:t>
            </a:r>
            <a:endParaRPr sz="1650">
              <a:solidFill>
                <a:srgbClr val="222222"/>
              </a:solidFill>
              <a:highlight>
                <a:srgbClr val="FFFFFF"/>
              </a:highlight>
            </a:endParaRPr>
          </a:p>
          <a:p>
            <a:pPr indent="0" lvl="0" marL="0" rtl="0" algn="l">
              <a:lnSpc>
                <a:spcPct val="183333"/>
              </a:lnSpc>
              <a:spcBef>
                <a:spcPts val="0"/>
              </a:spcBef>
              <a:spcAft>
                <a:spcPts val="0"/>
              </a:spcAft>
              <a:buClr>
                <a:schemeClr val="dk2"/>
              </a:buClr>
              <a:buSzPts val="1100"/>
              <a:buFont typeface="Arial"/>
              <a:buNone/>
            </a:pPr>
            <a:r>
              <a:rPr lang="en" sz="1650">
                <a:solidFill>
                  <a:srgbClr val="222222"/>
                </a:solidFill>
                <a:highlight>
                  <a:srgbClr val="FFFFFF"/>
                </a:highlight>
              </a:rPr>
              <a:t>The idea behind choosing these models is that we want to try all the classifiers on the dataset ranging from simple ones to complex models and then try to find out the one which gives the best performance among them.</a:t>
            </a:r>
            <a:endParaRPr sz="1650">
              <a:solidFill>
                <a:srgbClr val="222222"/>
              </a:solidFill>
              <a:highlight>
                <a:srgbClr val="FFFFFF"/>
              </a:highlight>
            </a:endParaRPr>
          </a:p>
          <a:p>
            <a:pPr indent="0" lvl="0" marL="0" rtl="0" algn="l">
              <a:lnSpc>
                <a:spcPct val="115000"/>
              </a:lnSpc>
              <a:spcBef>
                <a:spcPts val="1200"/>
              </a:spcBef>
              <a:spcAft>
                <a:spcPts val="1200"/>
              </a:spcAft>
              <a:buSzPts val="1800"/>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0" lang="en"/>
              <a:t>WHY</a:t>
            </a:r>
            <a:r>
              <a:rPr lang="en"/>
              <a:t> BERNOULLI NAIVE BAYES</a:t>
            </a:r>
            <a:r>
              <a:rPr i="1" lang="en"/>
              <a:t> </a:t>
            </a:r>
            <a:r>
              <a:rPr lang="en"/>
              <a:t>?</a:t>
            </a:r>
            <a:endParaRPr/>
          </a:p>
        </p:txBody>
      </p:sp>
      <p:sp>
        <p:nvSpPr>
          <p:cNvPr id="84" name="Google Shape;84;p5"/>
          <p:cNvSpPr txBox="1"/>
          <p:nvPr>
            <p:ph idx="1" type="body"/>
          </p:nvPr>
        </p:nvSpPr>
        <p:spPr>
          <a:xfrm>
            <a:off x="550541" y="1152475"/>
            <a:ext cx="8162489"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0000"/>
              <a:buNone/>
            </a:pPr>
            <a:r>
              <a:rPr lang="en">
                <a:solidFill>
                  <a:srgbClr val="222222"/>
                </a:solidFill>
              </a:rPr>
              <a:t>As, said in the previous slide we are going to make use of all the three classifiers on the dataset out of which we are going to consider the one which shows the best performance. Considering </a:t>
            </a:r>
            <a:r>
              <a:rPr b="1" lang="en">
                <a:solidFill>
                  <a:srgbClr val="222222"/>
                </a:solidFill>
              </a:rPr>
              <a:t>Bernoulli Naive Bayes</a:t>
            </a:r>
            <a:r>
              <a:rPr lang="en">
                <a:solidFill>
                  <a:srgbClr val="222222"/>
                </a:solidFill>
              </a:rPr>
              <a:t> algorithm, </a:t>
            </a:r>
            <a:r>
              <a:rPr lang="en" sz="1650">
                <a:solidFill>
                  <a:schemeClr val="dk2"/>
                </a:solidFill>
                <a:highlight>
                  <a:srgbClr val="FFFFFF"/>
                </a:highlight>
              </a:rPr>
              <a:t>Bernoulli Naive Bayes is one of the variants of the Naive Bayes algorithm in machine learning. It is very useful to be used when the </a:t>
            </a:r>
            <a:r>
              <a:rPr b="1" lang="en" sz="1650">
                <a:solidFill>
                  <a:schemeClr val="dk2"/>
                </a:solidFill>
                <a:highlight>
                  <a:srgbClr val="FFFFFF"/>
                </a:highlight>
              </a:rPr>
              <a:t>dataset is in a binary distribution</a:t>
            </a:r>
            <a:r>
              <a:rPr lang="en" sz="1650">
                <a:solidFill>
                  <a:schemeClr val="dk2"/>
                </a:solidFill>
                <a:highlight>
                  <a:srgbClr val="FFFFFF"/>
                </a:highlight>
              </a:rPr>
              <a:t> where the output label is either present or absent.</a:t>
            </a:r>
            <a:r>
              <a:rPr lang="en">
                <a:solidFill>
                  <a:srgbClr val="222222"/>
                </a:solidFill>
              </a:rPr>
              <a:t> </a:t>
            </a:r>
            <a:endParaRPr>
              <a:solidFill>
                <a:srgbClr val="222222"/>
              </a:solidFill>
            </a:endParaRPr>
          </a:p>
          <a:p>
            <a:pPr indent="0" lvl="0" marL="0" rtl="0" algn="l">
              <a:lnSpc>
                <a:spcPct val="115000"/>
              </a:lnSpc>
              <a:spcBef>
                <a:spcPts val="1200"/>
              </a:spcBef>
              <a:spcAft>
                <a:spcPts val="0"/>
              </a:spcAft>
              <a:buSzPct val="100000"/>
              <a:buNone/>
            </a:pPr>
            <a:r>
              <a:rPr lang="en">
                <a:solidFill>
                  <a:srgbClr val="222222"/>
                </a:solidFill>
              </a:rPr>
              <a:t>Considering this case of twitter sentiment analysis with the aspect to when the sorting out process of whether the particular tweets implies to be with a positive note or negative note, we can do this process easily with the help of Bernoulli Naive Bayes. As, we know this algorithm will only work with the feature of only </a:t>
            </a:r>
            <a:r>
              <a:rPr b="1" lang="en">
                <a:solidFill>
                  <a:srgbClr val="222222"/>
                </a:solidFill>
              </a:rPr>
              <a:t>Yes or no</a:t>
            </a:r>
            <a:endParaRPr/>
          </a:p>
          <a:p>
            <a:pPr indent="0" lvl="0" marL="0" rtl="0" algn="l">
              <a:lnSpc>
                <a:spcPct val="115000"/>
              </a:lnSpc>
              <a:spcBef>
                <a:spcPts val="2400"/>
              </a:spcBef>
              <a:spcAft>
                <a:spcPts val="1200"/>
              </a:spcAft>
              <a:buSzPct val="100000"/>
              <a:buNone/>
            </a:pPr>
            <a:r>
              <a:t/>
            </a:r>
            <a:endParaRPr b="1">
              <a:solidFill>
                <a:srgbClr val="22222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0" lang="en"/>
              <a:t>WHY</a:t>
            </a:r>
            <a:r>
              <a:rPr lang="en"/>
              <a:t> SVM ?</a:t>
            </a:r>
            <a:endParaRPr/>
          </a:p>
        </p:txBody>
      </p:sp>
      <p:sp>
        <p:nvSpPr>
          <p:cNvPr id="90" name="Google Shape;90;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 sz="1700">
                <a:solidFill>
                  <a:srgbClr val="000000"/>
                </a:solidFill>
                <a:highlight>
                  <a:srgbClr val="FFFFFF"/>
                </a:highlight>
              </a:rPr>
              <a:t>Support Vector Machine</a:t>
            </a:r>
            <a:r>
              <a:rPr lang="en" sz="1700">
                <a:solidFill>
                  <a:srgbClr val="000000"/>
                </a:solidFill>
                <a:highlight>
                  <a:srgbClr val="FFFFFF"/>
                </a:highlight>
              </a:rPr>
              <a:t> or SVM is one of the most popular Supervised Learning algorithms, which is used for Classification as well as Regression problems. However, primarily, it is used for </a:t>
            </a:r>
            <a:r>
              <a:rPr b="1" i="1" lang="en" sz="1700">
                <a:solidFill>
                  <a:srgbClr val="000000"/>
                </a:solidFill>
                <a:highlight>
                  <a:srgbClr val="FFFFFF"/>
                </a:highlight>
              </a:rPr>
              <a:t>Classification problems</a:t>
            </a:r>
            <a:r>
              <a:rPr lang="en" sz="1700">
                <a:solidFill>
                  <a:srgbClr val="000000"/>
                </a:solidFill>
                <a:highlight>
                  <a:srgbClr val="FFFFFF"/>
                </a:highlight>
              </a:rPr>
              <a:t> in Machine Learning. So, this implies that we can make use of SVMs for this analysis because of its best feature of creating the best line or decision boundary that can segregate n-dimensional space into classes so that we can easily put the new data point in the correct category in the future. This best decision boundary is called a hyperplane. </a:t>
            </a:r>
            <a:br>
              <a:rPr lang="en" sz="1700">
                <a:solidFill>
                  <a:srgbClr val="000000"/>
                </a:solidFill>
                <a:highlight>
                  <a:srgbClr val="FFFFFF"/>
                </a:highlight>
              </a:rPr>
            </a:br>
            <a:r>
              <a:rPr lang="en" sz="1700">
                <a:solidFill>
                  <a:srgbClr val="000000"/>
                </a:solidFill>
                <a:highlight>
                  <a:srgbClr val="FFFFFF"/>
                </a:highlight>
              </a:rPr>
              <a:t>This helps us out in segregation of the words in a tweets which would sum up the main sentiment or to be precise the opinion of the person who tweets can understood easily. </a:t>
            </a:r>
            <a:endParaRPr sz="1700">
              <a:solidFill>
                <a:srgbClr val="00000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0" lang="en"/>
              <a:t>WHY</a:t>
            </a:r>
            <a:r>
              <a:rPr lang="en"/>
              <a:t> LOGISTIC REGRESSION ?  </a:t>
            </a:r>
            <a:endParaRPr/>
          </a:p>
        </p:txBody>
      </p:sp>
      <p:sp>
        <p:nvSpPr>
          <p:cNvPr id="96" name="Google Shape;96;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2"/>
                </a:solidFill>
              </a:rPr>
              <a:t>We can understand the fact that </a:t>
            </a:r>
            <a:r>
              <a:rPr b="1" lang="en">
                <a:solidFill>
                  <a:schemeClr val="dk2"/>
                </a:solidFill>
              </a:rPr>
              <a:t>Twitter sentiment analysis is a classification problem</a:t>
            </a:r>
            <a:r>
              <a:rPr lang="en">
                <a:solidFill>
                  <a:schemeClr val="dk2"/>
                </a:solidFill>
              </a:rPr>
              <a:t>, we thought of using few of the best algorithms which are good at classification problems. But one of the other best algorithm which could solve this issue is </a:t>
            </a:r>
            <a:r>
              <a:rPr b="1" lang="en">
                <a:solidFill>
                  <a:schemeClr val="dk2"/>
                </a:solidFill>
              </a:rPr>
              <a:t>Logistic regression</a:t>
            </a:r>
            <a:r>
              <a:rPr lang="en">
                <a:solidFill>
                  <a:schemeClr val="dk2"/>
                </a:solidFill>
              </a:rPr>
              <a:t>. </a:t>
            </a:r>
            <a:r>
              <a:rPr lang="en">
                <a:solidFill>
                  <a:schemeClr val="dk2"/>
                </a:solidFill>
                <a:highlight>
                  <a:srgbClr val="FFFFFF"/>
                </a:highlight>
              </a:rPr>
              <a:t>Logistic Regression is a significant machine learning algorithm because it has the ability to provide probabilities and classify new data using continuous and discrete datasets.Logistic Regression can be used to classify the observations using different types of tweets and can </a:t>
            </a:r>
            <a:r>
              <a:rPr b="1" lang="en">
                <a:solidFill>
                  <a:schemeClr val="dk2"/>
                </a:solidFill>
                <a:highlight>
                  <a:srgbClr val="FFFFFF"/>
                </a:highlight>
              </a:rPr>
              <a:t>easily determine the most effective words or the variables</a:t>
            </a:r>
            <a:r>
              <a:rPr lang="en">
                <a:solidFill>
                  <a:schemeClr val="dk2"/>
                </a:solidFill>
                <a:highlight>
                  <a:srgbClr val="FFFFFF"/>
                </a:highlight>
              </a:rPr>
              <a:t> used for the classification. </a:t>
            </a:r>
            <a:endParaRPr>
              <a:solidFill>
                <a:schemeClr val="dk2"/>
              </a:solidFill>
              <a:highlight>
                <a:srgbClr val="FFFFFF"/>
              </a:highlight>
            </a:endParaRPr>
          </a:p>
          <a:p>
            <a:pPr indent="0" lvl="0" marL="0" rtl="0" algn="l">
              <a:lnSpc>
                <a:spcPct val="115000"/>
              </a:lnSpc>
              <a:spcBef>
                <a:spcPts val="1200"/>
              </a:spcBef>
              <a:spcAft>
                <a:spcPts val="1200"/>
              </a:spcAft>
              <a:buSzPts val="1800"/>
              <a:buNone/>
            </a:pPr>
            <a:r>
              <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2be6794a9a_0_0"/>
          <p:cNvSpPr txBox="1"/>
          <p:nvPr>
            <p:ph type="title"/>
          </p:nvPr>
        </p:nvSpPr>
        <p:spPr>
          <a:xfrm>
            <a:off x="127625" y="3469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a:t>
            </a:r>
            <a:r>
              <a:rPr lang="en"/>
              <a:t> diagram:</a:t>
            </a:r>
            <a:endParaRPr/>
          </a:p>
        </p:txBody>
      </p:sp>
      <p:pic>
        <p:nvPicPr>
          <p:cNvPr id="102" name="Google Shape;102;g22be6794a9a_0_0"/>
          <p:cNvPicPr preferRelativeResize="0"/>
          <p:nvPr/>
        </p:nvPicPr>
        <p:blipFill>
          <a:blip r:embed="rId3">
            <a:alphaModFix/>
          </a:blip>
          <a:stretch>
            <a:fillRect/>
          </a:stretch>
        </p:blipFill>
        <p:spPr>
          <a:xfrm>
            <a:off x="953513" y="970313"/>
            <a:ext cx="6524625" cy="360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ph type="title"/>
          </p:nvPr>
        </p:nvSpPr>
        <p:spPr>
          <a:xfrm>
            <a:off x="565300" y="4246550"/>
            <a:ext cx="8183700" cy="7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n" sz="4700"/>
              <a:t>WHICH </a:t>
            </a:r>
            <a:endParaRPr sz="4700"/>
          </a:p>
          <a:p>
            <a:pPr indent="0" lvl="0" marL="0" rtl="0" algn="l">
              <a:lnSpc>
                <a:spcPct val="100000"/>
              </a:lnSpc>
              <a:spcBef>
                <a:spcPts val="0"/>
              </a:spcBef>
              <a:spcAft>
                <a:spcPts val="0"/>
              </a:spcAft>
              <a:buClr>
                <a:schemeClr val="dk2"/>
              </a:buClr>
              <a:buSzPts val="1100"/>
              <a:buFont typeface="Arial"/>
              <a:buNone/>
            </a:pPr>
            <a:r>
              <a:rPr lang="en" sz="4700"/>
              <a:t>ONE OF THIS ALGORITHMS </a:t>
            </a:r>
            <a:endParaRPr sz="4700"/>
          </a:p>
          <a:p>
            <a:pPr indent="0" lvl="0" marL="0" rtl="0" algn="l">
              <a:lnSpc>
                <a:spcPct val="100000"/>
              </a:lnSpc>
              <a:spcBef>
                <a:spcPts val="0"/>
              </a:spcBef>
              <a:spcAft>
                <a:spcPts val="0"/>
              </a:spcAft>
              <a:buClr>
                <a:schemeClr val="dk2"/>
              </a:buClr>
              <a:buSzPts val="1100"/>
              <a:buFont typeface="Arial"/>
              <a:buNone/>
            </a:pPr>
            <a:r>
              <a:rPr lang="en" sz="4700"/>
              <a:t>TURNED OUT TO BE THE </a:t>
            </a:r>
            <a:r>
              <a:rPr lang="en" sz="4700">
                <a:highlight>
                  <a:srgbClr val="00FFFF"/>
                </a:highlight>
              </a:rPr>
              <a:t>BEST ONE</a:t>
            </a:r>
            <a:r>
              <a:rPr lang="en" sz="4700"/>
              <a:t> AMONG FOR THE ANALYSIS ?</a:t>
            </a:r>
            <a:endParaRPr sz="4700"/>
          </a:p>
          <a:p>
            <a:pPr indent="0" lvl="0" marL="0" rtl="0" algn="l">
              <a:lnSpc>
                <a:spcPct val="100000"/>
              </a:lnSpc>
              <a:spcBef>
                <a:spcPts val="0"/>
              </a:spcBef>
              <a:spcAft>
                <a:spcPts val="0"/>
              </a:spcAft>
              <a:buSzPts val="3600"/>
              <a:buNone/>
            </a:pPr>
            <a:r>
              <a:t/>
            </a:r>
            <a:endParaRPr sz="4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