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97" r:id="rId5"/>
  </p:sldMasterIdLst>
  <p:notesMasterIdLst>
    <p:notesMasterId r:id="rId28"/>
  </p:notesMasterIdLst>
  <p:handoutMasterIdLst>
    <p:handoutMasterId r:id="rId29"/>
  </p:handoutMasterIdLst>
  <p:sldIdLst>
    <p:sldId id="316" r:id="rId6"/>
    <p:sldId id="317" r:id="rId7"/>
    <p:sldId id="319" r:id="rId8"/>
    <p:sldId id="296" r:id="rId9"/>
    <p:sldId id="260" r:id="rId10"/>
    <p:sldId id="257" r:id="rId11"/>
    <p:sldId id="298" r:id="rId12"/>
    <p:sldId id="300" r:id="rId13"/>
    <p:sldId id="301" r:id="rId14"/>
    <p:sldId id="286" r:id="rId15"/>
    <p:sldId id="320" r:id="rId16"/>
    <p:sldId id="304" r:id="rId17"/>
    <p:sldId id="302" r:id="rId18"/>
    <p:sldId id="321" r:id="rId19"/>
    <p:sldId id="322" r:id="rId20"/>
    <p:sldId id="323" r:id="rId21"/>
    <p:sldId id="324" r:id="rId22"/>
    <p:sldId id="325" r:id="rId23"/>
    <p:sldId id="326" r:id="rId24"/>
    <p:sldId id="327" r:id="rId25"/>
    <p:sldId id="329"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31F1C"/>
    <a:srgbClr val="0D3047"/>
    <a:srgbClr val="0B2B41"/>
    <a:srgbClr val="114263"/>
    <a:srgbClr val="401918"/>
    <a:srgbClr val="AB678E"/>
    <a:srgbClr val="B2606E"/>
    <a:srgbClr val="CA929B"/>
    <a:srgbClr val="248CD2"/>
    <a:srgbClr val="C88E9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93" autoAdjust="0"/>
    <p:restoredTop sz="94703" autoAdjust="0"/>
  </p:normalViewPr>
  <p:slideViewPr>
    <p:cSldViewPr snapToGrid="0">
      <p:cViewPr varScale="1">
        <p:scale>
          <a:sx n="73" d="100"/>
          <a:sy n="73" d="100"/>
        </p:scale>
        <p:origin x="-582" y="-102"/>
      </p:cViewPr>
      <p:guideLst>
        <p:guide orient="horz" pos="2160"/>
        <p:guide orient="horz" pos="432"/>
        <p:guide pos="3864"/>
        <p:guide pos="408"/>
        <p:guide pos="7272"/>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4338A-2C54-48B6-A869-F1523EB17642}" type="datetimeFigureOut">
              <a:rPr lang="en-US" smtClean="0"/>
              <a:pPr/>
              <a:t>7/25/2020</a:t>
            </a:fld>
            <a:endParaRPr lang="en-US" dirty="0"/>
          </a:p>
        </p:txBody>
      </p:sp>
      <p:sp>
        <p:nvSpPr>
          <p:cNvPr id="4" name="Footer Placeholder 3">
            <a:extLst>
              <a:ext uri="{FF2B5EF4-FFF2-40B4-BE49-F238E27FC236}">
                <a16:creationId xmlns:a16="http://schemas.microsoft.com/office/drawing/2014/main" xmlns=""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D57C9-54A6-4BAA-A5CD-C535F9370C4B}" type="slidenum">
              <a:rPr lang="en-US" smtClean="0"/>
              <a:pPr/>
              <a:t>‹#›</a:t>
            </a:fld>
            <a:endParaRPr lang="en-US" dirty="0"/>
          </a:p>
        </p:txBody>
      </p:sp>
    </p:spTree>
    <p:extLst>
      <p:ext uri="{BB962C8B-B14F-4D97-AF65-F5344CB8AC3E}">
        <p14:creationId xmlns:p14="http://schemas.microsoft.com/office/powerpoint/2010/main" xmlns="" val="21203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205A9-A302-429C-8AB8-C362C4362DF4}" type="datetimeFigureOut">
              <a:rPr lang="en-US" smtClean="0"/>
              <a:pPr/>
              <a:t>7/25/2020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2289-BCFD-4053-9D06-A9140C63A457}" type="slidenum">
              <a:rPr lang="en-US" smtClean="0"/>
              <a:pPr/>
              <a:t>‹#›</a:t>
            </a:fld>
            <a:endParaRPr lang="en-US" dirty="0"/>
          </a:p>
        </p:txBody>
      </p:sp>
    </p:spTree>
    <p:extLst>
      <p:ext uri="{BB962C8B-B14F-4D97-AF65-F5344CB8AC3E}">
        <p14:creationId xmlns:p14="http://schemas.microsoft.com/office/powerpoint/2010/main" xmlns="" val="14494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xmlns=""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xmlns=""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a16="http://schemas.microsoft.com/office/drawing/2014/main" xmlns=""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a:t>Click to edit Master title style</a:t>
            </a:r>
          </a:p>
        </p:txBody>
      </p:sp>
      <p:sp>
        <p:nvSpPr>
          <p:cNvPr id="20" name="Slide Number Placeholder 7">
            <a:extLst>
              <a:ext uri="{FF2B5EF4-FFF2-40B4-BE49-F238E27FC236}">
                <a16:creationId xmlns:a16="http://schemas.microsoft.com/office/drawing/2014/main" xmlns=""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xmlns=""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xmlns=""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xmlns=""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xmlns=""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xmlns=""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xmlns=""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xmlns=""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xmlns=""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xmlns=""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xmlns=""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xmlns=""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xmlns=""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xmlns=""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xmlns=""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xmlns=""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xmlns=""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xmlns=""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xmlns=""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xmlns=""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xmlns="" id="{C7BBA6D3-FEB9-412B-8FBB-095FC3A60ABF}"/>
              </a:ext>
            </a:extLst>
          </p:cNvPr>
          <p:cNvSpPr>
            <a:spLocks noGrp="1"/>
          </p:cNvSpPr>
          <p:nvPr>
            <p:ph idx="1"/>
          </p:nvPr>
        </p:nvSpPr>
        <p:spPr>
          <a:xfrm>
            <a:off x="633186" y="1825625"/>
            <a:ext cx="10815864"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xmlns=""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xmlns=""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xmlns=""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4">
            <a:extLst>
              <a:ext uri="{FF2B5EF4-FFF2-40B4-BE49-F238E27FC236}">
                <a16:creationId xmlns:a16="http://schemas.microsoft.com/office/drawing/2014/main" xmlns=""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a:extLst>
              <a:ext uri="{FF2B5EF4-FFF2-40B4-BE49-F238E27FC236}">
                <a16:creationId xmlns:a16="http://schemas.microsoft.com/office/drawing/2014/main" xmlns=""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5">
            <a:extLst>
              <a:ext uri="{FF2B5EF4-FFF2-40B4-BE49-F238E27FC236}">
                <a16:creationId xmlns:a16="http://schemas.microsoft.com/office/drawing/2014/main" xmlns=""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xmlns=""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xmlns=""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itle 1">
            <a:extLst>
              <a:ext uri="{FF2B5EF4-FFF2-40B4-BE49-F238E27FC236}">
                <a16:creationId xmlns:a16="http://schemas.microsoft.com/office/drawing/2014/main" xmlns=""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Tree>
    <p:extLst>
      <p:ext uri="{BB962C8B-B14F-4D97-AF65-F5344CB8AC3E}">
        <p14:creationId xmlns:p14="http://schemas.microsoft.com/office/powerpoint/2010/main" xmlns=""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xmlns=""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xmlns=""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xmlns=""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xmlns=""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a16="http://schemas.microsoft.com/office/drawing/2014/main" xmlns=""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 name="Text Placeholder 3">
            <a:extLst>
              <a:ext uri="{FF2B5EF4-FFF2-40B4-BE49-F238E27FC236}">
                <a16:creationId xmlns:a16="http://schemas.microsoft.com/office/drawing/2014/main" xmlns=""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xmlns=""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xmlns="" val="4294346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4" name="Group 5">
            <a:extLst>
              <a:ext uri="{FF2B5EF4-FFF2-40B4-BE49-F238E27FC236}">
                <a16:creationId xmlns=""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 xmlns:p14="http://schemas.microsoft.com/office/powerpoint/2010/main" val="124204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 xmlns:p14="http://schemas.microsoft.com/office/powerpoint/2010/main" val="1270854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 xmlns:p14="http://schemas.microsoft.com/office/powerpoint/2010/main" val="3477175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smtClean="0"/>
              <a:t>Click to edit Master text styles</a:t>
            </a:r>
          </a:p>
        </p:txBody>
      </p:sp>
    </p:spTree>
    <p:extLst>
      <p:ext uri="{BB962C8B-B14F-4D97-AF65-F5344CB8AC3E}">
        <p14:creationId xmlns="" xmlns:p14="http://schemas.microsoft.com/office/powerpoint/2010/main" val="3411308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 xmlns:a16="http://schemas.microsoft.com/office/drawing/2014/main"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smtClean="0"/>
              <a:t>Click to edit Master text styles</a:t>
            </a:r>
          </a:p>
        </p:txBody>
      </p:sp>
      <p:sp>
        <p:nvSpPr>
          <p:cNvPr id="13" name="Text Placeholder 12">
            <a:extLst>
              <a:ext uri="{FF2B5EF4-FFF2-40B4-BE49-F238E27FC236}">
                <a16:creationId xmlns="" xmlns:a16="http://schemas.microsoft.com/office/drawing/2014/main"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smtClean="0"/>
              <a:t>Click to edit Master text styles</a:t>
            </a:r>
          </a:p>
        </p:txBody>
      </p:sp>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 xmlns:p14="http://schemas.microsoft.com/office/powerpoint/2010/main" val="27720493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 xmlns:a16="http://schemas.microsoft.com/office/drawing/2014/main"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smtClean="0"/>
              <a:t>Click to edit Master text styles</a:t>
            </a:r>
          </a:p>
        </p:txBody>
      </p:sp>
      <p:sp>
        <p:nvSpPr>
          <p:cNvPr id="13" name="Text Placeholder 12">
            <a:extLst>
              <a:ext uri="{FF2B5EF4-FFF2-40B4-BE49-F238E27FC236}">
                <a16:creationId xmlns="" xmlns:a16="http://schemas.microsoft.com/office/drawing/2014/main"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smtClean="0"/>
              <a:t>Click to edit Master text styles</a:t>
            </a:r>
          </a:p>
        </p:txBody>
      </p:sp>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 xmlns:a16="http://schemas.microsoft.com/office/drawing/2014/main"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smtClean="0"/>
              <a:t>Click to edit Master text styles</a:t>
            </a:r>
          </a:p>
        </p:txBody>
      </p:sp>
      <p:sp>
        <p:nvSpPr>
          <p:cNvPr id="10" name="Content Placeholder 15">
            <a:extLst>
              <a:ext uri="{FF2B5EF4-FFF2-40B4-BE49-F238E27FC236}">
                <a16:creationId xmlns=""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 xmlns:p14="http://schemas.microsoft.com/office/powerpoint/2010/main" val="1054804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 xmlns:a16="http://schemas.microsoft.com/office/drawing/2014/main"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smtClean="0"/>
              <a:t>Click to edit Master text styles</a:t>
            </a:r>
          </a:p>
        </p:txBody>
      </p:sp>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 xmlns:a16="http://schemas.microsoft.com/office/drawing/2014/main"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smtClean="0"/>
              <a:t>Click to edit Master text styles</a:t>
            </a:r>
          </a:p>
        </p:txBody>
      </p:sp>
      <p:sp>
        <p:nvSpPr>
          <p:cNvPr id="12" name="Content Placeholder 15">
            <a:extLst>
              <a:ext uri="{FF2B5EF4-FFF2-40B4-BE49-F238E27FC236}">
                <a16:creationId xmlns=""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 xmlns:p14="http://schemas.microsoft.com/office/powerpoint/2010/main" val="2447190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 xmlns:a16="http://schemas.microsoft.com/office/drawing/2014/main"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smtClean="0"/>
              <a:t>Click to edit Master text styles</a:t>
            </a:r>
          </a:p>
        </p:txBody>
      </p:sp>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 xmlns:p14="http://schemas.microsoft.com/office/powerpoint/2010/main" val="2215973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smtClean="0"/>
              <a:t>Click to edit Master text styles</a:t>
            </a:r>
          </a:p>
        </p:txBody>
      </p:sp>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sp>
        <p:nvSpPr>
          <p:cNvPr id="16" name="Content Placeholder 15">
            <a:extLst>
              <a:ext uri="{FF2B5EF4-FFF2-40B4-BE49-F238E27FC236}">
                <a16:creationId xmlns=""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3" name="Group 10">
            <a:extLst>
              <a:ext uri="{FF2B5EF4-FFF2-40B4-BE49-F238E27FC236}">
                <a16:creationId xmlns=""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 xmlns:p14="http://schemas.microsoft.com/office/powerpoint/2010/main" val="183065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xmlns=""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xmlns=""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xmlns="" val="3477175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3" name="Group 3">
            <a:extLst>
              <a:ext uri="{FF2B5EF4-FFF2-40B4-BE49-F238E27FC236}">
                <a16:creationId xmlns=""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 xmlns:p14="http://schemas.microsoft.com/office/powerpoint/2010/main" val="150809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 xmlns:a16="http://schemas.microsoft.com/office/drawing/2014/main"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smtClean="0"/>
              <a:t>Click to edit Master text styles</a:t>
            </a:r>
          </a:p>
        </p:txBody>
      </p:sp>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smtClean="0"/>
              <a:t>Click to edit Master title style</a:t>
            </a:r>
            <a:endParaRPr lang="en-US" noProof="0"/>
          </a:p>
        </p:txBody>
      </p:sp>
      <p:sp>
        <p:nvSpPr>
          <p:cNvPr id="20" name="Slide Number Placeholder 7">
            <a:extLst>
              <a:ext uri="{FF2B5EF4-FFF2-40B4-BE49-F238E27FC236}">
                <a16:creationId xmlns=""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 xmlns:p14="http://schemas.microsoft.com/office/powerpoint/2010/main" val="791417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2">
            <a:extLst>
              <a:ext uri="{FF2B5EF4-FFF2-40B4-BE49-F238E27FC236}">
                <a16:creationId xmlns=""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 xmlns:p14="http://schemas.microsoft.com/office/powerpoint/2010/main" val="540370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 xmlns:p14="http://schemas.microsoft.com/office/powerpoint/2010/main" val="4169354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4" name="Group 5">
            <a:extLst>
              <a:ext uri="{FF2B5EF4-FFF2-40B4-BE49-F238E27FC236}">
                <a16:creationId xmlns=""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 xmlns:p14="http://schemas.microsoft.com/office/powerpoint/2010/main" val="24667344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4" name="Group 5">
            <a:extLst>
              <a:ext uri="{FF2B5EF4-FFF2-40B4-BE49-F238E27FC236}">
                <a16:creationId xmlns=""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 xmlns:p14="http://schemas.microsoft.com/office/powerpoint/2010/main" val="3873491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3" name="Group 3">
            <a:extLst>
              <a:ext uri="{FF2B5EF4-FFF2-40B4-BE49-F238E27FC236}">
                <a16:creationId xmlns=""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 xmlns:a16="http://schemas.microsoft.com/office/drawing/2014/main" id="{C7BBA6D3-FEB9-412B-8FBB-095FC3A60ABF}"/>
              </a:ext>
            </a:extLst>
          </p:cNvPr>
          <p:cNvSpPr>
            <a:spLocks noGrp="1"/>
          </p:cNvSpPr>
          <p:nvPr>
            <p:ph idx="1"/>
          </p:nvPr>
        </p:nvSpPr>
        <p:spPr>
          <a:xfrm>
            <a:off x="633186" y="1825625"/>
            <a:ext cx="10815864"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010023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3" name="Group 3">
            <a:extLst>
              <a:ext uri="{FF2B5EF4-FFF2-40B4-BE49-F238E27FC236}">
                <a16:creationId xmlns=""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 xmlns:a16="http://schemas.microsoft.com/office/drawing/2014/main"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3">
            <a:extLst>
              <a:ext uri="{FF2B5EF4-FFF2-40B4-BE49-F238E27FC236}">
                <a16:creationId xmlns="" xmlns:a16="http://schemas.microsoft.com/office/drawing/2014/main"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10510698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smtClean="0"/>
              <a:t>Click to edit Master title style</a:t>
            </a:r>
            <a:endParaRPr lang="en-US" noProof="0"/>
          </a:p>
        </p:txBody>
      </p:sp>
      <p:grpSp>
        <p:nvGrpSpPr>
          <p:cNvPr id="3" name="Group 3">
            <a:extLst>
              <a:ext uri="{FF2B5EF4-FFF2-40B4-BE49-F238E27FC236}">
                <a16:creationId xmlns=""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 xmlns:a16="http://schemas.microsoft.com/office/drawing/2014/main"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4">
            <a:extLst>
              <a:ext uri="{FF2B5EF4-FFF2-40B4-BE49-F238E27FC236}">
                <a16:creationId xmlns="" xmlns:a16="http://schemas.microsoft.com/office/drawing/2014/main"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Content Placeholder 3">
            <a:extLst>
              <a:ext uri="{FF2B5EF4-FFF2-40B4-BE49-F238E27FC236}">
                <a16:creationId xmlns="" xmlns:a16="http://schemas.microsoft.com/office/drawing/2014/main"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ntent Placeholder 5">
            <a:extLst>
              <a:ext uri="{FF2B5EF4-FFF2-40B4-BE49-F238E27FC236}">
                <a16:creationId xmlns="" xmlns:a16="http://schemas.microsoft.com/office/drawing/2014/main"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19490708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3">
            <a:extLst>
              <a:ext uri="{FF2B5EF4-FFF2-40B4-BE49-F238E27FC236}">
                <a16:creationId xmlns=""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 xmlns:a16="http://schemas.microsoft.com/office/drawing/2014/main"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 xmlns:a16="http://schemas.microsoft.com/office/drawing/2014/main"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itle 1">
            <a:extLst>
              <a:ext uri="{FF2B5EF4-FFF2-40B4-BE49-F238E27FC236}">
                <a16:creationId xmlns="" xmlns:a16="http://schemas.microsoft.com/office/drawing/2014/main"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Tree>
    <p:extLst>
      <p:ext uri="{BB962C8B-B14F-4D97-AF65-F5344CB8AC3E}">
        <p14:creationId xmlns="" xmlns:p14="http://schemas.microsoft.com/office/powerpoint/2010/main" val="397698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xmlns=""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xmlns=""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xmlns="" val="3411308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2" name="Group 3">
            <a:extLst>
              <a:ext uri="{FF2B5EF4-FFF2-40B4-BE49-F238E27FC236}">
                <a16:creationId xmlns=""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 xmlns:a16="http://schemas.microsoft.com/office/drawing/2014/main"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0" name="Text Placeholder 3">
            <a:extLst>
              <a:ext uri="{FF2B5EF4-FFF2-40B4-BE49-F238E27FC236}">
                <a16:creationId xmlns="" xmlns:a16="http://schemas.microsoft.com/office/drawing/2014/main"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 xmlns:a16="http://schemas.microsoft.com/office/drawing/2014/main"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 xmlns:p14="http://schemas.microsoft.com/office/powerpoint/2010/main" val="429434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xmlns=""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xmlns=""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xmlns=""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xmlns=""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xmlns=""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xmlns=""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xmlns=""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0" name="Content Placeholder 15">
            <a:extLst>
              <a:ext uri="{FF2B5EF4-FFF2-40B4-BE49-F238E27FC236}">
                <a16:creationId xmlns:a16="http://schemas.microsoft.com/office/drawing/2014/main" xmlns=""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xmlns=""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xmlns=""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xmlns=""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12" name="Content Placeholder 15">
            <a:extLst>
              <a:ext uri="{FF2B5EF4-FFF2-40B4-BE49-F238E27FC236}">
                <a16:creationId xmlns:a16="http://schemas.microsoft.com/office/drawing/2014/main" xmlns=""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xmlns=""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xmlns=""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xmlns=""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xmlns=""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xmlns=""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xmlns=""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xmlns=""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xmlns=""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xmlns=""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xmlns=""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a16="http://schemas.microsoft.com/office/drawing/2014/main" xmlns=""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7.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hree people sitting at picnic table">
            <a:extLst>
              <a:ext uri="{FF2B5EF4-FFF2-40B4-BE49-F238E27FC236}">
                <a16:creationId xmlns="" xmlns:a16="http://schemas.microsoft.com/office/drawing/2014/main" id="{0B90EB26-97FD-4B8B-86E0-B00589E0946D}"/>
              </a:ext>
            </a:extLst>
          </p:cNvPr>
          <p:cNvPicPr>
            <a:picLocks noGrp="1" noChangeAspect="1"/>
          </p:cNvPicPr>
          <p:nvPr>
            <p:ph type="pic" sz="quarter" idx="10"/>
          </p:nvPr>
        </p:nvPicPr>
        <p:blipFill rotWithShape="1">
          <a:blip r:embed="rId2" cstate="email">
            <a:extLst>
              <a:ext uri="{28A0092B-C50C-407E-A947-70E740481C1C}">
                <a14:useLocalDpi xmlns="" xmlns:a14="http://schemas.microsoft.com/office/drawing/2010/main"/>
              </a:ext>
            </a:extLst>
          </a:blip>
          <a:srcRect/>
          <a:stretch/>
        </p:blipFill>
        <p:spPr>
          <a:xfrm>
            <a:off x="-1" y="0"/>
            <a:ext cx="6676568" cy="6858000"/>
          </a:xfrm>
        </p:spPr>
      </p:pic>
      <p:sp>
        <p:nvSpPr>
          <p:cNvPr id="2" name="Title 1" descr="title">
            <a:extLst>
              <a:ext uri="{FF2B5EF4-FFF2-40B4-BE49-F238E27FC236}">
                <a16:creationId xmlns="" xmlns:a16="http://schemas.microsoft.com/office/drawing/2014/main" id="{28BAA8DA-C40B-4AB9-9407-30FB70335152}"/>
              </a:ext>
            </a:extLst>
          </p:cNvPr>
          <p:cNvSpPr>
            <a:spLocks noGrp="1"/>
          </p:cNvSpPr>
          <p:nvPr>
            <p:ph type="ctrTitle"/>
          </p:nvPr>
        </p:nvSpPr>
        <p:spPr>
          <a:xfrm>
            <a:off x="6822831" y="483325"/>
            <a:ext cx="4994031" cy="4420327"/>
          </a:xfrm>
        </p:spPr>
        <p:txBody>
          <a:bodyPr anchor="ctr"/>
          <a:lstStyle/>
          <a:p>
            <a:r>
              <a:rPr lang="en-US" sz="3200" b="1" dirty="0" smtClean="0">
                <a:solidFill>
                  <a:schemeClr val="accent5"/>
                </a:solidFill>
              </a:rPr>
              <a:t/>
            </a:r>
            <a:br>
              <a:rPr lang="en-US" sz="3200" b="1" dirty="0" smtClean="0">
                <a:solidFill>
                  <a:schemeClr val="accent5"/>
                </a:solidFill>
              </a:rPr>
            </a:br>
            <a:r>
              <a:rPr lang="en-IN" sz="3200" b="1" dirty="0" smtClean="0">
                <a:solidFill>
                  <a:schemeClr val="accent5"/>
                </a:solidFill>
                <a:latin typeface="+mn-lt"/>
              </a:rPr>
              <a:t>Data </a:t>
            </a:r>
            <a:r>
              <a:rPr lang="en-IN" sz="3200" b="1" dirty="0" smtClean="0">
                <a:solidFill>
                  <a:schemeClr val="accent5"/>
                </a:solidFill>
                <a:latin typeface="+mn-lt"/>
              </a:rPr>
              <a:t>Science and Machine Learning in “R” &amp; “Python”  </a:t>
            </a:r>
            <a:r>
              <a:rPr lang="en-IN" sz="3200" b="1" dirty="0" smtClean="0">
                <a:solidFill>
                  <a:schemeClr val="accent5"/>
                </a:solidFill>
                <a:latin typeface="+mn-lt"/>
              </a:rPr>
              <a:t>Project Presentation</a:t>
            </a:r>
            <a:r>
              <a:rPr lang="en-US" sz="3200" b="1" dirty="0" smtClean="0">
                <a:solidFill>
                  <a:schemeClr val="accent5"/>
                </a:solidFill>
              </a:rPr>
              <a:t/>
            </a:r>
            <a:br>
              <a:rPr lang="en-US" sz="3200" b="1" dirty="0" smtClean="0">
                <a:solidFill>
                  <a:schemeClr val="accent5"/>
                </a:solidFill>
              </a:rPr>
            </a:br>
            <a:r>
              <a:rPr lang="en-US" sz="3200" b="1" dirty="0" smtClean="0">
                <a:solidFill>
                  <a:schemeClr val="accent5"/>
                </a:solidFill>
              </a:rPr>
              <a:t/>
            </a:r>
            <a:br>
              <a:rPr lang="en-US" sz="3200" b="1" dirty="0" smtClean="0">
                <a:solidFill>
                  <a:schemeClr val="accent5"/>
                </a:solidFill>
              </a:rPr>
            </a:br>
            <a:r>
              <a:rPr lang="en-US" sz="3200" b="1" dirty="0" smtClean="0">
                <a:solidFill>
                  <a:schemeClr val="accent5"/>
                </a:solidFill>
              </a:rPr>
              <a:t/>
            </a:r>
            <a:br>
              <a:rPr lang="en-US" sz="3200" b="1" dirty="0" smtClean="0">
                <a:solidFill>
                  <a:schemeClr val="accent5"/>
                </a:solidFill>
              </a:rPr>
            </a:br>
            <a:endParaRPr lang="en-US" sz="3200" b="1" dirty="0">
              <a:solidFill>
                <a:schemeClr val="accent5"/>
              </a:solidFill>
            </a:endParaRPr>
          </a:p>
        </p:txBody>
      </p:sp>
      <p:sp>
        <p:nvSpPr>
          <p:cNvPr id="12" name="Subtitle 11" descr="subtitle">
            <a:extLst>
              <a:ext uri="{FF2B5EF4-FFF2-40B4-BE49-F238E27FC236}">
                <a16:creationId xmlns="" xmlns:a16="http://schemas.microsoft.com/office/drawing/2014/main" id="{B28A8D9C-5123-4D2B-9272-016EF90E0E50}"/>
              </a:ext>
            </a:extLst>
          </p:cNvPr>
          <p:cNvSpPr>
            <a:spLocks noGrp="1"/>
          </p:cNvSpPr>
          <p:nvPr>
            <p:ph type="subTitle" idx="1"/>
          </p:nvPr>
        </p:nvSpPr>
        <p:spPr>
          <a:xfrm>
            <a:off x="6790197" y="5406969"/>
            <a:ext cx="4178808" cy="1033019"/>
          </a:xfrm>
        </p:spPr>
        <p:txBody>
          <a:bodyPr/>
          <a:lstStyle/>
          <a:p>
            <a:pPr algn="l">
              <a:lnSpc>
                <a:spcPct val="100000"/>
              </a:lnSpc>
              <a:spcBef>
                <a:spcPts val="0"/>
              </a:spcBef>
            </a:pPr>
            <a:r>
              <a:rPr b="1" smtClean="0">
                <a:solidFill>
                  <a:schemeClr val="accent5"/>
                </a:solidFill>
              </a:rPr>
              <a:t>Group A</a:t>
            </a:r>
            <a:r>
              <a:rPr lang="en-US" b="1" dirty="0" smtClean="0">
                <a:solidFill>
                  <a:schemeClr val="accent5"/>
                </a:solidFill>
              </a:rPr>
              <a:t> </a:t>
            </a:r>
            <a:r>
              <a:rPr lang="en-US" b="1" dirty="0" smtClean="0">
                <a:solidFill>
                  <a:schemeClr val="accent5"/>
                </a:solidFill>
              </a:rPr>
              <a:t>,</a:t>
            </a:r>
          </a:p>
          <a:p>
            <a:pPr algn="l">
              <a:lnSpc>
                <a:spcPct val="100000"/>
              </a:lnSpc>
              <a:spcBef>
                <a:spcPts val="0"/>
              </a:spcBef>
            </a:pPr>
            <a:r>
              <a:rPr b="1" smtClean="0">
                <a:solidFill>
                  <a:schemeClr val="accent5"/>
                </a:solidFill>
              </a:rPr>
              <a:t>Batch 2</a:t>
            </a:r>
            <a:endParaRPr lang="en-US" b="1" dirty="0" smtClean="0">
              <a:solidFill>
                <a:schemeClr val="accent5"/>
              </a:solidFill>
            </a:endParaRPr>
          </a:p>
          <a:p>
            <a:pPr algn="l">
              <a:lnSpc>
                <a:spcPct val="100000"/>
              </a:lnSpc>
              <a:spcBef>
                <a:spcPts val="0"/>
              </a:spcBef>
            </a:pPr>
            <a:r>
              <a:rPr b="1" smtClean="0">
                <a:solidFill>
                  <a:schemeClr val="accent5"/>
                </a:solidFill>
              </a:rPr>
              <a:t>IIM Raipur </a:t>
            </a:r>
            <a:endParaRPr lang="en-US" b="1" dirty="0" smtClean="0">
              <a:solidFill>
                <a:schemeClr val="accent5"/>
              </a:solidFill>
            </a:endParaRPr>
          </a:p>
        </p:txBody>
      </p:sp>
      <p:grpSp>
        <p:nvGrpSpPr>
          <p:cNvPr id="3" name="Group 3">
            <a:extLst>
              <a:ext uri="{FF2B5EF4-FFF2-40B4-BE49-F238E27FC236}">
                <a16:creationId xmlns="" xmlns:a16="http://schemas.microsoft.com/office/drawing/2014/main" id="{EB664AAE-5AE9-41D7-8346-002B9F445323}"/>
              </a:ext>
              <a:ext uri="{C183D7F6-B498-43B3-948B-1728B52AA6E4}">
                <adec:decorative xmlns=""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458" name="Picture 2" descr="See the source image"/>
          <p:cNvPicPr>
            <a:picLocks noChangeAspect="1" noChangeArrowheads="1"/>
          </p:cNvPicPr>
          <p:nvPr/>
        </p:nvPicPr>
        <p:blipFill>
          <a:blip r:embed="rId3"/>
          <a:srcRect/>
          <a:stretch>
            <a:fillRect/>
          </a:stretch>
        </p:blipFill>
        <p:spPr bwMode="auto">
          <a:xfrm>
            <a:off x="8725988" y="3027720"/>
            <a:ext cx="1545675" cy="1387526"/>
          </a:xfrm>
          <a:prstGeom prst="rect">
            <a:avLst/>
          </a:prstGeom>
          <a:noFill/>
        </p:spPr>
      </p:pic>
      <p:sp>
        <p:nvSpPr>
          <p:cNvPr id="10" name="Rectangle 9"/>
          <p:cNvSpPr/>
          <p:nvPr/>
        </p:nvSpPr>
        <p:spPr>
          <a:xfrm>
            <a:off x="9933625" y="5425832"/>
            <a:ext cx="2095767" cy="369332"/>
          </a:xfrm>
          <a:prstGeom prst="rect">
            <a:avLst/>
          </a:prstGeom>
        </p:spPr>
        <p:txBody>
          <a:bodyPr wrap="none">
            <a:spAutoFit/>
          </a:bodyPr>
          <a:lstStyle/>
          <a:p>
            <a:r>
              <a:rPr lang="en-US" b="1" dirty="0" smtClean="0">
                <a:solidFill>
                  <a:schemeClr val="accent5"/>
                </a:solidFill>
              </a:rPr>
              <a:t>Date : 26th July 2020</a:t>
            </a:r>
            <a:endParaRPr lang="en-IN" dirty="0"/>
          </a:p>
        </p:txBody>
      </p:sp>
    </p:spTree>
    <p:extLst>
      <p:ext uri="{BB962C8B-B14F-4D97-AF65-F5344CB8AC3E}">
        <p14:creationId xmlns="" xmlns:p14="http://schemas.microsoft.com/office/powerpoint/2010/main" val="172556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US" dirty="0" smtClean="0"/>
              <a:t>Multiple Linear Regression and Data Mining Approach </a:t>
            </a:r>
            <a:endParaRPr lang="en-US" dirty="0"/>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2" cstate="email">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p:pic>
      <p:sp>
        <p:nvSpPr>
          <p:cNvPr id="16" name="Text Placeholder 15" descr="slide content">
            <a:extLst>
              <a:ext uri="{FF2B5EF4-FFF2-40B4-BE49-F238E27FC236}">
                <a16:creationId xmlns:a16="http://schemas.microsoft.com/office/drawing/2014/main" xmlns="" id="{5336101E-D654-46D8-A983-BF46C5D86583}"/>
              </a:ext>
            </a:extLst>
          </p:cNvPr>
          <p:cNvSpPr>
            <a:spLocks noGrp="1"/>
          </p:cNvSpPr>
          <p:nvPr>
            <p:ph type="body" sz="quarter" idx="11"/>
          </p:nvPr>
        </p:nvSpPr>
        <p:spPr>
          <a:xfrm>
            <a:off x="1562099" y="1733627"/>
            <a:ext cx="9123317" cy="4248073"/>
          </a:xfrm>
        </p:spPr>
        <p:txBody>
          <a:bodyPr/>
          <a:lstStyle/>
          <a:p>
            <a:r>
              <a:rPr lang="en-US" sz="1800" b="1" dirty="0" smtClean="0">
                <a:solidFill>
                  <a:schemeClr val="accent1">
                    <a:lumMod val="50000"/>
                  </a:schemeClr>
                </a:solidFill>
              </a:rPr>
              <a:t>To predict </a:t>
            </a:r>
            <a:r>
              <a:rPr lang="en-US" sz="1800" b="1" dirty="0">
                <a:solidFill>
                  <a:schemeClr val="accent1">
                    <a:lumMod val="50000"/>
                  </a:schemeClr>
                </a:solidFill>
              </a:rPr>
              <a:t> </a:t>
            </a:r>
            <a:r>
              <a:rPr lang="en-US" sz="1800" b="1" dirty="0" smtClean="0">
                <a:solidFill>
                  <a:schemeClr val="accent1">
                    <a:lumMod val="50000"/>
                  </a:schemeClr>
                </a:solidFill>
              </a:rPr>
              <a:t>healthcare claims cost based on multiple independent variable </a:t>
            </a:r>
          </a:p>
          <a:p>
            <a:r>
              <a:rPr sz="1800" b="1" smtClean="0">
                <a:solidFill>
                  <a:schemeClr val="accent1">
                    <a:lumMod val="50000"/>
                  </a:schemeClr>
                </a:solidFill>
              </a:rPr>
              <a:t>Dependent Variable  </a:t>
            </a:r>
            <a:r>
              <a:rPr lang="en-IN" sz="1800" b="1" dirty="0" smtClean="0">
                <a:solidFill>
                  <a:schemeClr val="accent1">
                    <a:lumMod val="50000"/>
                  </a:schemeClr>
                </a:solidFill>
              </a:rPr>
              <a:t>–</a:t>
            </a:r>
            <a:r>
              <a:rPr sz="1800" b="1" smtClean="0">
                <a:solidFill>
                  <a:schemeClr val="accent1">
                    <a:lumMod val="50000"/>
                  </a:schemeClr>
                </a:solidFill>
              </a:rPr>
              <a:t> Healthcare Claim Cost </a:t>
            </a:r>
          </a:p>
          <a:p>
            <a:r>
              <a:rPr sz="1800" b="1" smtClean="0">
                <a:solidFill>
                  <a:schemeClr val="accent1">
                    <a:lumMod val="50000"/>
                  </a:schemeClr>
                </a:solidFill>
              </a:rPr>
              <a:t>Independent Multiple Variables are </a:t>
            </a:r>
          </a:p>
          <a:p>
            <a:pPr marL="800100" lvl="1" indent="-342900">
              <a:buFont typeface="+mj-lt"/>
              <a:buAutoNum type="alphaLcPeriod"/>
            </a:pPr>
            <a:r>
              <a:rPr lang="en-US" sz="1800" b="1" dirty="0" smtClean="0">
                <a:solidFill>
                  <a:schemeClr val="accent1">
                    <a:lumMod val="50000"/>
                  </a:schemeClr>
                </a:solidFill>
              </a:rPr>
              <a:t>Age   - </a:t>
            </a:r>
            <a:r>
              <a:rPr lang="en-US" sz="1800" dirty="0" smtClean="0">
                <a:solidFill>
                  <a:schemeClr val="accent1">
                    <a:lumMod val="50000"/>
                  </a:schemeClr>
                </a:solidFill>
              </a:rPr>
              <a:t>Rise in aging population will increase healthcare claim cost</a:t>
            </a:r>
          </a:p>
          <a:p>
            <a:pPr marL="800100" lvl="1" indent="-342900">
              <a:buFont typeface="+mj-lt"/>
              <a:buAutoNum type="alphaLcPeriod"/>
            </a:pPr>
            <a:r>
              <a:rPr lang="en-US" sz="1800" b="1" dirty="0" smtClean="0">
                <a:solidFill>
                  <a:schemeClr val="accent1">
                    <a:lumMod val="50000"/>
                  </a:schemeClr>
                </a:solidFill>
              </a:rPr>
              <a:t>Length of Patient Stay In Hospital  - </a:t>
            </a:r>
            <a:r>
              <a:rPr lang="en-US" sz="1800" dirty="0" smtClean="0">
                <a:solidFill>
                  <a:schemeClr val="accent1">
                    <a:lumMod val="50000"/>
                  </a:schemeClr>
                </a:solidFill>
              </a:rPr>
              <a:t>More hospital stay results in more cost</a:t>
            </a:r>
          </a:p>
          <a:p>
            <a:pPr marL="800100" lvl="1" indent="-342900">
              <a:buFont typeface="+mj-lt"/>
              <a:buAutoNum type="alphaLcPeriod"/>
            </a:pPr>
            <a:r>
              <a:rPr lang="en-US" sz="1800" b="1" dirty="0" smtClean="0">
                <a:solidFill>
                  <a:schemeClr val="accent1">
                    <a:lumMod val="50000"/>
                  </a:schemeClr>
                </a:solidFill>
              </a:rPr>
              <a:t>Disease Type </a:t>
            </a:r>
          </a:p>
          <a:p>
            <a:pPr marL="800100" lvl="1" indent="-342900">
              <a:buFont typeface="+mj-lt"/>
              <a:buAutoNum type="alphaLcPeriod"/>
            </a:pPr>
            <a:r>
              <a:rPr lang="en-US" sz="1800" b="1" dirty="0" smtClean="0">
                <a:solidFill>
                  <a:schemeClr val="accent1">
                    <a:lumMod val="50000"/>
                  </a:schemeClr>
                </a:solidFill>
              </a:rPr>
              <a:t>Gender </a:t>
            </a:r>
          </a:p>
          <a:p>
            <a:pPr marL="800100" lvl="1" indent="-342900">
              <a:buFont typeface="+mj-lt"/>
              <a:buAutoNum type="alphaLcPeriod"/>
            </a:pPr>
            <a:r>
              <a:rPr lang="en-US" sz="1800" b="1" dirty="0" smtClean="0">
                <a:solidFill>
                  <a:schemeClr val="accent1">
                    <a:lumMod val="50000"/>
                  </a:schemeClr>
                </a:solidFill>
              </a:rPr>
              <a:t>Chronic Disease</a:t>
            </a:r>
          </a:p>
          <a:p>
            <a:pPr marL="800100" lvl="1" indent="-342900">
              <a:buFont typeface="+mj-lt"/>
              <a:buAutoNum type="alphaLcPeriod"/>
            </a:pPr>
            <a:r>
              <a:rPr lang="en-US" sz="1800" b="1" dirty="0" smtClean="0">
                <a:solidFill>
                  <a:schemeClr val="accent1">
                    <a:lumMod val="50000"/>
                  </a:schemeClr>
                </a:solidFill>
              </a:rPr>
              <a:t>Providers Place of Service  - </a:t>
            </a:r>
            <a:r>
              <a:rPr lang="en-US" sz="1800" dirty="0" smtClean="0">
                <a:solidFill>
                  <a:schemeClr val="accent1">
                    <a:lumMod val="50000"/>
                  </a:schemeClr>
                </a:solidFill>
              </a:rPr>
              <a:t>Cost in emergency wil</a:t>
            </a:r>
            <a:r>
              <a:rPr lang="en-US" sz="1800" dirty="0" smtClean="0">
                <a:solidFill>
                  <a:schemeClr val="accent1">
                    <a:lumMod val="50000"/>
                  </a:schemeClr>
                </a:solidFill>
              </a:rPr>
              <a:t>l</a:t>
            </a:r>
            <a:r>
              <a:rPr lang="en-US" sz="1800" dirty="0" smtClean="0">
                <a:solidFill>
                  <a:schemeClr val="accent1">
                    <a:lumMod val="50000"/>
                  </a:schemeClr>
                </a:solidFill>
              </a:rPr>
              <a:t> be higher as compared to clinic </a:t>
            </a:r>
          </a:p>
          <a:p>
            <a:pPr marL="800100" lvl="1" indent="-342900">
              <a:buFont typeface="+mj-lt"/>
              <a:buAutoNum type="alphaLcPeriod"/>
            </a:pPr>
            <a:r>
              <a:rPr lang="en-US" sz="1800" b="1" dirty="0" smtClean="0">
                <a:solidFill>
                  <a:schemeClr val="accent1">
                    <a:lumMod val="50000"/>
                  </a:schemeClr>
                </a:solidFill>
              </a:rPr>
              <a:t>Preventable Disease </a:t>
            </a:r>
          </a:p>
          <a:p>
            <a:pPr marL="800100" lvl="1" indent="-342900">
              <a:buFont typeface="+mj-lt"/>
              <a:buAutoNum type="alphaLcPeriod"/>
            </a:pPr>
            <a:r>
              <a:rPr lang="en-US" sz="1800" b="1" dirty="0" smtClean="0">
                <a:solidFill>
                  <a:schemeClr val="accent1">
                    <a:lumMod val="50000"/>
                  </a:schemeClr>
                </a:solidFill>
              </a:rPr>
              <a:t>Readmission Rate  - </a:t>
            </a:r>
            <a:r>
              <a:rPr lang="en-US" sz="1800" dirty="0" smtClean="0">
                <a:solidFill>
                  <a:schemeClr val="accent1">
                    <a:lumMod val="50000"/>
                  </a:schemeClr>
                </a:solidFill>
              </a:rPr>
              <a:t>More case of readmission more will be claims cost</a:t>
            </a:r>
          </a:p>
          <a:p>
            <a:pPr marL="800100" lvl="1" indent="-342900">
              <a:buFont typeface="+mj-lt"/>
              <a:buAutoNum type="alphaLcPeriod"/>
            </a:pPr>
            <a:r>
              <a:rPr lang="en-US" sz="1800" b="1" dirty="0" smtClean="0">
                <a:solidFill>
                  <a:schemeClr val="accent1">
                    <a:lumMod val="50000"/>
                  </a:schemeClr>
                </a:solidFill>
              </a:rPr>
              <a:t>HCC Risk Score   - </a:t>
            </a:r>
            <a:r>
              <a:rPr lang="en-US" sz="1800" dirty="0" smtClean="0">
                <a:solidFill>
                  <a:schemeClr val="accent1">
                    <a:lumMod val="50000"/>
                  </a:schemeClr>
                </a:solidFill>
              </a:rPr>
              <a:t>Higher the HCC risk score , higher will be claims cost </a:t>
            </a:r>
          </a:p>
          <a:p>
            <a:pPr marL="800100" lvl="1" indent="-342900">
              <a:buFont typeface="+mj-lt"/>
              <a:buAutoNum type="alphaLcPeriod"/>
            </a:pPr>
            <a:r>
              <a:rPr lang="en-IN" sz="1800" b="1" dirty="0" smtClean="0">
                <a:solidFill>
                  <a:schemeClr val="accent1">
                    <a:lumMod val="50000"/>
                  </a:schemeClr>
                </a:solidFill>
              </a:rPr>
              <a:t>Per Member Per Month Cost – </a:t>
            </a:r>
            <a:r>
              <a:rPr lang="en-IN" sz="1800" dirty="0" smtClean="0">
                <a:solidFill>
                  <a:schemeClr val="accent1">
                    <a:lumMod val="50000"/>
                  </a:schemeClr>
                </a:solidFill>
              </a:rPr>
              <a:t>Higher PMPM cost , less saving for providers &amp; more cost</a:t>
            </a:r>
            <a:endParaRPr sz="1800" smtClean="0">
              <a:solidFill>
                <a:schemeClr val="accent1">
                  <a:lumMod val="50000"/>
                </a:schemeClr>
              </a:solidFill>
            </a:endParaRPr>
          </a:p>
          <a:p>
            <a:endParaRPr lang="en-US" sz="1800" b="1" dirty="0">
              <a:solidFill>
                <a:schemeClr val="accent1">
                  <a:lumMod val="50000"/>
                </a:schemeClr>
              </a:solidFill>
            </a:endParaRPr>
          </a:p>
        </p:txBody>
      </p:sp>
      <p:sp>
        <p:nvSpPr>
          <p:cNvPr id="6" name="Rectangle 5"/>
          <p:cNvSpPr/>
          <p:nvPr/>
        </p:nvSpPr>
        <p:spPr>
          <a:xfrm>
            <a:off x="879564" y="1018903"/>
            <a:ext cx="9858103" cy="369332"/>
          </a:xfrm>
          <a:prstGeom prst="rect">
            <a:avLst/>
          </a:prstGeom>
          <a:solidFill>
            <a:schemeClr val="accent1">
              <a:lumMod val="50000"/>
            </a:schemeClr>
          </a:solidFill>
        </p:spPr>
        <p:txBody>
          <a:bodyPr wrap="square">
            <a:spAutoFit/>
          </a:bodyPr>
          <a:lstStyle/>
          <a:p>
            <a:pPr>
              <a:buNone/>
            </a:pPr>
            <a:r>
              <a:rPr lang="en-IN" b="1" dirty="0" smtClean="0">
                <a:solidFill>
                  <a:schemeClr val="bg1"/>
                </a:solidFill>
              </a:rPr>
              <a:t>Problem Statement - The </a:t>
            </a:r>
            <a:r>
              <a:rPr lang="en-IN" b="1" dirty="0" smtClean="0">
                <a:solidFill>
                  <a:schemeClr val="bg1"/>
                </a:solidFill>
              </a:rPr>
              <a:t>U.S. </a:t>
            </a:r>
            <a:r>
              <a:rPr lang="en-IN" b="1" dirty="0" smtClean="0">
                <a:solidFill>
                  <a:schemeClr val="bg1"/>
                </a:solidFill>
              </a:rPr>
              <a:t>healthcare </a:t>
            </a:r>
            <a:r>
              <a:rPr lang="en-IN" b="1" dirty="0" smtClean="0">
                <a:solidFill>
                  <a:schemeClr val="bg1"/>
                </a:solidFill>
              </a:rPr>
              <a:t>industry  are under pressure to cut down healthcare claims cost </a:t>
            </a: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US" b="1" dirty="0" smtClean="0">
                <a:solidFill>
                  <a:schemeClr val="accent1">
                    <a:lumMod val="50000"/>
                  </a:schemeClr>
                </a:solidFill>
              </a:rPr>
              <a:t>R Code Description &amp; Outcome</a:t>
            </a:r>
            <a:endParaRPr lang="en-US" b="1" dirty="0">
              <a:solidFill>
                <a:schemeClr val="accent1">
                  <a:lumMod val="50000"/>
                </a:schemeClr>
              </a:solidFill>
            </a:endParaRP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3" cstate="email">
            <a:extLst>
              <a:ext uri="{28A0092B-C50C-407E-A947-70E740481C1C}">
                <a14:useLocalDpi xmlns:a14="http://schemas.microsoft.com/office/drawing/2010/main" xmlns=""/>
              </a:ext>
              <a:ext uri="{96DAC541-7B7A-43D3-8B79-37D633B846F1}">
                <asvg:svgBlip xmlns:asvg="http://schemas.microsoft.com/office/drawing/2016/SVG/main" xmlns="" r:embed="rId4"/>
              </a:ext>
            </a:extLst>
          </a:blip>
          <a:stretch>
            <a:fillRect/>
          </a:stretch>
        </p:blipFill>
        <p:spPr>
          <a:xfrm>
            <a:off x="647700" y="1198044"/>
            <a:ext cx="548640" cy="548640"/>
          </a:xfrm>
        </p:spPr>
      </p:pic>
      <p:sp>
        <p:nvSpPr>
          <p:cNvPr id="16" name="Text Placeholder 15" descr="slide content">
            <a:extLst>
              <a:ext uri="{FF2B5EF4-FFF2-40B4-BE49-F238E27FC236}">
                <a16:creationId xmlns:a16="http://schemas.microsoft.com/office/drawing/2014/main" xmlns="" id="{5336101E-D654-46D8-A983-BF46C5D86583}"/>
              </a:ext>
            </a:extLst>
          </p:cNvPr>
          <p:cNvSpPr>
            <a:spLocks noGrp="1"/>
          </p:cNvSpPr>
          <p:nvPr>
            <p:ph type="body" sz="quarter" idx="11"/>
          </p:nvPr>
        </p:nvSpPr>
        <p:spPr>
          <a:xfrm>
            <a:off x="1463041" y="1162596"/>
            <a:ext cx="10728959" cy="1502228"/>
          </a:xfrm>
        </p:spPr>
        <p:txBody>
          <a:bodyPr/>
          <a:lstStyle/>
          <a:p>
            <a:pPr>
              <a:buNone/>
            </a:pPr>
            <a:r>
              <a:rPr lang="en-US" sz="1800" b="1" dirty="0" smtClean="0">
                <a:solidFill>
                  <a:schemeClr val="accent1">
                    <a:lumMod val="50000"/>
                  </a:schemeClr>
                </a:solidFill>
              </a:rPr>
              <a:t>Prediction  Model Formula – </a:t>
            </a:r>
          </a:p>
          <a:p>
            <a:pPr>
              <a:buNone/>
            </a:pPr>
            <a:endParaRPr sz="1800" b="1">
              <a:solidFill>
                <a:schemeClr val="accent1">
                  <a:lumMod val="50000"/>
                </a:schemeClr>
              </a:solidFill>
            </a:endParaRPr>
          </a:p>
          <a:p>
            <a:pPr>
              <a:buNone/>
            </a:pPr>
            <a:r>
              <a:rPr lang="en-US" sz="1800" b="1" dirty="0" smtClean="0">
                <a:solidFill>
                  <a:schemeClr val="accent1">
                    <a:lumMod val="50000"/>
                  </a:schemeClr>
                </a:solidFill>
              </a:rPr>
              <a:t>Predicted Healthcare Cost = y + a1 *X1 + a2 *x2 + a3 *X3 + _______ + an *</a:t>
            </a:r>
            <a:r>
              <a:rPr lang="en-US" sz="1800" b="1" dirty="0" err="1" smtClean="0">
                <a:solidFill>
                  <a:schemeClr val="accent1">
                    <a:lumMod val="50000"/>
                  </a:schemeClr>
                </a:solidFill>
              </a:rPr>
              <a:t>Xn</a:t>
            </a:r>
            <a:endParaRPr lang="en-US" sz="1800" b="1" dirty="0" smtClean="0">
              <a:solidFill>
                <a:schemeClr val="accent1">
                  <a:lumMod val="50000"/>
                </a:schemeClr>
              </a:solidFill>
            </a:endParaRPr>
          </a:p>
          <a:p>
            <a:pPr>
              <a:buNone/>
            </a:pPr>
            <a:r>
              <a:rPr sz="1800" b="1" smtClean="0">
                <a:solidFill>
                  <a:schemeClr val="accent1">
                    <a:lumMod val="50000"/>
                  </a:schemeClr>
                </a:solidFill>
              </a:rPr>
              <a:t>                                              = </a:t>
            </a:r>
            <a:r>
              <a:rPr lang="en-IN" dirty="0" smtClean="0"/>
              <a:t>3035.9633  + Age *0.012760 + Gender  * 0.000942 + HCC Risk Score *0.321614 + PMPM Cost * 0.54820</a:t>
            </a:r>
            <a:endParaRPr lang="en-US" b="1" dirty="0">
              <a:solidFill>
                <a:schemeClr val="accent1">
                  <a:lumMod val="50000"/>
                </a:schemeClr>
              </a:solidFill>
            </a:endParaRPr>
          </a:p>
        </p:txBody>
      </p:sp>
      <p:graphicFrame>
        <p:nvGraphicFramePr>
          <p:cNvPr id="64514" name="Object 2"/>
          <p:cNvGraphicFramePr>
            <a:graphicFrameLocks noChangeAspect="1"/>
          </p:cNvGraphicFramePr>
          <p:nvPr/>
        </p:nvGraphicFramePr>
        <p:xfrm>
          <a:off x="9701574" y="953999"/>
          <a:ext cx="2172561" cy="1018492"/>
        </p:xfrm>
        <a:graphic>
          <a:graphicData uri="http://schemas.openxmlformats.org/presentationml/2006/ole">
            <p:oleObj spid="_x0000_s64514" name="Packager Shell Object" showAsIcon="1" r:id="rId5" imgW="1042560" imgH="488520" progId="Package">
              <p:embed/>
            </p:oleObj>
          </a:graphicData>
        </a:graphic>
      </p:graphicFrame>
      <p:sp>
        <p:nvSpPr>
          <p:cNvPr id="64515" name="Rectangle 3"/>
          <p:cNvSpPr>
            <a:spLocks noChangeArrowheads="1"/>
          </p:cNvSpPr>
          <p:nvPr/>
        </p:nvSpPr>
        <p:spPr bwMode="auto">
          <a:xfrm>
            <a:off x="0" y="3073608"/>
            <a:ext cx="4462568" cy="1123384"/>
          </a:xfrm>
          <a:prstGeom prst="rect">
            <a:avLst/>
          </a:prstGeom>
          <a:solidFill>
            <a:srgbClr val="FFFFFF"/>
          </a:solid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Residual standard error: 1462 on 10220 degrees of freedom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Multiple R-squared:  0.004289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Adjusted R-squared:  0.001464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F-statistic: 1.518 on 29 and 10220 DF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p-value: 0.03682</a:t>
            </a:r>
            <a:r>
              <a:rPr kumimoji="0" lang="en-US" sz="1400" b="1" i="0" u="none" strike="noStrike" cap="none" normalizeH="0" baseline="0" dirty="0" smtClean="0">
                <a:ln>
                  <a:noFill/>
                </a:ln>
                <a:solidFill>
                  <a:schemeClr val="accent1">
                    <a:lumMod val="50000"/>
                  </a:schemeClr>
                </a:solidFill>
                <a:effectLst/>
                <a:cs typeface="Arial" pitchFamily="34" charset="0"/>
              </a:rPr>
              <a:t> </a:t>
            </a:r>
          </a:p>
        </p:txBody>
      </p:sp>
      <p:sp>
        <p:nvSpPr>
          <p:cNvPr id="64516" name="Rectangle 4"/>
          <p:cNvSpPr>
            <a:spLocks noChangeArrowheads="1"/>
          </p:cNvSpPr>
          <p:nvPr/>
        </p:nvSpPr>
        <p:spPr bwMode="auto">
          <a:xfrm>
            <a:off x="5708851" y="3004457"/>
            <a:ext cx="6313331"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Claims</a:t>
            </a:r>
            <a:r>
              <a:rPr kumimoji="0" lang="en-US" sz="1400" b="1" i="0" u="none" strike="noStrike" cap="none" normalizeH="0" dirty="0" smtClean="0">
                <a:ln>
                  <a:noFill/>
                </a:ln>
                <a:solidFill>
                  <a:schemeClr val="accent1">
                    <a:lumMod val="50000"/>
                  </a:schemeClr>
                </a:solidFill>
                <a:effectLst/>
                <a:ea typeface="Times New Roman" pitchFamily="18" charset="0"/>
                <a:cs typeface="Courier New" pitchFamily="49" charset="0"/>
              </a:rPr>
              <a:t> </a:t>
            </a: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cost of Male estimated to be </a:t>
            </a:r>
            <a:r>
              <a:rPr kumimoji="0" lang="en-US" sz="1400" b="1" i="0" u="none" strike="noStrike" cap="none" normalizeH="0" baseline="0" dirty="0" smtClean="0">
                <a:ln>
                  <a:noFill/>
                </a:ln>
                <a:solidFill>
                  <a:schemeClr val="accent1">
                    <a:lumMod val="50000"/>
                  </a:schemeClr>
                </a:solidFill>
                <a:effectLst/>
                <a:ea typeface="Calibri" pitchFamily="34" charset="0"/>
                <a:cs typeface="Times New Roman" pitchFamily="18" charset="0"/>
              </a:rPr>
              <a:t>96.8932 higher than female</a:t>
            </a:r>
            <a:endParaRPr kumimoji="0" lang="en-US" sz="1400" b="0" i="0" u="none" strike="noStrike" cap="none" normalizeH="0" baseline="0" dirty="0" smtClean="0">
              <a:ln>
                <a:noFill/>
              </a:ln>
              <a:solidFill>
                <a:schemeClr val="accent1">
                  <a:lumMod val="50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accent1">
                    <a:lumMod val="50000"/>
                  </a:schemeClr>
                </a:solidFill>
                <a:effectLst/>
                <a:ea typeface="Calibri" pitchFamily="34" charset="0"/>
                <a:cs typeface="Times New Roman" pitchFamily="18" charset="0"/>
              </a:rPr>
              <a:t>Claims cost of Chronic disease 3 is 8.6 times higher than chronic disease 1,2, 4, and 5 </a:t>
            </a:r>
            <a:endParaRPr kumimoji="0" lang="en-US" sz="1400" b="0" i="0" u="none" strike="noStrike" cap="none" normalizeH="0" baseline="0" dirty="0" smtClean="0">
              <a:ln>
                <a:noFill/>
              </a:ln>
              <a:solidFill>
                <a:schemeClr val="accent1">
                  <a:lumMod val="50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accent1">
                    <a:lumMod val="50000"/>
                  </a:schemeClr>
                </a:solidFill>
                <a:effectLst/>
                <a:ea typeface="Calibri" pitchFamily="34" charset="0"/>
                <a:cs typeface="Times New Roman" pitchFamily="18" charset="0"/>
              </a:rPr>
              <a:t>Claims Cost of Physician office is 64 times higher than Ambulatory Services and 36 times higher for Hospital .</a:t>
            </a:r>
            <a:endParaRPr kumimoji="0" lang="en-US" sz="1400" b="0" i="0" u="none" strike="noStrike" cap="none" normalizeH="0" baseline="0" dirty="0" smtClean="0">
              <a:ln>
                <a:noFill/>
              </a:ln>
              <a:solidFill>
                <a:schemeClr val="accent1">
                  <a:lumMod val="50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accent1">
                    <a:lumMod val="50000"/>
                  </a:schemeClr>
                </a:solidFill>
                <a:effectLst/>
                <a:ea typeface="Calibri" pitchFamily="34" charset="0"/>
                <a:cs typeface="Times New Roman" pitchFamily="18" charset="0"/>
              </a:rPr>
              <a:t>Difference between Hospital and Physician Office Claim Cost is 25</a:t>
            </a:r>
            <a:endParaRPr kumimoji="0" lang="en-US" sz="1400" b="0" i="0" u="none" strike="noStrike" cap="none" normalizeH="0" baseline="0" dirty="0" smtClean="0">
              <a:ln>
                <a:noFill/>
              </a:ln>
              <a:solidFill>
                <a:schemeClr val="accent1">
                  <a:lumMod val="50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400" b="0" i="0" u="none" strike="noStrike" cap="none" normalizeH="0" baseline="0" dirty="0" smtClean="0">
              <a:ln>
                <a:noFill/>
              </a:ln>
              <a:solidFill>
                <a:schemeClr val="accent1">
                  <a:lumMod val="50000"/>
                </a:schemeClr>
              </a:solidFill>
              <a:effectLst/>
              <a:cs typeface="Arial" pitchFamily="34" charset="0"/>
            </a:endParaRPr>
          </a:p>
        </p:txBody>
      </p:sp>
      <p:sp>
        <p:nvSpPr>
          <p:cNvPr id="9" name="TextBox 8"/>
          <p:cNvSpPr txBox="1"/>
          <p:nvPr/>
        </p:nvSpPr>
        <p:spPr>
          <a:xfrm>
            <a:off x="0" y="2625631"/>
            <a:ext cx="2141997" cy="400110"/>
          </a:xfrm>
          <a:prstGeom prst="rect">
            <a:avLst/>
          </a:prstGeom>
          <a:noFill/>
        </p:spPr>
        <p:txBody>
          <a:bodyPr wrap="none" rtlCol="0">
            <a:spAutoFit/>
          </a:bodyPr>
          <a:lstStyle/>
          <a:p>
            <a:r>
              <a:rPr lang="en-IN" sz="2000" b="1" u="sng" dirty="0" smtClean="0">
                <a:solidFill>
                  <a:schemeClr val="accent1">
                    <a:lumMod val="50000"/>
                  </a:schemeClr>
                </a:solidFill>
              </a:rPr>
              <a:t>Statistical Outcome</a:t>
            </a:r>
            <a:endParaRPr lang="en-IN" sz="2000" b="1" u="sng" dirty="0">
              <a:solidFill>
                <a:schemeClr val="accent1">
                  <a:lumMod val="50000"/>
                </a:schemeClr>
              </a:solidFill>
            </a:endParaRPr>
          </a:p>
        </p:txBody>
      </p:sp>
      <p:sp>
        <p:nvSpPr>
          <p:cNvPr id="10" name="TextBox 9"/>
          <p:cNvSpPr txBox="1"/>
          <p:nvPr/>
        </p:nvSpPr>
        <p:spPr>
          <a:xfrm>
            <a:off x="5717177" y="2660466"/>
            <a:ext cx="1443857" cy="400110"/>
          </a:xfrm>
          <a:prstGeom prst="rect">
            <a:avLst/>
          </a:prstGeom>
          <a:noFill/>
        </p:spPr>
        <p:txBody>
          <a:bodyPr wrap="none" rtlCol="0">
            <a:spAutoFit/>
          </a:bodyPr>
          <a:lstStyle/>
          <a:p>
            <a:r>
              <a:rPr lang="en-IN" sz="2000" b="1" u="sng" dirty="0" smtClean="0">
                <a:solidFill>
                  <a:schemeClr val="accent1">
                    <a:lumMod val="50000"/>
                  </a:schemeClr>
                </a:solidFill>
              </a:rPr>
              <a:t>Data Insight </a:t>
            </a:r>
            <a:endParaRPr lang="en-IN" sz="2000" b="1" u="sng" dirty="0">
              <a:solidFill>
                <a:schemeClr val="accent1">
                  <a:lumMod val="50000"/>
                </a:schemeClr>
              </a:solidFill>
            </a:endParaRPr>
          </a:p>
        </p:txBody>
      </p:sp>
      <p:sp>
        <p:nvSpPr>
          <p:cNvPr id="64517" name="Rectangle 5"/>
          <p:cNvSpPr>
            <a:spLocks noChangeArrowheads="1"/>
          </p:cNvSpPr>
          <p:nvPr/>
        </p:nvSpPr>
        <p:spPr bwMode="auto">
          <a:xfrm>
            <a:off x="0" y="4715692"/>
            <a:ext cx="6466114" cy="477054"/>
          </a:xfrm>
          <a:prstGeom prst="rect">
            <a:avLst/>
          </a:prstGeom>
          <a:solidFill>
            <a:srgbClr val="FFFFFF"/>
          </a:solid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                                   ME                        RMSE        MAE          MPE              MAPE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Test set -0.0000000000000402339  </a:t>
            </a:r>
            <a:r>
              <a:rPr kumimoji="0" lang="en-US" sz="1400" b="1" i="0" u="none" strike="noStrike" cap="none" normalizeH="0" baseline="0" dirty="0" smtClean="0">
                <a:ln>
                  <a:noFill/>
                </a:ln>
                <a:solidFill>
                  <a:srgbClr val="0070C0"/>
                </a:solidFill>
                <a:effectLst/>
                <a:ea typeface="Times New Roman" pitchFamily="18" charset="0"/>
                <a:cs typeface="Courier New" pitchFamily="49" charset="0"/>
              </a:rPr>
              <a:t>1459.769 </a:t>
            </a: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 1252.135   -77.33895    106.3405</a:t>
            </a:r>
            <a:r>
              <a:rPr kumimoji="0" lang="en-US" sz="1400" b="1" i="0" u="none" strike="noStrike" cap="none" normalizeH="0" baseline="0" dirty="0" smtClean="0">
                <a:ln>
                  <a:noFill/>
                </a:ln>
                <a:solidFill>
                  <a:schemeClr val="accent1">
                    <a:lumMod val="50000"/>
                  </a:schemeClr>
                </a:solidFill>
                <a:effectLst/>
                <a:cs typeface="Arial" pitchFamily="34" charset="0"/>
              </a:rPr>
              <a:t> </a:t>
            </a:r>
          </a:p>
        </p:txBody>
      </p:sp>
      <p:sp>
        <p:nvSpPr>
          <p:cNvPr id="12" name="TextBox 11"/>
          <p:cNvSpPr txBox="1"/>
          <p:nvPr/>
        </p:nvSpPr>
        <p:spPr>
          <a:xfrm>
            <a:off x="0" y="4280266"/>
            <a:ext cx="2750176" cy="400110"/>
          </a:xfrm>
          <a:prstGeom prst="rect">
            <a:avLst/>
          </a:prstGeom>
          <a:noFill/>
        </p:spPr>
        <p:txBody>
          <a:bodyPr wrap="none" rtlCol="0">
            <a:spAutoFit/>
          </a:bodyPr>
          <a:lstStyle/>
          <a:p>
            <a:r>
              <a:rPr lang="en-IN" sz="2000" b="1" u="sng" dirty="0" smtClean="0">
                <a:solidFill>
                  <a:schemeClr val="accent1">
                    <a:lumMod val="50000"/>
                  </a:schemeClr>
                </a:solidFill>
              </a:rPr>
              <a:t>Training Model Outcome </a:t>
            </a:r>
            <a:endParaRPr lang="en-IN" sz="2000" b="1" u="sng" dirty="0">
              <a:solidFill>
                <a:schemeClr val="accent1">
                  <a:lumMod val="50000"/>
                </a:schemeClr>
              </a:solidFill>
            </a:endParaRPr>
          </a:p>
        </p:txBody>
      </p:sp>
      <p:sp>
        <p:nvSpPr>
          <p:cNvPr id="13" name="TextBox 12"/>
          <p:cNvSpPr txBox="1"/>
          <p:nvPr/>
        </p:nvSpPr>
        <p:spPr>
          <a:xfrm>
            <a:off x="0" y="5386254"/>
            <a:ext cx="2659831" cy="400110"/>
          </a:xfrm>
          <a:prstGeom prst="rect">
            <a:avLst/>
          </a:prstGeom>
          <a:noFill/>
        </p:spPr>
        <p:txBody>
          <a:bodyPr wrap="none" rtlCol="0">
            <a:spAutoFit/>
          </a:bodyPr>
          <a:lstStyle/>
          <a:p>
            <a:r>
              <a:rPr lang="en-IN" sz="2000" b="1" u="sng" dirty="0" smtClean="0">
                <a:solidFill>
                  <a:schemeClr val="accent1">
                    <a:lumMod val="50000"/>
                  </a:schemeClr>
                </a:solidFill>
              </a:rPr>
              <a:t>Testing Model Outcome </a:t>
            </a:r>
            <a:endParaRPr lang="en-IN" sz="2000" b="1" u="sng" dirty="0">
              <a:solidFill>
                <a:schemeClr val="accent1">
                  <a:lumMod val="50000"/>
                </a:schemeClr>
              </a:solidFill>
            </a:endParaRPr>
          </a:p>
        </p:txBody>
      </p:sp>
      <p:sp>
        <p:nvSpPr>
          <p:cNvPr id="64518" name="Rectangle 6"/>
          <p:cNvSpPr>
            <a:spLocks noChangeArrowheads="1"/>
          </p:cNvSpPr>
          <p:nvPr/>
        </p:nvSpPr>
        <p:spPr bwMode="auto">
          <a:xfrm>
            <a:off x="195941" y="5852160"/>
            <a:ext cx="5447213" cy="477054"/>
          </a:xfrm>
          <a:prstGeom prst="rect">
            <a:avLst/>
          </a:prstGeom>
          <a:solidFill>
            <a:srgbClr val="FFFFFF"/>
          </a:solid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                            ME     RMSE          MAE          MPE               MAPE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Test set -4.568831    </a:t>
            </a:r>
            <a:r>
              <a:rPr kumimoji="0" lang="en-US" sz="1400" b="1" i="0" u="none" strike="noStrike" cap="none" normalizeH="0" baseline="0" dirty="0" smtClean="0">
                <a:ln>
                  <a:noFill/>
                </a:ln>
                <a:solidFill>
                  <a:srgbClr val="0070C0"/>
                </a:solidFill>
                <a:effectLst/>
                <a:ea typeface="Times New Roman" pitchFamily="18" charset="0"/>
                <a:cs typeface="Courier New" pitchFamily="49" charset="0"/>
              </a:rPr>
              <a:t>1460.183  </a:t>
            </a:r>
            <a:r>
              <a:rPr kumimoji="0" lang="en-US" sz="1400" b="1" i="0" u="none" strike="noStrike" cap="none" normalizeH="0" baseline="0" dirty="0" smtClean="0">
                <a:ln>
                  <a:noFill/>
                </a:ln>
                <a:solidFill>
                  <a:schemeClr val="accent1">
                    <a:lumMod val="50000"/>
                  </a:schemeClr>
                </a:solidFill>
                <a:effectLst/>
                <a:ea typeface="Times New Roman" pitchFamily="18" charset="0"/>
                <a:cs typeface="Courier New" pitchFamily="49" charset="0"/>
              </a:rPr>
              <a:t> 1253.124   -77.75798    106.7345</a:t>
            </a:r>
            <a:r>
              <a:rPr kumimoji="0" lang="en-US" sz="1400" b="1" i="0" u="none" strike="noStrike" cap="none" normalizeH="0" baseline="0" dirty="0" smtClean="0">
                <a:ln>
                  <a:noFill/>
                </a:ln>
                <a:solidFill>
                  <a:schemeClr val="accent1">
                    <a:lumMod val="50000"/>
                  </a:schemeClr>
                </a:solidFill>
                <a:effectLst/>
                <a:cs typeface="Arial" pitchFamily="34" charset="0"/>
              </a:rPr>
              <a:t> </a:t>
            </a:r>
          </a:p>
        </p:txBody>
      </p:sp>
      <p:sp>
        <p:nvSpPr>
          <p:cNvPr id="15" name="TextBox 14"/>
          <p:cNvSpPr txBox="1"/>
          <p:nvPr/>
        </p:nvSpPr>
        <p:spPr>
          <a:xfrm>
            <a:off x="6000206" y="4354283"/>
            <a:ext cx="1351652" cy="400110"/>
          </a:xfrm>
          <a:prstGeom prst="rect">
            <a:avLst/>
          </a:prstGeom>
          <a:noFill/>
        </p:spPr>
        <p:txBody>
          <a:bodyPr wrap="none" rtlCol="0">
            <a:spAutoFit/>
          </a:bodyPr>
          <a:lstStyle/>
          <a:p>
            <a:r>
              <a:rPr lang="en-IN" sz="2000" b="1" u="sng" dirty="0" smtClean="0">
                <a:solidFill>
                  <a:srgbClr val="00B050"/>
                </a:solidFill>
              </a:rPr>
              <a:t>Conclusion </a:t>
            </a:r>
            <a:endParaRPr lang="en-IN" sz="2000" b="1" u="sng" dirty="0">
              <a:solidFill>
                <a:srgbClr val="00B050"/>
              </a:solidFill>
            </a:endParaRPr>
          </a:p>
        </p:txBody>
      </p:sp>
      <p:sp>
        <p:nvSpPr>
          <p:cNvPr id="17" name="Rectangle 4"/>
          <p:cNvSpPr>
            <a:spLocks noChangeArrowheads="1"/>
          </p:cNvSpPr>
          <p:nvPr/>
        </p:nvSpPr>
        <p:spPr bwMode="auto">
          <a:xfrm>
            <a:off x="5878669" y="4841966"/>
            <a:ext cx="6313331" cy="11695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b="1" dirty="0" smtClean="0">
                <a:solidFill>
                  <a:srgbClr val="00B050"/>
                </a:solidFill>
                <a:cs typeface="Courier New" pitchFamily="49" charset="0"/>
              </a:rPr>
              <a:t>Model is best fitted model as R2 value is between o and 1 and Positively Related  </a:t>
            </a:r>
          </a:p>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b="1" dirty="0" smtClean="0">
                <a:solidFill>
                  <a:srgbClr val="00B050"/>
                </a:solidFill>
                <a:cs typeface="Courier New" pitchFamily="49" charset="0"/>
              </a:rPr>
              <a:t>with less data variability from Observed Least Square line </a:t>
            </a:r>
          </a:p>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400" b="1" dirty="0" smtClean="0">
              <a:solidFill>
                <a:srgbClr val="00B050"/>
              </a:solidFill>
              <a:cs typeface="Courier New"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b="1" dirty="0" smtClean="0">
                <a:solidFill>
                  <a:srgbClr val="00B050"/>
                </a:solidFill>
                <a:cs typeface="Courier New" pitchFamily="49" charset="0"/>
              </a:rPr>
              <a:t>RMSE value of both training and test model is approximately similar that </a:t>
            </a:r>
          </a:p>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b="1" dirty="0" smtClean="0">
                <a:solidFill>
                  <a:srgbClr val="00B050"/>
                </a:solidFill>
                <a:cs typeface="Courier New" pitchFamily="49" charset="0"/>
              </a:rPr>
              <a:t>indicates accuracy of best fitted model  </a:t>
            </a:r>
            <a:endParaRPr kumimoji="0" lang="en-US" sz="1400" b="0" i="0" u="none" strike="noStrike" cap="none" normalizeH="0" baseline="0" dirty="0" smtClean="0">
              <a:ln>
                <a:noFill/>
              </a:ln>
              <a:solidFill>
                <a:srgbClr val="00B050"/>
              </a:solidFill>
              <a:effectLst/>
              <a:cs typeface="Arial" pitchFamily="34" charset="0"/>
            </a:endParaRP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15864" cy="550392"/>
          </a:xfrm>
        </p:spPr>
        <p:txBody>
          <a:bodyPr/>
          <a:lstStyle/>
          <a:p>
            <a:r>
              <a:rPr lang="en-IN" dirty="0"/>
              <a:t>Healthcare Claims Analytical Dashboard </a:t>
            </a:r>
          </a:p>
        </p:txBody>
      </p:sp>
      <p:pic>
        <p:nvPicPr>
          <p:cNvPr id="3" name="slide2" descr="Dashboard 1">
            <a:extLst>
              <a:ext uri="{FF2B5EF4-FFF2-40B4-BE49-F238E27FC236}">
                <a16:creationId xmlns:a16="http://schemas.microsoft.com/office/drawing/2014/main" xmlns="" id="{40E9CEE3-5ED0-43E0-834F-E686612AC25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369278"/>
            <a:ext cx="12192000" cy="648872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pages in a book">
            <a:extLst>
              <a:ext uri="{FF2B5EF4-FFF2-40B4-BE49-F238E27FC236}">
                <a16:creationId xmlns:a16="http://schemas.microsoft.com/office/drawing/2014/main" xmlns="" id="{18718FBA-CF32-41C2-9D07-1F0F7F19F73C}"/>
              </a:ext>
            </a:extLst>
          </p:cNvPr>
          <p:cNvPicPr>
            <a:picLocks noGrp="1" noChangeAspect="1"/>
          </p:cNvPicPr>
          <p:nvPr>
            <p:ph type="pic" sz="quarter" idx="10"/>
          </p:nvPr>
        </p:nvPicPr>
        <p:blipFill rotWithShape="1">
          <a:blip r:embed="rId2" cstate="email">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a:ext>
            </a:extLst>
          </a:blip>
          <a:srcRect/>
          <a:stretch/>
        </p:blipFill>
        <p:spPr/>
      </p:pic>
      <p:grpSp>
        <p:nvGrpSpPr>
          <p:cNvPr id="2" name="Group 22">
            <a:extLst>
              <a:ext uri="{FF2B5EF4-FFF2-40B4-BE49-F238E27FC236}">
                <a16:creationId xmlns:a16="http://schemas.microsoft.com/office/drawing/2014/main" xmlns="" id="{28C94A8D-A234-408C-8281-33CCC01BE2A8}"/>
              </a:ext>
              <a:ext uri="{C183D7F6-B498-43B3-948B-1728B52AA6E4}">
                <adec:decorative xmlns:adec="http://schemas.microsoft.com/office/drawing/2017/decorative" xmlns="" val="1"/>
              </a:ext>
            </a:extLst>
          </p:cNvPr>
          <p:cNvGrpSpPr/>
          <p:nvPr/>
        </p:nvGrpSpPr>
        <p:grpSpPr>
          <a:xfrm>
            <a:off x="0" y="0"/>
            <a:ext cx="4750604" cy="6858000"/>
            <a:chOff x="0" y="0"/>
            <a:chExt cx="4750604" cy="6858000"/>
          </a:xfrm>
        </p:grpSpPr>
        <p:sp>
          <p:nvSpPr>
            <p:cNvPr id="22" name="Freeform: Shape 21">
              <a:extLst>
                <a:ext uri="{FF2B5EF4-FFF2-40B4-BE49-F238E27FC236}">
                  <a16:creationId xmlns:a16="http://schemas.microsoft.com/office/drawing/2014/main" xmlns="" id="{01887690-2EDF-4913-A835-4503B0E36442}"/>
                </a:ext>
              </a:extLst>
            </p:cNvPr>
            <p:cNvSpPr/>
            <p:nvPr/>
          </p:nvSpPr>
          <p:spPr>
            <a:xfrm>
              <a:off x="0" y="0"/>
              <a:ext cx="4750604" cy="6858000"/>
            </a:xfrm>
            <a:custGeom>
              <a:avLst/>
              <a:gdLst>
                <a:gd name="connsiteX0" fmla="*/ 0 w 4750604"/>
                <a:gd name="connsiteY0" fmla="*/ 0 h 6858000"/>
                <a:gd name="connsiteX1" fmla="*/ 4750604 w 4750604"/>
                <a:gd name="connsiteY1" fmla="*/ 0 h 6858000"/>
                <a:gd name="connsiteX2" fmla="*/ 3101407 w 4750604"/>
                <a:gd name="connsiteY2" fmla="*/ 6858000 h 6858000"/>
                <a:gd name="connsiteX3" fmla="*/ 0 w 47506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50604" h="6858000">
                  <a:moveTo>
                    <a:pt x="0" y="0"/>
                  </a:moveTo>
                  <a:lnTo>
                    <a:pt x="4750604" y="0"/>
                  </a:lnTo>
                  <a:lnTo>
                    <a:pt x="3101407" y="6858000"/>
                  </a:lnTo>
                  <a:lnTo>
                    <a:pt x="0" y="6858000"/>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xmlns="" id="{AD1E7D22-630D-4E19-8BE6-9C21E4A652BD}"/>
                </a:ext>
              </a:extLst>
            </p:cNvPr>
            <p:cNvSpPr/>
            <p:nvPr/>
          </p:nvSpPr>
          <p:spPr>
            <a:xfrm>
              <a:off x="1" y="0"/>
              <a:ext cx="3946799" cy="6858000"/>
            </a:xfrm>
            <a:custGeom>
              <a:avLst/>
              <a:gdLst>
                <a:gd name="connsiteX0" fmla="*/ 0 w 3946799"/>
                <a:gd name="connsiteY0" fmla="*/ 0 h 6858000"/>
                <a:gd name="connsiteX1" fmla="*/ 3946799 w 3946799"/>
                <a:gd name="connsiteY1" fmla="*/ 0 h 6858000"/>
                <a:gd name="connsiteX2" fmla="*/ 2297602 w 3946799"/>
                <a:gd name="connsiteY2" fmla="*/ 6858000 h 6858000"/>
                <a:gd name="connsiteX3" fmla="*/ 0 w 3946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46799" h="6858000">
                  <a:moveTo>
                    <a:pt x="0" y="0"/>
                  </a:moveTo>
                  <a:lnTo>
                    <a:pt x="3946799" y="0"/>
                  </a:lnTo>
                  <a:lnTo>
                    <a:pt x="2297602" y="6858000"/>
                  </a:lnTo>
                  <a:lnTo>
                    <a:pt x="0" y="6858000"/>
                  </a:lnTo>
                  <a:close/>
                </a:path>
              </a:pathLst>
            </a:cu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318BD405-EEE9-4A08-8DA2-A70AFCF1D240}"/>
                </a:ext>
              </a:extLst>
            </p:cNvPr>
            <p:cNvSpPr/>
            <p:nvPr/>
          </p:nvSpPr>
          <p:spPr>
            <a:xfrm>
              <a:off x="0" y="0"/>
              <a:ext cx="3723822" cy="6858000"/>
            </a:xfrm>
            <a:custGeom>
              <a:avLst/>
              <a:gdLst>
                <a:gd name="connsiteX0" fmla="*/ 0 w 3723822"/>
                <a:gd name="connsiteY0" fmla="*/ 0 h 6858000"/>
                <a:gd name="connsiteX1" fmla="*/ 3723822 w 3723822"/>
                <a:gd name="connsiteY1" fmla="*/ 0 h 6858000"/>
                <a:gd name="connsiteX2" fmla="*/ 2074625 w 3723822"/>
                <a:gd name="connsiteY2" fmla="*/ 6858000 h 6858000"/>
                <a:gd name="connsiteX3" fmla="*/ 0 w 37238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23822" h="6858000">
                  <a:moveTo>
                    <a:pt x="0" y="0"/>
                  </a:moveTo>
                  <a:lnTo>
                    <a:pt x="3723822" y="0"/>
                  </a:lnTo>
                  <a:lnTo>
                    <a:pt x="2074625" y="6858000"/>
                  </a:lnTo>
                  <a:lnTo>
                    <a:pt x="0" y="6858000"/>
                  </a:lnTo>
                  <a:close/>
                </a:path>
              </a:pathLst>
            </a:custGeom>
            <a:solidFill>
              <a:schemeClr val="accent1">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7D4A6826-2C0D-4C79-A871-DF31737EE4F7}"/>
                </a:ext>
              </a:extLst>
            </p:cNvPr>
            <p:cNvSpPr/>
            <p:nvPr/>
          </p:nvSpPr>
          <p:spPr>
            <a:xfrm>
              <a:off x="0" y="0"/>
              <a:ext cx="3374007" cy="6858000"/>
            </a:xfrm>
            <a:custGeom>
              <a:avLst/>
              <a:gdLst>
                <a:gd name="connsiteX0" fmla="*/ 0 w 3374007"/>
                <a:gd name="connsiteY0" fmla="*/ 0 h 6858000"/>
                <a:gd name="connsiteX1" fmla="*/ 3374007 w 3374007"/>
                <a:gd name="connsiteY1" fmla="*/ 0 h 6858000"/>
                <a:gd name="connsiteX2" fmla="*/ 1659507 w 3374007"/>
                <a:gd name="connsiteY2" fmla="*/ 6858000 h 6858000"/>
                <a:gd name="connsiteX3" fmla="*/ 0 w 33740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74007" h="6858000">
                  <a:moveTo>
                    <a:pt x="0" y="0"/>
                  </a:moveTo>
                  <a:lnTo>
                    <a:pt x="3374007" y="0"/>
                  </a:lnTo>
                  <a:lnTo>
                    <a:pt x="1659507" y="6858000"/>
                  </a:lnTo>
                  <a:lnTo>
                    <a:pt x="0" y="6858000"/>
                  </a:ln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itle 33" descr="title">
            <a:extLst>
              <a:ext uri="{FF2B5EF4-FFF2-40B4-BE49-F238E27FC236}">
                <a16:creationId xmlns:a16="http://schemas.microsoft.com/office/drawing/2014/main" xmlns="" id="{3749FE94-FC7C-4359-A56E-6C7A87BDEE87}"/>
              </a:ext>
            </a:extLst>
          </p:cNvPr>
          <p:cNvSpPr>
            <a:spLocks noGrp="1"/>
          </p:cNvSpPr>
          <p:nvPr>
            <p:ph type="title"/>
          </p:nvPr>
        </p:nvSpPr>
        <p:spPr/>
        <p:txBody>
          <a:bodyPr/>
          <a:lstStyle/>
          <a:p>
            <a:r>
              <a:rPr lang="en-US" dirty="0"/>
              <a:t>Use Case B –</a:t>
            </a:r>
            <a:r>
              <a:rPr lang="en-US" dirty="0" err="1" smtClean="0"/>
              <a:t>Fake_News</a:t>
            </a:r>
            <a:r>
              <a:rPr lang="en-US" dirty="0" smtClean="0"/>
              <a:t> and </a:t>
            </a:r>
            <a:r>
              <a:rPr lang="en-US" dirty="0" err="1" smtClean="0"/>
              <a:t>Real_news</a:t>
            </a:r>
            <a:r>
              <a:rPr lang="en-US" dirty="0" smtClean="0"/>
              <a:t> </a:t>
            </a:r>
            <a:r>
              <a:rPr lang="en-US" dirty="0"/>
              <a:t>Datasets  </a:t>
            </a:r>
          </a:p>
        </p:txBody>
      </p:sp>
    </p:spTree>
    <p:extLst>
      <p:ext uri="{BB962C8B-B14F-4D97-AF65-F5344CB8AC3E}">
        <p14:creationId xmlns:p14="http://schemas.microsoft.com/office/powerpoint/2010/main" xmlns="" val="1077816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US" b="1" dirty="0" smtClean="0">
                <a:solidFill>
                  <a:schemeClr val="accent1">
                    <a:lumMod val="50000"/>
                  </a:schemeClr>
                </a:solidFill>
              </a:rPr>
              <a:t>Project Overview</a:t>
            </a:r>
            <a:endParaRPr lang="en-US" b="1" dirty="0">
              <a:solidFill>
                <a:schemeClr val="accent1">
                  <a:lumMod val="50000"/>
                </a:schemeClr>
              </a:solidFill>
            </a:endParaRP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2" cstate="email">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a:xfrm>
            <a:off x="647700" y="1198044"/>
            <a:ext cx="548640" cy="548640"/>
          </a:xfrm>
        </p:spPr>
      </p:pic>
      <p:sp>
        <p:nvSpPr>
          <p:cNvPr id="18" name="Text Placeholder 17"/>
          <p:cNvSpPr>
            <a:spLocks noGrp="1"/>
          </p:cNvSpPr>
          <p:nvPr>
            <p:ph type="body" sz="quarter" idx="11"/>
          </p:nvPr>
        </p:nvSpPr>
        <p:spPr/>
        <p:txBody>
          <a:bodyPr/>
          <a:lstStyle/>
          <a:p>
            <a:pPr algn="just"/>
            <a:r>
              <a:rPr lang="en-IN" sz="1800" b="1" dirty="0">
                <a:solidFill>
                  <a:schemeClr val="accent1">
                    <a:lumMod val="50000"/>
                  </a:schemeClr>
                </a:solidFill>
              </a:rPr>
              <a:t>In this Project, we classify news headlines as “fake" or “real." we build and compare several standard classifiers: Logistic Regression ,Multinomial Naive Bayes, and a Decision Tree.</a:t>
            </a:r>
          </a:p>
          <a:p>
            <a:pPr algn="just"/>
            <a:r>
              <a:rPr lang="en-IN" sz="1800" b="1" dirty="0">
                <a:solidFill>
                  <a:schemeClr val="accent1">
                    <a:lumMod val="50000"/>
                  </a:schemeClr>
                </a:solidFill>
              </a:rPr>
              <a:t>Fake news, also known as junk news, pseudo-news, alternative facts or hoax news, is a form of news consisting of deliberate disinformation or hoaxes spread via traditional news media (print and broadcast) or online social media. Digital news has brought back and increased the usage of fake news, or yellow journalism.</a:t>
            </a:r>
          </a:p>
          <a:p>
            <a:pPr algn="just"/>
            <a:r>
              <a:rPr lang="en-IN" sz="1800" b="1" dirty="0">
                <a:solidFill>
                  <a:schemeClr val="accent1">
                    <a:lumMod val="50000"/>
                  </a:schemeClr>
                </a:solidFill>
              </a:rPr>
              <a:t>Our pedagogical approach emphasizes having  analyze the models that we build. In particular, we obtain keywords whose presence and absence most strongly indicates that a headline is "fake" or "real“ with indexing 0 and 1. We explore the connection among Logistic Regression ,Multinomial Naive Bayes, and a Decision Tree.</a:t>
            </a:r>
          </a:p>
          <a:p>
            <a:pPr algn="just"/>
            <a:r>
              <a:rPr lang="en-IN" sz="1800" b="1" dirty="0">
                <a:solidFill>
                  <a:schemeClr val="accent1">
                    <a:lumMod val="50000"/>
                  </a:schemeClr>
                </a:solidFill>
              </a:rPr>
              <a:t>SOFTWARE we use-PYTHON, ANACONDA (SPYDER)</a:t>
            </a:r>
          </a:p>
          <a:p>
            <a:endParaRPr lang="en-IN" dirty="0"/>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IN" b="1" dirty="0" smtClean="0">
                <a:solidFill>
                  <a:schemeClr val="accent1">
                    <a:lumMod val="50000"/>
                  </a:schemeClr>
                </a:solidFill>
                <a:latin typeface="+mn-lt"/>
              </a:rPr>
              <a:t>Linear Regression and   Predictive Model </a:t>
            </a:r>
            <a:endParaRPr lang="en-US" b="1" dirty="0">
              <a:solidFill>
                <a:schemeClr val="accent1">
                  <a:lumMod val="50000"/>
                </a:schemeClr>
              </a:solidFill>
              <a:latin typeface="+mn-lt"/>
            </a:endParaRP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2" cstate="email">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a:xfrm>
            <a:off x="647700" y="1198044"/>
            <a:ext cx="548640" cy="548640"/>
          </a:xfrm>
        </p:spPr>
      </p:pic>
      <p:sp>
        <p:nvSpPr>
          <p:cNvPr id="18" name="Text Placeholder 17"/>
          <p:cNvSpPr>
            <a:spLocks noGrp="1"/>
          </p:cNvSpPr>
          <p:nvPr>
            <p:ph type="body" sz="quarter" idx="11"/>
          </p:nvPr>
        </p:nvSpPr>
        <p:spPr>
          <a:xfrm>
            <a:off x="1496785" y="1145798"/>
            <a:ext cx="9515203" cy="1858659"/>
          </a:xfrm>
        </p:spPr>
        <p:txBody>
          <a:bodyPr/>
          <a:lstStyle/>
          <a:p>
            <a:pPr algn="just"/>
            <a:r>
              <a:rPr lang="en-IN" sz="1800" b="1" dirty="0">
                <a:solidFill>
                  <a:schemeClr val="accent1">
                    <a:lumMod val="50000"/>
                  </a:schemeClr>
                </a:solidFill>
              </a:rPr>
              <a:t>Logistic regression is a predictive analysis. Logistic regression is used to describe data and to explain the relationship between one dependent binary variable and one or more nominal, ordinal, interval or ratio-level independent variables</a:t>
            </a:r>
            <a:r>
              <a:rPr lang="en-IN" sz="1800" b="1" dirty="0" smtClean="0">
                <a:solidFill>
                  <a:schemeClr val="accent1">
                    <a:lumMod val="50000"/>
                  </a:schemeClr>
                </a:solidFill>
              </a:rPr>
              <a:t>.</a:t>
            </a:r>
          </a:p>
          <a:p>
            <a:pPr algn="just"/>
            <a:r>
              <a:rPr lang="en-IN" sz="1800" b="1" dirty="0">
                <a:solidFill>
                  <a:schemeClr val="accent1">
                    <a:lumMod val="50000"/>
                  </a:schemeClr>
                </a:solidFill>
              </a:rPr>
              <a:t>A Confusion Matrix is a table that is often used to describe the performance of a classification model (or “classifier”) on a set of test data for which the true values are known. It allows the visualization of the performance of an algorithm.</a:t>
            </a:r>
          </a:p>
          <a:p>
            <a:pPr algn="just">
              <a:buNone/>
            </a:pPr>
            <a:endParaRPr lang="en-IN" sz="1800" dirty="0"/>
          </a:p>
          <a:p>
            <a:pPr algn="just">
              <a:buNone/>
            </a:pPr>
            <a:endParaRPr lang="en-IN" sz="1800" b="1" dirty="0">
              <a:solidFill>
                <a:schemeClr val="accent1">
                  <a:lumMod val="50000"/>
                </a:schemeClr>
              </a:solidFill>
            </a:endParaRPr>
          </a:p>
        </p:txBody>
      </p:sp>
      <p:pic>
        <p:nvPicPr>
          <p:cNvPr id="5" name="Picture 4"/>
          <p:cNvPicPr>
            <a:picLocks noChangeAspect="1"/>
          </p:cNvPicPr>
          <p:nvPr/>
        </p:nvPicPr>
        <p:blipFill>
          <a:blip r:embed="rId4"/>
          <a:stretch>
            <a:fillRect/>
          </a:stretch>
        </p:blipFill>
        <p:spPr>
          <a:xfrm>
            <a:off x="3610467" y="3252651"/>
            <a:ext cx="5581975" cy="2966854"/>
          </a:xfrm>
          <a:prstGeom prst="rect">
            <a:avLst/>
          </a:prstGeom>
        </p:spPr>
      </p:pic>
      <p:sp>
        <p:nvSpPr>
          <p:cNvPr id="9" name="Double Bracket 8"/>
          <p:cNvSpPr/>
          <p:nvPr/>
        </p:nvSpPr>
        <p:spPr>
          <a:xfrm>
            <a:off x="9261566" y="3735977"/>
            <a:ext cx="2734492" cy="1371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1400" b="1" dirty="0" smtClean="0">
                <a:solidFill>
                  <a:schemeClr val="accent1">
                    <a:lumMod val="50000"/>
                  </a:schemeClr>
                </a:solidFill>
              </a:rPr>
              <a:t>Confusion </a:t>
            </a:r>
            <a:r>
              <a:rPr lang="en-IN" sz="1400" b="1" dirty="0" err="1" smtClean="0">
                <a:solidFill>
                  <a:schemeClr val="accent1">
                    <a:lumMod val="50000"/>
                  </a:schemeClr>
                </a:solidFill>
              </a:rPr>
              <a:t>matrix_Logistic</a:t>
            </a:r>
            <a:r>
              <a:rPr lang="en-IN" sz="1400" b="1" dirty="0" smtClean="0">
                <a:solidFill>
                  <a:schemeClr val="accent1">
                    <a:lumMod val="50000"/>
                  </a:schemeClr>
                </a:solidFill>
              </a:rPr>
              <a:t> Regression:</a:t>
            </a:r>
          </a:p>
          <a:p>
            <a:pPr algn="ctr"/>
            <a:r>
              <a:rPr lang="en-IN" sz="1400" b="1" dirty="0" smtClean="0">
                <a:solidFill>
                  <a:schemeClr val="accent1">
                    <a:lumMod val="50000"/>
                  </a:schemeClr>
                </a:solidFill>
              </a:rPr>
              <a:t> [[5848   28]</a:t>
            </a:r>
          </a:p>
          <a:p>
            <a:pPr algn="ctr"/>
            <a:r>
              <a:rPr lang="en-IN" sz="1400" b="1" dirty="0" smtClean="0">
                <a:solidFill>
                  <a:schemeClr val="accent1">
                    <a:lumMod val="50000"/>
                  </a:schemeClr>
                </a:solidFill>
              </a:rPr>
              <a:t> [  19 5335]] </a:t>
            </a:r>
            <a:endParaRPr lang="en-IN" sz="1400" b="1" dirty="0">
              <a:solidFill>
                <a:schemeClr val="accent1">
                  <a:lumMod val="50000"/>
                </a:schemeClr>
              </a:solidFill>
            </a:endParaRPr>
          </a:p>
        </p:txBody>
      </p:sp>
      <p:sp>
        <p:nvSpPr>
          <p:cNvPr id="11" name="Double Bracket 10"/>
          <p:cNvSpPr/>
          <p:nvPr/>
        </p:nvSpPr>
        <p:spPr>
          <a:xfrm>
            <a:off x="182879" y="3875312"/>
            <a:ext cx="3278778" cy="1371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lang="en-IN" sz="1400" b="1" dirty="0" smtClean="0">
                <a:solidFill>
                  <a:schemeClr val="accent1">
                    <a:lumMod val="50000"/>
                  </a:schemeClr>
                </a:solidFill>
              </a:rPr>
              <a:t>Logistic Regression accuracy: 99.58%</a:t>
            </a:r>
          </a:p>
          <a:p>
            <a:pPr algn="ctr">
              <a:lnSpc>
                <a:spcPct val="150000"/>
              </a:lnSpc>
            </a:pPr>
            <a:r>
              <a:rPr lang="en-IN" sz="1400" b="1" dirty="0" smtClean="0">
                <a:solidFill>
                  <a:schemeClr val="accent1">
                    <a:lumMod val="50000"/>
                  </a:schemeClr>
                </a:solidFill>
              </a:rPr>
              <a:t>Logistic Regression </a:t>
            </a:r>
            <a:r>
              <a:rPr lang="en-IN" sz="1400" b="1" dirty="0" smtClean="0">
                <a:solidFill>
                  <a:schemeClr val="accent1">
                    <a:lumMod val="50000"/>
                  </a:schemeClr>
                </a:solidFill>
              </a:rPr>
              <a:t>accuracy score</a:t>
            </a:r>
            <a:r>
              <a:rPr lang="en-IN" sz="1400" b="1" dirty="0" smtClean="0">
                <a:solidFill>
                  <a:schemeClr val="accent1">
                    <a:lumMod val="50000"/>
                  </a:schemeClr>
                </a:solidFill>
              </a:rPr>
              <a:t>: 0.9958147818343722</a:t>
            </a:r>
            <a:endParaRPr lang="en-IN" sz="1400" b="1" dirty="0">
              <a:solidFill>
                <a:schemeClr val="accent1">
                  <a:lumMod val="50000"/>
                </a:schemeClr>
              </a:solidFill>
            </a:endParaRPr>
          </a:p>
        </p:txBody>
      </p:sp>
      <p:sp>
        <p:nvSpPr>
          <p:cNvPr id="12" name="TextBox 11"/>
          <p:cNvSpPr txBox="1"/>
          <p:nvPr/>
        </p:nvSpPr>
        <p:spPr>
          <a:xfrm>
            <a:off x="156754" y="2821574"/>
            <a:ext cx="2141997" cy="400110"/>
          </a:xfrm>
          <a:prstGeom prst="rect">
            <a:avLst/>
          </a:prstGeom>
          <a:noFill/>
        </p:spPr>
        <p:txBody>
          <a:bodyPr wrap="none" rtlCol="0">
            <a:spAutoFit/>
          </a:bodyPr>
          <a:lstStyle/>
          <a:p>
            <a:r>
              <a:rPr lang="en-IN" sz="2000" b="1" u="sng" dirty="0" smtClean="0">
                <a:solidFill>
                  <a:schemeClr val="accent1">
                    <a:lumMod val="50000"/>
                  </a:schemeClr>
                </a:solidFill>
              </a:rPr>
              <a:t>Statistical Outcome</a:t>
            </a:r>
            <a:endParaRPr lang="en-IN" sz="2000" b="1" u="sng" dirty="0">
              <a:solidFill>
                <a:schemeClr val="accent1">
                  <a:lumMod val="50000"/>
                </a:schemeClr>
              </a:solidFill>
            </a:endParaRP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US" b="1" dirty="0" smtClean="0">
                <a:solidFill>
                  <a:schemeClr val="accent1">
                    <a:lumMod val="50000"/>
                  </a:schemeClr>
                </a:solidFill>
                <a:latin typeface="+mn-lt"/>
              </a:rPr>
              <a:t>Classification Method</a:t>
            </a:r>
            <a:endParaRPr lang="en-US" b="1" dirty="0">
              <a:solidFill>
                <a:schemeClr val="accent1">
                  <a:lumMod val="50000"/>
                </a:schemeClr>
              </a:solidFill>
              <a:latin typeface="+mn-lt"/>
            </a:endParaRP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2" cstate="email">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a:xfrm>
            <a:off x="673825" y="793095"/>
            <a:ext cx="548640" cy="548640"/>
          </a:xfrm>
        </p:spPr>
      </p:pic>
      <p:sp>
        <p:nvSpPr>
          <p:cNvPr id="18" name="Text Placeholder 17"/>
          <p:cNvSpPr>
            <a:spLocks noGrp="1"/>
          </p:cNvSpPr>
          <p:nvPr>
            <p:ph type="body" sz="quarter" idx="11"/>
          </p:nvPr>
        </p:nvSpPr>
        <p:spPr>
          <a:xfrm>
            <a:off x="1470660" y="897604"/>
            <a:ext cx="9515203" cy="1858659"/>
          </a:xfrm>
        </p:spPr>
        <p:txBody>
          <a:bodyPr/>
          <a:lstStyle/>
          <a:p>
            <a:pPr marL="252000" indent="0" algn="just">
              <a:lnSpc>
                <a:spcPct val="100000"/>
              </a:lnSpc>
              <a:spcBef>
                <a:spcPts val="0"/>
              </a:spcBef>
            </a:pPr>
            <a:r>
              <a:rPr lang="en-IN" sz="1800" dirty="0">
                <a:solidFill>
                  <a:schemeClr val="accent1">
                    <a:lumMod val="50000"/>
                  </a:schemeClr>
                </a:solidFill>
              </a:rPr>
              <a:t>A </a:t>
            </a:r>
            <a:r>
              <a:rPr lang="en-IN" sz="1800" b="1" dirty="0">
                <a:solidFill>
                  <a:schemeClr val="accent1">
                    <a:lumMod val="50000"/>
                  </a:schemeClr>
                </a:solidFill>
              </a:rPr>
              <a:t>Classification report</a:t>
            </a:r>
            <a:r>
              <a:rPr lang="en-IN" sz="1800" dirty="0">
                <a:solidFill>
                  <a:schemeClr val="accent1">
                    <a:lumMod val="50000"/>
                  </a:schemeClr>
                </a:solidFill>
              </a:rPr>
              <a:t> is used to measure the quality of predictions from a </a:t>
            </a:r>
            <a:r>
              <a:rPr lang="en-IN" sz="1800" b="1" dirty="0">
                <a:solidFill>
                  <a:schemeClr val="accent1">
                    <a:lumMod val="50000"/>
                  </a:schemeClr>
                </a:solidFill>
              </a:rPr>
              <a:t>classification</a:t>
            </a:r>
            <a:r>
              <a:rPr lang="en-IN" sz="1800" dirty="0">
                <a:solidFill>
                  <a:schemeClr val="accent1">
                    <a:lumMod val="50000"/>
                  </a:schemeClr>
                </a:solidFill>
              </a:rPr>
              <a:t> </a:t>
            </a:r>
            <a:r>
              <a:rPr lang="en-IN" sz="1800" dirty="0" smtClean="0">
                <a:solidFill>
                  <a:schemeClr val="accent1">
                    <a:lumMod val="50000"/>
                  </a:schemeClr>
                </a:solidFill>
              </a:rPr>
              <a:t>algorithm.</a:t>
            </a:r>
          </a:p>
          <a:p>
            <a:pPr marL="252000" indent="0" algn="just">
              <a:lnSpc>
                <a:spcPct val="100000"/>
              </a:lnSpc>
              <a:spcBef>
                <a:spcPts val="0"/>
              </a:spcBef>
            </a:pPr>
            <a:r>
              <a:rPr sz="1800" smtClean="0">
                <a:solidFill>
                  <a:schemeClr val="accent1">
                    <a:lumMod val="50000"/>
                  </a:schemeClr>
                </a:solidFill>
              </a:rPr>
              <a:t>The </a:t>
            </a:r>
            <a:r>
              <a:rPr sz="1800" b="1">
                <a:solidFill>
                  <a:schemeClr val="accent1">
                    <a:lumMod val="50000"/>
                  </a:schemeClr>
                </a:solidFill>
              </a:rPr>
              <a:t>precision</a:t>
            </a:r>
            <a:r>
              <a:rPr sz="1800">
                <a:solidFill>
                  <a:schemeClr val="accent1">
                    <a:lumMod val="50000"/>
                  </a:schemeClr>
                </a:solidFill>
              </a:rPr>
              <a:t> will be "how many are correctly classified among that </a:t>
            </a:r>
            <a:r>
              <a:rPr sz="1800" smtClean="0">
                <a:solidFill>
                  <a:schemeClr val="accent1">
                    <a:lumMod val="50000"/>
                  </a:schemeClr>
                </a:solidFill>
              </a:rPr>
              <a:t>class"</a:t>
            </a:r>
          </a:p>
          <a:p>
            <a:pPr marL="252000" indent="0" algn="just">
              <a:lnSpc>
                <a:spcPct val="100000"/>
              </a:lnSpc>
              <a:spcBef>
                <a:spcPts val="0"/>
              </a:spcBef>
            </a:pPr>
            <a:r>
              <a:rPr sz="1800" smtClean="0">
                <a:solidFill>
                  <a:schemeClr val="accent1">
                    <a:lumMod val="50000"/>
                  </a:schemeClr>
                </a:solidFill>
              </a:rPr>
              <a:t>The </a:t>
            </a:r>
            <a:r>
              <a:rPr sz="1800" b="1">
                <a:solidFill>
                  <a:schemeClr val="accent1">
                    <a:lumMod val="50000"/>
                  </a:schemeClr>
                </a:solidFill>
              </a:rPr>
              <a:t>recall</a:t>
            </a:r>
            <a:r>
              <a:rPr sz="1800">
                <a:solidFill>
                  <a:schemeClr val="accent1">
                    <a:lumMod val="50000"/>
                  </a:schemeClr>
                </a:solidFill>
              </a:rPr>
              <a:t> means "how many of this class you find over the whole number of element of this class" </a:t>
            </a:r>
            <a:endParaRPr sz="1800" smtClean="0">
              <a:solidFill>
                <a:schemeClr val="accent1">
                  <a:lumMod val="50000"/>
                </a:schemeClr>
              </a:solidFill>
            </a:endParaRPr>
          </a:p>
          <a:p>
            <a:pPr marL="252000" indent="0" algn="just">
              <a:lnSpc>
                <a:spcPct val="100000"/>
              </a:lnSpc>
              <a:spcBef>
                <a:spcPts val="0"/>
              </a:spcBef>
            </a:pPr>
            <a:r>
              <a:rPr sz="1800" smtClean="0">
                <a:solidFill>
                  <a:schemeClr val="accent1">
                    <a:lumMod val="50000"/>
                  </a:schemeClr>
                </a:solidFill>
              </a:rPr>
              <a:t>The </a:t>
            </a:r>
            <a:r>
              <a:rPr sz="1800" b="1">
                <a:solidFill>
                  <a:schemeClr val="accent1">
                    <a:lumMod val="50000"/>
                  </a:schemeClr>
                </a:solidFill>
              </a:rPr>
              <a:t>f1-score</a:t>
            </a:r>
            <a:r>
              <a:rPr sz="1800">
                <a:solidFill>
                  <a:schemeClr val="accent1">
                    <a:lumMod val="50000"/>
                  </a:schemeClr>
                </a:solidFill>
              </a:rPr>
              <a:t> is the harmonic mean between precision &amp; </a:t>
            </a:r>
            <a:r>
              <a:rPr sz="1800" smtClean="0">
                <a:solidFill>
                  <a:schemeClr val="accent1">
                    <a:lumMod val="50000"/>
                  </a:schemeClr>
                </a:solidFill>
              </a:rPr>
              <a:t>recall</a:t>
            </a:r>
          </a:p>
          <a:p>
            <a:pPr marL="252000" indent="0" algn="just">
              <a:lnSpc>
                <a:spcPct val="100000"/>
              </a:lnSpc>
              <a:spcBef>
                <a:spcPts val="0"/>
              </a:spcBef>
            </a:pPr>
            <a:r>
              <a:rPr sz="1800" smtClean="0">
                <a:solidFill>
                  <a:schemeClr val="accent1">
                    <a:lumMod val="50000"/>
                  </a:schemeClr>
                </a:solidFill>
              </a:rPr>
              <a:t>The </a:t>
            </a:r>
            <a:r>
              <a:rPr sz="1800" b="1">
                <a:solidFill>
                  <a:schemeClr val="accent1">
                    <a:lumMod val="50000"/>
                  </a:schemeClr>
                </a:solidFill>
              </a:rPr>
              <a:t>support</a:t>
            </a:r>
            <a:r>
              <a:rPr sz="1800">
                <a:solidFill>
                  <a:schemeClr val="accent1">
                    <a:lumMod val="50000"/>
                  </a:schemeClr>
                </a:solidFill>
              </a:rPr>
              <a:t> is the number of occurence of the given class in dataset </a:t>
            </a:r>
            <a:br>
              <a:rPr sz="1800">
                <a:solidFill>
                  <a:schemeClr val="accent1">
                    <a:lumMod val="50000"/>
                  </a:schemeClr>
                </a:solidFill>
              </a:rPr>
            </a:br>
            <a:endParaRPr lang="en-IN" sz="1800" dirty="0">
              <a:solidFill>
                <a:schemeClr val="accent1">
                  <a:lumMod val="50000"/>
                </a:schemeClr>
              </a:solidFill>
            </a:endParaRPr>
          </a:p>
          <a:p>
            <a:pPr algn="just">
              <a:buNone/>
            </a:pPr>
            <a:endParaRPr lang="en-IN" sz="1800" b="1" dirty="0">
              <a:solidFill>
                <a:schemeClr val="accent1">
                  <a:lumMod val="50000"/>
                </a:schemeClr>
              </a:solidFill>
            </a:endParaRPr>
          </a:p>
        </p:txBody>
      </p:sp>
      <p:sp>
        <p:nvSpPr>
          <p:cNvPr id="12" name="TextBox 11"/>
          <p:cNvSpPr txBox="1"/>
          <p:nvPr/>
        </p:nvSpPr>
        <p:spPr>
          <a:xfrm>
            <a:off x="209005" y="2455814"/>
            <a:ext cx="2141997" cy="400110"/>
          </a:xfrm>
          <a:prstGeom prst="rect">
            <a:avLst/>
          </a:prstGeom>
          <a:noFill/>
        </p:spPr>
        <p:txBody>
          <a:bodyPr wrap="none" rtlCol="0">
            <a:spAutoFit/>
          </a:bodyPr>
          <a:lstStyle/>
          <a:p>
            <a:r>
              <a:rPr lang="en-IN" sz="2000" b="1" u="sng" dirty="0" smtClean="0">
                <a:solidFill>
                  <a:schemeClr val="accent1">
                    <a:lumMod val="50000"/>
                  </a:schemeClr>
                </a:solidFill>
              </a:rPr>
              <a:t>Statistical Outcome</a:t>
            </a:r>
            <a:endParaRPr lang="en-IN" sz="2000" b="1" u="sng" dirty="0">
              <a:solidFill>
                <a:schemeClr val="accent1">
                  <a:lumMod val="50000"/>
                </a:schemeClr>
              </a:solidFill>
            </a:endParaRPr>
          </a:p>
        </p:txBody>
      </p:sp>
      <p:sp>
        <p:nvSpPr>
          <p:cNvPr id="14" name="Text Placeholder 4"/>
          <p:cNvSpPr txBox="1">
            <a:spLocks/>
          </p:cNvSpPr>
          <p:nvPr/>
        </p:nvSpPr>
        <p:spPr>
          <a:xfrm>
            <a:off x="2757894" y="2806602"/>
            <a:ext cx="5746025" cy="352378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1" i="0" u="none" strike="noStrike" kern="1200" cap="none" spc="0" normalizeH="0" baseline="0" noProof="0" dirty="0" err="1" smtClean="0">
                <a:ln>
                  <a:noFill/>
                </a:ln>
                <a:solidFill>
                  <a:schemeClr val="bg1"/>
                </a:solidFill>
                <a:effectLst/>
                <a:uLnTx/>
                <a:uFillTx/>
                <a:latin typeface="+mn-lt"/>
                <a:ea typeface="+mj-ea"/>
                <a:cs typeface="+mj-cs"/>
              </a:rPr>
              <a:t>Classification_Report_Logistic</a:t>
            </a:r>
            <a:r>
              <a:rPr kumimoji="0" lang="en-IN" sz="2000" b="1" i="0" u="none" strike="noStrike" kern="1200" cap="none" spc="0" normalizeH="0" baseline="0" noProof="0" dirty="0" smtClean="0">
                <a:ln>
                  <a:noFill/>
                </a:ln>
                <a:solidFill>
                  <a:schemeClr val="bg1"/>
                </a:solidFill>
                <a:effectLst/>
                <a:uLnTx/>
                <a:uFillTx/>
                <a:latin typeface="+mn-lt"/>
                <a:ea typeface="+mj-ea"/>
                <a:cs typeface="+mj-cs"/>
              </a:rPr>
              <a:t> Regression: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schemeClr val="bg1"/>
                </a:solidFill>
                <a:effectLst/>
                <a:uLnTx/>
                <a:uFillTx/>
                <a:latin typeface="+mn-lt"/>
                <a:ea typeface="+mj-ea"/>
                <a:cs typeface="+mj-cs"/>
              </a:rPr>
              <a:t>               precision    recall  f1-score   support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smtClean="0">
              <a:ln>
                <a:noFill/>
              </a:ln>
              <a:solidFill>
                <a:schemeClr val="bg1"/>
              </a:solidFill>
              <a:effectLst/>
              <a:uLnTx/>
              <a:uFillTx/>
              <a:latin typeface="+mn-lt"/>
              <a:ea typeface="+mj-ea"/>
              <a:cs typeface="+mj-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schemeClr val="bg1"/>
                </a:solidFill>
                <a:effectLst/>
                <a:uLnTx/>
                <a:uFillTx/>
                <a:latin typeface="+mn-lt"/>
                <a:ea typeface="+mj-ea"/>
                <a:cs typeface="+mj-cs"/>
              </a:rPr>
              <a:t>        fake       1.00      1.00      1.00      5876</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schemeClr val="bg1"/>
                </a:solidFill>
                <a:effectLst/>
                <a:uLnTx/>
                <a:uFillTx/>
                <a:latin typeface="+mn-lt"/>
                <a:ea typeface="+mj-ea"/>
                <a:cs typeface="+mj-cs"/>
              </a:rPr>
              <a:t>        real       0.99      1.00      1.00      5354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smtClean="0">
              <a:ln>
                <a:noFill/>
              </a:ln>
              <a:solidFill>
                <a:schemeClr val="bg1"/>
              </a:solidFill>
              <a:effectLst/>
              <a:uLnTx/>
              <a:uFillTx/>
              <a:latin typeface="+mn-lt"/>
              <a:ea typeface="+mj-ea"/>
              <a:cs typeface="+mj-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schemeClr val="bg1"/>
                </a:solidFill>
                <a:effectLst/>
                <a:uLnTx/>
                <a:uFillTx/>
                <a:latin typeface="+mn-lt"/>
                <a:ea typeface="+mj-ea"/>
                <a:cs typeface="+mj-cs"/>
              </a:rPr>
              <a:t>    accuracy                           1.00     11230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schemeClr val="bg1"/>
                </a:solidFill>
                <a:effectLst/>
                <a:uLnTx/>
                <a:uFillTx/>
                <a:latin typeface="+mn-lt"/>
                <a:ea typeface="+mj-ea"/>
                <a:cs typeface="+mj-cs"/>
              </a:rPr>
              <a:t>   macro </a:t>
            </a:r>
            <a:r>
              <a:rPr kumimoji="0" lang="en-IN" sz="2000" b="0" i="0" u="none" strike="noStrike" kern="1200" cap="none" spc="0" normalizeH="0" baseline="0" noProof="0" dirty="0" err="1" smtClean="0">
                <a:ln>
                  <a:noFill/>
                </a:ln>
                <a:solidFill>
                  <a:schemeClr val="bg1"/>
                </a:solidFill>
                <a:effectLst/>
                <a:uLnTx/>
                <a:uFillTx/>
                <a:latin typeface="+mn-lt"/>
                <a:ea typeface="+mj-ea"/>
                <a:cs typeface="+mj-cs"/>
              </a:rPr>
              <a:t>avg</a:t>
            </a:r>
            <a:r>
              <a:rPr kumimoji="0" lang="en-IN" sz="2000" b="0" i="0" u="none" strike="noStrike" kern="1200" cap="none" spc="0" normalizeH="0" baseline="0" noProof="0" dirty="0" smtClean="0">
                <a:ln>
                  <a:noFill/>
                </a:ln>
                <a:solidFill>
                  <a:schemeClr val="bg1"/>
                </a:solidFill>
                <a:effectLst/>
                <a:uLnTx/>
                <a:uFillTx/>
                <a:latin typeface="+mn-lt"/>
                <a:ea typeface="+mj-ea"/>
                <a:cs typeface="+mj-cs"/>
              </a:rPr>
              <a:t>       1.00      1.00      1.00     11230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schemeClr val="bg1"/>
                </a:solidFill>
                <a:effectLst/>
                <a:uLnTx/>
                <a:uFillTx/>
                <a:latin typeface="+mn-lt"/>
                <a:ea typeface="+mj-ea"/>
                <a:cs typeface="+mj-cs"/>
              </a:rPr>
              <a:t>weighted </a:t>
            </a:r>
            <a:r>
              <a:rPr kumimoji="0" lang="en-IN" sz="2000" b="0" i="0" u="none" strike="noStrike" kern="1200" cap="none" spc="0" normalizeH="0" baseline="0" noProof="0" dirty="0" err="1" smtClean="0">
                <a:ln>
                  <a:noFill/>
                </a:ln>
                <a:solidFill>
                  <a:schemeClr val="bg1"/>
                </a:solidFill>
                <a:effectLst/>
                <a:uLnTx/>
                <a:uFillTx/>
                <a:latin typeface="+mn-lt"/>
                <a:ea typeface="+mj-ea"/>
                <a:cs typeface="+mj-cs"/>
              </a:rPr>
              <a:t>avg</a:t>
            </a:r>
            <a:r>
              <a:rPr kumimoji="0" lang="en-IN" sz="2000" b="0" i="0" u="none" strike="noStrike" kern="1200" cap="none" spc="0" normalizeH="0" baseline="0" noProof="0" dirty="0" smtClean="0">
                <a:ln>
                  <a:noFill/>
                </a:ln>
                <a:solidFill>
                  <a:schemeClr val="bg1"/>
                </a:solidFill>
                <a:effectLst/>
                <a:uLnTx/>
                <a:uFillTx/>
                <a:latin typeface="+mn-lt"/>
                <a:ea typeface="+mj-ea"/>
                <a:cs typeface="+mj-cs"/>
              </a:rPr>
              <a:t>       1.00      1.00      1.00     11230</a:t>
            </a:r>
            <a:endParaRPr kumimoji="0" lang="en-IN" sz="2000" b="0" i="0" u="none" strike="noStrike" kern="1200" cap="none" spc="0" normalizeH="0" baseline="0" noProof="0" dirty="0">
              <a:ln>
                <a:noFill/>
              </a:ln>
              <a:solidFill>
                <a:schemeClr val="bg1"/>
              </a:solidFill>
              <a:effectLst/>
              <a:uLnTx/>
              <a:uFillTx/>
              <a:latin typeface="+mn-lt"/>
              <a:ea typeface="+mj-ea"/>
              <a:cs typeface="+mj-cs"/>
            </a:endParaRPr>
          </a:p>
        </p:txBody>
      </p:sp>
      <p:sp>
        <p:nvSpPr>
          <p:cNvPr id="15" name="Rectangle 14"/>
          <p:cNvSpPr/>
          <p:nvPr/>
        </p:nvSpPr>
        <p:spPr>
          <a:xfrm>
            <a:off x="5023847" y="3244334"/>
            <a:ext cx="2144305" cy="369332"/>
          </a:xfrm>
          <a:prstGeom prst="rect">
            <a:avLst/>
          </a:prstGeom>
        </p:spPr>
        <p:txBody>
          <a:bodyPr wrap="none">
            <a:spAutoFit/>
          </a:bodyPr>
          <a:lstStyle/>
          <a:p>
            <a:r>
              <a:rPr lang="en-US" b="1" dirty="0" smtClean="0">
                <a:solidFill>
                  <a:schemeClr val="accent1">
                    <a:lumMod val="50000"/>
                  </a:schemeClr>
                </a:solidFill>
              </a:rPr>
              <a:t>Classification Method</a:t>
            </a:r>
            <a:endParaRPr lang="en-IN" dirty="0"/>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IN" b="1" dirty="0" smtClean="0">
                <a:solidFill>
                  <a:schemeClr val="accent1">
                    <a:lumMod val="50000"/>
                  </a:schemeClr>
                </a:solidFill>
              </a:rPr>
              <a:t>Multinomial Naïve Bayes and   Predictive </a:t>
            </a:r>
            <a:r>
              <a:rPr lang="en-IN" b="1" dirty="0" smtClean="0">
                <a:solidFill>
                  <a:schemeClr val="accent1">
                    <a:lumMod val="50000"/>
                  </a:schemeClr>
                </a:solidFill>
              </a:rPr>
              <a:t>Model (1/2)</a:t>
            </a:r>
            <a:endParaRPr lang="en-US" b="1" dirty="0">
              <a:solidFill>
                <a:schemeClr val="accent1">
                  <a:lumMod val="50000"/>
                </a:schemeClr>
              </a:solidFill>
              <a:latin typeface="+mn-lt"/>
            </a:endParaRP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2" cstate="email">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a:xfrm>
            <a:off x="673825" y="793095"/>
            <a:ext cx="548640" cy="548640"/>
          </a:xfrm>
        </p:spPr>
      </p:pic>
      <p:sp>
        <p:nvSpPr>
          <p:cNvPr id="18" name="Text Placeholder 17"/>
          <p:cNvSpPr>
            <a:spLocks noGrp="1"/>
          </p:cNvSpPr>
          <p:nvPr>
            <p:ph type="body" sz="quarter" idx="11"/>
          </p:nvPr>
        </p:nvSpPr>
        <p:spPr>
          <a:xfrm>
            <a:off x="1470660" y="897605"/>
            <a:ext cx="9515203" cy="957322"/>
          </a:xfrm>
        </p:spPr>
        <p:txBody>
          <a:bodyPr/>
          <a:lstStyle/>
          <a:p>
            <a:pPr marL="252000" indent="0" algn="just">
              <a:lnSpc>
                <a:spcPct val="100000"/>
              </a:lnSpc>
              <a:spcBef>
                <a:spcPts val="0"/>
              </a:spcBef>
            </a:pPr>
            <a:r>
              <a:rPr lang="en-IN" sz="1800" dirty="0"/>
              <a:t>A Naive Bayes classifier is a probabilistic machine learning model that’s used for classification task. The crux of the classifier is based on the Bayes theorem</a:t>
            </a:r>
            <a:r>
              <a:rPr lang="en-IN" sz="1800" dirty="0" smtClean="0"/>
              <a:t>.</a:t>
            </a:r>
          </a:p>
          <a:p>
            <a:pPr marL="252000" indent="0" algn="just">
              <a:lnSpc>
                <a:spcPct val="100000"/>
              </a:lnSpc>
              <a:spcBef>
                <a:spcPts val="0"/>
              </a:spcBef>
            </a:pPr>
            <a:r>
              <a:rPr lang="en-IN" sz="1800" dirty="0"/>
              <a:t>Using Bayes theorem, we can find the probability of </a:t>
            </a:r>
            <a:r>
              <a:rPr lang="en-IN" sz="1800" b="1" dirty="0"/>
              <a:t>A</a:t>
            </a:r>
            <a:r>
              <a:rPr lang="en-IN" sz="1800" dirty="0"/>
              <a:t> happening, given that </a:t>
            </a:r>
            <a:r>
              <a:rPr lang="en-IN" sz="1800" b="1" dirty="0"/>
              <a:t>B</a:t>
            </a:r>
            <a:r>
              <a:rPr lang="en-IN" sz="1800" dirty="0"/>
              <a:t> has occurred. Here, </a:t>
            </a:r>
            <a:r>
              <a:rPr lang="en-IN" sz="1800" b="1" dirty="0"/>
              <a:t>B</a:t>
            </a:r>
            <a:r>
              <a:rPr lang="en-IN" sz="1800" dirty="0"/>
              <a:t> is the evidence and </a:t>
            </a:r>
            <a:r>
              <a:rPr lang="en-IN" sz="1800" b="1" dirty="0"/>
              <a:t>A</a:t>
            </a:r>
            <a:r>
              <a:rPr lang="en-IN" sz="1800" dirty="0"/>
              <a:t> is the hypothesis. The assumption made here is that the predictors/features are independent. That is presence of one particular feature does not affect the other. Hence it is called naive.</a:t>
            </a:r>
            <a:endParaRPr lang="en-IN" sz="1800" b="1" dirty="0">
              <a:solidFill>
                <a:schemeClr val="accent1">
                  <a:lumMod val="50000"/>
                </a:schemeClr>
              </a:solidFill>
            </a:endParaRPr>
          </a:p>
        </p:txBody>
      </p:sp>
      <p:sp>
        <p:nvSpPr>
          <p:cNvPr id="12" name="TextBox 11"/>
          <p:cNvSpPr txBox="1"/>
          <p:nvPr/>
        </p:nvSpPr>
        <p:spPr>
          <a:xfrm>
            <a:off x="209005" y="2455814"/>
            <a:ext cx="2141997" cy="400110"/>
          </a:xfrm>
          <a:prstGeom prst="rect">
            <a:avLst/>
          </a:prstGeom>
          <a:noFill/>
        </p:spPr>
        <p:txBody>
          <a:bodyPr wrap="none" rtlCol="0">
            <a:spAutoFit/>
          </a:bodyPr>
          <a:lstStyle/>
          <a:p>
            <a:r>
              <a:rPr lang="en-IN" sz="2000" b="1" u="sng" dirty="0" smtClean="0">
                <a:solidFill>
                  <a:schemeClr val="accent1">
                    <a:lumMod val="50000"/>
                  </a:schemeClr>
                </a:solidFill>
              </a:rPr>
              <a:t>Statistical Outcome</a:t>
            </a:r>
            <a:endParaRPr lang="en-IN" sz="2000" b="1" u="sng" dirty="0">
              <a:solidFill>
                <a:schemeClr val="accent1">
                  <a:lumMod val="50000"/>
                </a:schemeClr>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28011" y="3739004"/>
            <a:ext cx="4692629" cy="610927"/>
          </a:xfrm>
          <a:prstGeom prst="rect">
            <a:avLst/>
          </a:prstGeom>
        </p:spPr>
      </p:pic>
      <p:sp>
        <p:nvSpPr>
          <p:cNvPr id="8" name="Double Bracket 7"/>
          <p:cNvSpPr/>
          <p:nvPr/>
        </p:nvSpPr>
        <p:spPr>
          <a:xfrm>
            <a:off x="5917474" y="3418112"/>
            <a:ext cx="5590903" cy="1371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IN" b="1" dirty="0" smtClean="0">
                <a:solidFill>
                  <a:schemeClr val="accent1">
                    <a:lumMod val="50000"/>
                  </a:schemeClr>
                </a:solidFill>
              </a:rPr>
              <a:t>Naive Bayes Accuracy: </a:t>
            </a:r>
            <a:r>
              <a:rPr lang="en-IN" b="1" dirty="0" smtClean="0">
                <a:solidFill>
                  <a:schemeClr val="accent1">
                    <a:lumMod val="50000"/>
                  </a:schemeClr>
                </a:solidFill>
              </a:rPr>
              <a:t>    95.11%</a:t>
            </a:r>
          </a:p>
          <a:p>
            <a:pPr>
              <a:lnSpc>
                <a:spcPct val="150000"/>
              </a:lnSpc>
            </a:pPr>
            <a:r>
              <a:rPr lang="en-IN" b="1" dirty="0" smtClean="0">
                <a:solidFill>
                  <a:schemeClr val="accent1">
                    <a:lumMod val="50000"/>
                  </a:schemeClr>
                </a:solidFill>
              </a:rPr>
              <a:t>Naive </a:t>
            </a:r>
            <a:r>
              <a:rPr lang="en-IN" b="1" dirty="0" smtClean="0">
                <a:solidFill>
                  <a:schemeClr val="accent1">
                    <a:lumMod val="50000"/>
                  </a:schemeClr>
                </a:solidFill>
              </a:rPr>
              <a:t>Bayes </a:t>
            </a:r>
            <a:r>
              <a:rPr lang="en-IN" b="1" dirty="0" err="1" smtClean="0">
                <a:solidFill>
                  <a:schemeClr val="accent1">
                    <a:lumMod val="50000"/>
                  </a:schemeClr>
                </a:solidFill>
              </a:rPr>
              <a:t>Accuracy_score</a:t>
            </a:r>
            <a:r>
              <a:rPr lang="en-IN" b="1" dirty="0" smtClean="0">
                <a:solidFill>
                  <a:schemeClr val="accent1">
                    <a:lumMod val="50000"/>
                  </a:schemeClr>
                </a:solidFill>
              </a:rPr>
              <a:t> : 0.951113089937667</a:t>
            </a: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IN" b="1" dirty="0" smtClean="0">
                <a:solidFill>
                  <a:schemeClr val="accent1">
                    <a:lumMod val="50000"/>
                  </a:schemeClr>
                </a:solidFill>
              </a:rPr>
              <a:t>Multinomial Naïve Bayes and   Predictive </a:t>
            </a:r>
            <a:r>
              <a:rPr lang="en-IN" b="1" dirty="0" smtClean="0">
                <a:solidFill>
                  <a:schemeClr val="accent1">
                    <a:lumMod val="50000"/>
                  </a:schemeClr>
                </a:solidFill>
              </a:rPr>
              <a:t>Model (2/2)</a:t>
            </a:r>
            <a:endParaRPr lang="en-US" b="1" dirty="0">
              <a:solidFill>
                <a:schemeClr val="accent1">
                  <a:lumMod val="50000"/>
                </a:schemeClr>
              </a:solidFill>
              <a:latin typeface="+mn-lt"/>
            </a:endParaRPr>
          </a:p>
        </p:txBody>
      </p:sp>
      <p:sp>
        <p:nvSpPr>
          <p:cNvPr id="12" name="TextBox 11"/>
          <p:cNvSpPr txBox="1"/>
          <p:nvPr/>
        </p:nvSpPr>
        <p:spPr>
          <a:xfrm>
            <a:off x="287383" y="757643"/>
            <a:ext cx="2141997" cy="400110"/>
          </a:xfrm>
          <a:prstGeom prst="rect">
            <a:avLst/>
          </a:prstGeom>
          <a:noFill/>
        </p:spPr>
        <p:txBody>
          <a:bodyPr wrap="none" rtlCol="0">
            <a:spAutoFit/>
          </a:bodyPr>
          <a:lstStyle/>
          <a:p>
            <a:r>
              <a:rPr lang="en-IN" sz="2000" b="1" u="sng" dirty="0" smtClean="0">
                <a:solidFill>
                  <a:schemeClr val="accent1">
                    <a:lumMod val="50000"/>
                  </a:schemeClr>
                </a:solidFill>
              </a:rPr>
              <a:t>Statistical Outcome</a:t>
            </a:r>
            <a:endParaRPr lang="en-IN" sz="2000" b="1" u="sng" dirty="0">
              <a:solidFill>
                <a:schemeClr val="accent1">
                  <a:lumMod val="50000"/>
                </a:schemeClr>
              </a:solidFill>
            </a:endParaRPr>
          </a:p>
        </p:txBody>
      </p:sp>
      <p:sp>
        <p:nvSpPr>
          <p:cNvPr id="8" name="Double Bracket 7"/>
          <p:cNvSpPr/>
          <p:nvPr/>
        </p:nvSpPr>
        <p:spPr>
          <a:xfrm>
            <a:off x="195942" y="4802774"/>
            <a:ext cx="2403566" cy="1371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smtClean="0">
                <a:solidFill>
                  <a:schemeClr val="accent1">
                    <a:lumMod val="50000"/>
                  </a:schemeClr>
                </a:solidFill>
              </a:rPr>
              <a:t>Confusion </a:t>
            </a:r>
            <a:r>
              <a:rPr lang="fr-FR" b="1" dirty="0" err="1" smtClean="0">
                <a:solidFill>
                  <a:schemeClr val="accent1">
                    <a:lumMod val="50000"/>
                  </a:schemeClr>
                </a:solidFill>
              </a:rPr>
              <a:t>matrix_Naive</a:t>
            </a:r>
            <a:r>
              <a:rPr lang="fr-FR" b="1" dirty="0" smtClean="0">
                <a:solidFill>
                  <a:schemeClr val="accent1">
                    <a:lumMod val="50000"/>
                  </a:schemeClr>
                </a:solidFill>
              </a:rPr>
              <a:t> Bayes:</a:t>
            </a:r>
          </a:p>
          <a:p>
            <a:pPr algn="ctr"/>
            <a:r>
              <a:rPr lang="fr-FR" b="1" dirty="0" smtClean="0">
                <a:solidFill>
                  <a:schemeClr val="accent1">
                    <a:lumMod val="50000"/>
                  </a:schemeClr>
                </a:solidFill>
              </a:rPr>
              <a:t> [[5585  291]</a:t>
            </a:r>
          </a:p>
          <a:p>
            <a:pPr algn="ctr"/>
            <a:r>
              <a:rPr lang="fr-FR" b="1" dirty="0" smtClean="0">
                <a:solidFill>
                  <a:schemeClr val="accent1">
                    <a:lumMod val="50000"/>
                  </a:schemeClr>
                </a:solidFill>
              </a:rPr>
              <a:t> [ 258 5096]]</a:t>
            </a:r>
            <a:endParaRPr lang="en-IN" b="1" dirty="0">
              <a:solidFill>
                <a:schemeClr val="accent1">
                  <a:lumMod val="50000"/>
                </a:schemeClr>
              </a:solidFill>
            </a:endParaRPr>
          </a:p>
        </p:txBody>
      </p:sp>
      <p:sp>
        <p:nvSpPr>
          <p:cNvPr id="10" name="Content Placeholder 9"/>
          <p:cNvSpPr>
            <a:spLocks noGrp="1"/>
          </p:cNvSpPr>
          <p:nvPr>
            <p:ph sz="quarter" idx="13"/>
          </p:nvPr>
        </p:nvSpPr>
        <p:spPr/>
        <p:txBody>
          <a:bodyPr/>
          <a:lstStyle/>
          <a:p>
            <a:endParaRPr lang="en-IN"/>
          </a:p>
        </p:txBody>
      </p:sp>
      <p:pic>
        <p:nvPicPr>
          <p:cNvPr id="11" name="Picture 10"/>
          <p:cNvPicPr>
            <a:picLocks noChangeAspect="1"/>
          </p:cNvPicPr>
          <p:nvPr/>
        </p:nvPicPr>
        <p:blipFill>
          <a:blip r:embed="rId2"/>
          <a:stretch>
            <a:fillRect/>
          </a:stretch>
        </p:blipFill>
        <p:spPr>
          <a:xfrm>
            <a:off x="0" y="1540817"/>
            <a:ext cx="4770841" cy="3211830"/>
          </a:xfrm>
          <a:prstGeom prst="rect">
            <a:avLst/>
          </a:prstGeom>
        </p:spPr>
      </p:pic>
      <p:sp>
        <p:nvSpPr>
          <p:cNvPr id="13" name="TextBox 12"/>
          <p:cNvSpPr txBox="1"/>
          <p:nvPr/>
        </p:nvSpPr>
        <p:spPr>
          <a:xfrm>
            <a:off x="6357256" y="1027609"/>
            <a:ext cx="2303451" cy="400110"/>
          </a:xfrm>
          <a:prstGeom prst="rect">
            <a:avLst/>
          </a:prstGeom>
          <a:noFill/>
        </p:spPr>
        <p:txBody>
          <a:bodyPr wrap="none" rtlCol="0">
            <a:spAutoFit/>
          </a:bodyPr>
          <a:lstStyle/>
          <a:p>
            <a:r>
              <a:rPr lang="en-IN" sz="2000" b="1" dirty="0" smtClean="0">
                <a:solidFill>
                  <a:schemeClr val="accent1">
                    <a:lumMod val="50000"/>
                  </a:schemeClr>
                </a:solidFill>
              </a:rPr>
              <a:t>Classification Report </a:t>
            </a:r>
            <a:endParaRPr lang="en-IN" sz="2000" b="1" dirty="0">
              <a:solidFill>
                <a:schemeClr val="accent1">
                  <a:lumMod val="50000"/>
                </a:schemeClr>
              </a:solidFill>
            </a:endParaRPr>
          </a:p>
        </p:txBody>
      </p:sp>
      <p:sp>
        <p:nvSpPr>
          <p:cNvPr id="14" name="Rectangle 13"/>
          <p:cNvSpPr/>
          <p:nvPr/>
        </p:nvSpPr>
        <p:spPr>
          <a:xfrm>
            <a:off x="6278351" y="1445495"/>
            <a:ext cx="5282277" cy="35314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err="1"/>
              <a:t>Classification_Report</a:t>
            </a:r>
            <a:r>
              <a:rPr lang="en-IN" sz="2000" b="1" dirty="0"/>
              <a:t>_ Naive Bayes:</a:t>
            </a:r>
          </a:p>
          <a:p>
            <a:pPr algn="ctr"/>
            <a:r>
              <a:rPr lang="en-IN" sz="2000" dirty="0"/>
              <a:t>               precision    recall  f1-score   support</a:t>
            </a:r>
          </a:p>
          <a:p>
            <a:pPr algn="ctr"/>
            <a:endParaRPr lang="en-IN" sz="2000" dirty="0"/>
          </a:p>
          <a:p>
            <a:pPr algn="ctr"/>
            <a:r>
              <a:rPr lang="en-IN" sz="2000" dirty="0"/>
              <a:t>        fake       0.96      0.95      0.95      5876</a:t>
            </a:r>
          </a:p>
          <a:p>
            <a:pPr algn="ctr"/>
            <a:r>
              <a:rPr lang="en-IN" sz="2000" dirty="0"/>
              <a:t>        real       0.95      0.95      0.95      5354</a:t>
            </a:r>
          </a:p>
          <a:p>
            <a:pPr algn="ctr"/>
            <a:endParaRPr lang="en-IN" sz="2000" dirty="0"/>
          </a:p>
          <a:p>
            <a:pPr algn="ctr"/>
            <a:r>
              <a:rPr lang="en-IN" sz="2000" dirty="0"/>
              <a:t>    accuracy                           0.95     11230</a:t>
            </a:r>
          </a:p>
          <a:p>
            <a:pPr algn="ctr"/>
            <a:r>
              <a:rPr lang="en-IN" sz="2000" dirty="0"/>
              <a:t>   macro </a:t>
            </a:r>
            <a:r>
              <a:rPr lang="en-IN" sz="2000" dirty="0" err="1"/>
              <a:t>avg</a:t>
            </a:r>
            <a:r>
              <a:rPr lang="en-IN" sz="2000" dirty="0"/>
              <a:t>       0.95      0.95      0.95     11230</a:t>
            </a:r>
          </a:p>
          <a:p>
            <a:pPr algn="ctr"/>
            <a:r>
              <a:rPr lang="en-IN" sz="2000" dirty="0"/>
              <a:t>weighted </a:t>
            </a:r>
            <a:r>
              <a:rPr lang="en-IN" sz="2000" dirty="0" err="1"/>
              <a:t>avg</a:t>
            </a:r>
            <a:r>
              <a:rPr lang="en-IN" sz="2000" dirty="0"/>
              <a:t>       0.95      0.95      0.95     11230</a:t>
            </a:r>
          </a:p>
        </p:txBody>
      </p:sp>
      <p:sp>
        <p:nvSpPr>
          <p:cNvPr id="15" name="TextBox 14"/>
          <p:cNvSpPr txBox="1"/>
          <p:nvPr/>
        </p:nvSpPr>
        <p:spPr>
          <a:xfrm>
            <a:off x="343987" y="1180009"/>
            <a:ext cx="1923347" cy="400110"/>
          </a:xfrm>
          <a:prstGeom prst="rect">
            <a:avLst/>
          </a:prstGeom>
          <a:noFill/>
        </p:spPr>
        <p:txBody>
          <a:bodyPr wrap="none" rtlCol="0">
            <a:spAutoFit/>
          </a:bodyPr>
          <a:lstStyle/>
          <a:p>
            <a:r>
              <a:rPr lang="en-IN" sz="2000" b="1" dirty="0" smtClean="0">
                <a:solidFill>
                  <a:schemeClr val="accent1">
                    <a:lumMod val="50000"/>
                  </a:schemeClr>
                </a:solidFill>
              </a:rPr>
              <a:t>Confusion Matrix</a:t>
            </a:r>
            <a:endParaRPr lang="en-IN" sz="2000" b="1" dirty="0">
              <a:solidFill>
                <a:schemeClr val="accent1">
                  <a:lumMod val="50000"/>
                </a:schemeClr>
              </a:solidFill>
            </a:endParaRP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IN" b="1" dirty="0" smtClean="0">
                <a:solidFill>
                  <a:schemeClr val="accent1">
                    <a:lumMod val="50000"/>
                  </a:schemeClr>
                </a:solidFill>
                <a:latin typeface="+mn-lt"/>
              </a:rPr>
              <a:t>Decision </a:t>
            </a:r>
            <a:r>
              <a:rPr lang="en-IN" b="1" dirty="0" smtClean="0">
                <a:solidFill>
                  <a:schemeClr val="accent1">
                    <a:lumMod val="50000"/>
                  </a:schemeClr>
                </a:solidFill>
                <a:latin typeface="+mn-lt"/>
              </a:rPr>
              <a:t>Tree  and   Predictive </a:t>
            </a:r>
            <a:r>
              <a:rPr lang="en-IN" b="1" dirty="0" smtClean="0">
                <a:solidFill>
                  <a:schemeClr val="accent1">
                    <a:lumMod val="50000"/>
                  </a:schemeClr>
                </a:solidFill>
                <a:latin typeface="+mn-lt"/>
              </a:rPr>
              <a:t>Model (1/2)</a:t>
            </a:r>
            <a:endParaRPr lang="en-US" b="1" dirty="0">
              <a:solidFill>
                <a:schemeClr val="accent1">
                  <a:lumMod val="50000"/>
                </a:schemeClr>
              </a:solidFill>
              <a:latin typeface="+mn-lt"/>
            </a:endParaRP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2" cstate="email">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a:xfrm>
            <a:off x="726077" y="1407049"/>
            <a:ext cx="548640" cy="548640"/>
          </a:xfrm>
        </p:spPr>
      </p:pic>
      <p:sp>
        <p:nvSpPr>
          <p:cNvPr id="18" name="Text Placeholder 17"/>
          <p:cNvSpPr>
            <a:spLocks noGrp="1"/>
          </p:cNvSpPr>
          <p:nvPr>
            <p:ph type="body" sz="quarter" idx="11"/>
          </p:nvPr>
        </p:nvSpPr>
        <p:spPr>
          <a:xfrm>
            <a:off x="1535974" y="2060200"/>
            <a:ext cx="9515203" cy="957322"/>
          </a:xfrm>
        </p:spPr>
        <p:txBody>
          <a:bodyPr/>
          <a:lstStyle/>
          <a:p>
            <a:r>
              <a:rPr lang="en-IN" sz="1800" dirty="0"/>
              <a:t>The </a:t>
            </a:r>
            <a:r>
              <a:rPr lang="en-IN" sz="1800" b="1" dirty="0"/>
              <a:t>decision tree classifier</a:t>
            </a:r>
            <a:r>
              <a:rPr lang="en-IN" sz="1800" dirty="0"/>
              <a:t>  creates the </a:t>
            </a:r>
            <a:r>
              <a:rPr lang="en-IN" sz="1800" b="1" dirty="0"/>
              <a:t>classification</a:t>
            </a:r>
            <a:r>
              <a:rPr lang="en-IN" sz="1800" dirty="0"/>
              <a:t>  </a:t>
            </a:r>
            <a:r>
              <a:rPr lang="en-IN" sz="1800" dirty="0" smtClean="0"/>
              <a:t>model </a:t>
            </a:r>
            <a:r>
              <a:rPr lang="en-IN" sz="1800" dirty="0"/>
              <a:t>by building a </a:t>
            </a:r>
            <a:r>
              <a:rPr lang="en-IN" sz="1800" b="1" dirty="0"/>
              <a:t>decision </a:t>
            </a:r>
            <a:r>
              <a:rPr lang="en-IN" sz="1800" b="1" dirty="0" smtClean="0"/>
              <a:t>tree</a:t>
            </a:r>
            <a:r>
              <a:rPr lang="en-IN" sz="1800" dirty="0" smtClean="0"/>
              <a:t>.</a:t>
            </a:r>
          </a:p>
          <a:p>
            <a:r>
              <a:rPr lang="en-IN" sz="1800" dirty="0" smtClean="0"/>
              <a:t>Each </a:t>
            </a:r>
            <a:r>
              <a:rPr lang="en-IN" sz="1800" dirty="0"/>
              <a:t>node in the </a:t>
            </a:r>
            <a:r>
              <a:rPr lang="en-IN" sz="1800" b="1" dirty="0"/>
              <a:t>tree</a:t>
            </a:r>
            <a:r>
              <a:rPr lang="en-IN" sz="1800" dirty="0"/>
              <a:t> specifies a test on an attribute, each branch descending from that node corresponds to one </a:t>
            </a:r>
            <a:r>
              <a:rPr lang="en-IN" sz="1800" dirty="0" smtClean="0"/>
              <a:t>of the possible </a:t>
            </a:r>
            <a:r>
              <a:rPr lang="en-IN" sz="1800" dirty="0"/>
              <a:t>values for that attribute</a:t>
            </a:r>
          </a:p>
        </p:txBody>
      </p:sp>
      <p:sp>
        <p:nvSpPr>
          <p:cNvPr id="12" name="TextBox 11"/>
          <p:cNvSpPr txBox="1"/>
          <p:nvPr/>
        </p:nvSpPr>
        <p:spPr>
          <a:xfrm>
            <a:off x="352696" y="3148146"/>
            <a:ext cx="2141997" cy="400110"/>
          </a:xfrm>
          <a:prstGeom prst="rect">
            <a:avLst/>
          </a:prstGeom>
          <a:noFill/>
        </p:spPr>
        <p:txBody>
          <a:bodyPr wrap="none" rtlCol="0">
            <a:spAutoFit/>
          </a:bodyPr>
          <a:lstStyle/>
          <a:p>
            <a:r>
              <a:rPr lang="en-IN" sz="2000" b="1" u="sng" dirty="0" smtClean="0">
                <a:solidFill>
                  <a:schemeClr val="accent1">
                    <a:lumMod val="50000"/>
                  </a:schemeClr>
                </a:solidFill>
              </a:rPr>
              <a:t>Statistical Outcome</a:t>
            </a:r>
            <a:endParaRPr lang="en-IN" sz="2000" b="1" u="sng" dirty="0">
              <a:solidFill>
                <a:schemeClr val="accent1">
                  <a:lumMod val="50000"/>
                </a:schemeClr>
              </a:solidFill>
            </a:endParaRPr>
          </a:p>
        </p:txBody>
      </p:sp>
      <p:sp>
        <p:nvSpPr>
          <p:cNvPr id="8" name="Double Bracket 7"/>
          <p:cNvSpPr/>
          <p:nvPr/>
        </p:nvSpPr>
        <p:spPr>
          <a:xfrm>
            <a:off x="287381" y="3679370"/>
            <a:ext cx="5525589" cy="1371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en-IN" b="1" dirty="0" smtClean="0">
                <a:solidFill>
                  <a:schemeClr val="accent1">
                    <a:lumMod val="50000"/>
                  </a:schemeClr>
                </a:solidFill>
              </a:rPr>
              <a:t>Decision Tree accuracy: 99.48%</a:t>
            </a:r>
          </a:p>
          <a:p>
            <a:r>
              <a:rPr lang="en-IN" b="1" dirty="0" smtClean="0">
                <a:solidFill>
                  <a:schemeClr val="accent1">
                    <a:lumMod val="50000"/>
                  </a:schemeClr>
                </a:solidFill>
              </a:rPr>
              <a:t>Decision Tree </a:t>
            </a:r>
            <a:r>
              <a:rPr lang="en-IN" b="1" dirty="0" smtClean="0">
                <a:solidFill>
                  <a:schemeClr val="accent1">
                    <a:lumMod val="50000"/>
                  </a:schemeClr>
                </a:solidFill>
              </a:rPr>
              <a:t>accuracy score</a:t>
            </a:r>
            <a:r>
              <a:rPr lang="en-IN" b="1" dirty="0" smtClean="0">
                <a:solidFill>
                  <a:schemeClr val="accent1">
                    <a:lumMod val="50000"/>
                  </a:schemeClr>
                </a:solidFill>
              </a:rPr>
              <a:t>: 0.9948352626892253</a:t>
            </a:r>
            <a:endParaRPr lang="en-IN" b="1" dirty="0">
              <a:solidFill>
                <a:schemeClr val="accent1">
                  <a:lumMod val="50000"/>
                </a:schemeClr>
              </a:solidFill>
            </a:endParaRP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ehr.jpg"/>
          <p:cNvPicPr>
            <a:picLocks noGrp="1" noChangeAspect="1"/>
          </p:cNvPicPr>
          <p:nvPr>
            <p:ph type="pic" sz="quarter" idx="10"/>
          </p:nvPr>
        </p:nvPicPr>
        <p:blipFill>
          <a:blip r:embed="rId2"/>
          <a:srcRect t="8219" b="8219"/>
          <a:stretch>
            <a:fillRect/>
          </a:stretch>
        </p:blipFill>
        <p:spPr/>
      </p:pic>
      <p:grpSp>
        <p:nvGrpSpPr>
          <p:cNvPr id="2" name="Group 2">
            <a:extLst>
              <a:ext uri="{FF2B5EF4-FFF2-40B4-BE49-F238E27FC236}">
                <a16:creationId xmlns="" xmlns:a16="http://schemas.microsoft.com/office/drawing/2014/main" id="{B96D2D9B-E0B9-499F-9404-108DB59E4502}"/>
              </a:ext>
              <a:ext uri="{C183D7F6-B498-43B3-948B-1728B52AA6E4}">
                <adec:decorative xmlns="" xmlns:adec="http://schemas.microsoft.com/office/drawing/2017/decorative" val="1"/>
              </a:ext>
            </a:extLst>
          </p:cNvPr>
          <p:cNvGrpSpPr/>
          <p:nvPr/>
        </p:nvGrpSpPr>
        <p:grpSpPr>
          <a:xfrm>
            <a:off x="0" y="0"/>
            <a:ext cx="6957056" cy="6858000"/>
            <a:chOff x="0" y="0"/>
            <a:chExt cx="6957056" cy="6858000"/>
          </a:xfrm>
        </p:grpSpPr>
        <p:sp>
          <p:nvSpPr>
            <p:cNvPr id="33" name="Parallelogram 32">
              <a:extLst>
                <a:ext uri="{FF2B5EF4-FFF2-40B4-BE49-F238E27FC236}">
                  <a16:creationId xmlns="" xmlns:a16="http://schemas.microsoft.com/office/drawing/2014/main" id="{7E2E6584-76E9-4C56-A349-C9CDC96DC5F0}"/>
                </a:ext>
              </a:extLst>
            </p:cNvPr>
            <p:cNvSpPr/>
            <p:nvPr/>
          </p:nvSpPr>
          <p:spPr>
            <a:xfrm>
              <a:off x="1150750" y="0"/>
              <a:ext cx="5491804" cy="6858000"/>
            </a:xfrm>
            <a:prstGeom prst="parallelogram">
              <a:avLst>
                <a:gd name="adj" fmla="val 3271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B73F00D5-E18D-4210-AD3E-3ED73CEE4865}"/>
                </a:ext>
              </a:extLst>
            </p:cNvPr>
            <p:cNvSpPr/>
            <p:nvPr/>
          </p:nvSpPr>
          <p:spPr>
            <a:xfrm flipH="1" flipV="1">
              <a:off x="0" y="482600"/>
              <a:ext cx="6957056" cy="5892799"/>
            </a:xfrm>
            <a:custGeom>
              <a:avLst/>
              <a:gdLst>
                <a:gd name="connsiteX0" fmla="*/ 6957056 w 6957056"/>
                <a:gd name="connsiteY0" fmla="*/ 5892799 h 5892799"/>
                <a:gd name="connsiteX1" fmla="*/ 0 w 6957056"/>
                <a:gd name="connsiteY1" fmla="*/ 5892799 h 5892799"/>
                <a:gd name="connsiteX2" fmla="*/ 1473200 w 6957056"/>
                <a:gd name="connsiteY2" fmla="*/ 0 h 5892799"/>
                <a:gd name="connsiteX3" fmla="*/ 6957056 w 6957056"/>
                <a:gd name="connsiteY3" fmla="*/ 0 h 5892799"/>
              </a:gdLst>
              <a:ahLst/>
              <a:cxnLst>
                <a:cxn ang="0">
                  <a:pos x="connsiteX0" y="connsiteY0"/>
                </a:cxn>
                <a:cxn ang="0">
                  <a:pos x="connsiteX1" y="connsiteY1"/>
                </a:cxn>
                <a:cxn ang="0">
                  <a:pos x="connsiteX2" y="connsiteY2"/>
                </a:cxn>
                <a:cxn ang="0">
                  <a:pos x="connsiteX3" y="connsiteY3"/>
                </a:cxn>
              </a:cxnLst>
              <a:rect l="l" t="t" r="r" b="b"/>
              <a:pathLst>
                <a:path w="6957056" h="5892799">
                  <a:moveTo>
                    <a:pt x="6957056" y="5892799"/>
                  </a:moveTo>
                  <a:lnTo>
                    <a:pt x="0" y="5892799"/>
                  </a:lnTo>
                  <a:lnTo>
                    <a:pt x="1473200" y="0"/>
                  </a:lnTo>
                  <a:lnTo>
                    <a:pt x="6957056" y="0"/>
                  </a:lnTo>
                  <a:close/>
                </a:path>
              </a:pathLst>
            </a:cu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 xmlns:a16="http://schemas.microsoft.com/office/drawing/2014/main" id="{C6577883-A694-450C-A2C7-C9C8A85D9915}"/>
                </a:ext>
              </a:extLst>
            </p:cNvPr>
            <p:cNvSpPr/>
            <p:nvPr/>
          </p:nvSpPr>
          <p:spPr>
            <a:xfrm flipH="1" flipV="1">
              <a:off x="0" y="1239641"/>
              <a:ext cx="6267450" cy="883839"/>
            </a:xfrm>
            <a:custGeom>
              <a:avLst/>
              <a:gdLst>
                <a:gd name="connsiteX0" fmla="*/ 6267450 w 6267450"/>
                <a:gd name="connsiteY0" fmla="*/ 883839 h 883839"/>
                <a:gd name="connsiteX1" fmla="*/ 0 w 6267450"/>
                <a:gd name="connsiteY1" fmla="*/ 883839 h 883839"/>
                <a:gd name="connsiteX2" fmla="*/ 220960 w 6267450"/>
                <a:gd name="connsiteY2" fmla="*/ 0 h 883839"/>
                <a:gd name="connsiteX3" fmla="*/ 6267450 w 6267450"/>
                <a:gd name="connsiteY3" fmla="*/ 0 h 883839"/>
              </a:gdLst>
              <a:ahLst/>
              <a:cxnLst>
                <a:cxn ang="0">
                  <a:pos x="connsiteX0" y="connsiteY0"/>
                </a:cxn>
                <a:cxn ang="0">
                  <a:pos x="connsiteX1" y="connsiteY1"/>
                </a:cxn>
                <a:cxn ang="0">
                  <a:pos x="connsiteX2" y="connsiteY2"/>
                </a:cxn>
                <a:cxn ang="0">
                  <a:pos x="connsiteX3" y="connsiteY3"/>
                </a:cxn>
              </a:cxnLst>
              <a:rect l="l" t="t" r="r" b="b"/>
              <a:pathLst>
                <a:path w="6267450" h="883839">
                  <a:moveTo>
                    <a:pt x="6267450" y="883839"/>
                  </a:moveTo>
                  <a:lnTo>
                    <a:pt x="0" y="883839"/>
                  </a:lnTo>
                  <a:lnTo>
                    <a:pt x="220960" y="0"/>
                  </a:lnTo>
                  <a:lnTo>
                    <a:pt x="6267450"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30" descr="title">
            <a:extLst>
              <a:ext uri="{FF2B5EF4-FFF2-40B4-BE49-F238E27FC236}">
                <a16:creationId xmlns="" xmlns:a16="http://schemas.microsoft.com/office/drawing/2014/main" id="{9284195F-D106-45D8-ABAA-959FA68948B0}"/>
              </a:ext>
            </a:extLst>
          </p:cNvPr>
          <p:cNvSpPr>
            <a:spLocks noGrp="1"/>
          </p:cNvSpPr>
          <p:nvPr>
            <p:ph type="ctrTitle"/>
          </p:nvPr>
        </p:nvSpPr>
        <p:spPr/>
        <p:txBody>
          <a:bodyPr/>
          <a:lstStyle/>
          <a:p>
            <a:pPr algn="just"/>
            <a:r>
              <a:rPr lang="en-US" sz="3200" dirty="0" smtClean="0">
                <a:latin typeface="+mn-lt"/>
              </a:rPr>
              <a:t>We would like to express our gratitude towards Dr. </a:t>
            </a:r>
            <a:r>
              <a:rPr lang="en-US" sz="3200" dirty="0" smtClean="0">
                <a:latin typeface="+mn-lt"/>
              </a:rPr>
              <a:t>Sumeet </a:t>
            </a:r>
            <a:r>
              <a:rPr lang="en-US" sz="3200" dirty="0" smtClean="0">
                <a:latin typeface="+mn-lt"/>
              </a:rPr>
              <a:t>Gupta and Dr. Gopal Sir. </a:t>
            </a:r>
            <a:endParaRPr lang="en-US" sz="3200" dirty="0">
              <a:latin typeface="+mn-lt"/>
            </a:endParaRPr>
          </a:p>
        </p:txBody>
      </p:sp>
      <p:sp>
        <p:nvSpPr>
          <p:cNvPr id="12" name="Subtitle 11" descr="subtitle">
            <a:extLst>
              <a:ext uri="{FF2B5EF4-FFF2-40B4-BE49-F238E27FC236}">
                <a16:creationId xmlns="" xmlns:a16="http://schemas.microsoft.com/office/drawing/2014/main" id="{A6AB5563-AD44-4883-8D3E-93E27EEDAA40}"/>
              </a:ext>
            </a:extLst>
          </p:cNvPr>
          <p:cNvSpPr>
            <a:spLocks noGrp="1"/>
          </p:cNvSpPr>
          <p:nvPr>
            <p:ph type="subTitle" idx="1"/>
          </p:nvPr>
        </p:nvSpPr>
        <p:spPr>
          <a:xfrm>
            <a:off x="629026" y="1423230"/>
            <a:ext cx="5049510" cy="521208"/>
          </a:xfrm>
        </p:spPr>
        <p:txBody>
          <a:bodyPr/>
          <a:lstStyle/>
          <a:p>
            <a:r>
              <a:rPr lang="en-US" sz="4000" b="1" dirty="0" smtClean="0"/>
              <a:t>ACKNOWLEDGEMENT</a:t>
            </a:r>
            <a:endParaRPr lang="en-US" sz="4000" b="1" dirty="0"/>
          </a:p>
        </p:txBody>
      </p:sp>
      <p:sp>
        <p:nvSpPr>
          <p:cNvPr id="11" name="Rectangle 10"/>
          <p:cNvSpPr/>
          <p:nvPr/>
        </p:nvSpPr>
        <p:spPr>
          <a:xfrm>
            <a:off x="0" y="4495841"/>
            <a:ext cx="6096000" cy="1837426"/>
          </a:xfrm>
          <a:prstGeom prst="rect">
            <a:avLst/>
          </a:prstGeom>
        </p:spPr>
        <p:txBody>
          <a:bodyPr>
            <a:spAutoFit/>
          </a:bodyPr>
          <a:lstStyle/>
          <a:p>
            <a:pPr lvl="0">
              <a:lnSpc>
                <a:spcPct val="90000"/>
              </a:lnSpc>
              <a:spcBef>
                <a:spcPct val="0"/>
              </a:spcBef>
              <a:defRPr/>
            </a:pPr>
            <a:r>
              <a:rPr lang="en-US" b="1" dirty="0" smtClean="0">
                <a:solidFill>
                  <a:schemeClr val="bg1"/>
                </a:solidFill>
              </a:rPr>
              <a:t>Participants:</a:t>
            </a:r>
          </a:p>
          <a:p>
            <a:pPr lvl="0">
              <a:lnSpc>
                <a:spcPct val="90000"/>
              </a:lnSpc>
              <a:spcBef>
                <a:spcPct val="0"/>
              </a:spcBef>
              <a:defRPr/>
            </a:pPr>
            <a:r>
              <a:rPr lang="en-US" b="1" dirty="0" smtClean="0">
                <a:solidFill>
                  <a:schemeClr val="bg1"/>
                </a:solidFill>
              </a:rPr>
              <a:t>Abhilasha Singh</a:t>
            </a:r>
          </a:p>
          <a:p>
            <a:pPr lvl="0">
              <a:lnSpc>
                <a:spcPct val="90000"/>
              </a:lnSpc>
              <a:spcBef>
                <a:spcPct val="0"/>
              </a:spcBef>
              <a:defRPr/>
            </a:pPr>
            <a:r>
              <a:rPr lang="en-US" b="1" dirty="0" smtClean="0">
                <a:solidFill>
                  <a:schemeClr val="bg1"/>
                </a:solidFill>
              </a:rPr>
              <a:t>Atharv Deshpande</a:t>
            </a:r>
            <a:endParaRPr lang="en-US" b="1" dirty="0" smtClean="0">
              <a:solidFill>
                <a:schemeClr val="bg1"/>
              </a:solidFill>
            </a:endParaRPr>
          </a:p>
          <a:p>
            <a:pPr lvl="0">
              <a:lnSpc>
                <a:spcPct val="90000"/>
              </a:lnSpc>
              <a:spcBef>
                <a:spcPct val="0"/>
              </a:spcBef>
              <a:defRPr/>
            </a:pPr>
            <a:r>
              <a:rPr lang="en-US" b="1" dirty="0" smtClean="0">
                <a:solidFill>
                  <a:schemeClr val="bg1"/>
                </a:solidFill>
              </a:rPr>
              <a:t>Dolita Kumari </a:t>
            </a:r>
          </a:p>
          <a:p>
            <a:pPr lvl="0">
              <a:lnSpc>
                <a:spcPct val="90000"/>
              </a:lnSpc>
              <a:spcBef>
                <a:spcPct val="0"/>
              </a:spcBef>
              <a:defRPr/>
            </a:pPr>
            <a:r>
              <a:rPr lang="en-US" b="1" dirty="0" smtClean="0">
                <a:solidFill>
                  <a:schemeClr val="bg1"/>
                </a:solidFill>
              </a:rPr>
              <a:t>Jithu Balakrishnan</a:t>
            </a:r>
          </a:p>
          <a:p>
            <a:pPr lvl="0">
              <a:lnSpc>
                <a:spcPct val="90000"/>
              </a:lnSpc>
              <a:spcBef>
                <a:spcPct val="0"/>
              </a:spcBef>
              <a:defRPr/>
            </a:pPr>
            <a:r>
              <a:rPr lang="en-US" b="1" dirty="0" err="1" smtClean="0">
                <a:solidFill>
                  <a:schemeClr val="bg1"/>
                </a:solidFill>
              </a:rPr>
              <a:t>Prashant</a:t>
            </a:r>
            <a:r>
              <a:rPr lang="en-US" b="1" dirty="0" smtClean="0">
                <a:solidFill>
                  <a:schemeClr val="bg1"/>
                </a:solidFill>
              </a:rPr>
              <a:t> Nanda </a:t>
            </a:r>
            <a:endParaRPr lang="en-US" b="1" dirty="0" smtClean="0">
              <a:solidFill>
                <a:schemeClr val="bg1"/>
              </a:solidFill>
            </a:endParaRPr>
          </a:p>
          <a:p>
            <a:pPr lvl="0">
              <a:lnSpc>
                <a:spcPct val="90000"/>
              </a:lnSpc>
              <a:spcBef>
                <a:spcPct val="0"/>
              </a:spcBef>
              <a:defRPr/>
            </a:pPr>
            <a:r>
              <a:rPr lang="en-US" b="1" dirty="0" smtClean="0">
                <a:solidFill>
                  <a:schemeClr val="bg1"/>
                </a:solidFill>
              </a:rPr>
              <a:t>Saurabh </a:t>
            </a:r>
            <a:r>
              <a:rPr lang="en-US" b="1" dirty="0" smtClean="0">
                <a:solidFill>
                  <a:schemeClr val="bg1"/>
                </a:solidFill>
              </a:rPr>
              <a:t>Verma </a:t>
            </a:r>
            <a:endParaRPr lang="en-IN" b="1" dirty="0"/>
          </a:p>
        </p:txBody>
      </p:sp>
    </p:spTree>
    <p:extLst>
      <p:ext uri="{BB962C8B-B14F-4D97-AF65-F5344CB8AC3E}">
        <p14:creationId xmlns="" xmlns:p14="http://schemas.microsoft.com/office/powerpoint/2010/main" val="2366578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IN" b="1" dirty="0" smtClean="0">
                <a:solidFill>
                  <a:schemeClr val="accent1">
                    <a:lumMod val="50000"/>
                  </a:schemeClr>
                </a:solidFill>
              </a:rPr>
              <a:t>Decision Tree  and   Predictive </a:t>
            </a:r>
            <a:r>
              <a:rPr lang="en-IN" b="1" dirty="0" smtClean="0">
                <a:solidFill>
                  <a:schemeClr val="accent1">
                    <a:lumMod val="50000"/>
                  </a:schemeClr>
                </a:solidFill>
              </a:rPr>
              <a:t>Model (2/2)</a:t>
            </a:r>
            <a:endParaRPr lang="en-US" b="1" dirty="0">
              <a:solidFill>
                <a:schemeClr val="accent1">
                  <a:lumMod val="50000"/>
                </a:schemeClr>
              </a:solidFill>
              <a:latin typeface="+mn-lt"/>
            </a:endParaRPr>
          </a:p>
        </p:txBody>
      </p:sp>
      <p:sp>
        <p:nvSpPr>
          <p:cNvPr id="12" name="TextBox 11"/>
          <p:cNvSpPr txBox="1"/>
          <p:nvPr/>
        </p:nvSpPr>
        <p:spPr>
          <a:xfrm>
            <a:off x="287383" y="757643"/>
            <a:ext cx="2141997" cy="400110"/>
          </a:xfrm>
          <a:prstGeom prst="rect">
            <a:avLst/>
          </a:prstGeom>
          <a:noFill/>
        </p:spPr>
        <p:txBody>
          <a:bodyPr wrap="none" rtlCol="0">
            <a:spAutoFit/>
          </a:bodyPr>
          <a:lstStyle/>
          <a:p>
            <a:r>
              <a:rPr lang="en-IN" sz="2000" b="1" u="sng" dirty="0" smtClean="0">
                <a:solidFill>
                  <a:schemeClr val="accent1">
                    <a:lumMod val="50000"/>
                  </a:schemeClr>
                </a:solidFill>
              </a:rPr>
              <a:t>Statistical Outcome</a:t>
            </a:r>
            <a:endParaRPr lang="en-IN" sz="2000" b="1" u="sng" dirty="0">
              <a:solidFill>
                <a:schemeClr val="accent1">
                  <a:lumMod val="50000"/>
                </a:schemeClr>
              </a:solidFill>
            </a:endParaRPr>
          </a:p>
        </p:txBody>
      </p:sp>
      <p:sp>
        <p:nvSpPr>
          <p:cNvPr id="8" name="Double Bracket 7"/>
          <p:cNvSpPr/>
          <p:nvPr/>
        </p:nvSpPr>
        <p:spPr>
          <a:xfrm>
            <a:off x="195942" y="4802774"/>
            <a:ext cx="2403566" cy="1371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smtClean="0">
                <a:solidFill>
                  <a:schemeClr val="accent1">
                    <a:lumMod val="50000"/>
                  </a:schemeClr>
                </a:solidFill>
              </a:rPr>
              <a:t>Confusion </a:t>
            </a:r>
            <a:r>
              <a:rPr lang="fr-FR" b="1" dirty="0" err="1" smtClean="0">
                <a:solidFill>
                  <a:schemeClr val="accent1">
                    <a:lumMod val="50000"/>
                  </a:schemeClr>
                </a:solidFill>
              </a:rPr>
              <a:t>matrix</a:t>
            </a:r>
            <a:r>
              <a:rPr lang="fr-FR" b="1" dirty="0" smtClean="0">
                <a:solidFill>
                  <a:schemeClr val="accent1">
                    <a:lumMod val="50000"/>
                  </a:schemeClr>
                </a:solidFill>
              </a:rPr>
              <a:t> </a:t>
            </a:r>
            <a:r>
              <a:rPr lang="fr-FR" b="1" dirty="0" err="1" smtClean="0">
                <a:solidFill>
                  <a:schemeClr val="accent1">
                    <a:lumMod val="50000"/>
                  </a:schemeClr>
                </a:solidFill>
              </a:rPr>
              <a:t>Decision</a:t>
            </a:r>
            <a:r>
              <a:rPr lang="fr-FR" b="1" dirty="0" smtClean="0">
                <a:solidFill>
                  <a:schemeClr val="accent1">
                    <a:lumMod val="50000"/>
                  </a:schemeClr>
                </a:solidFill>
              </a:rPr>
              <a:t> </a:t>
            </a:r>
            <a:r>
              <a:rPr lang="fr-FR" b="1" dirty="0" err="1" smtClean="0">
                <a:solidFill>
                  <a:schemeClr val="accent1">
                    <a:lumMod val="50000"/>
                  </a:schemeClr>
                </a:solidFill>
              </a:rPr>
              <a:t>Tree</a:t>
            </a:r>
            <a:r>
              <a:rPr lang="fr-FR" b="1" dirty="0" smtClean="0">
                <a:solidFill>
                  <a:schemeClr val="accent1">
                    <a:lumMod val="50000"/>
                  </a:schemeClr>
                </a:solidFill>
              </a:rPr>
              <a:t>:</a:t>
            </a:r>
          </a:p>
          <a:p>
            <a:pPr algn="ctr"/>
            <a:r>
              <a:rPr lang="fr-FR" b="1" dirty="0" smtClean="0">
                <a:solidFill>
                  <a:schemeClr val="accent1">
                    <a:lumMod val="50000"/>
                  </a:schemeClr>
                </a:solidFill>
              </a:rPr>
              <a:t> [[5850   26]</a:t>
            </a:r>
          </a:p>
          <a:p>
            <a:pPr algn="ctr"/>
            <a:r>
              <a:rPr lang="fr-FR" b="1" dirty="0" smtClean="0">
                <a:solidFill>
                  <a:schemeClr val="accent1">
                    <a:lumMod val="50000"/>
                  </a:schemeClr>
                </a:solidFill>
              </a:rPr>
              <a:t> [  32 5322]]</a:t>
            </a:r>
            <a:endParaRPr lang="en-IN" b="1" dirty="0">
              <a:solidFill>
                <a:schemeClr val="accent1">
                  <a:lumMod val="50000"/>
                </a:schemeClr>
              </a:solidFill>
            </a:endParaRPr>
          </a:p>
        </p:txBody>
      </p:sp>
      <p:sp>
        <p:nvSpPr>
          <p:cNvPr id="10" name="Content Placeholder 9"/>
          <p:cNvSpPr>
            <a:spLocks noGrp="1"/>
          </p:cNvSpPr>
          <p:nvPr>
            <p:ph sz="quarter" idx="13"/>
          </p:nvPr>
        </p:nvSpPr>
        <p:spPr/>
        <p:txBody>
          <a:bodyPr/>
          <a:lstStyle/>
          <a:p>
            <a:endParaRPr lang="en-IN"/>
          </a:p>
        </p:txBody>
      </p:sp>
      <p:sp>
        <p:nvSpPr>
          <p:cNvPr id="13" name="TextBox 12"/>
          <p:cNvSpPr txBox="1"/>
          <p:nvPr/>
        </p:nvSpPr>
        <p:spPr>
          <a:xfrm>
            <a:off x="6357256" y="1027609"/>
            <a:ext cx="2303451" cy="400110"/>
          </a:xfrm>
          <a:prstGeom prst="rect">
            <a:avLst/>
          </a:prstGeom>
          <a:noFill/>
        </p:spPr>
        <p:txBody>
          <a:bodyPr wrap="none" rtlCol="0">
            <a:spAutoFit/>
          </a:bodyPr>
          <a:lstStyle/>
          <a:p>
            <a:r>
              <a:rPr lang="en-IN" sz="2000" b="1" dirty="0" smtClean="0">
                <a:solidFill>
                  <a:schemeClr val="accent1">
                    <a:lumMod val="50000"/>
                  </a:schemeClr>
                </a:solidFill>
              </a:rPr>
              <a:t>Classification Report </a:t>
            </a:r>
            <a:endParaRPr lang="en-IN" sz="2000" b="1" dirty="0">
              <a:solidFill>
                <a:schemeClr val="accent1">
                  <a:lumMod val="50000"/>
                </a:schemeClr>
              </a:solidFill>
            </a:endParaRPr>
          </a:p>
        </p:txBody>
      </p:sp>
      <p:sp>
        <p:nvSpPr>
          <p:cNvPr id="15" name="TextBox 14"/>
          <p:cNvSpPr txBox="1"/>
          <p:nvPr/>
        </p:nvSpPr>
        <p:spPr>
          <a:xfrm>
            <a:off x="343987" y="1180009"/>
            <a:ext cx="1923347" cy="400110"/>
          </a:xfrm>
          <a:prstGeom prst="rect">
            <a:avLst/>
          </a:prstGeom>
          <a:noFill/>
        </p:spPr>
        <p:txBody>
          <a:bodyPr wrap="none" rtlCol="0">
            <a:spAutoFit/>
          </a:bodyPr>
          <a:lstStyle/>
          <a:p>
            <a:r>
              <a:rPr lang="en-IN" sz="2000" b="1" dirty="0" smtClean="0">
                <a:solidFill>
                  <a:schemeClr val="accent1">
                    <a:lumMod val="50000"/>
                  </a:schemeClr>
                </a:solidFill>
              </a:rPr>
              <a:t>Confusion Matrix</a:t>
            </a:r>
            <a:endParaRPr lang="en-IN" sz="2000" b="1" dirty="0">
              <a:solidFill>
                <a:schemeClr val="accent1">
                  <a:lumMod val="50000"/>
                </a:schemeClr>
              </a:solidFill>
            </a:endParaRPr>
          </a:p>
        </p:txBody>
      </p:sp>
      <p:pic>
        <p:nvPicPr>
          <p:cNvPr id="16" name="Picture 15"/>
          <p:cNvPicPr>
            <a:picLocks noChangeAspect="1"/>
          </p:cNvPicPr>
          <p:nvPr/>
        </p:nvPicPr>
        <p:blipFill>
          <a:blip r:embed="rId2"/>
          <a:stretch>
            <a:fillRect/>
          </a:stretch>
        </p:blipFill>
        <p:spPr>
          <a:xfrm>
            <a:off x="0" y="1629249"/>
            <a:ext cx="5460274" cy="3177882"/>
          </a:xfrm>
          <a:prstGeom prst="rect">
            <a:avLst/>
          </a:prstGeom>
        </p:spPr>
      </p:pic>
      <p:sp>
        <p:nvSpPr>
          <p:cNvPr id="17" name="Rectangle 16"/>
          <p:cNvSpPr/>
          <p:nvPr/>
        </p:nvSpPr>
        <p:spPr>
          <a:xfrm>
            <a:off x="6172200" y="1512402"/>
            <a:ext cx="5817870" cy="2862322"/>
          </a:xfrm>
          <a:prstGeom prst="rect">
            <a:avLst/>
          </a:prstGeom>
          <a:solidFill>
            <a:schemeClr val="accent1">
              <a:lumMod val="75000"/>
            </a:schemeClr>
          </a:solidFill>
        </p:spPr>
        <p:txBody>
          <a:bodyPr wrap="square">
            <a:spAutoFit/>
          </a:bodyPr>
          <a:lstStyle/>
          <a:p>
            <a:r>
              <a:rPr lang="en-IN" sz="2000" dirty="0" smtClean="0">
                <a:solidFill>
                  <a:schemeClr val="bg1"/>
                </a:solidFill>
              </a:rPr>
              <a:t>             </a:t>
            </a:r>
            <a:r>
              <a:rPr lang="en-IN" sz="2000" b="1" dirty="0" smtClean="0">
                <a:solidFill>
                  <a:schemeClr val="bg1"/>
                </a:solidFill>
              </a:rPr>
              <a:t>Classification Report Decision </a:t>
            </a:r>
            <a:r>
              <a:rPr lang="en-IN" sz="2000" b="1" dirty="0">
                <a:solidFill>
                  <a:schemeClr val="bg1"/>
                </a:solidFill>
              </a:rPr>
              <a:t>Tree:</a:t>
            </a:r>
          </a:p>
          <a:p>
            <a:r>
              <a:rPr lang="en-IN" sz="2000" dirty="0">
                <a:solidFill>
                  <a:schemeClr val="bg1"/>
                </a:solidFill>
              </a:rPr>
              <a:t>               precision    recall  f1-score   support</a:t>
            </a:r>
          </a:p>
          <a:p>
            <a:endParaRPr lang="en-IN" sz="2000" dirty="0">
              <a:solidFill>
                <a:schemeClr val="bg1"/>
              </a:solidFill>
            </a:endParaRPr>
          </a:p>
          <a:p>
            <a:r>
              <a:rPr lang="en-IN" sz="2000" dirty="0">
                <a:solidFill>
                  <a:schemeClr val="bg1"/>
                </a:solidFill>
              </a:rPr>
              <a:t>        fake       0.99      1.00      1.00      5876</a:t>
            </a:r>
          </a:p>
          <a:p>
            <a:r>
              <a:rPr lang="en-IN" sz="2000" dirty="0">
                <a:solidFill>
                  <a:schemeClr val="bg1"/>
                </a:solidFill>
              </a:rPr>
              <a:t>        real       1.00      0.99      1.00      5354</a:t>
            </a:r>
          </a:p>
          <a:p>
            <a:endParaRPr lang="en-IN" sz="2000" dirty="0">
              <a:solidFill>
                <a:schemeClr val="bg1"/>
              </a:solidFill>
            </a:endParaRPr>
          </a:p>
          <a:p>
            <a:r>
              <a:rPr lang="en-IN" sz="2000" dirty="0">
                <a:solidFill>
                  <a:schemeClr val="bg1"/>
                </a:solidFill>
              </a:rPr>
              <a:t>    accuracy                           1.00     11230</a:t>
            </a:r>
          </a:p>
          <a:p>
            <a:r>
              <a:rPr lang="en-IN" sz="2000" dirty="0">
                <a:solidFill>
                  <a:schemeClr val="bg1"/>
                </a:solidFill>
              </a:rPr>
              <a:t>   macro </a:t>
            </a:r>
            <a:r>
              <a:rPr lang="en-IN" sz="2000" dirty="0" err="1">
                <a:solidFill>
                  <a:schemeClr val="bg1"/>
                </a:solidFill>
              </a:rPr>
              <a:t>avg</a:t>
            </a:r>
            <a:r>
              <a:rPr lang="en-IN" sz="2000" dirty="0">
                <a:solidFill>
                  <a:schemeClr val="bg1"/>
                </a:solidFill>
              </a:rPr>
              <a:t>       1.00      1.00      1.00     11230</a:t>
            </a:r>
          </a:p>
          <a:p>
            <a:r>
              <a:rPr lang="en-IN" sz="2000" dirty="0">
                <a:solidFill>
                  <a:schemeClr val="bg1"/>
                </a:solidFill>
              </a:rPr>
              <a:t>weighted </a:t>
            </a:r>
            <a:r>
              <a:rPr lang="en-IN" sz="2000" dirty="0" err="1">
                <a:solidFill>
                  <a:schemeClr val="bg1"/>
                </a:solidFill>
              </a:rPr>
              <a:t>avg</a:t>
            </a:r>
            <a:r>
              <a:rPr lang="en-IN" sz="2000" dirty="0">
                <a:solidFill>
                  <a:schemeClr val="bg1"/>
                </a:solidFill>
              </a:rPr>
              <a:t>       1.00      1.00      1.00     11230</a:t>
            </a: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a:xfrm>
            <a:off x="450306" y="230867"/>
            <a:ext cx="10815864" cy="830997"/>
          </a:xfrm>
        </p:spPr>
        <p:txBody>
          <a:bodyPr/>
          <a:lstStyle/>
          <a:p>
            <a:r>
              <a:rPr lang="en-US" b="1" dirty="0" smtClean="0">
                <a:solidFill>
                  <a:schemeClr val="accent1">
                    <a:lumMod val="50000"/>
                  </a:schemeClr>
                </a:solidFill>
                <a:latin typeface="+mn-lt"/>
              </a:rPr>
              <a:t>Conclusions</a:t>
            </a:r>
            <a:endParaRPr lang="en-US" b="1" dirty="0">
              <a:solidFill>
                <a:schemeClr val="accent1">
                  <a:lumMod val="50000"/>
                </a:schemeClr>
              </a:solidFill>
              <a:latin typeface="+mn-lt"/>
            </a:endParaRP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3" cstate="email">
            <a:extLst>
              <a:ext uri="{28A0092B-C50C-407E-A947-70E740481C1C}">
                <a14:useLocalDpi xmlns:a14="http://schemas.microsoft.com/office/drawing/2010/main" xmlns=""/>
              </a:ext>
              <a:ext uri="{96DAC541-7B7A-43D3-8B79-37D633B846F1}">
                <asvg:svgBlip xmlns:asvg="http://schemas.microsoft.com/office/drawing/2016/SVG/main" xmlns="" r:embed="rId4"/>
              </a:ext>
            </a:extLst>
          </a:blip>
          <a:stretch>
            <a:fillRect/>
          </a:stretch>
        </p:blipFill>
        <p:spPr>
          <a:xfrm>
            <a:off x="726077" y="1407049"/>
            <a:ext cx="548640" cy="548640"/>
          </a:xfrm>
        </p:spPr>
      </p:pic>
      <p:sp>
        <p:nvSpPr>
          <p:cNvPr id="18" name="Text Placeholder 17"/>
          <p:cNvSpPr>
            <a:spLocks noGrp="1"/>
          </p:cNvSpPr>
          <p:nvPr>
            <p:ph type="body" sz="quarter" idx="11"/>
          </p:nvPr>
        </p:nvSpPr>
        <p:spPr>
          <a:xfrm>
            <a:off x="1418409" y="1524623"/>
            <a:ext cx="10181409" cy="957322"/>
          </a:xfrm>
        </p:spPr>
        <p:txBody>
          <a:bodyPr/>
          <a:lstStyle/>
          <a:p>
            <a:pPr indent="0">
              <a:lnSpc>
                <a:spcPct val="150000"/>
              </a:lnSpc>
              <a:spcBef>
                <a:spcPts val="0"/>
              </a:spcBef>
              <a:buNone/>
            </a:pPr>
            <a:r>
              <a:rPr lang="en-IN" sz="2400" b="1" dirty="0" smtClean="0">
                <a:solidFill>
                  <a:schemeClr val="accent1">
                    <a:lumMod val="50000"/>
                  </a:schemeClr>
                </a:solidFill>
              </a:rPr>
              <a:t>Predicted AI/ML Model Accuracy Achievement </a:t>
            </a:r>
          </a:p>
          <a:p>
            <a:pPr indent="0">
              <a:lnSpc>
                <a:spcPct val="300000"/>
              </a:lnSpc>
              <a:spcBef>
                <a:spcPts val="0"/>
              </a:spcBef>
            </a:pPr>
            <a:r>
              <a:rPr lang="en-IN" sz="1800" b="1" dirty="0">
                <a:solidFill>
                  <a:schemeClr val="accent1">
                    <a:lumMod val="50000"/>
                  </a:schemeClr>
                </a:solidFill>
              </a:rPr>
              <a:t>Logistic Regression  </a:t>
            </a:r>
            <a:r>
              <a:rPr lang="en-IN" sz="1800" b="1" dirty="0" smtClean="0">
                <a:solidFill>
                  <a:schemeClr val="accent1">
                    <a:lumMod val="50000"/>
                  </a:schemeClr>
                </a:solidFill>
              </a:rPr>
              <a:t>model accuracy achieve </a:t>
            </a:r>
            <a:r>
              <a:rPr lang="en-IN" sz="1800" b="1" dirty="0">
                <a:solidFill>
                  <a:schemeClr val="accent1">
                    <a:lumMod val="50000"/>
                  </a:schemeClr>
                </a:solidFill>
              </a:rPr>
              <a:t>d</a:t>
            </a:r>
            <a:r>
              <a:rPr lang="en-IN" sz="1800" b="1" dirty="0" smtClean="0">
                <a:solidFill>
                  <a:schemeClr val="accent1">
                    <a:lumMod val="50000"/>
                  </a:schemeClr>
                </a:solidFill>
              </a:rPr>
              <a:t> is  around 99.58</a:t>
            </a:r>
            <a:r>
              <a:rPr lang="en-IN" sz="1800" b="1" dirty="0">
                <a:solidFill>
                  <a:schemeClr val="accent1">
                    <a:lumMod val="50000"/>
                  </a:schemeClr>
                </a:solidFill>
              </a:rPr>
              <a:t>% </a:t>
            </a:r>
            <a:endParaRPr lang="en-IN" sz="1800" b="1" dirty="0" smtClean="0">
              <a:solidFill>
                <a:schemeClr val="accent1">
                  <a:lumMod val="50000"/>
                </a:schemeClr>
              </a:solidFill>
            </a:endParaRPr>
          </a:p>
          <a:p>
            <a:pPr indent="0">
              <a:lnSpc>
                <a:spcPct val="300000"/>
              </a:lnSpc>
              <a:spcBef>
                <a:spcPts val="0"/>
              </a:spcBef>
            </a:pPr>
            <a:r>
              <a:rPr lang="en-IN" sz="1800" b="1" dirty="0">
                <a:solidFill>
                  <a:schemeClr val="accent1">
                    <a:lumMod val="50000"/>
                  </a:schemeClr>
                </a:solidFill>
              </a:rPr>
              <a:t>Multinomial Naive Bayes </a:t>
            </a:r>
            <a:r>
              <a:rPr lang="en-IN" sz="1800" b="1" dirty="0" smtClean="0">
                <a:solidFill>
                  <a:schemeClr val="accent1">
                    <a:lumMod val="50000"/>
                  </a:schemeClr>
                </a:solidFill>
              </a:rPr>
              <a:t>model accuracy is around  </a:t>
            </a:r>
            <a:r>
              <a:rPr lang="en-IN" sz="1800" b="1" dirty="0">
                <a:solidFill>
                  <a:schemeClr val="accent1">
                    <a:lumMod val="50000"/>
                  </a:schemeClr>
                </a:solidFill>
              </a:rPr>
              <a:t>95.11% </a:t>
            </a:r>
            <a:r>
              <a:rPr lang="en-IN" sz="1800" b="1" dirty="0" smtClean="0">
                <a:solidFill>
                  <a:schemeClr val="accent1">
                    <a:lumMod val="50000"/>
                  </a:schemeClr>
                </a:solidFill>
              </a:rPr>
              <a:t> </a:t>
            </a:r>
          </a:p>
          <a:p>
            <a:pPr indent="0">
              <a:lnSpc>
                <a:spcPct val="300000"/>
              </a:lnSpc>
              <a:spcBef>
                <a:spcPts val="0"/>
              </a:spcBef>
            </a:pPr>
            <a:r>
              <a:rPr lang="en-IN" sz="1800" b="1" dirty="0">
                <a:solidFill>
                  <a:schemeClr val="accent1">
                    <a:lumMod val="50000"/>
                  </a:schemeClr>
                </a:solidFill>
              </a:rPr>
              <a:t>Decision Tree </a:t>
            </a:r>
            <a:r>
              <a:rPr lang="en-IN" sz="1800" b="1" dirty="0" smtClean="0">
                <a:solidFill>
                  <a:schemeClr val="accent1">
                    <a:lumMod val="50000"/>
                  </a:schemeClr>
                </a:solidFill>
              </a:rPr>
              <a:t>Classifications accuracy is around 99.55%</a:t>
            </a:r>
            <a:endParaRPr lang="en-IN" sz="1800" b="1" dirty="0">
              <a:solidFill>
                <a:schemeClr val="accent1">
                  <a:lumMod val="50000"/>
                </a:schemeClr>
              </a:solidFill>
            </a:endParaRPr>
          </a:p>
        </p:txBody>
      </p:sp>
      <p:graphicFrame>
        <p:nvGraphicFramePr>
          <p:cNvPr id="94210" name="Object 2"/>
          <p:cNvGraphicFramePr>
            <a:graphicFrameLocks noChangeAspect="1"/>
          </p:cNvGraphicFramePr>
          <p:nvPr/>
        </p:nvGraphicFramePr>
        <p:xfrm>
          <a:off x="9219202" y="1772149"/>
          <a:ext cx="2139950" cy="488950"/>
        </p:xfrm>
        <a:graphic>
          <a:graphicData uri="http://schemas.openxmlformats.org/presentationml/2006/ole">
            <p:oleObj spid="_x0000_s94210" name="Packager Shell Object" showAsIcon="1" r:id="rId5" imgW="2139480" imgH="488520" progId="Package">
              <p:embed/>
            </p:oleObj>
          </a:graphicData>
        </a:graphic>
      </p:graphicFrame>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people sitting around a wooden table&#10;">
            <a:extLst>
              <a:ext uri="{FF2B5EF4-FFF2-40B4-BE49-F238E27FC236}">
                <a16:creationId xmlns:a16="http://schemas.microsoft.com/office/drawing/2014/main" xmlns="" id="{D48306FF-9A46-43AC-BC11-DE5D9F2D1836}"/>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xmlns=""/>
              </a:ext>
            </a:extLst>
          </a:blip>
          <a:srcRect/>
          <a:stretch/>
        </p:blipFill>
        <p:spPr>
          <a:xfrm>
            <a:off x="-1" y="-1"/>
            <a:ext cx="12192000" cy="6858000"/>
          </a:xfrm>
        </p:spPr>
      </p:pic>
      <p:grpSp>
        <p:nvGrpSpPr>
          <p:cNvPr id="7" name="Group 6">
            <a:extLst>
              <a:ext uri="{FF2B5EF4-FFF2-40B4-BE49-F238E27FC236}">
                <a16:creationId xmlns:a16="http://schemas.microsoft.com/office/drawing/2014/main" xmlns="" id="{F5325EDA-7343-463C-83EC-5D799E8B8195}"/>
              </a:ext>
              <a:ext uri="{C183D7F6-B498-43B3-948B-1728B52AA6E4}">
                <adec:decorative xmlns:adec="http://schemas.microsoft.com/office/drawing/2017/decorative" xmlns="" val="1"/>
              </a:ext>
            </a:extLst>
          </p:cNvPr>
          <p:cNvGrpSpPr/>
          <p:nvPr/>
        </p:nvGrpSpPr>
        <p:grpSpPr>
          <a:xfrm>
            <a:off x="9621169" y="0"/>
            <a:ext cx="2570831" cy="6858001"/>
            <a:chOff x="9621170" y="0"/>
            <a:chExt cx="2570831" cy="6858001"/>
          </a:xfrm>
        </p:grpSpPr>
        <p:sp>
          <p:nvSpPr>
            <p:cNvPr id="32" name="Freeform: Shape 31">
              <a:extLst>
                <a:ext uri="{FF2B5EF4-FFF2-40B4-BE49-F238E27FC236}">
                  <a16:creationId xmlns:a16="http://schemas.microsoft.com/office/drawing/2014/main" xmlns=""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xmlns=""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xmlns=""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xmlns=""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2" name="Title 41" descr="title">
            <a:extLst>
              <a:ext uri="{FF2B5EF4-FFF2-40B4-BE49-F238E27FC236}">
                <a16:creationId xmlns:a16="http://schemas.microsoft.com/office/drawing/2014/main" xmlns="" id="{72FCEAE4-FA74-4446-B2F5-9AFA2DA139A2}"/>
              </a:ext>
            </a:extLst>
          </p:cNvPr>
          <p:cNvSpPr>
            <a:spLocks noGrp="1"/>
          </p:cNvSpPr>
          <p:nvPr>
            <p:ph type="ctrTitle"/>
          </p:nvPr>
        </p:nvSpPr>
        <p:spPr>
          <a:xfrm>
            <a:off x="540707" y="3500739"/>
            <a:ext cx="5578995" cy="879928"/>
          </a:xfrm>
        </p:spPr>
        <p:txBody>
          <a:bodyPr/>
          <a:lstStyle/>
          <a:p>
            <a:r>
              <a:rPr lang="en-US" b="0" dirty="0"/>
              <a:t>THANK YOU</a:t>
            </a:r>
          </a:p>
        </p:txBody>
      </p:sp>
      <p:grpSp>
        <p:nvGrpSpPr>
          <p:cNvPr id="154" name="Group 153">
            <a:extLst>
              <a:ext uri="{FF2B5EF4-FFF2-40B4-BE49-F238E27FC236}">
                <a16:creationId xmlns:a16="http://schemas.microsoft.com/office/drawing/2014/main" xmlns="" id="{FF17C705-3351-4B11-BD28-D0CACC12D311}"/>
              </a:ext>
              <a:ext uri="{C183D7F6-B498-43B3-948B-1728B52AA6E4}">
                <adec:decorative xmlns:adec="http://schemas.microsoft.com/office/drawing/2017/decorative" xmlns="" val="1"/>
              </a:ext>
            </a:extLst>
          </p:cNvPr>
          <p:cNvGrpSpPr/>
          <p:nvPr/>
        </p:nvGrpSpPr>
        <p:grpSpPr>
          <a:xfrm>
            <a:off x="822755" y="2930325"/>
            <a:ext cx="469807" cy="79404"/>
            <a:chOff x="9330846" y="5054600"/>
            <a:chExt cx="676275" cy="114300"/>
          </a:xfrm>
          <a:solidFill>
            <a:schemeClr val="bg1"/>
          </a:solidFill>
        </p:grpSpPr>
        <p:sp>
          <p:nvSpPr>
            <p:cNvPr id="155" name="Oval 154">
              <a:extLst>
                <a:ext uri="{FF2B5EF4-FFF2-40B4-BE49-F238E27FC236}">
                  <a16:creationId xmlns:a16="http://schemas.microsoft.com/office/drawing/2014/main" xmlns="" id="{925FEBFE-A26D-4E0B-B884-7E186CD878E5}"/>
                </a:ext>
              </a:extLst>
            </p:cNvPr>
            <p:cNvSpPr/>
            <p:nvPr/>
          </p:nvSpPr>
          <p:spPr>
            <a:xfrm>
              <a:off x="9330846"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a:extLst>
                <a:ext uri="{FF2B5EF4-FFF2-40B4-BE49-F238E27FC236}">
                  <a16:creationId xmlns:a16="http://schemas.microsoft.com/office/drawing/2014/main" xmlns="" id="{2A24665D-D5CF-4F18-A88A-8E4471800E8D}"/>
                </a:ext>
              </a:extLst>
            </p:cNvPr>
            <p:cNvSpPr/>
            <p:nvPr/>
          </p:nvSpPr>
          <p:spPr>
            <a:xfrm>
              <a:off x="9518171"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xmlns="" id="{39F2203F-31BF-4705-AC57-E197602982AA}"/>
                </a:ext>
              </a:extLst>
            </p:cNvPr>
            <p:cNvSpPr/>
            <p:nvPr/>
          </p:nvSpPr>
          <p:spPr>
            <a:xfrm>
              <a:off x="9705496"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a:extLst>
                <a:ext uri="{FF2B5EF4-FFF2-40B4-BE49-F238E27FC236}">
                  <a16:creationId xmlns:a16="http://schemas.microsoft.com/office/drawing/2014/main" xmlns="" id="{D4734E32-080E-49F2-89F3-16F0DBB5D130}"/>
                </a:ext>
              </a:extLst>
            </p:cNvPr>
            <p:cNvSpPr/>
            <p:nvPr/>
          </p:nvSpPr>
          <p:spPr>
            <a:xfrm>
              <a:off x="9892821"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6" name="Content Placeholder 95" descr="Receiver">
            <a:extLst>
              <a:ext uri="{FF2B5EF4-FFF2-40B4-BE49-F238E27FC236}">
                <a16:creationId xmlns:a16="http://schemas.microsoft.com/office/drawing/2014/main" xmlns="" id="{106CDB5A-A67F-441C-894F-3EDD7AD64C9A}"/>
              </a:ext>
            </a:extLst>
          </p:cNvPr>
          <p:cNvPicPr>
            <a:picLocks noGrp="1" noChangeAspect="1"/>
          </p:cNvPicPr>
          <p:nvPr>
            <p:ph sz="quarter" idx="19"/>
          </p:nvPr>
        </p:nvPicPr>
        <p:blipFill>
          <a:blip r:embed="rId3" cstate="email">
            <a:extLst>
              <a:ext uri="{28A0092B-C50C-407E-A947-70E740481C1C}">
                <a14:useLocalDpi xmlns:a14="http://schemas.microsoft.com/office/drawing/2010/main" xmlns=""/>
              </a:ext>
              <a:ext uri="{96DAC541-7B7A-43D3-8B79-37D633B846F1}">
                <asvg:svgBlip xmlns:asvg="http://schemas.microsoft.com/office/drawing/2016/SVG/main" xmlns="" r:embed="rId4"/>
              </a:ext>
            </a:extLst>
          </a:blip>
          <a:stretch>
            <a:fillRect/>
          </a:stretch>
        </p:blipFill>
        <p:spPr>
          <a:xfrm>
            <a:off x="221702" y="5165952"/>
            <a:ext cx="469813" cy="469812"/>
          </a:xfrm>
        </p:spPr>
      </p:pic>
      <p:sp>
        <p:nvSpPr>
          <p:cNvPr id="86" name="Text Placeholder 85" descr="user phone">
            <a:extLst>
              <a:ext uri="{FF2B5EF4-FFF2-40B4-BE49-F238E27FC236}">
                <a16:creationId xmlns:a16="http://schemas.microsoft.com/office/drawing/2014/main" xmlns="" id="{60CCF183-9FEB-4677-9379-BC01A7251D2C}"/>
              </a:ext>
            </a:extLst>
          </p:cNvPr>
          <p:cNvSpPr>
            <a:spLocks noGrp="1"/>
          </p:cNvSpPr>
          <p:nvPr>
            <p:ph type="body" sz="quarter" idx="16"/>
          </p:nvPr>
        </p:nvSpPr>
        <p:spPr>
          <a:xfrm>
            <a:off x="1024410" y="5226663"/>
            <a:ext cx="3695206" cy="276999"/>
          </a:xfrm>
        </p:spPr>
        <p:txBody>
          <a:bodyPr/>
          <a:lstStyle/>
          <a:p>
            <a:r>
              <a:rPr lang="en-US" dirty="0"/>
              <a:t>9028768161</a:t>
            </a:r>
          </a:p>
        </p:txBody>
      </p:sp>
      <p:cxnSp>
        <p:nvCxnSpPr>
          <p:cNvPr id="132" name="Straight Connector 131">
            <a:extLst>
              <a:ext uri="{FF2B5EF4-FFF2-40B4-BE49-F238E27FC236}">
                <a16:creationId xmlns:a16="http://schemas.microsoft.com/office/drawing/2014/main" xmlns="" id="{529648F7-20E3-4312-823A-D8265A94AF23}"/>
              </a:ext>
              <a:ext uri="{C183D7F6-B498-43B3-948B-1728B52AA6E4}">
                <adec:decorative xmlns:adec="http://schemas.microsoft.com/office/drawing/2017/decorative" xmlns="" val="1"/>
              </a:ext>
            </a:extLst>
          </p:cNvPr>
          <p:cNvCxnSpPr/>
          <p:nvPr/>
        </p:nvCxnSpPr>
        <p:spPr>
          <a:xfrm>
            <a:off x="756601" y="5618488"/>
            <a:ext cx="429768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98" name="Content Placeholder 97" descr="Envelope">
            <a:extLst>
              <a:ext uri="{FF2B5EF4-FFF2-40B4-BE49-F238E27FC236}">
                <a16:creationId xmlns:a16="http://schemas.microsoft.com/office/drawing/2014/main" xmlns="" id="{0B9C03E0-6367-44D9-A740-AA6436F075E8}"/>
              </a:ext>
            </a:extLst>
          </p:cNvPr>
          <p:cNvPicPr>
            <a:picLocks noGrp="1" noChangeAspect="1"/>
          </p:cNvPicPr>
          <p:nvPr>
            <p:ph sz="quarter" idx="20"/>
          </p:nvPr>
        </p:nvPicPr>
        <p:blipFill>
          <a:blip r:embed="rId5" cstate="email">
            <a:extLst>
              <a:ext uri="{28A0092B-C50C-407E-A947-70E740481C1C}">
                <a14:useLocalDpi xmlns:a14="http://schemas.microsoft.com/office/drawing/2010/main" xmlns=""/>
              </a:ext>
              <a:ext uri="{96DAC541-7B7A-43D3-8B79-37D633B846F1}">
                <asvg:svgBlip xmlns:asvg="http://schemas.microsoft.com/office/drawing/2016/SVG/main" xmlns="" r:embed="rId6"/>
              </a:ext>
            </a:extLst>
          </a:blip>
          <a:stretch>
            <a:fillRect/>
          </a:stretch>
        </p:blipFill>
        <p:spPr>
          <a:xfrm>
            <a:off x="279450" y="6011976"/>
            <a:ext cx="469813" cy="469812"/>
          </a:xfrm>
        </p:spPr>
      </p:pic>
      <p:sp>
        <p:nvSpPr>
          <p:cNvPr id="87" name="Text Placeholder 86" descr="user email">
            <a:extLst>
              <a:ext uri="{FF2B5EF4-FFF2-40B4-BE49-F238E27FC236}">
                <a16:creationId xmlns:a16="http://schemas.microsoft.com/office/drawing/2014/main" xmlns="" id="{DF3FE72B-F9BD-472F-A413-71BEEF95F43B}"/>
              </a:ext>
            </a:extLst>
          </p:cNvPr>
          <p:cNvSpPr>
            <a:spLocks noGrp="1"/>
          </p:cNvSpPr>
          <p:nvPr>
            <p:ph type="body" sz="quarter" idx="17"/>
          </p:nvPr>
        </p:nvSpPr>
        <p:spPr>
          <a:xfrm>
            <a:off x="925986" y="6088559"/>
            <a:ext cx="3695206" cy="276999"/>
          </a:xfrm>
        </p:spPr>
        <p:txBody>
          <a:bodyPr/>
          <a:lstStyle/>
          <a:p>
            <a:r>
              <a:rPr lang="en-US" dirty="0"/>
              <a:t>dolita03@gmail.com</a:t>
            </a:r>
          </a:p>
        </p:txBody>
      </p:sp>
      <p:cxnSp>
        <p:nvCxnSpPr>
          <p:cNvPr id="133" name="Straight Connector 132">
            <a:extLst>
              <a:ext uri="{FF2B5EF4-FFF2-40B4-BE49-F238E27FC236}">
                <a16:creationId xmlns:a16="http://schemas.microsoft.com/office/drawing/2014/main" xmlns="" id="{8F841485-6093-48AB-9892-0FB58675C726}"/>
              </a:ext>
              <a:ext uri="{C183D7F6-B498-43B3-948B-1728B52AA6E4}">
                <adec:decorative xmlns:adec="http://schemas.microsoft.com/office/drawing/2017/decorative" xmlns="" val="1"/>
              </a:ext>
            </a:extLst>
          </p:cNvPr>
          <p:cNvCxnSpPr/>
          <p:nvPr/>
        </p:nvCxnSpPr>
        <p:spPr>
          <a:xfrm>
            <a:off x="822755" y="6511285"/>
            <a:ext cx="429768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74200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room of red chairs in front of a window">
            <a:extLst>
              <a:ext uri="{FF2B5EF4-FFF2-40B4-BE49-F238E27FC236}">
                <a16:creationId xmlns="" xmlns:a16="http://schemas.microsoft.com/office/drawing/2014/main" id="{E983D85E-34D8-430D-875F-7EBB69A6B73E}"/>
              </a:ext>
            </a:extLst>
          </p:cNvPr>
          <p:cNvPicPr>
            <a:picLocks noGrp="1" noChangeAspect="1"/>
          </p:cNvPicPr>
          <p:nvPr>
            <p:ph type="pic" sz="quarter" idx="10"/>
          </p:nvPr>
        </p:nvPicPr>
        <p:blipFill rotWithShape="1">
          <a:blip r:embed="rId2" cstate="email">
            <a:extLst>
              <a:ext uri="{28A0092B-C50C-407E-A947-70E740481C1C}">
                <a14:useLocalDpi xmlns="" xmlns:a14="http://schemas.microsoft.com/office/drawing/2010/main"/>
              </a:ext>
            </a:extLst>
          </a:blip>
          <a:srcRect/>
          <a:stretch/>
        </p:blipFill>
        <p:spPr/>
      </p:pic>
      <p:sp>
        <p:nvSpPr>
          <p:cNvPr id="2" name="Title 1" descr="title">
            <a:extLst>
              <a:ext uri="{FF2B5EF4-FFF2-40B4-BE49-F238E27FC236}">
                <a16:creationId xmlns="" xmlns:a16="http://schemas.microsoft.com/office/drawing/2014/main" id="{28BAA8DA-C40B-4AB9-9407-30FB70335152}"/>
              </a:ext>
            </a:extLst>
          </p:cNvPr>
          <p:cNvSpPr>
            <a:spLocks noGrp="1"/>
          </p:cNvSpPr>
          <p:nvPr>
            <p:ph type="ctrTitle"/>
          </p:nvPr>
        </p:nvSpPr>
        <p:spPr>
          <a:xfrm>
            <a:off x="6818812" y="1139539"/>
            <a:ext cx="5133702" cy="4528736"/>
          </a:xfrm>
        </p:spPr>
        <p:txBody>
          <a:bodyPr anchor="t"/>
          <a:lstStyle/>
          <a:p>
            <a:pPr>
              <a:lnSpc>
                <a:spcPct val="100000"/>
              </a:lnSpc>
              <a:spcBef>
                <a:spcPts val="0"/>
              </a:spcBef>
            </a:pPr>
            <a:r>
              <a:rPr lang="en-US" sz="2000" b="1" dirty="0" smtClean="0">
                <a:solidFill>
                  <a:schemeClr val="accent1">
                    <a:lumMod val="75000"/>
                  </a:schemeClr>
                </a:solidFill>
                <a:latin typeface="+mn-lt"/>
              </a:rPr>
              <a:t>1.  Objective </a:t>
            </a:r>
            <a:br>
              <a:rPr lang="en-US" sz="2000" b="1" dirty="0" smtClean="0">
                <a:solidFill>
                  <a:schemeClr val="accent1">
                    <a:lumMod val="75000"/>
                  </a:schemeClr>
                </a:solidFill>
                <a:latin typeface="+mn-lt"/>
              </a:rPr>
            </a:br>
            <a:r>
              <a:rPr lang="en-US" sz="2000" b="1" dirty="0" smtClean="0">
                <a:solidFill>
                  <a:schemeClr val="accent1">
                    <a:lumMod val="75000"/>
                  </a:schemeClr>
                </a:solidFill>
                <a:latin typeface="+mn-lt"/>
              </a:rPr>
              <a:t>2.  Overview of Datasets </a:t>
            </a:r>
            <a:br>
              <a:rPr lang="en-US" sz="2000" b="1" dirty="0" smtClean="0">
                <a:solidFill>
                  <a:schemeClr val="accent1">
                    <a:lumMod val="75000"/>
                  </a:schemeClr>
                </a:solidFill>
                <a:latin typeface="+mn-lt"/>
              </a:rPr>
            </a:br>
            <a:r>
              <a:rPr lang="en-US" sz="2000" b="1" dirty="0" smtClean="0">
                <a:solidFill>
                  <a:schemeClr val="accent1">
                    <a:lumMod val="75000"/>
                  </a:schemeClr>
                </a:solidFill>
                <a:latin typeface="+mn-lt"/>
              </a:rPr>
              <a:t>3.  Analytical Tool </a:t>
            </a:r>
            <a:r>
              <a:rPr lang="en-US" sz="2000" b="1" dirty="0" smtClean="0">
                <a:solidFill>
                  <a:schemeClr val="accent1">
                    <a:lumMod val="75000"/>
                  </a:schemeClr>
                </a:solidFill>
                <a:latin typeface="+mn-lt"/>
              </a:rPr>
              <a:t>s</a:t>
            </a:r>
            <a:r>
              <a:rPr lang="en-US" sz="2000" b="1" dirty="0" smtClean="0">
                <a:solidFill>
                  <a:schemeClr val="tx1">
                    <a:lumMod val="65000"/>
                    <a:lumOff val="35000"/>
                  </a:schemeClr>
                </a:solidFill>
                <a:latin typeface="+mn-lt"/>
              </a:rPr>
              <a:t/>
            </a:r>
            <a:br>
              <a:rPr lang="en-US" sz="2000" b="1" dirty="0" smtClean="0">
                <a:solidFill>
                  <a:schemeClr val="tx1">
                    <a:lumMod val="65000"/>
                    <a:lumOff val="35000"/>
                  </a:schemeClr>
                </a:solidFill>
                <a:latin typeface="+mn-lt"/>
              </a:rPr>
            </a:br>
            <a:r>
              <a:rPr lang="en-US" sz="2000" b="1" dirty="0" smtClean="0">
                <a:solidFill>
                  <a:schemeClr val="accent1">
                    <a:lumMod val="75000"/>
                  </a:schemeClr>
                </a:solidFill>
                <a:latin typeface="+mn-lt"/>
              </a:rPr>
              <a:t>4.  Use Case </a:t>
            </a:r>
            <a:r>
              <a:rPr lang="en-US" sz="2000" b="1" dirty="0" smtClean="0">
                <a:solidFill>
                  <a:schemeClr val="accent1">
                    <a:lumMod val="75000"/>
                  </a:schemeClr>
                </a:solidFill>
                <a:latin typeface="+mn-lt"/>
              </a:rPr>
              <a:t>– A </a:t>
            </a:r>
            <a:r>
              <a:rPr lang="en-US" sz="2000" b="1" dirty="0" smtClean="0">
                <a:solidFill>
                  <a:schemeClr val="tx1">
                    <a:lumMod val="65000"/>
                    <a:lumOff val="35000"/>
                  </a:schemeClr>
                </a:solidFill>
                <a:latin typeface="+mn-lt"/>
              </a:rPr>
              <a:t/>
            </a:r>
            <a:br>
              <a:rPr lang="en-US" sz="2000" b="1" dirty="0" smtClean="0">
                <a:solidFill>
                  <a:schemeClr val="tx1">
                    <a:lumMod val="65000"/>
                    <a:lumOff val="35000"/>
                  </a:schemeClr>
                </a:solidFill>
                <a:latin typeface="+mn-lt"/>
              </a:rPr>
            </a:br>
            <a:r>
              <a:rPr lang="en-US" sz="2000" b="1" dirty="0" smtClean="0">
                <a:solidFill>
                  <a:schemeClr val="accent1">
                    <a:lumMod val="75000"/>
                  </a:schemeClr>
                </a:solidFill>
                <a:latin typeface="+mn-lt"/>
              </a:rPr>
              <a:t> </a:t>
            </a:r>
            <a:r>
              <a:rPr lang="en-US" sz="2000" dirty="0" smtClean="0">
                <a:solidFill>
                  <a:schemeClr val="accent1">
                    <a:lumMod val="75000"/>
                  </a:schemeClr>
                </a:solidFill>
                <a:latin typeface="+mn-lt"/>
              </a:rPr>
              <a:t> a. Multiple Regression &amp; Data Mining </a:t>
            </a:r>
            <a:br>
              <a:rPr lang="en-US" sz="2000" dirty="0" smtClean="0">
                <a:solidFill>
                  <a:schemeClr val="accent1">
                    <a:lumMod val="75000"/>
                  </a:schemeClr>
                </a:solidFill>
                <a:latin typeface="+mn-lt"/>
              </a:rPr>
            </a:br>
            <a:r>
              <a:rPr lang="en-US" sz="2000" dirty="0" smtClean="0">
                <a:solidFill>
                  <a:schemeClr val="accent1">
                    <a:lumMod val="75000"/>
                  </a:schemeClr>
                </a:solidFill>
                <a:latin typeface="+mn-lt"/>
              </a:rPr>
              <a:t>  b. Data Visualization </a:t>
            </a:r>
            <a:r>
              <a:rPr lang="en-US" sz="2000" b="1" dirty="0" smtClean="0">
                <a:solidFill>
                  <a:schemeClr val="tx1">
                    <a:lumMod val="65000"/>
                    <a:lumOff val="35000"/>
                  </a:schemeClr>
                </a:solidFill>
                <a:latin typeface="+mn-lt"/>
              </a:rPr>
              <a:t/>
            </a:r>
            <a:br>
              <a:rPr lang="en-US" sz="2000" b="1" dirty="0" smtClean="0">
                <a:solidFill>
                  <a:schemeClr val="tx1">
                    <a:lumMod val="65000"/>
                    <a:lumOff val="35000"/>
                  </a:schemeClr>
                </a:solidFill>
                <a:latin typeface="+mn-lt"/>
              </a:rPr>
            </a:br>
            <a:r>
              <a:rPr lang="en-US" sz="2000" b="1" dirty="0" smtClean="0">
                <a:solidFill>
                  <a:schemeClr val="accent1">
                    <a:lumMod val="75000"/>
                  </a:schemeClr>
                </a:solidFill>
                <a:latin typeface="+mn-lt"/>
              </a:rPr>
              <a:t>5. Use Case - B</a:t>
            </a:r>
            <a:r>
              <a:rPr lang="en-US" sz="2000" b="1" dirty="0" smtClean="0">
                <a:solidFill>
                  <a:schemeClr val="tx1">
                    <a:lumMod val="65000"/>
                    <a:lumOff val="35000"/>
                  </a:schemeClr>
                </a:solidFill>
                <a:latin typeface="+mn-lt"/>
              </a:rPr>
              <a:t/>
            </a:r>
            <a:br>
              <a:rPr lang="en-US" sz="2000" b="1" dirty="0" smtClean="0">
                <a:solidFill>
                  <a:schemeClr val="tx1">
                    <a:lumMod val="65000"/>
                    <a:lumOff val="35000"/>
                  </a:schemeClr>
                </a:solidFill>
                <a:latin typeface="+mn-lt"/>
              </a:rPr>
            </a:br>
            <a:r>
              <a:rPr lang="en-US" sz="2000" dirty="0" smtClean="0">
                <a:solidFill>
                  <a:schemeClr val="accent1">
                    <a:lumMod val="75000"/>
                  </a:schemeClr>
                </a:solidFill>
                <a:latin typeface="+mn-lt"/>
              </a:rPr>
              <a:t>  </a:t>
            </a:r>
            <a:r>
              <a:rPr lang="en-US" sz="2000" dirty="0" smtClean="0">
                <a:solidFill>
                  <a:schemeClr val="accent1">
                    <a:lumMod val="75000"/>
                  </a:schemeClr>
                </a:solidFill>
                <a:latin typeface="+mn-lt"/>
              </a:rPr>
              <a:t>a. </a:t>
            </a:r>
            <a:r>
              <a:rPr lang="en-IN" sz="2000" dirty="0" smtClean="0">
                <a:solidFill>
                  <a:schemeClr val="accent1">
                    <a:lumMod val="75000"/>
                  </a:schemeClr>
                </a:solidFill>
                <a:latin typeface="+mn-lt"/>
              </a:rPr>
              <a:t>Logistic </a:t>
            </a:r>
            <a:r>
              <a:rPr lang="en-IN" sz="2000" dirty="0" smtClean="0">
                <a:solidFill>
                  <a:schemeClr val="accent1">
                    <a:lumMod val="75000"/>
                  </a:schemeClr>
                </a:solidFill>
                <a:latin typeface="+mn-lt"/>
              </a:rPr>
              <a:t>Regression </a:t>
            </a:r>
            <a:r>
              <a:rPr lang="en-IN" sz="2000" dirty="0" smtClean="0">
                <a:solidFill>
                  <a:schemeClr val="accent1">
                    <a:lumMod val="75000"/>
                  </a:schemeClr>
                </a:solidFill>
                <a:latin typeface="+mn-lt"/>
              </a:rPr>
              <a:t>&amp;Predictive </a:t>
            </a:r>
            <a:r>
              <a:rPr lang="en-IN" sz="2000" dirty="0" smtClean="0">
                <a:solidFill>
                  <a:schemeClr val="accent1">
                    <a:lumMod val="75000"/>
                  </a:schemeClr>
                </a:solidFill>
                <a:latin typeface="+mn-lt"/>
              </a:rPr>
              <a:t>Model </a:t>
            </a:r>
            <a:br>
              <a:rPr lang="en-IN" sz="2000" dirty="0" smtClean="0">
                <a:solidFill>
                  <a:schemeClr val="accent1">
                    <a:lumMod val="75000"/>
                  </a:schemeClr>
                </a:solidFill>
                <a:latin typeface="+mn-lt"/>
              </a:rPr>
            </a:br>
            <a:r>
              <a:rPr lang="en-IN" sz="2000" dirty="0" smtClean="0">
                <a:solidFill>
                  <a:schemeClr val="accent1">
                    <a:lumMod val="75000"/>
                  </a:schemeClr>
                </a:solidFill>
                <a:latin typeface="+mn-lt"/>
              </a:rPr>
              <a:t>  b</a:t>
            </a:r>
            <a:r>
              <a:rPr lang="en-IN" sz="2000" dirty="0" smtClean="0">
                <a:solidFill>
                  <a:schemeClr val="accent1">
                    <a:lumMod val="75000"/>
                  </a:schemeClr>
                </a:solidFill>
                <a:latin typeface="+mn-lt"/>
              </a:rPr>
              <a:t>. Multinomial </a:t>
            </a:r>
            <a:r>
              <a:rPr lang="en-IN" sz="2000" dirty="0" smtClean="0">
                <a:solidFill>
                  <a:schemeClr val="accent1">
                    <a:lumMod val="75000"/>
                  </a:schemeClr>
                </a:solidFill>
                <a:latin typeface="+mn-lt"/>
              </a:rPr>
              <a:t>Naïve Bayes </a:t>
            </a:r>
            <a:r>
              <a:rPr lang="en-IN" sz="2000" dirty="0" smtClean="0">
                <a:solidFill>
                  <a:schemeClr val="accent1">
                    <a:lumMod val="75000"/>
                  </a:schemeClr>
                </a:solidFill>
                <a:latin typeface="+mn-lt"/>
              </a:rPr>
              <a:t>&amp;Predictive </a:t>
            </a:r>
            <a:r>
              <a:rPr lang="en-IN" sz="2000" dirty="0" smtClean="0">
                <a:solidFill>
                  <a:schemeClr val="accent1">
                    <a:lumMod val="75000"/>
                  </a:schemeClr>
                </a:solidFill>
                <a:latin typeface="+mn-lt"/>
              </a:rPr>
              <a:t>Model </a:t>
            </a:r>
            <a:br>
              <a:rPr lang="en-IN" sz="2000" dirty="0" smtClean="0">
                <a:solidFill>
                  <a:schemeClr val="accent1">
                    <a:lumMod val="75000"/>
                  </a:schemeClr>
                </a:solidFill>
                <a:latin typeface="+mn-lt"/>
              </a:rPr>
            </a:br>
            <a:r>
              <a:rPr lang="en-IN" sz="2000" dirty="0" smtClean="0">
                <a:solidFill>
                  <a:schemeClr val="accent1">
                    <a:lumMod val="75000"/>
                  </a:schemeClr>
                </a:solidFill>
                <a:latin typeface="+mn-lt"/>
              </a:rPr>
              <a:t>  c</a:t>
            </a:r>
            <a:r>
              <a:rPr lang="en-IN" sz="2000" dirty="0" smtClean="0">
                <a:solidFill>
                  <a:schemeClr val="accent1">
                    <a:lumMod val="75000"/>
                  </a:schemeClr>
                </a:solidFill>
                <a:latin typeface="+mn-lt"/>
              </a:rPr>
              <a:t>. Decision </a:t>
            </a:r>
            <a:r>
              <a:rPr lang="en-IN" sz="2000" dirty="0" smtClean="0">
                <a:solidFill>
                  <a:schemeClr val="accent1">
                    <a:lumMod val="75000"/>
                  </a:schemeClr>
                </a:solidFill>
                <a:latin typeface="+mn-lt"/>
              </a:rPr>
              <a:t>Tree </a:t>
            </a:r>
            <a:r>
              <a:rPr lang="en-IN" sz="2000" dirty="0" smtClean="0">
                <a:solidFill>
                  <a:schemeClr val="accent1">
                    <a:lumMod val="75000"/>
                  </a:schemeClr>
                </a:solidFill>
                <a:latin typeface="+mn-lt"/>
              </a:rPr>
              <a:t>&amp; Predictive </a:t>
            </a:r>
            <a:r>
              <a:rPr lang="en-IN" sz="2000" dirty="0" smtClean="0">
                <a:solidFill>
                  <a:schemeClr val="accent1">
                    <a:lumMod val="75000"/>
                  </a:schemeClr>
                </a:solidFill>
                <a:latin typeface="+mn-lt"/>
              </a:rPr>
              <a:t>Model</a:t>
            </a:r>
            <a:br>
              <a:rPr lang="en-IN" sz="2000" dirty="0" smtClean="0">
                <a:solidFill>
                  <a:schemeClr val="accent1">
                    <a:lumMod val="75000"/>
                  </a:schemeClr>
                </a:solidFill>
                <a:latin typeface="+mn-lt"/>
              </a:rPr>
            </a:br>
            <a:r>
              <a:rPr lang="en-IN" sz="2000" dirty="0" smtClean="0">
                <a:solidFill>
                  <a:schemeClr val="accent1">
                    <a:lumMod val="75000"/>
                  </a:schemeClr>
                </a:solidFill>
                <a:latin typeface="+mn-lt"/>
              </a:rPr>
              <a:t>  d</a:t>
            </a:r>
            <a:r>
              <a:rPr lang="en-IN" sz="2000" dirty="0" smtClean="0">
                <a:solidFill>
                  <a:schemeClr val="accent1">
                    <a:lumMod val="75000"/>
                  </a:schemeClr>
                </a:solidFill>
                <a:latin typeface="+mn-lt"/>
              </a:rPr>
              <a:t>. Data Visualization &amp; Preprocessing </a:t>
            </a:r>
            <a:r>
              <a:rPr lang="en-US" sz="2400" dirty="0" smtClean="0">
                <a:solidFill>
                  <a:schemeClr val="tx1">
                    <a:lumMod val="65000"/>
                    <a:lumOff val="35000"/>
                  </a:schemeClr>
                </a:solidFill>
                <a:latin typeface="+mn-lt"/>
              </a:rPr>
              <a:t/>
            </a:r>
            <a:br>
              <a:rPr lang="en-US" sz="2400" dirty="0" smtClean="0">
                <a:solidFill>
                  <a:schemeClr val="tx1">
                    <a:lumMod val="65000"/>
                    <a:lumOff val="35000"/>
                  </a:schemeClr>
                </a:solidFill>
                <a:latin typeface="+mn-lt"/>
              </a:rPr>
            </a:br>
            <a:r>
              <a:rPr lang="en-US" sz="2400" b="1" dirty="0" smtClean="0">
                <a:solidFill>
                  <a:schemeClr val="tx1">
                    <a:lumMod val="65000"/>
                    <a:lumOff val="35000"/>
                  </a:schemeClr>
                </a:solidFill>
                <a:latin typeface="+mn-lt"/>
              </a:rPr>
              <a:t/>
            </a:r>
            <a:br>
              <a:rPr lang="en-US" sz="2400" b="1" dirty="0" smtClean="0">
                <a:solidFill>
                  <a:schemeClr val="tx1">
                    <a:lumMod val="65000"/>
                    <a:lumOff val="35000"/>
                  </a:schemeClr>
                </a:solidFill>
                <a:latin typeface="+mn-lt"/>
              </a:rPr>
            </a:br>
            <a:r>
              <a:rPr lang="en-US" sz="2400" b="1" dirty="0" smtClean="0">
                <a:solidFill>
                  <a:schemeClr val="accent1"/>
                </a:solidFill>
                <a:latin typeface="+mn-lt"/>
              </a:rPr>
              <a:t> </a:t>
            </a:r>
            <a:br>
              <a:rPr lang="en-US" sz="2400" b="1" dirty="0" smtClean="0">
                <a:solidFill>
                  <a:schemeClr val="accent1"/>
                </a:solidFill>
                <a:latin typeface="+mn-lt"/>
              </a:rPr>
            </a:br>
            <a:endParaRPr lang="en-US" sz="2400" b="1" dirty="0">
              <a:solidFill>
                <a:schemeClr val="accent1"/>
              </a:solidFill>
              <a:latin typeface="+mn-lt"/>
            </a:endParaRPr>
          </a:p>
        </p:txBody>
      </p:sp>
      <p:sp>
        <p:nvSpPr>
          <p:cNvPr id="12" name="Subtitle 11" descr="subtitle">
            <a:extLst>
              <a:ext uri="{FF2B5EF4-FFF2-40B4-BE49-F238E27FC236}">
                <a16:creationId xmlns="" xmlns:a16="http://schemas.microsoft.com/office/drawing/2014/main" id="{B28A8D9C-5123-4D2B-9272-016EF90E0E50}"/>
              </a:ext>
            </a:extLst>
          </p:cNvPr>
          <p:cNvSpPr>
            <a:spLocks noGrp="1"/>
          </p:cNvSpPr>
          <p:nvPr>
            <p:ph type="subTitle" idx="1"/>
          </p:nvPr>
        </p:nvSpPr>
        <p:spPr>
          <a:xfrm>
            <a:off x="7301156" y="310447"/>
            <a:ext cx="4178808" cy="521208"/>
          </a:xfrm>
        </p:spPr>
        <p:txBody>
          <a:bodyPr/>
          <a:lstStyle/>
          <a:p>
            <a:r>
              <a:rPr lang="en-US" sz="3200" dirty="0" smtClean="0"/>
              <a:t>AGENDA</a:t>
            </a:r>
            <a:endParaRPr lang="en-US" sz="3200" dirty="0"/>
          </a:p>
        </p:txBody>
      </p:sp>
      <p:grpSp>
        <p:nvGrpSpPr>
          <p:cNvPr id="3" name="Group 3">
            <a:extLst>
              <a:ext uri="{FF2B5EF4-FFF2-40B4-BE49-F238E27FC236}">
                <a16:creationId xmlns="" xmlns:a16="http://schemas.microsoft.com/office/drawing/2014/main" id="{EB664AAE-5AE9-41D7-8346-002B9F445323}"/>
              </a:ext>
              <a:ext uri="{C183D7F6-B498-43B3-948B-1728B52AA6E4}">
                <adec:decorative xmlns=""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281238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n-US" dirty="0"/>
              <a:t>Objectives of The Study</a:t>
            </a:r>
          </a:p>
        </p:txBody>
      </p:sp>
      <p:pic>
        <p:nvPicPr>
          <p:cNvPr id="27" name="Content Placeholder 79" descr="Open Book">
            <a:extLst>
              <a:ext uri="{FF2B5EF4-FFF2-40B4-BE49-F238E27FC236}">
                <a16:creationId xmlns:a16="http://schemas.microsoft.com/office/drawing/2014/main" xmlns="" id="{EBEE0E99-191F-4498-9399-4BA8BCD3E66F}"/>
              </a:ext>
            </a:extLst>
          </p:cNvPr>
          <p:cNvPicPr>
            <a:picLocks noGrp="1" noChangeAspect="1"/>
          </p:cNvPicPr>
          <p:nvPr>
            <p:ph sz="quarter" idx="13"/>
          </p:nvPr>
        </p:nvPicPr>
        <p:blipFill>
          <a:blip r:embed="rId2" cstate="email">
            <a:extLst>
              <a:ext uri="{28A0092B-C50C-407E-A947-70E740481C1C}">
                <a14:useLocalDpi xmlns:a14="http://schemas.microsoft.com/office/drawing/2010/main" xmlns=""/>
              </a:ext>
              <a:ext uri="{96DAC541-7B7A-43D3-8B79-37D633B846F1}">
                <asvg:svgBlip xmlns:asvg="http://schemas.microsoft.com/office/drawing/2016/SVG/main" xmlns="" r:embed="rId3"/>
              </a:ext>
            </a:extLst>
          </a:blip>
          <a:stretch>
            <a:fillRect/>
          </a:stretch>
        </p:blipFill>
        <p:spPr/>
      </p:pic>
      <p:sp>
        <p:nvSpPr>
          <p:cNvPr id="16" name="Text Placeholder 15" descr="slide content">
            <a:extLst>
              <a:ext uri="{FF2B5EF4-FFF2-40B4-BE49-F238E27FC236}">
                <a16:creationId xmlns:a16="http://schemas.microsoft.com/office/drawing/2014/main" xmlns="" id="{5336101E-D654-46D8-A983-BF46C5D86583}"/>
              </a:ext>
            </a:extLst>
          </p:cNvPr>
          <p:cNvSpPr>
            <a:spLocks noGrp="1"/>
          </p:cNvSpPr>
          <p:nvPr>
            <p:ph type="body" sz="quarter" idx="11"/>
          </p:nvPr>
        </p:nvSpPr>
        <p:spPr/>
        <p:txBody>
          <a:bodyPr/>
          <a:lstStyle/>
          <a:p>
            <a:pPr algn="just">
              <a:lnSpc>
                <a:spcPct val="150000"/>
              </a:lnSpc>
            </a:pPr>
            <a:r>
              <a:rPr lang="en-US" sz="2000" b="1" dirty="0">
                <a:solidFill>
                  <a:schemeClr val="accent1">
                    <a:lumMod val="75000"/>
                  </a:schemeClr>
                </a:solidFill>
              </a:rPr>
              <a:t>To design predictive model for healthcare claims dataset using R studio and tools</a:t>
            </a:r>
          </a:p>
          <a:p>
            <a:pPr algn="just">
              <a:lnSpc>
                <a:spcPct val="150000"/>
              </a:lnSpc>
            </a:pPr>
            <a:r>
              <a:rPr sz="2000" b="1" dirty="0">
                <a:solidFill>
                  <a:schemeClr val="accent1">
                    <a:lumMod val="75000"/>
                  </a:schemeClr>
                </a:solidFill>
              </a:rPr>
              <a:t>To </a:t>
            </a:r>
            <a:r>
              <a:rPr sz="2000" b="1">
                <a:solidFill>
                  <a:schemeClr val="accent1">
                    <a:lumMod val="75000"/>
                  </a:schemeClr>
                </a:solidFill>
              </a:rPr>
              <a:t>generate </a:t>
            </a:r>
            <a:r>
              <a:rPr sz="2000" b="1" smtClean="0">
                <a:solidFill>
                  <a:schemeClr val="accent1">
                    <a:lumMod val="75000"/>
                  </a:schemeClr>
                </a:solidFill>
              </a:rPr>
              <a:t>heatlhcare claims </a:t>
            </a:r>
            <a:r>
              <a:rPr sz="2000" b="1" dirty="0">
                <a:solidFill>
                  <a:schemeClr val="accent1">
                    <a:lumMod val="75000"/>
                  </a:schemeClr>
                </a:solidFill>
              </a:rPr>
              <a:t>analytical report across pre-defined KPI </a:t>
            </a:r>
            <a:r>
              <a:rPr sz="2000" b="1">
                <a:solidFill>
                  <a:schemeClr val="accent1">
                    <a:lumMod val="75000"/>
                  </a:schemeClr>
                </a:solidFill>
              </a:rPr>
              <a:t>for </a:t>
            </a:r>
            <a:r>
              <a:rPr sz="2000" b="1" smtClean="0">
                <a:solidFill>
                  <a:schemeClr val="accent1">
                    <a:lumMod val="75000"/>
                  </a:schemeClr>
                </a:solidFill>
              </a:rPr>
              <a:t>executives </a:t>
            </a:r>
            <a:r>
              <a:rPr sz="2000" b="1" dirty="0">
                <a:solidFill>
                  <a:schemeClr val="accent1">
                    <a:lumMod val="75000"/>
                  </a:schemeClr>
                </a:solidFill>
              </a:rPr>
              <a:t>using Tableau </a:t>
            </a:r>
            <a:endParaRPr lang="en-US" sz="2000" b="1" dirty="0">
              <a:solidFill>
                <a:schemeClr val="accent1">
                  <a:lumMod val="75000"/>
                </a:schemeClr>
              </a:solidFill>
            </a:endParaRPr>
          </a:p>
          <a:p>
            <a:pPr algn="just">
              <a:lnSpc>
                <a:spcPct val="150000"/>
              </a:lnSpc>
            </a:pPr>
            <a:r>
              <a:rPr lang="en-US" sz="2000" b="1" dirty="0">
                <a:solidFill>
                  <a:schemeClr val="accent1">
                    <a:lumMod val="75000"/>
                  </a:schemeClr>
                </a:solidFill>
              </a:rPr>
              <a:t> </a:t>
            </a:r>
            <a:r>
              <a:rPr lang="en-US" sz="2000" b="1" dirty="0" smtClean="0">
                <a:solidFill>
                  <a:schemeClr val="accent1">
                    <a:lumMod val="75000"/>
                  </a:schemeClr>
                </a:solidFill>
              </a:rPr>
              <a:t>To identify and predict </a:t>
            </a:r>
            <a:r>
              <a:rPr lang="en-IN" sz="2000" b="1" dirty="0" smtClean="0">
                <a:solidFill>
                  <a:schemeClr val="accent1">
                    <a:lumMod val="75000"/>
                  </a:schemeClr>
                </a:solidFill>
              </a:rPr>
              <a:t>f</a:t>
            </a:r>
            <a:r>
              <a:rPr lang="en-IN" sz="2000" b="1" dirty="0" smtClean="0">
                <a:solidFill>
                  <a:schemeClr val="accent1">
                    <a:lumMod val="75000"/>
                  </a:schemeClr>
                </a:solidFill>
              </a:rPr>
              <a:t>ake </a:t>
            </a:r>
            <a:r>
              <a:rPr lang="en-IN" sz="2000" b="1" dirty="0" smtClean="0">
                <a:solidFill>
                  <a:schemeClr val="accent1">
                    <a:lumMod val="75000"/>
                  </a:schemeClr>
                </a:solidFill>
              </a:rPr>
              <a:t>n</a:t>
            </a:r>
            <a:r>
              <a:rPr lang="en-IN" sz="2000" b="1" dirty="0" smtClean="0">
                <a:solidFill>
                  <a:schemeClr val="accent1">
                    <a:lumMod val="75000"/>
                  </a:schemeClr>
                </a:solidFill>
              </a:rPr>
              <a:t>ews </a:t>
            </a:r>
            <a:r>
              <a:rPr lang="en-IN" sz="2000" b="1" dirty="0" smtClean="0">
                <a:solidFill>
                  <a:schemeClr val="accent1">
                    <a:lumMod val="75000"/>
                  </a:schemeClr>
                </a:solidFill>
              </a:rPr>
              <a:t>using logistic regression, naive bayes and decision tree classifications using Python </a:t>
            </a:r>
            <a:endParaRPr lang="en-IN" sz="2000" b="1" dirty="0" smtClean="0">
              <a:solidFill>
                <a:schemeClr val="accent1">
                  <a:lumMod val="75000"/>
                </a:schemeClr>
              </a:solidFill>
            </a:endParaRPr>
          </a:p>
          <a:p>
            <a:pPr algn="just">
              <a:lnSpc>
                <a:spcPct val="150000"/>
              </a:lnSpc>
            </a:pPr>
            <a:r>
              <a:rPr lang="en-IN" sz="2000" b="1" dirty="0" smtClean="0">
                <a:solidFill>
                  <a:schemeClr val="accent1">
                    <a:lumMod val="75000"/>
                  </a:schemeClr>
                </a:solidFill>
              </a:rPr>
              <a:t>To perform data </a:t>
            </a:r>
            <a:r>
              <a:rPr lang="en-IN" sz="2000" b="1" dirty="0">
                <a:solidFill>
                  <a:schemeClr val="accent1">
                    <a:lumMod val="75000"/>
                  </a:schemeClr>
                </a:solidFill>
              </a:rPr>
              <a:t>v</a:t>
            </a:r>
            <a:r>
              <a:rPr lang="en-IN" sz="2000" b="1" dirty="0" smtClean="0">
                <a:solidFill>
                  <a:schemeClr val="accent1">
                    <a:lumMod val="75000"/>
                  </a:schemeClr>
                </a:solidFill>
              </a:rPr>
              <a:t>isualization </a:t>
            </a:r>
            <a:r>
              <a:rPr lang="en-IN" sz="2000" b="1" dirty="0">
                <a:solidFill>
                  <a:schemeClr val="accent1">
                    <a:lumMod val="75000"/>
                  </a:schemeClr>
                </a:solidFill>
              </a:rPr>
              <a:t>a</a:t>
            </a:r>
            <a:r>
              <a:rPr lang="en-IN" sz="2000" b="1" dirty="0" smtClean="0">
                <a:solidFill>
                  <a:schemeClr val="accent1">
                    <a:lumMod val="75000"/>
                  </a:schemeClr>
                </a:solidFill>
              </a:rPr>
              <a:t>nd </a:t>
            </a:r>
            <a:r>
              <a:rPr lang="en-IN" sz="2000" b="1" dirty="0" smtClean="0">
                <a:solidFill>
                  <a:schemeClr val="accent1">
                    <a:lumMod val="75000"/>
                  </a:schemeClr>
                </a:solidFill>
              </a:rPr>
              <a:t>pre-processing using fake data </a:t>
            </a:r>
            <a:r>
              <a:rPr lang="en-IN" sz="2000" b="1" dirty="0" smtClean="0">
                <a:solidFill>
                  <a:schemeClr val="accent1">
                    <a:lumMod val="75000"/>
                  </a:schemeClr>
                </a:solidFill>
              </a:rPr>
              <a:t> </a:t>
            </a:r>
            <a:endParaRPr lang="en-US" sz="2000" b="1" dirty="0">
              <a:solidFill>
                <a:schemeClr val="accent1">
                  <a:lumMod val="75000"/>
                </a:schemeClr>
              </a:solidFill>
            </a:endParaRPr>
          </a:p>
        </p:txBody>
      </p:sp>
    </p:spTree>
    <p:extLst>
      <p:ext uri="{BB962C8B-B14F-4D97-AF65-F5344CB8AC3E}">
        <p14:creationId xmlns:p14="http://schemas.microsoft.com/office/powerpoint/2010/main" xmlns="" val="406473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pages in a book">
            <a:extLst>
              <a:ext uri="{FF2B5EF4-FFF2-40B4-BE49-F238E27FC236}">
                <a16:creationId xmlns:a16="http://schemas.microsoft.com/office/drawing/2014/main" xmlns="" id="{18718FBA-CF32-41C2-9D07-1F0F7F19F73C}"/>
              </a:ext>
            </a:extLst>
          </p:cNvPr>
          <p:cNvPicPr>
            <a:picLocks noGrp="1" noChangeAspect="1"/>
          </p:cNvPicPr>
          <p:nvPr>
            <p:ph type="pic" sz="quarter" idx="10"/>
          </p:nvPr>
        </p:nvPicPr>
        <p:blipFill rotWithShape="1">
          <a:blip r:embed="rId2" cstate="email">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a:ext>
            </a:extLst>
          </a:blip>
          <a:srcRect/>
          <a:stretch/>
        </p:blipFill>
        <p:spPr/>
      </p:pic>
      <p:grpSp>
        <p:nvGrpSpPr>
          <p:cNvPr id="23" name="Group 22">
            <a:extLst>
              <a:ext uri="{FF2B5EF4-FFF2-40B4-BE49-F238E27FC236}">
                <a16:creationId xmlns:a16="http://schemas.microsoft.com/office/drawing/2014/main" xmlns="" id="{28C94A8D-A234-408C-8281-33CCC01BE2A8}"/>
              </a:ext>
              <a:ext uri="{C183D7F6-B498-43B3-948B-1728B52AA6E4}">
                <adec:decorative xmlns:adec="http://schemas.microsoft.com/office/drawing/2017/decorative" xmlns="" val="1"/>
              </a:ext>
            </a:extLst>
          </p:cNvPr>
          <p:cNvGrpSpPr/>
          <p:nvPr/>
        </p:nvGrpSpPr>
        <p:grpSpPr>
          <a:xfrm>
            <a:off x="0" y="0"/>
            <a:ext cx="4750604" cy="6858000"/>
            <a:chOff x="0" y="0"/>
            <a:chExt cx="4750604" cy="6858000"/>
          </a:xfrm>
        </p:grpSpPr>
        <p:sp>
          <p:nvSpPr>
            <p:cNvPr id="22" name="Freeform: Shape 21">
              <a:extLst>
                <a:ext uri="{FF2B5EF4-FFF2-40B4-BE49-F238E27FC236}">
                  <a16:creationId xmlns:a16="http://schemas.microsoft.com/office/drawing/2014/main" xmlns="" id="{01887690-2EDF-4913-A835-4503B0E36442}"/>
                </a:ext>
              </a:extLst>
            </p:cNvPr>
            <p:cNvSpPr/>
            <p:nvPr/>
          </p:nvSpPr>
          <p:spPr>
            <a:xfrm>
              <a:off x="0" y="0"/>
              <a:ext cx="4750604" cy="6858000"/>
            </a:xfrm>
            <a:custGeom>
              <a:avLst/>
              <a:gdLst>
                <a:gd name="connsiteX0" fmla="*/ 0 w 4750604"/>
                <a:gd name="connsiteY0" fmla="*/ 0 h 6858000"/>
                <a:gd name="connsiteX1" fmla="*/ 4750604 w 4750604"/>
                <a:gd name="connsiteY1" fmla="*/ 0 h 6858000"/>
                <a:gd name="connsiteX2" fmla="*/ 3101407 w 4750604"/>
                <a:gd name="connsiteY2" fmla="*/ 6858000 h 6858000"/>
                <a:gd name="connsiteX3" fmla="*/ 0 w 47506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50604" h="6858000">
                  <a:moveTo>
                    <a:pt x="0" y="0"/>
                  </a:moveTo>
                  <a:lnTo>
                    <a:pt x="4750604" y="0"/>
                  </a:lnTo>
                  <a:lnTo>
                    <a:pt x="3101407" y="6858000"/>
                  </a:lnTo>
                  <a:lnTo>
                    <a:pt x="0" y="6858000"/>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xmlns="" id="{AD1E7D22-630D-4E19-8BE6-9C21E4A652BD}"/>
                </a:ext>
              </a:extLst>
            </p:cNvPr>
            <p:cNvSpPr/>
            <p:nvPr/>
          </p:nvSpPr>
          <p:spPr>
            <a:xfrm>
              <a:off x="1" y="0"/>
              <a:ext cx="3946799" cy="6858000"/>
            </a:xfrm>
            <a:custGeom>
              <a:avLst/>
              <a:gdLst>
                <a:gd name="connsiteX0" fmla="*/ 0 w 3946799"/>
                <a:gd name="connsiteY0" fmla="*/ 0 h 6858000"/>
                <a:gd name="connsiteX1" fmla="*/ 3946799 w 3946799"/>
                <a:gd name="connsiteY1" fmla="*/ 0 h 6858000"/>
                <a:gd name="connsiteX2" fmla="*/ 2297602 w 3946799"/>
                <a:gd name="connsiteY2" fmla="*/ 6858000 h 6858000"/>
                <a:gd name="connsiteX3" fmla="*/ 0 w 3946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46799" h="6858000">
                  <a:moveTo>
                    <a:pt x="0" y="0"/>
                  </a:moveTo>
                  <a:lnTo>
                    <a:pt x="3946799" y="0"/>
                  </a:lnTo>
                  <a:lnTo>
                    <a:pt x="2297602" y="6858000"/>
                  </a:lnTo>
                  <a:lnTo>
                    <a:pt x="0" y="6858000"/>
                  </a:lnTo>
                  <a:close/>
                </a:path>
              </a:pathLst>
            </a:cu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318BD405-EEE9-4A08-8DA2-A70AFCF1D240}"/>
                </a:ext>
              </a:extLst>
            </p:cNvPr>
            <p:cNvSpPr/>
            <p:nvPr/>
          </p:nvSpPr>
          <p:spPr>
            <a:xfrm>
              <a:off x="0" y="0"/>
              <a:ext cx="3723822" cy="6858000"/>
            </a:xfrm>
            <a:custGeom>
              <a:avLst/>
              <a:gdLst>
                <a:gd name="connsiteX0" fmla="*/ 0 w 3723822"/>
                <a:gd name="connsiteY0" fmla="*/ 0 h 6858000"/>
                <a:gd name="connsiteX1" fmla="*/ 3723822 w 3723822"/>
                <a:gd name="connsiteY1" fmla="*/ 0 h 6858000"/>
                <a:gd name="connsiteX2" fmla="*/ 2074625 w 3723822"/>
                <a:gd name="connsiteY2" fmla="*/ 6858000 h 6858000"/>
                <a:gd name="connsiteX3" fmla="*/ 0 w 37238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23822" h="6858000">
                  <a:moveTo>
                    <a:pt x="0" y="0"/>
                  </a:moveTo>
                  <a:lnTo>
                    <a:pt x="3723822" y="0"/>
                  </a:lnTo>
                  <a:lnTo>
                    <a:pt x="2074625" y="6858000"/>
                  </a:lnTo>
                  <a:lnTo>
                    <a:pt x="0" y="6858000"/>
                  </a:lnTo>
                  <a:close/>
                </a:path>
              </a:pathLst>
            </a:custGeom>
            <a:solidFill>
              <a:schemeClr val="accent1">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7D4A6826-2C0D-4C79-A871-DF31737EE4F7}"/>
                </a:ext>
              </a:extLst>
            </p:cNvPr>
            <p:cNvSpPr/>
            <p:nvPr/>
          </p:nvSpPr>
          <p:spPr>
            <a:xfrm>
              <a:off x="0" y="0"/>
              <a:ext cx="3374007" cy="6858000"/>
            </a:xfrm>
            <a:custGeom>
              <a:avLst/>
              <a:gdLst>
                <a:gd name="connsiteX0" fmla="*/ 0 w 3374007"/>
                <a:gd name="connsiteY0" fmla="*/ 0 h 6858000"/>
                <a:gd name="connsiteX1" fmla="*/ 3374007 w 3374007"/>
                <a:gd name="connsiteY1" fmla="*/ 0 h 6858000"/>
                <a:gd name="connsiteX2" fmla="*/ 1659507 w 3374007"/>
                <a:gd name="connsiteY2" fmla="*/ 6858000 h 6858000"/>
                <a:gd name="connsiteX3" fmla="*/ 0 w 33740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74007" h="6858000">
                  <a:moveTo>
                    <a:pt x="0" y="0"/>
                  </a:moveTo>
                  <a:lnTo>
                    <a:pt x="3374007" y="0"/>
                  </a:lnTo>
                  <a:lnTo>
                    <a:pt x="1659507" y="6858000"/>
                  </a:lnTo>
                  <a:lnTo>
                    <a:pt x="0" y="6858000"/>
                  </a:ln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itle 33" descr="title">
            <a:extLst>
              <a:ext uri="{FF2B5EF4-FFF2-40B4-BE49-F238E27FC236}">
                <a16:creationId xmlns:a16="http://schemas.microsoft.com/office/drawing/2014/main" xmlns="" id="{3749FE94-FC7C-4359-A56E-6C7A87BDEE87}"/>
              </a:ext>
            </a:extLst>
          </p:cNvPr>
          <p:cNvSpPr>
            <a:spLocks noGrp="1"/>
          </p:cNvSpPr>
          <p:nvPr>
            <p:ph type="title"/>
          </p:nvPr>
        </p:nvSpPr>
        <p:spPr>
          <a:xfrm>
            <a:off x="3601844" y="1159728"/>
            <a:ext cx="4114800" cy="2029521"/>
          </a:xfrm>
        </p:spPr>
        <p:txBody>
          <a:bodyPr/>
          <a:lstStyle/>
          <a:p>
            <a:r>
              <a:rPr lang="en-US" dirty="0"/>
              <a:t>Datasets </a:t>
            </a:r>
          </a:p>
        </p:txBody>
      </p:sp>
    </p:spTree>
    <p:extLst>
      <p:ext uri="{BB962C8B-B14F-4D97-AF65-F5344CB8AC3E}">
        <p14:creationId xmlns:p14="http://schemas.microsoft.com/office/powerpoint/2010/main" xmlns="" val="1077816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xmlns=""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xmlns=""/>
              </a:ext>
            </a:extLst>
          </a:blip>
          <a:srcRect/>
          <a:stretch>
            <a:fillRect/>
          </a:stretch>
        </p:blipFill>
        <p:spPr/>
      </p:pic>
      <p:grpSp>
        <p:nvGrpSpPr>
          <p:cNvPr id="11" name="Group 10">
            <a:extLst>
              <a:ext uri="{FF2B5EF4-FFF2-40B4-BE49-F238E27FC236}">
                <a16:creationId xmlns:a16="http://schemas.microsoft.com/office/drawing/2014/main" xmlns="" id="{AB025618-C830-4992-9CD3-D9E49BC79E67}"/>
              </a:ext>
              <a:ext uri="{C183D7F6-B498-43B3-948B-1728B52AA6E4}">
                <adec:decorative xmlns:adec="http://schemas.microsoft.com/office/drawing/2017/decorative" xmlns="" val="1"/>
              </a:ext>
            </a:extLst>
          </p:cNvPr>
          <p:cNvGrpSpPr/>
          <p:nvPr/>
        </p:nvGrpSpPr>
        <p:grpSpPr>
          <a:xfrm>
            <a:off x="2595847" y="0"/>
            <a:ext cx="7388298" cy="6858000"/>
            <a:chOff x="1826589" y="0"/>
            <a:chExt cx="7388298" cy="6858000"/>
          </a:xfrm>
        </p:grpSpPr>
        <p:sp>
          <p:nvSpPr>
            <p:cNvPr id="10" name="Parallelogram 9">
              <a:extLst>
                <a:ext uri="{FF2B5EF4-FFF2-40B4-BE49-F238E27FC236}">
                  <a16:creationId xmlns:a16="http://schemas.microsoft.com/office/drawing/2014/main" xmlns=""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xmlns=""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xmlns=""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n-US" dirty="0"/>
              <a:t>Overview of Datasets</a:t>
            </a:r>
          </a:p>
        </p:txBody>
      </p:sp>
      <p:sp>
        <p:nvSpPr>
          <p:cNvPr id="23" name="Text Placeholder 22" descr="content block 1">
            <a:extLst>
              <a:ext uri="{FF2B5EF4-FFF2-40B4-BE49-F238E27FC236}">
                <a16:creationId xmlns:a16="http://schemas.microsoft.com/office/drawing/2014/main" xmlns="" id="{B88939B0-5B9A-4423-AFD1-CF6B22268795}"/>
              </a:ext>
            </a:extLst>
          </p:cNvPr>
          <p:cNvSpPr>
            <a:spLocks noGrp="1"/>
          </p:cNvSpPr>
          <p:nvPr>
            <p:ph type="body" sz="quarter" idx="11"/>
          </p:nvPr>
        </p:nvSpPr>
        <p:spPr>
          <a:xfrm>
            <a:off x="509451" y="2717804"/>
            <a:ext cx="3605349" cy="2481214"/>
          </a:xfrm>
        </p:spPr>
        <p:txBody>
          <a:bodyPr/>
          <a:lstStyle/>
          <a:p>
            <a:pPr>
              <a:buFont typeface="Arial" pitchFamily="34" charset="0"/>
              <a:buChar char="•"/>
            </a:pPr>
            <a:r>
              <a:rPr lang="en-US" dirty="0" smtClean="0"/>
              <a:t>   Used </a:t>
            </a:r>
            <a:r>
              <a:rPr lang="en-US" dirty="0"/>
              <a:t>by healthcare providers ( Hospitals, physicians) and Healthcare insurance </a:t>
            </a:r>
            <a:endParaRPr lang="en-US" dirty="0" smtClean="0"/>
          </a:p>
          <a:p>
            <a:pPr>
              <a:buFont typeface="Arial" pitchFamily="34" charset="0"/>
              <a:buChar char="•"/>
            </a:pPr>
            <a:r>
              <a:rPr lang="en-US" dirty="0" smtClean="0"/>
              <a:t>   Datasets </a:t>
            </a:r>
            <a:r>
              <a:rPr lang="en-US" dirty="0"/>
              <a:t>give information around trends in claims cost and factors impacting claims </a:t>
            </a:r>
            <a:r>
              <a:rPr lang="en-US" dirty="0" smtClean="0"/>
              <a:t>cost</a:t>
            </a:r>
          </a:p>
          <a:p>
            <a:pPr>
              <a:buFont typeface="Arial" pitchFamily="34" charset="0"/>
              <a:buChar char="•"/>
            </a:pPr>
            <a:r>
              <a:rPr/>
              <a:t> </a:t>
            </a:r>
            <a:r>
              <a:rPr smtClean="0"/>
              <a:t>  </a:t>
            </a:r>
            <a:r>
              <a:rPr smtClean="0"/>
              <a:t>Claims </a:t>
            </a:r>
            <a:r>
              <a:rPr dirty="0"/>
              <a:t>Cost Distribution study across geography, disease, age , gender, HCC </a:t>
            </a:r>
            <a:r>
              <a:rPr/>
              <a:t>risk </a:t>
            </a:r>
            <a:r>
              <a:rPr smtClean="0"/>
              <a:t>score</a:t>
            </a:r>
          </a:p>
          <a:p>
            <a:pPr>
              <a:buFont typeface="Arial" pitchFamily="34" charset="0"/>
              <a:buChar char="•"/>
            </a:pPr>
            <a:r>
              <a:rPr/>
              <a:t> </a:t>
            </a:r>
            <a:r>
              <a:rPr smtClean="0"/>
              <a:t>  </a:t>
            </a:r>
            <a:r>
              <a:rPr smtClean="0"/>
              <a:t>More </a:t>
            </a:r>
            <a:r>
              <a:rPr dirty="0"/>
              <a:t>than 10000 records for patient </a:t>
            </a:r>
            <a:r>
              <a:rPr/>
              <a:t>and </a:t>
            </a:r>
            <a:r>
              <a:rPr smtClean="0"/>
              <a:t>claims </a:t>
            </a:r>
            <a:r>
              <a:rPr dirty="0"/>
              <a:t>data  has </a:t>
            </a:r>
            <a:r>
              <a:rPr/>
              <a:t>been </a:t>
            </a:r>
            <a:r>
              <a:rPr smtClean="0"/>
              <a:t>analyzed</a:t>
            </a:r>
            <a:endParaRPr dirty="0"/>
          </a:p>
        </p:txBody>
      </p:sp>
      <p:sp>
        <p:nvSpPr>
          <p:cNvPr id="24" name="Text Placeholder 23" descr="content block 2">
            <a:extLst>
              <a:ext uri="{FF2B5EF4-FFF2-40B4-BE49-F238E27FC236}">
                <a16:creationId xmlns:a16="http://schemas.microsoft.com/office/drawing/2014/main" xmlns="" id="{C3930A4E-1302-4AC9-86A3-C4E8AF186ED8}"/>
              </a:ext>
            </a:extLst>
          </p:cNvPr>
          <p:cNvSpPr>
            <a:spLocks noGrp="1"/>
          </p:cNvSpPr>
          <p:nvPr>
            <p:ph type="body" sz="quarter" idx="12"/>
          </p:nvPr>
        </p:nvSpPr>
        <p:spPr>
          <a:xfrm>
            <a:off x="4386557" y="2717803"/>
            <a:ext cx="3516471" cy="3368675"/>
          </a:xfrm>
        </p:spPr>
        <p:txBody>
          <a:bodyPr/>
          <a:lstStyle/>
          <a:p>
            <a:pPr marL="285750" indent="-285750">
              <a:buFont typeface="Arial" pitchFamily="34" charset="0"/>
              <a:buChar char="•"/>
            </a:pPr>
            <a:r>
              <a:rPr lang="en-US" dirty="0" smtClean="0"/>
              <a:t>Used by News </a:t>
            </a:r>
            <a:r>
              <a:rPr lang="en-US" dirty="0" smtClean="0"/>
              <a:t>Agencies Social media</a:t>
            </a:r>
          </a:p>
          <a:p>
            <a:pPr marL="285750" indent="-285750">
              <a:buFont typeface="Arial" pitchFamily="34" charset="0"/>
              <a:buChar char="•"/>
            </a:pPr>
            <a:r>
              <a:rPr lang="en-US" dirty="0" smtClean="0"/>
              <a:t>Datasets </a:t>
            </a:r>
            <a:r>
              <a:rPr lang="en-US" dirty="0"/>
              <a:t>give information </a:t>
            </a:r>
            <a:r>
              <a:rPr lang="en-US" dirty="0" smtClean="0"/>
              <a:t>about fake news and Real news </a:t>
            </a:r>
            <a:r>
              <a:rPr lang="en-US" dirty="0"/>
              <a:t>trends </a:t>
            </a:r>
            <a:r>
              <a:rPr lang="en-US" dirty="0" smtClean="0"/>
              <a:t>.</a:t>
            </a:r>
          </a:p>
          <a:p>
            <a:pPr marL="285750" indent="-285750">
              <a:buFont typeface="Arial" pitchFamily="34" charset="0"/>
              <a:buChar char="•"/>
            </a:pPr>
            <a:r>
              <a:rPr lang="en-US" dirty="0" smtClean="0"/>
              <a:t>Fetching </a:t>
            </a:r>
            <a:r>
              <a:rPr lang="en-US" dirty="0" smtClean="0"/>
              <a:t>News and study in the terms of Government </a:t>
            </a:r>
            <a:r>
              <a:rPr lang="en-US" dirty="0" smtClean="0"/>
              <a:t>News, Political </a:t>
            </a:r>
            <a:r>
              <a:rPr lang="en-US" dirty="0" smtClean="0"/>
              <a:t>News, US News </a:t>
            </a:r>
            <a:r>
              <a:rPr lang="en-US" dirty="0" smtClean="0"/>
              <a:t>etc.</a:t>
            </a:r>
          </a:p>
          <a:p>
            <a:pPr marL="285750" indent="-285750">
              <a:buFont typeface="Arial" pitchFamily="34" charset="0"/>
              <a:buChar char="•"/>
            </a:pPr>
            <a:r>
              <a:rPr lang="en-IN" dirty="0" smtClean="0"/>
              <a:t>Approx </a:t>
            </a:r>
            <a:r>
              <a:rPr lang="en-IN" dirty="0" smtClean="0"/>
              <a:t>50000 </a:t>
            </a:r>
            <a:r>
              <a:rPr lang="en-IN" dirty="0"/>
              <a:t>records for </a:t>
            </a:r>
            <a:r>
              <a:rPr lang="en-IN" dirty="0" smtClean="0"/>
              <a:t>Fake and Real News </a:t>
            </a:r>
            <a:r>
              <a:rPr lang="en-IN" dirty="0"/>
              <a:t>data  has been analysed</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14" name="Rectangle 13">
            <a:extLst>
              <a:ext uri="{FF2B5EF4-FFF2-40B4-BE49-F238E27FC236}">
                <a16:creationId xmlns:a16="http://schemas.microsoft.com/office/drawing/2014/main" xmlns=""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xmlns="" id="{11457662-C1A5-4B93-8E30-88025E27C462}"/>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6</a:t>
            </a:fld>
            <a:endParaRPr lang="en-US" sz="1200" dirty="0">
              <a:solidFill>
                <a:schemeClr val="bg1"/>
              </a:solidFill>
            </a:endParaRPr>
          </a:p>
        </p:txBody>
      </p:sp>
      <p:sp>
        <p:nvSpPr>
          <p:cNvPr id="16" name="Content Placeholder 15"/>
          <p:cNvSpPr>
            <a:spLocks noGrp="1"/>
          </p:cNvSpPr>
          <p:nvPr>
            <p:ph sz="quarter" idx="14"/>
          </p:nvPr>
        </p:nvSpPr>
        <p:spPr>
          <a:xfrm>
            <a:off x="4264017" y="1718937"/>
            <a:ext cx="3482257" cy="548640"/>
          </a:xfrm>
        </p:spPr>
        <p:txBody>
          <a:bodyPr/>
          <a:lstStyle/>
          <a:p>
            <a:r>
              <a:rPr lang="en-IN" sz="2400" b="1" dirty="0" smtClean="0">
                <a:solidFill>
                  <a:schemeClr val="accent4"/>
                </a:solidFill>
              </a:rPr>
              <a:t>Fake News </a:t>
            </a:r>
            <a:r>
              <a:rPr lang="en-IN" sz="2400" b="1" dirty="0" smtClean="0">
                <a:solidFill>
                  <a:schemeClr val="accent4"/>
                </a:solidFill>
              </a:rPr>
              <a:t>and </a:t>
            </a:r>
            <a:r>
              <a:rPr lang="en-IN" sz="2400" b="1" dirty="0" smtClean="0">
                <a:solidFill>
                  <a:schemeClr val="accent4"/>
                </a:solidFill>
              </a:rPr>
              <a:t>Real News </a:t>
            </a:r>
            <a:r>
              <a:rPr lang="en-IN" sz="2400" b="1" dirty="0">
                <a:solidFill>
                  <a:schemeClr val="accent4"/>
                </a:solidFill>
              </a:rPr>
              <a:t>Datasets </a:t>
            </a:r>
          </a:p>
        </p:txBody>
      </p:sp>
      <p:sp>
        <p:nvSpPr>
          <p:cNvPr id="18" name="Content Placeholder 15"/>
          <p:cNvSpPr>
            <a:spLocks noGrp="1"/>
          </p:cNvSpPr>
          <p:nvPr>
            <p:ph sz="quarter" idx="14"/>
          </p:nvPr>
        </p:nvSpPr>
        <p:spPr>
          <a:xfrm>
            <a:off x="522180" y="1774371"/>
            <a:ext cx="3147646" cy="548640"/>
          </a:xfrm>
        </p:spPr>
        <p:txBody>
          <a:bodyPr/>
          <a:lstStyle/>
          <a:p>
            <a:r>
              <a:rPr lang="en-IN" sz="2400" b="1" dirty="0">
                <a:solidFill>
                  <a:schemeClr val="accent4"/>
                </a:solidFill>
              </a:rPr>
              <a:t>Healthcare Claims Datasets </a:t>
            </a:r>
          </a:p>
        </p:txBody>
      </p:sp>
    </p:spTree>
    <p:extLst>
      <p:ext uri="{BB962C8B-B14F-4D97-AF65-F5344CB8AC3E}">
        <p14:creationId xmlns:p14="http://schemas.microsoft.com/office/powerpoint/2010/main" xmlns="" val="3207125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pages in a book">
            <a:extLst>
              <a:ext uri="{FF2B5EF4-FFF2-40B4-BE49-F238E27FC236}">
                <a16:creationId xmlns:a16="http://schemas.microsoft.com/office/drawing/2014/main" xmlns="" id="{18718FBA-CF32-41C2-9D07-1F0F7F19F73C}"/>
              </a:ext>
            </a:extLst>
          </p:cNvPr>
          <p:cNvPicPr>
            <a:picLocks noGrp="1" noChangeAspect="1"/>
          </p:cNvPicPr>
          <p:nvPr>
            <p:ph type="pic" sz="quarter" idx="10"/>
          </p:nvPr>
        </p:nvPicPr>
        <p:blipFill rotWithShape="1">
          <a:blip r:embed="rId2" cstate="email">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a:ext>
            </a:extLst>
          </a:blip>
          <a:srcRect/>
          <a:stretch/>
        </p:blipFill>
        <p:spPr/>
      </p:pic>
      <p:grpSp>
        <p:nvGrpSpPr>
          <p:cNvPr id="2" name="Group 22">
            <a:extLst>
              <a:ext uri="{FF2B5EF4-FFF2-40B4-BE49-F238E27FC236}">
                <a16:creationId xmlns:a16="http://schemas.microsoft.com/office/drawing/2014/main" xmlns="" id="{28C94A8D-A234-408C-8281-33CCC01BE2A8}"/>
              </a:ext>
              <a:ext uri="{C183D7F6-B498-43B3-948B-1728B52AA6E4}">
                <adec:decorative xmlns:adec="http://schemas.microsoft.com/office/drawing/2017/decorative" xmlns="" val="1"/>
              </a:ext>
            </a:extLst>
          </p:cNvPr>
          <p:cNvGrpSpPr/>
          <p:nvPr/>
        </p:nvGrpSpPr>
        <p:grpSpPr>
          <a:xfrm>
            <a:off x="0" y="0"/>
            <a:ext cx="4750604" cy="6858000"/>
            <a:chOff x="0" y="0"/>
            <a:chExt cx="4750604" cy="6858000"/>
          </a:xfrm>
        </p:grpSpPr>
        <p:sp>
          <p:nvSpPr>
            <p:cNvPr id="22" name="Freeform: Shape 21">
              <a:extLst>
                <a:ext uri="{FF2B5EF4-FFF2-40B4-BE49-F238E27FC236}">
                  <a16:creationId xmlns:a16="http://schemas.microsoft.com/office/drawing/2014/main" xmlns="" id="{01887690-2EDF-4913-A835-4503B0E36442}"/>
                </a:ext>
              </a:extLst>
            </p:cNvPr>
            <p:cNvSpPr/>
            <p:nvPr/>
          </p:nvSpPr>
          <p:spPr>
            <a:xfrm>
              <a:off x="0" y="0"/>
              <a:ext cx="4750604" cy="6858000"/>
            </a:xfrm>
            <a:custGeom>
              <a:avLst/>
              <a:gdLst>
                <a:gd name="connsiteX0" fmla="*/ 0 w 4750604"/>
                <a:gd name="connsiteY0" fmla="*/ 0 h 6858000"/>
                <a:gd name="connsiteX1" fmla="*/ 4750604 w 4750604"/>
                <a:gd name="connsiteY1" fmla="*/ 0 h 6858000"/>
                <a:gd name="connsiteX2" fmla="*/ 3101407 w 4750604"/>
                <a:gd name="connsiteY2" fmla="*/ 6858000 h 6858000"/>
                <a:gd name="connsiteX3" fmla="*/ 0 w 47506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50604" h="6858000">
                  <a:moveTo>
                    <a:pt x="0" y="0"/>
                  </a:moveTo>
                  <a:lnTo>
                    <a:pt x="4750604" y="0"/>
                  </a:lnTo>
                  <a:lnTo>
                    <a:pt x="3101407" y="6858000"/>
                  </a:lnTo>
                  <a:lnTo>
                    <a:pt x="0" y="6858000"/>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xmlns="" id="{AD1E7D22-630D-4E19-8BE6-9C21E4A652BD}"/>
                </a:ext>
              </a:extLst>
            </p:cNvPr>
            <p:cNvSpPr/>
            <p:nvPr/>
          </p:nvSpPr>
          <p:spPr>
            <a:xfrm>
              <a:off x="1" y="0"/>
              <a:ext cx="3946799" cy="6858000"/>
            </a:xfrm>
            <a:custGeom>
              <a:avLst/>
              <a:gdLst>
                <a:gd name="connsiteX0" fmla="*/ 0 w 3946799"/>
                <a:gd name="connsiteY0" fmla="*/ 0 h 6858000"/>
                <a:gd name="connsiteX1" fmla="*/ 3946799 w 3946799"/>
                <a:gd name="connsiteY1" fmla="*/ 0 h 6858000"/>
                <a:gd name="connsiteX2" fmla="*/ 2297602 w 3946799"/>
                <a:gd name="connsiteY2" fmla="*/ 6858000 h 6858000"/>
                <a:gd name="connsiteX3" fmla="*/ 0 w 3946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46799" h="6858000">
                  <a:moveTo>
                    <a:pt x="0" y="0"/>
                  </a:moveTo>
                  <a:lnTo>
                    <a:pt x="3946799" y="0"/>
                  </a:lnTo>
                  <a:lnTo>
                    <a:pt x="2297602" y="6858000"/>
                  </a:lnTo>
                  <a:lnTo>
                    <a:pt x="0" y="6858000"/>
                  </a:lnTo>
                  <a:close/>
                </a:path>
              </a:pathLst>
            </a:cu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318BD405-EEE9-4A08-8DA2-A70AFCF1D240}"/>
                </a:ext>
              </a:extLst>
            </p:cNvPr>
            <p:cNvSpPr/>
            <p:nvPr/>
          </p:nvSpPr>
          <p:spPr>
            <a:xfrm>
              <a:off x="0" y="0"/>
              <a:ext cx="3723822" cy="6858000"/>
            </a:xfrm>
            <a:custGeom>
              <a:avLst/>
              <a:gdLst>
                <a:gd name="connsiteX0" fmla="*/ 0 w 3723822"/>
                <a:gd name="connsiteY0" fmla="*/ 0 h 6858000"/>
                <a:gd name="connsiteX1" fmla="*/ 3723822 w 3723822"/>
                <a:gd name="connsiteY1" fmla="*/ 0 h 6858000"/>
                <a:gd name="connsiteX2" fmla="*/ 2074625 w 3723822"/>
                <a:gd name="connsiteY2" fmla="*/ 6858000 h 6858000"/>
                <a:gd name="connsiteX3" fmla="*/ 0 w 37238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23822" h="6858000">
                  <a:moveTo>
                    <a:pt x="0" y="0"/>
                  </a:moveTo>
                  <a:lnTo>
                    <a:pt x="3723822" y="0"/>
                  </a:lnTo>
                  <a:lnTo>
                    <a:pt x="2074625" y="6858000"/>
                  </a:lnTo>
                  <a:lnTo>
                    <a:pt x="0" y="6858000"/>
                  </a:lnTo>
                  <a:close/>
                </a:path>
              </a:pathLst>
            </a:custGeom>
            <a:solidFill>
              <a:schemeClr val="accent1">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7D4A6826-2C0D-4C79-A871-DF31737EE4F7}"/>
                </a:ext>
              </a:extLst>
            </p:cNvPr>
            <p:cNvSpPr/>
            <p:nvPr/>
          </p:nvSpPr>
          <p:spPr>
            <a:xfrm>
              <a:off x="0" y="0"/>
              <a:ext cx="3374007" cy="6858000"/>
            </a:xfrm>
            <a:custGeom>
              <a:avLst/>
              <a:gdLst>
                <a:gd name="connsiteX0" fmla="*/ 0 w 3374007"/>
                <a:gd name="connsiteY0" fmla="*/ 0 h 6858000"/>
                <a:gd name="connsiteX1" fmla="*/ 3374007 w 3374007"/>
                <a:gd name="connsiteY1" fmla="*/ 0 h 6858000"/>
                <a:gd name="connsiteX2" fmla="*/ 1659507 w 3374007"/>
                <a:gd name="connsiteY2" fmla="*/ 6858000 h 6858000"/>
                <a:gd name="connsiteX3" fmla="*/ 0 w 33740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74007" h="6858000">
                  <a:moveTo>
                    <a:pt x="0" y="0"/>
                  </a:moveTo>
                  <a:lnTo>
                    <a:pt x="3374007" y="0"/>
                  </a:lnTo>
                  <a:lnTo>
                    <a:pt x="1659507" y="6858000"/>
                  </a:lnTo>
                  <a:lnTo>
                    <a:pt x="0" y="6858000"/>
                  </a:ln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itle 33" descr="title">
            <a:extLst>
              <a:ext uri="{FF2B5EF4-FFF2-40B4-BE49-F238E27FC236}">
                <a16:creationId xmlns:a16="http://schemas.microsoft.com/office/drawing/2014/main" xmlns="" id="{3749FE94-FC7C-4359-A56E-6C7A87BDEE87}"/>
              </a:ext>
            </a:extLst>
          </p:cNvPr>
          <p:cNvSpPr>
            <a:spLocks noGrp="1"/>
          </p:cNvSpPr>
          <p:nvPr>
            <p:ph type="title"/>
          </p:nvPr>
        </p:nvSpPr>
        <p:spPr/>
        <p:txBody>
          <a:bodyPr/>
          <a:lstStyle/>
          <a:p>
            <a:r>
              <a:rPr lang="en-US" dirty="0"/>
              <a:t>Analytical Tools and Methodology</a:t>
            </a:r>
          </a:p>
        </p:txBody>
      </p:sp>
    </p:spTree>
    <p:extLst>
      <p:ext uri="{BB962C8B-B14F-4D97-AF65-F5344CB8AC3E}">
        <p14:creationId xmlns:p14="http://schemas.microsoft.com/office/powerpoint/2010/main" xmlns="" val="1077816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xmlns=""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xmlns=""/>
              </a:ext>
            </a:extLst>
          </a:blip>
          <a:srcRect/>
          <a:stretch>
            <a:fillRect/>
          </a:stretch>
        </p:blipFill>
        <p:spPr/>
      </p:pic>
      <p:grpSp>
        <p:nvGrpSpPr>
          <p:cNvPr id="2" name="Group 10">
            <a:extLst>
              <a:ext uri="{FF2B5EF4-FFF2-40B4-BE49-F238E27FC236}">
                <a16:creationId xmlns:a16="http://schemas.microsoft.com/office/drawing/2014/main" xmlns="" id="{AB025618-C830-4992-9CD3-D9E49BC79E67}"/>
              </a:ext>
              <a:ext uri="{C183D7F6-B498-43B3-948B-1728B52AA6E4}">
                <adec:decorative xmlns:adec="http://schemas.microsoft.com/office/drawing/2017/decorative" xmlns="" val="1"/>
              </a:ext>
            </a:extLst>
          </p:cNvPr>
          <p:cNvGrpSpPr/>
          <p:nvPr/>
        </p:nvGrpSpPr>
        <p:grpSpPr>
          <a:xfrm>
            <a:off x="2595847" y="0"/>
            <a:ext cx="7388298" cy="6858000"/>
            <a:chOff x="1826589" y="0"/>
            <a:chExt cx="7388298" cy="6858000"/>
          </a:xfrm>
        </p:grpSpPr>
        <p:sp>
          <p:nvSpPr>
            <p:cNvPr id="10" name="Parallelogram 9">
              <a:extLst>
                <a:ext uri="{FF2B5EF4-FFF2-40B4-BE49-F238E27FC236}">
                  <a16:creationId xmlns:a16="http://schemas.microsoft.com/office/drawing/2014/main" xmlns=""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xmlns=""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xmlns=""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xmlns="" id="{DFF36EE7-AE57-42F4-ACA9-A328C1F4EA02}"/>
              </a:ext>
            </a:extLst>
          </p:cNvPr>
          <p:cNvSpPr>
            <a:spLocks noGrp="1"/>
          </p:cNvSpPr>
          <p:nvPr>
            <p:ph type="title"/>
          </p:nvPr>
        </p:nvSpPr>
        <p:spPr/>
        <p:txBody>
          <a:bodyPr/>
          <a:lstStyle/>
          <a:p>
            <a:r>
              <a:rPr lang="en-US" dirty="0"/>
              <a:t>Overview Of Analytical Tools &amp; Methodology</a:t>
            </a:r>
          </a:p>
        </p:txBody>
      </p:sp>
      <p:sp>
        <p:nvSpPr>
          <p:cNvPr id="23" name="Text Placeholder 22" descr="content block 1">
            <a:extLst>
              <a:ext uri="{FF2B5EF4-FFF2-40B4-BE49-F238E27FC236}">
                <a16:creationId xmlns:a16="http://schemas.microsoft.com/office/drawing/2014/main" xmlns="" id="{B88939B0-5B9A-4423-AFD1-CF6B22268795}"/>
              </a:ext>
            </a:extLst>
          </p:cNvPr>
          <p:cNvSpPr>
            <a:spLocks noGrp="1"/>
          </p:cNvSpPr>
          <p:nvPr>
            <p:ph type="body" sz="quarter" idx="11"/>
          </p:nvPr>
        </p:nvSpPr>
        <p:spPr>
          <a:xfrm>
            <a:off x="647700" y="2717803"/>
            <a:ext cx="2834640" cy="1467335"/>
          </a:xfrm>
        </p:spPr>
        <p:txBody>
          <a:bodyPr/>
          <a:lstStyle/>
          <a:p>
            <a:pPr>
              <a:buFont typeface="Arial" pitchFamily="34" charset="0"/>
              <a:buChar char="•"/>
            </a:pPr>
            <a:r>
              <a:rPr dirty="0"/>
              <a:t>  Multiple Linear Regression and   Prediction Model </a:t>
            </a:r>
          </a:p>
          <a:p>
            <a:pPr>
              <a:buFont typeface="Arial" pitchFamily="34" charset="0"/>
              <a:buChar char="•"/>
            </a:pPr>
            <a:r>
              <a:rPr dirty="0"/>
              <a:t>Data Mining </a:t>
            </a:r>
            <a:r>
              <a:rPr/>
              <a:t>Approach </a:t>
            </a:r>
            <a:endParaRPr dirty="0"/>
          </a:p>
        </p:txBody>
      </p:sp>
      <p:sp>
        <p:nvSpPr>
          <p:cNvPr id="24" name="Text Placeholder 23" descr="content block 2">
            <a:extLst>
              <a:ext uri="{FF2B5EF4-FFF2-40B4-BE49-F238E27FC236}">
                <a16:creationId xmlns:a16="http://schemas.microsoft.com/office/drawing/2014/main" xmlns="" id="{C3930A4E-1302-4AC9-86A3-C4E8AF186ED8}"/>
              </a:ext>
            </a:extLst>
          </p:cNvPr>
          <p:cNvSpPr>
            <a:spLocks noGrp="1"/>
          </p:cNvSpPr>
          <p:nvPr>
            <p:ph type="body" sz="quarter" idx="12"/>
          </p:nvPr>
        </p:nvSpPr>
        <p:spPr>
          <a:xfrm>
            <a:off x="491197" y="4449301"/>
            <a:ext cx="2834640" cy="1045305"/>
          </a:xfrm>
        </p:spPr>
        <p:txBody>
          <a:bodyPr/>
          <a:lstStyle/>
          <a:p>
            <a:pPr>
              <a:buFont typeface="Arial" pitchFamily="34" charset="0"/>
              <a:buChar char="•"/>
            </a:pPr>
            <a:r>
              <a:rPr lang="en-US" dirty="0"/>
              <a:t> Claims Analytical</a:t>
            </a:r>
            <a:r>
              <a:rPr dirty="0" err="1"/>
              <a:t>l</a:t>
            </a:r>
            <a:r>
              <a:rPr dirty="0"/>
              <a:t> Dashboard for healthcare payers</a:t>
            </a:r>
            <a:endParaRPr lang="en-US" dirty="0"/>
          </a:p>
        </p:txBody>
      </p:sp>
      <p:sp>
        <p:nvSpPr>
          <p:cNvPr id="14" name="Rectangle 13">
            <a:extLst>
              <a:ext uri="{FF2B5EF4-FFF2-40B4-BE49-F238E27FC236}">
                <a16:creationId xmlns:a16="http://schemas.microsoft.com/office/drawing/2014/main" xmlns=""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xmlns="" id="{11457662-C1A5-4B93-8E30-88025E27C462}"/>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8</a:t>
            </a:fld>
            <a:endParaRPr lang="en-US" sz="1200" dirty="0">
              <a:solidFill>
                <a:schemeClr val="bg1"/>
              </a:solidFill>
            </a:endParaRPr>
          </a:p>
        </p:txBody>
      </p:sp>
      <p:sp>
        <p:nvSpPr>
          <p:cNvPr id="16" name="Content Placeholder 15"/>
          <p:cNvSpPr>
            <a:spLocks noGrp="1"/>
          </p:cNvSpPr>
          <p:nvPr>
            <p:ph sz="quarter" idx="14"/>
          </p:nvPr>
        </p:nvSpPr>
        <p:spPr>
          <a:xfrm>
            <a:off x="334694" y="3979512"/>
            <a:ext cx="3147646" cy="548640"/>
          </a:xfrm>
        </p:spPr>
        <p:txBody>
          <a:bodyPr/>
          <a:lstStyle/>
          <a:p>
            <a:r>
              <a:rPr lang="en-IN" sz="2400" b="1" dirty="0">
                <a:solidFill>
                  <a:schemeClr val="accent4"/>
                </a:solidFill>
              </a:rPr>
              <a:t>Tableau </a:t>
            </a:r>
          </a:p>
        </p:txBody>
      </p:sp>
      <p:sp>
        <p:nvSpPr>
          <p:cNvPr id="18" name="Content Placeholder 15"/>
          <p:cNvSpPr>
            <a:spLocks noGrp="1"/>
          </p:cNvSpPr>
          <p:nvPr>
            <p:ph sz="quarter" idx="14"/>
          </p:nvPr>
        </p:nvSpPr>
        <p:spPr>
          <a:xfrm>
            <a:off x="574431" y="1905000"/>
            <a:ext cx="3147646" cy="548640"/>
          </a:xfrm>
        </p:spPr>
        <p:txBody>
          <a:bodyPr/>
          <a:lstStyle/>
          <a:p>
            <a:r>
              <a:rPr lang="en-IN" sz="2400" b="1" dirty="0">
                <a:solidFill>
                  <a:schemeClr val="accent4"/>
                </a:solidFill>
              </a:rPr>
              <a:t>R Package &amp; R Studio </a:t>
            </a:r>
          </a:p>
        </p:txBody>
      </p:sp>
      <p:sp>
        <p:nvSpPr>
          <p:cNvPr id="17" name="Content Placeholder 15"/>
          <p:cNvSpPr>
            <a:spLocks noGrp="1"/>
          </p:cNvSpPr>
          <p:nvPr>
            <p:ph sz="quarter" idx="14"/>
          </p:nvPr>
        </p:nvSpPr>
        <p:spPr>
          <a:xfrm>
            <a:off x="4236349" y="1887239"/>
            <a:ext cx="3147646" cy="548640"/>
          </a:xfrm>
        </p:spPr>
        <p:txBody>
          <a:bodyPr/>
          <a:lstStyle/>
          <a:p>
            <a:r>
              <a:rPr lang="en-IN" sz="2400" b="1" dirty="0">
                <a:solidFill>
                  <a:schemeClr val="accent4"/>
                </a:solidFill>
              </a:rPr>
              <a:t>Python  </a:t>
            </a:r>
          </a:p>
        </p:txBody>
      </p:sp>
      <p:sp>
        <p:nvSpPr>
          <p:cNvPr id="19" name="Text Placeholder 23" descr="content block 2">
            <a:extLst>
              <a:ext uri="{FF2B5EF4-FFF2-40B4-BE49-F238E27FC236}">
                <a16:creationId xmlns:a16="http://schemas.microsoft.com/office/drawing/2014/main" xmlns="" id="{C3930A4E-1302-4AC9-86A3-C4E8AF186ED8}"/>
              </a:ext>
            </a:extLst>
          </p:cNvPr>
          <p:cNvSpPr txBox="1">
            <a:spLocks/>
          </p:cNvSpPr>
          <p:nvPr/>
        </p:nvSpPr>
        <p:spPr>
          <a:xfrm>
            <a:off x="4690110" y="2705160"/>
            <a:ext cx="3056164" cy="2379796"/>
          </a:xfrm>
          <a:prstGeom prst="rect">
            <a:avLst/>
          </a:prstGeom>
        </p:spPr>
        <p:txBody>
          <a:bodyPr vert="horz" wrap="square" lIns="0" tIns="45720" rIns="0" bIns="45720" rtlCol="0" anchor="t">
            <a:noAutofit/>
          </a:bodyPr>
          <a:lstStyle/>
          <a:p>
            <a:pPr lvl="0">
              <a:lnSpc>
                <a:spcPct val="90000"/>
              </a:lnSpc>
              <a:spcBef>
                <a:spcPts val="1000"/>
              </a:spcBef>
              <a:buFont typeface="Arial" pitchFamily="34" charset="0"/>
              <a:buChar char="•"/>
              <a:defRPr/>
            </a:pPr>
            <a:r>
              <a:rPr lang="en-IN" sz="1400" dirty="0" smtClean="0"/>
              <a:t> Linear </a:t>
            </a:r>
            <a:r>
              <a:rPr lang="en-IN" sz="1400" dirty="0" smtClean="0"/>
              <a:t>Regression </a:t>
            </a:r>
            <a:r>
              <a:rPr lang="en-IN" sz="1400" dirty="0"/>
              <a:t>and   </a:t>
            </a:r>
            <a:r>
              <a:rPr lang="en-IN" sz="1400" dirty="0" smtClean="0"/>
              <a:t>Predictive </a:t>
            </a:r>
            <a:r>
              <a:rPr lang="en-IN" sz="1400" dirty="0"/>
              <a:t>Model </a:t>
            </a:r>
            <a:endParaRPr lang="en-IN" sz="1400" dirty="0" smtClean="0"/>
          </a:p>
          <a:p>
            <a:pPr lvl="0">
              <a:lnSpc>
                <a:spcPct val="90000"/>
              </a:lnSpc>
              <a:spcBef>
                <a:spcPts val="1000"/>
              </a:spcBef>
              <a:buFont typeface="Arial" pitchFamily="34" charset="0"/>
              <a:buChar char="•"/>
              <a:defRPr/>
            </a:pPr>
            <a:r>
              <a:rPr lang="en-US" sz="1400" dirty="0" smtClean="0">
                <a:ea typeface="+mj-ea"/>
                <a:cs typeface="+mj-cs"/>
              </a:rPr>
              <a:t> Multinomial </a:t>
            </a:r>
            <a:r>
              <a:rPr lang="en-US" sz="1400" dirty="0" smtClean="0">
                <a:ea typeface="+mj-ea"/>
                <a:cs typeface="+mj-cs"/>
              </a:rPr>
              <a:t>Naïve Bayes </a:t>
            </a:r>
            <a:r>
              <a:rPr lang="en-IN" sz="1400" dirty="0"/>
              <a:t>and   </a:t>
            </a:r>
            <a:r>
              <a:rPr lang="en-IN" sz="1400" dirty="0" smtClean="0"/>
              <a:t>Predictive </a:t>
            </a:r>
            <a:r>
              <a:rPr lang="en-IN" sz="1400" dirty="0"/>
              <a:t>Model </a:t>
            </a:r>
            <a:endParaRPr lang="en-US" sz="1400" dirty="0" smtClean="0">
              <a:ea typeface="+mj-ea"/>
              <a:cs typeface="+mj-cs"/>
            </a:endParaRPr>
          </a:p>
          <a:p>
            <a:pPr lvl="0">
              <a:lnSpc>
                <a:spcPct val="90000"/>
              </a:lnSpc>
              <a:spcBef>
                <a:spcPts val="1000"/>
              </a:spcBef>
              <a:buFont typeface="Arial" pitchFamily="34" charset="0"/>
              <a:buChar char="•"/>
              <a:defRPr/>
            </a:pPr>
            <a:r>
              <a:rPr kumimoji="0" lang="en-US" sz="1400" b="0" i="0" u="none" strike="noStrike" kern="1200" cap="none" spc="0" normalizeH="0" baseline="0" noProof="0" dirty="0" smtClean="0">
                <a:ln>
                  <a:noFill/>
                </a:ln>
                <a:solidFill>
                  <a:schemeClr val="tx1"/>
                </a:solidFill>
                <a:effectLst/>
                <a:uLnTx/>
                <a:uFillTx/>
                <a:latin typeface="+mn-lt"/>
                <a:ea typeface="+mj-ea"/>
                <a:cs typeface="+mj-cs"/>
              </a:rPr>
              <a:t> Decision </a:t>
            </a:r>
            <a:r>
              <a:rPr kumimoji="0" lang="en-US" sz="1400" b="0" i="0" u="none" strike="noStrike" kern="1200" cap="none" spc="0" normalizeH="0" baseline="0" noProof="0" dirty="0" smtClean="0">
                <a:ln>
                  <a:noFill/>
                </a:ln>
                <a:solidFill>
                  <a:schemeClr val="tx1"/>
                </a:solidFill>
                <a:effectLst/>
                <a:uLnTx/>
                <a:uFillTx/>
                <a:latin typeface="+mn-lt"/>
                <a:ea typeface="+mj-ea"/>
                <a:cs typeface="+mj-cs"/>
              </a:rPr>
              <a:t>Tree  </a:t>
            </a:r>
            <a:r>
              <a:rPr lang="en-IN" sz="1400" dirty="0" smtClean="0"/>
              <a:t>and   Predictive Model</a:t>
            </a:r>
          </a:p>
          <a:p>
            <a:pPr>
              <a:lnSpc>
                <a:spcPct val="90000"/>
              </a:lnSpc>
              <a:spcBef>
                <a:spcPts val="1000"/>
              </a:spcBef>
              <a:buFont typeface="Arial" pitchFamily="34" charset="0"/>
              <a:buChar char="•"/>
              <a:defRPr/>
            </a:pPr>
            <a:r>
              <a:rPr lang="en-IN" sz="1400" dirty="0" smtClean="0"/>
              <a:t> Data Visualization And Preprocessing</a:t>
            </a:r>
          </a:p>
          <a:p>
            <a:pPr lvl="0">
              <a:lnSpc>
                <a:spcPct val="90000"/>
              </a:lnSpc>
              <a:spcBef>
                <a:spcPts val="1000"/>
              </a:spcBef>
              <a:buFont typeface="Arial" pitchFamily="34" charset="0"/>
              <a:buChar char="•"/>
              <a:defRPr/>
            </a:pPr>
            <a:endParaRPr kumimoji="0" lang="en-US" sz="1400" b="0" i="0" u="none" strike="noStrike" kern="1200" cap="none" spc="0" normalizeH="0" baseline="0" noProof="0" dirty="0" smtClean="0">
              <a:ln>
                <a:noFill/>
              </a:ln>
              <a:solidFill>
                <a:schemeClr val="tx1"/>
              </a:solidFill>
              <a:effectLst/>
              <a:uLnTx/>
              <a:uFillTx/>
              <a:latin typeface="+mn-lt"/>
              <a:ea typeface="+mj-ea"/>
              <a:cs typeface="+mj-cs"/>
            </a:endParaRPr>
          </a:p>
          <a:p>
            <a:pPr lvl="0">
              <a:lnSpc>
                <a:spcPct val="90000"/>
              </a:lnSpc>
              <a:spcBef>
                <a:spcPts val="1000"/>
              </a:spcBef>
              <a:buFont typeface="Arial" pitchFamily="34" charset="0"/>
              <a:buChar char="•"/>
              <a:defRPr/>
            </a:pPr>
            <a:endParaRPr kumimoji="0" lang="en-US" sz="1400" b="0" i="0" u="none" strike="noStrike" kern="1200" cap="none" spc="0" normalizeH="0" baseline="0" noProof="0" dirty="0" smtClean="0">
              <a:ln>
                <a:noFill/>
              </a:ln>
              <a:solidFill>
                <a:schemeClr val="tx1"/>
              </a:solidFill>
              <a:effectLst/>
              <a:uLnTx/>
              <a:uFillTx/>
              <a:latin typeface="+mn-lt"/>
              <a:ea typeface="+mj-ea"/>
              <a:cs typeface="+mj-cs"/>
            </a:endParaRPr>
          </a:p>
          <a:p>
            <a:pPr lvl="0">
              <a:lnSpc>
                <a:spcPct val="90000"/>
              </a:lnSpc>
              <a:spcBef>
                <a:spcPts val="1000"/>
              </a:spcBef>
              <a:buFont typeface="Arial" pitchFamily="34" charset="0"/>
              <a:buChar char="•"/>
              <a:defRPr/>
            </a:pPr>
            <a:endParaRPr kumimoji="0" lang="en-US" sz="1400" b="0"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xmlns="" val="3207125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pages in a book">
            <a:extLst>
              <a:ext uri="{FF2B5EF4-FFF2-40B4-BE49-F238E27FC236}">
                <a16:creationId xmlns:a16="http://schemas.microsoft.com/office/drawing/2014/main" xmlns="" id="{18718FBA-CF32-41C2-9D07-1F0F7F19F73C}"/>
              </a:ext>
            </a:extLst>
          </p:cNvPr>
          <p:cNvPicPr>
            <a:picLocks noGrp="1" noChangeAspect="1"/>
          </p:cNvPicPr>
          <p:nvPr>
            <p:ph type="pic" sz="quarter" idx="10"/>
          </p:nvPr>
        </p:nvPicPr>
        <p:blipFill rotWithShape="1">
          <a:blip r:embed="rId2" cstate="email">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a:ext>
            </a:extLst>
          </a:blip>
          <a:srcRect/>
          <a:stretch/>
        </p:blipFill>
        <p:spPr/>
      </p:pic>
      <p:grpSp>
        <p:nvGrpSpPr>
          <p:cNvPr id="2" name="Group 22">
            <a:extLst>
              <a:ext uri="{FF2B5EF4-FFF2-40B4-BE49-F238E27FC236}">
                <a16:creationId xmlns:a16="http://schemas.microsoft.com/office/drawing/2014/main" xmlns="" id="{28C94A8D-A234-408C-8281-33CCC01BE2A8}"/>
              </a:ext>
              <a:ext uri="{C183D7F6-B498-43B3-948B-1728B52AA6E4}">
                <adec:decorative xmlns:adec="http://schemas.microsoft.com/office/drawing/2017/decorative" xmlns="" val="1"/>
              </a:ext>
            </a:extLst>
          </p:cNvPr>
          <p:cNvGrpSpPr/>
          <p:nvPr/>
        </p:nvGrpSpPr>
        <p:grpSpPr>
          <a:xfrm>
            <a:off x="0" y="0"/>
            <a:ext cx="4750604" cy="6858000"/>
            <a:chOff x="0" y="0"/>
            <a:chExt cx="4750604" cy="6858000"/>
          </a:xfrm>
        </p:grpSpPr>
        <p:sp>
          <p:nvSpPr>
            <p:cNvPr id="22" name="Freeform: Shape 21">
              <a:extLst>
                <a:ext uri="{FF2B5EF4-FFF2-40B4-BE49-F238E27FC236}">
                  <a16:creationId xmlns:a16="http://schemas.microsoft.com/office/drawing/2014/main" xmlns="" id="{01887690-2EDF-4913-A835-4503B0E36442}"/>
                </a:ext>
              </a:extLst>
            </p:cNvPr>
            <p:cNvSpPr/>
            <p:nvPr/>
          </p:nvSpPr>
          <p:spPr>
            <a:xfrm>
              <a:off x="0" y="0"/>
              <a:ext cx="4750604" cy="6858000"/>
            </a:xfrm>
            <a:custGeom>
              <a:avLst/>
              <a:gdLst>
                <a:gd name="connsiteX0" fmla="*/ 0 w 4750604"/>
                <a:gd name="connsiteY0" fmla="*/ 0 h 6858000"/>
                <a:gd name="connsiteX1" fmla="*/ 4750604 w 4750604"/>
                <a:gd name="connsiteY1" fmla="*/ 0 h 6858000"/>
                <a:gd name="connsiteX2" fmla="*/ 3101407 w 4750604"/>
                <a:gd name="connsiteY2" fmla="*/ 6858000 h 6858000"/>
                <a:gd name="connsiteX3" fmla="*/ 0 w 47506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50604" h="6858000">
                  <a:moveTo>
                    <a:pt x="0" y="0"/>
                  </a:moveTo>
                  <a:lnTo>
                    <a:pt x="4750604" y="0"/>
                  </a:lnTo>
                  <a:lnTo>
                    <a:pt x="3101407" y="6858000"/>
                  </a:lnTo>
                  <a:lnTo>
                    <a:pt x="0" y="6858000"/>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xmlns="" id="{AD1E7D22-630D-4E19-8BE6-9C21E4A652BD}"/>
                </a:ext>
              </a:extLst>
            </p:cNvPr>
            <p:cNvSpPr/>
            <p:nvPr/>
          </p:nvSpPr>
          <p:spPr>
            <a:xfrm>
              <a:off x="1" y="0"/>
              <a:ext cx="3946799" cy="6858000"/>
            </a:xfrm>
            <a:custGeom>
              <a:avLst/>
              <a:gdLst>
                <a:gd name="connsiteX0" fmla="*/ 0 w 3946799"/>
                <a:gd name="connsiteY0" fmla="*/ 0 h 6858000"/>
                <a:gd name="connsiteX1" fmla="*/ 3946799 w 3946799"/>
                <a:gd name="connsiteY1" fmla="*/ 0 h 6858000"/>
                <a:gd name="connsiteX2" fmla="*/ 2297602 w 3946799"/>
                <a:gd name="connsiteY2" fmla="*/ 6858000 h 6858000"/>
                <a:gd name="connsiteX3" fmla="*/ 0 w 3946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46799" h="6858000">
                  <a:moveTo>
                    <a:pt x="0" y="0"/>
                  </a:moveTo>
                  <a:lnTo>
                    <a:pt x="3946799" y="0"/>
                  </a:lnTo>
                  <a:lnTo>
                    <a:pt x="2297602" y="6858000"/>
                  </a:lnTo>
                  <a:lnTo>
                    <a:pt x="0" y="6858000"/>
                  </a:lnTo>
                  <a:close/>
                </a:path>
              </a:pathLst>
            </a:cu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318BD405-EEE9-4A08-8DA2-A70AFCF1D240}"/>
                </a:ext>
              </a:extLst>
            </p:cNvPr>
            <p:cNvSpPr/>
            <p:nvPr/>
          </p:nvSpPr>
          <p:spPr>
            <a:xfrm>
              <a:off x="0" y="0"/>
              <a:ext cx="3723822" cy="6858000"/>
            </a:xfrm>
            <a:custGeom>
              <a:avLst/>
              <a:gdLst>
                <a:gd name="connsiteX0" fmla="*/ 0 w 3723822"/>
                <a:gd name="connsiteY0" fmla="*/ 0 h 6858000"/>
                <a:gd name="connsiteX1" fmla="*/ 3723822 w 3723822"/>
                <a:gd name="connsiteY1" fmla="*/ 0 h 6858000"/>
                <a:gd name="connsiteX2" fmla="*/ 2074625 w 3723822"/>
                <a:gd name="connsiteY2" fmla="*/ 6858000 h 6858000"/>
                <a:gd name="connsiteX3" fmla="*/ 0 w 37238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23822" h="6858000">
                  <a:moveTo>
                    <a:pt x="0" y="0"/>
                  </a:moveTo>
                  <a:lnTo>
                    <a:pt x="3723822" y="0"/>
                  </a:lnTo>
                  <a:lnTo>
                    <a:pt x="2074625" y="6858000"/>
                  </a:lnTo>
                  <a:lnTo>
                    <a:pt x="0" y="6858000"/>
                  </a:lnTo>
                  <a:close/>
                </a:path>
              </a:pathLst>
            </a:custGeom>
            <a:solidFill>
              <a:schemeClr val="accent1">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7D4A6826-2C0D-4C79-A871-DF31737EE4F7}"/>
                </a:ext>
              </a:extLst>
            </p:cNvPr>
            <p:cNvSpPr/>
            <p:nvPr/>
          </p:nvSpPr>
          <p:spPr>
            <a:xfrm>
              <a:off x="0" y="0"/>
              <a:ext cx="3374007" cy="6858000"/>
            </a:xfrm>
            <a:custGeom>
              <a:avLst/>
              <a:gdLst>
                <a:gd name="connsiteX0" fmla="*/ 0 w 3374007"/>
                <a:gd name="connsiteY0" fmla="*/ 0 h 6858000"/>
                <a:gd name="connsiteX1" fmla="*/ 3374007 w 3374007"/>
                <a:gd name="connsiteY1" fmla="*/ 0 h 6858000"/>
                <a:gd name="connsiteX2" fmla="*/ 1659507 w 3374007"/>
                <a:gd name="connsiteY2" fmla="*/ 6858000 h 6858000"/>
                <a:gd name="connsiteX3" fmla="*/ 0 w 33740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74007" h="6858000">
                  <a:moveTo>
                    <a:pt x="0" y="0"/>
                  </a:moveTo>
                  <a:lnTo>
                    <a:pt x="3374007" y="0"/>
                  </a:lnTo>
                  <a:lnTo>
                    <a:pt x="1659507" y="6858000"/>
                  </a:lnTo>
                  <a:lnTo>
                    <a:pt x="0" y="6858000"/>
                  </a:ln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itle 33" descr="title">
            <a:extLst>
              <a:ext uri="{FF2B5EF4-FFF2-40B4-BE49-F238E27FC236}">
                <a16:creationId xmlns:a16="http://schemas.microsoft.com/office/drawing/2014/main" xmlns="" id="{3749FE94-FC7C-4359-A56E-6C7A87BDEE87}"/>
              </a:ext>
            </a:extLst>
          </p:cNvPr>
          <p:cNvSpPr>
            <a:spLocks noGrp="1"/>
          </p:cNvSpPr>
          <p:nvPr>
            <p:ph type="title"/>
          </p:nvPr>
        </p:nvSpPr>
        <p:spPr/>
        <p:txBody>
          <a:bodyPr/>
          <a:lstStyle/>
          <a:p>
            <a:r>
              <a:rPr lang="en-US" dirty="0"/>
              <a:t>Use Case A – Healthcare Claims Datasets  </a:t>
            </a:r>
          </a:p>
        </p:txBody>
      </p:sp>
    </p:spTree>
    <p:extLst>
      <p:ext uri="{BB962C8B-B14F-4D97-AF65-F5344CB8AC3E}">
        <p14:creationId xmlns:p14="http://schemas.microsoft.com/office/powerpoint/2010/main" xmlns="" val="1077816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f00475556">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0475556_Education presentation_AAS_v5" id="{AAC57104-7B60-491F-A321-6BCAF93AC541}" vid="{5A43072C-36E0-4A5A-A3FF-E88D65C59767}"/>
    </a:ext>
  </a:extLst>
</a:theme>
</file>

<file path=ppt/theme/theme2.xml><?xml version="1.0" encoding="utf-8"?>
<a:theme xmlns:a="http://schemas.openxmlformats.org/drawingml/2006/main" name="1_tf00475556">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00475556_Education presentation_AAS_v5" id="{AAC57104-7B60-491F-A321-6BCAF93AC541}" vid="{5A43072C-36E0-4A5A-A3FF-E88D65C597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C32B5E-029E-455A-86F0-091666CEEBF1}">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575C36-314A-42CB-9114-6E0CE4AB273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85D0AD3E-9DDB-4E69-981A-7DAE0E9B5F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tf00475556</Template>
  <TotalTime>0</TotalTime>
  <Words>1400</Words>
  <Application>Microsoft Office PowerPoint</Application>
  <PresentationFormat>Custom</PresentationFormat>
  <Paragraphs>178</Paragraphs>
  <Slides>22</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5" baseType="lpstr">
      <vt:lpstr>tf00475556</vt:lpstr>
      <vt:lpstr>1_tf00475556</vt:lpstr>
      <vt:lpstr>Package</vt:lpstr>
      <vt:lpstr> Data Science and Machine Learning in “R” &amp; “Python”  Project Presentation   </vt:lpstr>
      <vt:lpstr>We would like to express our gratitude towards Dr. Sumeet Gupta and Dr. Gopal Sir. </vt:lpstr>
      <vt:lpstr>1.  Objective  2.  Overview of Datasets  3.  Analytical Tool s 4.  Use Case – A    a. Multiple Regression &amp; Data Mining    b. Data Visualization  5. Use Case - B   a. Logistic Regression &amp;Predictive Model    b. Multinomial Naïve Bayes &amp;Predictive Model    c. Decision Tree &amp; Predictive Model   d. Data Visualization &amp; Preprocessing     </vt:lpstr>
      <vt:lpstr>Objectives of The Study</vt:lpstr>
      <vt:lpstr>Datasets </vt:lpstr>
      <vt:lpstr>Overview of Datasets</vt:lpstr>
      <vt:lpstr>Analytical Tools and Methodology</vt:lpstr>
      <vt:lpstr>Overview Of Analytical Tools &amp; Methodology</vt:lpstr>
      <vt:lpstr>Use Case A – Healthcare Claims Datasets  </vt:lpstr>
      <vt:lpstr>Multiple Linear Regression and Data Mining Approach </vt:lpstr>
      <vt:lpstr>R Code Description &amp; Outcome</vt:lpstr>
      <vt:lpstr>Healthcare Claims Analytical Dashboard </vt:lpstr>
      <vt:lpstr>Use Case B –Fake_News and Real_news Datasets  </vt:lpstr>
      <vt:lpstr>Project Overview</vt:lpstr>
      <vt:lpstr>Linear Regression and   Predictive Model </vt:lpstr>
      <vt:lpstr>Classification Method</vt:lpstr>
      <vt:lpstr>Multinomial Naïve Bayes and   Predictive Model (1/2)</vt:lpstr>
      <vt:lpstr>Multinomial Naïve Bayes and   Predictive Model (2/2)</vt:lpstr>
      <vt:lpstr>Decision Tree  and   Predictive Model (1/2)</vt:lpstr>
      <vt:lpstr>Decision Tree  and   Predictive Model (2/2)</vt:lpstr>
      <vt:lpstr>Conclusions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IIM Project Presentation</dc:title>
  <dc:creator/>
  <cp:lastModifiedBy/>
  <cp:revision>2</cp:revision>
  <dcterms:created xsi:type="dcterms:W3CDTF">2020-07-21T09:04:45Z</dcterms:created>
  <dcterms:modified xsi:type="dcterms:W3CDTF">2020-07-26T03:11:55Z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