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B8BE06-983B-485D-B23A-F08F7617EA69}" v="644" dt="2022-04-19T13:30:42.004"/>
    <p1510:client id="{C1F398D5-D34B-41A0-A9EA-8CBD468FF3B2}" v="2054" dt="2022-04-19T15:43:19.5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5" d="100"/>
          <a:sy n="85"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42D6B-9151-4E25-9D7A-AB6C3198B2E0}"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D6CE159D-3B39-4652-BC7D-1C8D5FE57555}">
      <dgm:prSet/>
      <dgm:spPr/>
      <dgm:t>
        <a:bodyPr/>
        <a:lstStyle/>
        <a:p>
          <a:r>
            <a:rPr lang="en-US" i="1"/>
            <a:t>This project is a simple version of the traffic light controller using Arduino. </a:t>
          </a:r>
          <a:endParaRPr lang="en-US"/>
        </a:p>
      </dgm:t>
    </dgm:pt>
    <dgm:pt modelId="{A0FBBC87-FF42-48FB-9290-B878E92336F1}" type="parTrans" cxnId="{EEB87EF9-65CE-4F52-B829-D06A05B80B76}">
      <dgm:prSet/>
      <dgm:spPr/>
      <dgm:t>
        <a:bodyPr/>
        <a:lstStyle/>
        <a:p>
          <a:endParaRPr lang="en-US"/>
        </a:p>
      </dgm:t>
    </dgm:pt>
    <dgm:pt modelId="{71D3460B-72E1-444F-83AA-1FD91CA6BFD4}" type="sibTrans" cxnId="{EEB87EF9-65CE-4F52-B829-D06A05B80B76}">
      <dgm:prSet/>
      <dgm:spPr/>
      <dgm:t>
        <a:bodyPr/>
        <a:lstStyle/>
        <a:p>
          <a:endParaRPr lang="en-US"/>
        </a:p>
      </dgm:t>
    </dgm:pt>
    <dgm:pt modelId="{2A6FF226-2447-468C-929A-ADA797E12A54}">
      <dgm:prSet/>
      <dgm:spPr/>
      <dgm:t>
        <a:bodyPr/>
        <a:lstStyle/>
        <a:p>
          <a:r>
            <a:rPr lang="en-US" i="1"/>
            <a:t>It is a traffic light system where we have demonstrated it for three sides or ways.</a:t>
          </a:r>
          <a:endParaRPr lang="en-US"/>
        </a:p>
      </dgm:t>
    </dgm:pt>
    <dgm:pt modelId="{F11223C0-6EE0-40E7-B015-64F032078156}" type="parTrans" cxnId="{8B98A123-D431-421D-8B2B-BC5FA669211C}">
      <dgm:prSet/>
      <dgm:spPr/>
      <dgm:t>
        <a:bodyPr/>
        <a:lstStyle/>
        <a:p>
          <a:endParaRPr lang="en-US"/>
        </a:p>
      </dgm:t>
    </dgm:pt>
    <dgm:pt modelId="{1F51F81A-EA94-466A-A907-2359D0E13704}" type="sibTrans" cxnId="{8B98A123-D431-421D-8B2B-BC5FA669211C}">
      <dgm:prSet/>
      <dgm:spPr/>
      <dgm:t>
        <a:bodyPr/>
        <a:lstStyle/>
        <a:p>
          <a:endParaRPr lang="en-US"/>
        </a:p>
      </dgm:t>
    </dgm:pt>
    <dgm:pt modelId="{27CEBBF7-4276-447A-A834-8CC10D9936B3}">
      <dgm:prSet/>
      <dgm:spPr/>
      <dgm:t>
        <a:bodyPr/>
        <a:lstStyle/>
        <a:p>
          <a:r>
            <a:rPr lang="en-US" i="1"/>
            <a:t>We used LEDs to demonstrate a particular sequence to form an actual traffic light controller system.</a:t>
          </a:r>
          <a:endParaRPr lang="en-US"/>
        </a:p>
      </dgm:t>
    </dgm:pt>
    <dgm:pt modelId="{51F720EA-337E-431F-94ED-1ED666374FBF}" type="parTrans" cxnId="{E41674C0-9631-40D5-9A56-7658C7146283}">
      <dgm:prSet/>
      <dgm:spPr/>
      <dgm:t>
        <a:bodyPr/>
        <a:lstStyle/>
        <a:p>
          <a:endParaRPr lang="en-US"/>
        </a:p>
      </dgm:t>
    </dgm:pt>
    <dgm:pt modelId="{FEDAFF68-6475-4A16-B624-37E590A34506}" type="sibTrans" cxnId="{E41674C0-9631-40D5-9A56-7658C7146283}">
      <dgm:prSet/>
      <dgm:spPr/>
      <dgm:t>
        <a:bodyPr/>
        <a:lstStyle/>
        <a:p>
          <a:endParaRPr lang="en-US"/>
        </a:p>
      </dgm:t>
    </dgm:pt>
    <dgm:pt modelId="{E9477A8E-8BDA-4CFD-8AAF-5784AE058B99}" type="pres">
      <dgm:prSet presAssocID="{D0F42D6B-9151-4E25-9D7A-AB6C3198B2E0}" presName="vert0" presStyleCnt="0">
        <dgm:presLayoutVars>
          <dgm:dir/>
          <dgm:animOne val="branch"/>
          <dgm:animLvl val="lvl"/>
        </dgm:presLayoutVars>
      </dgm:prSet>
      <dgm:spPr/>
    </dgm:pt>
    <dgm:pt modelId="{4C0B7EB3-719E-48E5-83FB-45147FF3E5C4}" type="pres">
      <dgm:prSet presAssocID="{D6CE159D-3B39-4652-BC7D-1C8D5FE57555}" presName="thickLine" presStyleLbl="alignNode1" presStyleIdx="0" presStyleCnt="3"/>
      <dgm:spPr/>
    </dgm:pt>
    <dgm:pt modelId="{91F1E10E-BFE4-425A-A831-6FE84B747F6E}" type="pres">
      <dgm:prSet presAssocID="{D6CE159D-3B39-4652-BC7D-1C8D5FE57555}" presName="horz1" presStyleCnt="0"/>
      <dgm:spPr/>
    </dgm:pt>
    <dgm:pt modelId="{CFE86B9B-7D20-4C6D-BEBD-1A5E0C96AB26}" type="pres">
      <dgm:prSet presAssocID="{D6CE159D-3B39-4652-BC7D-1C8D5FE57555}" presName="tx1" presStyleLbl="revTx" presStyleIdx="0" presStyleCnt="3"/>
      <dgm:spPr/>
    </dgm:pt>
    <dgm:pt modelId="{997100FA-ECAC-493C-A4C5-8311DC618240}" type="pres">
      <dgm:prSet presAssocID="{D6CE159D-3B39-4652-BC7D-1C8D5FE57555}" presName="vert1" presStyleCnt="0"/>
      <dgm:spPr/>
    </dgm:pt>
    <dgm:pt modelId="{F19C90AC-F230-4D94-9DDA-4FD05074300A}" type="pres">
      <dgm:prSet presAssocID="{2A6FF226-2447-468C-929A-ADA797E12A54}" presName="thickLine" presStyleLbl="alignNode1" presStyleIdx="1" presStyleCnt="3"/>
      <dgm:spPr/>
    </dgm:pt>
    <dgm:pt modelId="{A065A57A-500D-4F62-BB9E-B383D128A9FD}" type="pres">
      <dgm:prSet presAssocID="{2A6FF226-2447-468C-929A-ADA797E12A54}" presName="horz1" presStyleCnt="0"/>
      <dgm:spPr/>
    </dgm:pt>
    <dgm:pt modelId="{1456B3D0-2174-467F-B028-06E5D292D0DD}" type="pres">
      <dgm:prSet presAssocID="{2A6FF226-2447-468C-929A-ADA797E12A54}" presName="tx1" presStyleLbl="revTx" presStyleIdx="1" presStyleCnt="3"/>
      <dgm:spPr/>
    </dgm:pt>
    <dgm:pt modelId="{7A0903E1-8F3F-4031-8D58-10F2F7DD6A46}" type="pres">
      <dgm:prSet presAssocID="{2A6FF226-2447-468C-929A-ADA797E12A54}" presName="vert1" presStyleCnt="0"/>
      <dgm:spPr/>
    </dgm:pt>
    <dgm:pt modelId="{EFA1A2C0-7F6F-47F7-BBB4-BB07A355705B}" type="pres">
      <dgm:prSet presAssocID="{27CEBBF7-4276-447A-A834-8CC10D9936B3}" presName="thickLine" presStyleLbl="alignNode1" presStyleIdx="2" presStyleCnt="3"/>
      <dgm:spPr/>
    </dgm:pt>
    <dgm:pt modelId="{AE6D635A-255B-4400-BC95-5D7F41BB3A57}" type="pres">
      <dgm:prSet presAssocID="{27CEBBF7-4276-447A-A834-8CC10D9936B3}" presName="horz1" presStyleCnt="0"/>
      <dgm:spPr/>
    </dgm:pt>
    <dgm:pt modelId="{41E27763-D561-41CD-8D54-82C00E879CAF}" type="pres">
      <dgm:prSet presAssocID="{27CEBBF7-4276-447A-A834-8CC10D9936B3}" presName="tx1" presStyleLbl="revTx" presStyleIdx="2" presStyleCnt="3"/>
      <dgm:spPr/>
    </dgm:pt>
    <dgm:pt modelId="{93069DF2-2B31-49EF-BDA6-F6F4FA2B5EAF}" type="pres">
      <dgm:prSet presAssocID="{27CEBBF7-4276-447A-A834-8CC10D9936B3}" presName="vert1" presStyleCnt="0"/>
      <dgm:spPr/>
    </dgm:pt>
  </dgm:ptLst>
  <dgm:cxnLst>
    <dgm:cxn modelId="{8B98A123-D431-421D-8B2B-BC5FA669211C}" srcId="{D0F42D6B-9151-4E25-9D7A-AB6C3198B2E0}" destId="{2A6FF226-2447-468C-929A-ADA797E12A54}" srcOrd="1" destOrd="0" parTransId="{F11223C0-6EE0-40E7-B015-64F032078156}" sibTransId="{1F51F81A-EA94-466A-A907-2359D0E13704}"/>
    <dgm:cxn modelId="{9522A084-CA66-4F8E-9D92-622F4F1B2324}" type="presOf" srcId="{27CEBBF7-4276-447A-A834-8CC10D9936B3}" destId="{41E27763-D561-41CD-8D54-82C00E879CAF}" srcOrd="0" destOrd="0" presId="urn:microsoft.com/office/officeart/2008/layout/LinedList"/>
    <dgm:cxn modelId="{E41674C0-9631-40D5-9A56-7658C7146283}" srcId="{D0F42D6B-9151-4E25-9D7A-AB6C3198B2E0}" destId="{27CEBBF7-4276-447A-A834-8CC10D9936B3}" srcOrd="2" destOrd="0" parTransId="{51F720EA-337E-431F-94ED-1ED666374FBF}" sibTransId="{FEDAFF68-6475-4A16-B624-37E590A34506}"/>
    <dgm:cxn modelId="{F26E3BCB-1C2A-4789-9EDA-13C8A2244284}" type="presOf" srcId="{D0F42D6B-9151-4E25-9D7A-AB6C3198B2E0}" destId="{E9477A8E-8BDA-4CFD-8AAF-5784AE058B99}" srcOrd="0" destOrd="0" presId="urn:microsoft.com/office/officeart/2008/layout/LinedList"/>
    <dgm:cxn modelId="{0C98A8D5-4EB0-4F49-A4C6-FA9D3FD8DEAA}" type="presOf" srcId="{D6CE159D-3B39-4652-BC7D-1C8D5FE57555}" destId="{CFE86B9B-7D20-4C6D-BEBD-1A5E0C96AB26}" srcOrd="0" destOrd="0" presId="urn:microsoft.com/office/officeart/2008/layout/LinedList"/>
    <dgm:cxn modelId="{092F1CE0-CEBB-4267-8214-D8F3CE512BC4}" type="presOf" srcId="{2A6FF226-2447-468C-929A-ADA797E12A54}" destId="{1456B3D0-2174-467F-B028-06E5D292D0DD}" srcOrd="0" destOrd="0" presId="urn:microsoft.com/office/officeart/2008/layout/LinedList"/>
    <dgm:cxn modelId="{EEB87EF9-65CE-4F52-B829-D06A05B80B76}" srcId="{D0F42D6B-9151-4E25-9D7A-AB6C3198B2E0}" destId="{D6CE159D-3B39-4652-BC7D-1C8D5FE57555}" srcOrd="0" destOrd="0" parTransId="{A0FBBC87-FF42-48FB-9290-B878E92336F1}" sibTransId="{71D3460B-72E1-444F-83AA-1FD91CA6BFD4}"/>
    <dgm:cxn modelId="{E62064D8-6BFB-4714-B830-AECCEBFC6EBB}" type="presParOf" srcId="{E9477A8E-8BDA-4CFD-8AAF-5784AE058B99}" destId="{4C0B7EB3-719E-48E5-83FB-45147FF3E5C4}" srcOrd="0" destOrd="0" presId="urn:microsoft.com/office/officeart/2008/layout/LinedList"/>
    <dgm:cxn modelId="{894119ED-5D70-465A-9FD3-640FCC72C372}" type="presParOf" srcId="{E9477A8E-8BDA-4CFD-8AAF-5784AE058B99}" destId="{91F1E10E-BFE4-425A-A831-6FE84B747F6E}" srcOrd="1" destOrd="0" presId="urn:microsoft.com/office/officeart/2008/layout/LinedList"/>
    <dgm:cxn modelId="{FF64BEE2-31D8-493D-924E-AA275472D220}" type="presParOf" srcId="{91F1E10E-BFE4-425A-A831-6FE84B747F6E}" destId="{CFE86B9B-7D20-4C6D-BEBD-1A5E0C96AB26}" srcOrd="0" destOrd="0" presId="urn:microsoft.com/office/officeart/2008/layout/LinedList"/>
    <dgm:cxn modelId="{BFA2BFC4-F20A-4A76-BC64-D1B49244D24B}" type="presParOf" srcId="{91F1E10E-BFE4-425A-A831-6FE84B747F6E}" destId="{997100FA-ECAC-493C-A4C5-8311DC618240}" srcOrd="1" destOrd="0" presId="urn:microsoft.com/office/officeart/2008/layout/LinedList"/>
    <dgm:cxn modelId="{47A53BA9-4F43-440B-B375-C2DC3BDAEBA7}" type="presParOf" srcId="{E9477A8E-8BDA-4CFD-8AAF-5784AE058B99}" destId="{F19C90AC-F230-4D94-9DDA-4FD05074300A}" srcOrd="2" destOrd="0" presId="urn:microsoft.com/office/officeart/2008/layout/LinedList"/>
    <dgm:cxn modelId="{7A651788-6836-472A-8C96-356DCB726087}" type="presParOf" srcId="{E9477A8E-8BDA-4CFD-8AAF-5784AE058B99}" destId="{A065A57A-500D-4F62-BB9E-B383D128A9FD}" srcOrd="3" destOrd="0" presId="urn:microsoft.com/office/officeart/2008/layout/LinedList"/>
    <dgm:cxn modelId="{95AA5682-E550-4741-94E5-5C320B761229}" type="presParOf" srcId="{A065A57A-500D-4F62-BB9E-B383D128A9FD}" destId="{1456B3D0-2174-467F-B028-06E5D292D0DD}" srcOrd="0" destOrd="0" presId="urn:microsoft.com/office/officeart/2008/layout/LinedList"/>
    <dgm:cxn modelId="{B83C8FE3-DB4F-43B8-81D0-6FFD5B6344B4}" type="presParOf" srcId="{A065A57A-500D-4F62-BB9E-B383D128A9FD}" destId="{7A0903E1-8F3F-4031-8D58-10F2F7DD6A46}" srcOrd="1" destOrd="0" presId="urn:microsoft.com/office/officeart/2008/layout/LinedList"/>
    <dgm:cxn modelId="{CDC7DC41-2C9D-4EA6-BE95-3164CFD2BC0E}" type="presParOf" srcId="{E9477A8E-8BDA-4CFD-8AAF-5784AE058B99}" destId="{EFA1A2C0-7F6F-47F7-BBB4-BB07A355705B}" srcOrd="4" destOrd="0" presId="urn:microsoft.com/office/officeart/2008/layout/LinedList"/>
    <dgm:cxn modelId="{6983B7C2-DF25-49E1-AEC9-5416C5669C1E}" type="presParOf" srcId="{E9477A8E-8BDA-4CFD-8AAF-5784AE058B99}" destId="{AE6D635A-255B-4400-BC95-5D7F41BB3A57}" srcOrd="5" destOrd="0" presId="urn:microsoft.com/office/officeart/2008/layout/LinedList"/>
    <dgm:cxn modelId="{BC802194-D1C7-45F6-8B0A-B3DC46FCF1F1}" type="presParOf" srcId="{AE6D635A-255B-4400-BC95-5D7F41BB3A57}" destId="{41E27763-D561-41CD-8D54-82C00E879CAF}" srcOrd="0" destOrd="0" presId="urn:microsoft.com/office/officeart/2008/layout/LinedList"/>
    <dgm:cxn modelId="{E8C0114F-D296-4059-8091-013F0A71CFA8}" type="presParOf" srcId="{AE6D635A-255B-4400-BC95-5D7F41BB3A57}" destId="{93069DF2-2B31-49EF-BDA6-F6F4FA2B5EA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0B7EB3-719E-48E5-83FB-45147FF3E5C4}">
      <dsp:nvSpPr>
        <dsp:cNvPr id="0" name=""/>
        <dsp:cNvSpPr/>
      </dsp:nvSpPr>
      <dsp:spPr>
        <a:xfrm>
          <a:off x="0" y="2153"/>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FE86B9B-7D20-4C6D-BEBD-1A5E0C96AB26}">
      <dsp:nvSpPr>
        <dsp:cNvPr id="0" name=""/>
        <dsp:cNvSpPr/>
      </dsp:nvSpPr>
      <dsp:spPr>
        <a:xfrm>
          <a:off x="0" y="2153"/>
          <a:ext cx="6666833" cy="1468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i="1" kern="1200"/>
            <a:t>This project is a simple version of the traffic light controller using Arduino. </a:t>
          </a:r>
          <a:endParaRPr lang="en-US" sz="2900" kern="1200"/>
        </a:p>
      </dsp:txBody>
      <dsp:txXfrm>
        <a:off x="0" y="2153"/>
        <a:ext cx="6666833" cy="1468463"/>
      </dsp:txXfrm>
    </dsp:sp>
    <dsp:sp modelId="{F19C90AC-F230-4D94-9DDA-4FD05074300A}">
      <dsp:nvSpPr>
        <dsp:cNvPr id="0" name=""/>
        <dsp:cNvSpPr/>
      </dsp:nvSpPr>
      <dsp:spPr>
        <a:xfrm>
          <a:off x="0" y="1470617"/>
          <a:ext cx="6666833" cy="0"/>
        </a:xfrm>
        <a:prstGeom prst="line">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w="6350" cap="flat" cmpd="sng" algn="ctr">
          <a:solidFill>
            <a:schemeClr val="accent2">
              <a:hueOff val="-727682"/>
              <a:satOff val="-41964"/>
              <a:lumOff val="431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456B3D0-2174-467F-B028-06E5D292D0DD}">
      <dsp:nvSpPr>
        <dsp:cNvPr id="0" name=""/>
        <dsp:cNvSpPr/>
      </dsp:nvSpPr>
      <dsp:spPr>
        <a:xfrm>
          <a:off x="0" y="1470617"/>
          <a:ext cx="6666833" cy="1468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i="1" kern="1200"/>
            <a:t>It is a traffic light system where we have demonstrated it for three sides or ways.</a:t>
          </a:r>
          <a:endParaRPr lang="en-US" sz="2900" kern="1200"/>
        </a:p>
      </dsp:txBody>
      <dsp:txXfrm>
        <a:off x="0" y="1470617"/>
        <a:ext cx="6666833" cy="1468463"/>
      </dsp:txXfrm>
    </dsp:sp>
    <dsp:sp modelId="{EFA1A2C0-7F6F-47F7-BBB4-BB07A355705B}">
      <dsp:nvSpPr>
        <dsp:cNvPr id="0" name=""/>
        <dsp:cNvSpPr/>
      </dsp:nvSpPr>
      <dsp:spPr>
        <a:xfrm>
          <a:off x="0" y="2939080"/>
          <a:ext cx="6666833" cy="0"/>
        </a:xfrm>
        <a:prstGeom prst="line">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1E27763-D561-41CD-8D54-82C00E879CAF}">
      <dsp:nvSpPr>
        <dsp:cNvPr id="0" name=""/>
        <dsp:cNvSpPr/>
      </dsp:nvSpPr>
      <dsp:spPr>
        <a:xfrm>
          <a:off x="0" y="2939080"/>
          <a:ext cx="6666833" cy="1468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i="1" kern="1200"/>
            <a:t>We used LEDs to demonstrate a particular sequence to form an actual traffic light controller system.</a:t>
          </a:r>
          <a:endParaRPr lang="en-US" sz="2900" kern="1200"/>
        </a:p>
      </dsp:txBody>
      <dsp:txXfrm>
        <a:off x="0" y="2939080"/>
        <a:ext cx="6666833" cy="146846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 clipart&#10;&#10;Description automatically generated">
            <a:extLst>
              <a:ext uri="{FF2B5EF4-FFF2-40B4-BE49-F238E27FC236}">
                <a16:creationId xmlns:a16="http://schemas.microsoft.com/office/drawing/2014/main" id="{C808EA0E-BEF0-1083-947D-04858A7351DD}"/>
              </a:ext>
            </a:extLst>
          </p:cNvPr>
          <p:cNvPicPr>
            <a:picLocks noChangeAspect="1"/>
          </p:cNvPicPr>
          <p:nvPr/>
        </p:nvPicPr>
        <p:blipFill>
          <a:blip r:embed="rId2"/>
          <a:stretch>
            <a:fillRect/>
          </a:stretch>
        </p:blipFill>
        <p:spPr>
          <a:xfrm>
            <a:off x="418793" y="234438"/>
            <a:ext cx="1276350" cy="1276350"/>
          </a:xfrm>
          <a:prstGeom prst="rect">
            <a:avLst/>
          </a:prstGeom>
        </p:spPr>
      </p:pic>
      <p:sp>
        <p:nvSpPr>
          <p:cNvPr id="5" name="TextBox 4">
            <a:extLst>
              <a:ext uri="{FF2B5EF4-FFF2-40B4-BE49-F238E27FC236}">
                <a16:creationId xmlns:a16="http://schemas.microsoft.com/office/drawing/2014/main" id="{127AAA83-0618-BE54-96B6-974D2F172C25}"/>
              </a:ext>
            </a:extLst>
          </p:cNvPr>
          <p:cNvSpPr txBox="1"/>
          <p:nvPr/>
        </p:nvSpPr>
        <p:spPr>
          <a:xfrm>
            <a:off x="2118852" y="582560"/>
            <a:ext cx="937997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Franklin Gothic"/>
              </a:rPr>
              <a:t>Institute of Engineering  &amp; Technology , Devi Ahilya Vishwa Vidyalaya</a:t>
            </a:r>
          </a:p>
        </p:txBody>
      </p:sp>
      <p:sp>
        <p:nvSpPr>
          <p:cNvPr id="6" name="TextBox 5">
            <a:extLst>
              <a:ext uri="{FF2B5EF4-FFF2-40B4-BE49-F238E27FC236}">
                <a16:creationId xmlns:a16="http://schemas.microsoft.com/office/drawing/2014/main" id="{7FB5843C-4A16-0BDA-59B9-DE7D4CB237C1}"/>
              </a:ext>
            </a:extLst>
          </p:cNvPr>
          <p:cNvSpPr txBox="1"/>
          <p:nvPr/>
        </p:nvSpPr>
        <p:spPr>
          <a:xfrm>
            <a:off x="2679598" y="1671790"/>
            <a:ext cx="736436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Franklin Gothic"/>
                <a:cs typeface="Calibri"/>
              </a:rPr>
              <a:t>Traffic Light Controller using Arduino</a:t>
            </a:r>
          </a:p>
        </p:txBody>
      </p:sp>
      <p:sp>
        <p:nvSpPr>
          <p:cNvPr id="7" name="TextBox 6">
            <a:extLst>
              <a:ext uri="{FF2B5EF4-FFF2-40B4-BE49-F238E27FC236}">
                <a16:creationId xmlns:a16="http://schemas.microsoft.com/office/drawing/2014/main" id="{8080F2D0-9BE4-3789-631B-0B3D5F9AE77C}"/>
              </a:ext>
            </a:extLst>
          </p:cNvPr>
          <p:cNvSpPr txBox="1"/>
          <p:nvPr/>
        </p:nvSpPr>
        <p:spPr>
          <a:xfrm>
            <a:off x="1121799" y="2723838"/>
            <a:ext cx="327987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Franklin Gothic"/>
              </a:rPr>
              <a:t>Batch No. – B12</a:t>
            </a:r>
          </a:p>
          <a:p>
            <a:endParaRPr lang="en-US" sz="2400" dirty="0">
              <a:latin typeface="Franklin Gothic"/>
            </a:endParaRPr>
          </a:p>
          <a:p>
            <a:r>
              <a:rPr lang="en-US" sz="2400" dirty="0">
                <a:latin typeface="Franklin Gothic"/>
              </a:rPr>
              <a:t>Group members :</a:t>
            </a:r>
          </a:p>
          <a:p>
            <a:endParaRPr lang="en-US" sz="2400" dirty="0">
              <a:latin typeface="Franklin Gothic"/>
            </a:endParaRPr>
          </a:p>
        </p:txBody>
      </p:sp>
      <p:sp>
        <p:nvSpPr>
          <p:cNvPr id="8" name="TextBox 7">
            <a:extLst>
              <a:ext uri="{FF2B5EF4-FFF2-40B4-BE49-F238E27FC236}">
                <a16:creationId xmlns:a16="http://schemas.microsoft.com/office/drawing/2014/main" id="{418622AC-D1E4-E7AD-E4FC-9B2BEB88E4AF}"/>
              </a:ext>
            </a:extLst>
          </p:cNvPr>
          <p:cNvSpPr txBox="1"/>
          <p:nvPr/>
        </p:nvSpPr>
        <p:spPr>
          <a:xfrm>
            <a:off x="1121799" y="3997734"/>
            <a:ext cx="474652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latin typeface="Franklin Gothic Book"/>
              </a:rPr>
              <a:t>Arushi Sinha      :  19T6012    </a:t>
            </a:r>
          </a:p>
          <a:p>
            <a:pPr marL="285750" indent="-285750">
              <a:buFont typeface="Arial"/>
              <a:buChar char="•"/>
            </a:pPr>
            <a:r>
              <a:rPr lang="en-US" sz="2400" dirty="0">
                <a:latin typeface="Franklin Gothic Book"/>
                <a:cs typeface="Calibri"/>
              </a:rPr>
              <a:t>Aum Mishra      :   19T6014     </a:t>
            </a:r>
          </a:p>
          <a:p>
            <a:pPr marL="285750" indent="-285750">
              <a:buFont typeface="Arial"/>
              <a:buChar char="•"/>
            </a:pPr>
            <a:r>
              <a:rPr lang="en-US" sz="2400" dirty="0">
                <a:latin typeface="Franklin Gothic Book"/>
                <a:cs typeface="Calibri"/>
              </a:rPr>
              <a:t>Prashant Sahu  :  19T6045</a:t>
            </a:r>
          </a:p>
          <a:p>
            <a:pPr marL="285750" indent="-285750">
              <a:buFont typeface="Arial"/>
              <a:buChar char="•"/>
            </a:pPr>
            <a:r>
              <a:rPr lang="en-US" sz="2400" dirty="0">
                <a:latin typeface="Franklin Gothic Book"/>
                <a:cs typeface="Calibri"/>
              </a:rPr>
              <a:t>Prerna Sharma :  20T6084</a:t>
            </a:r>
          </a:p>
        </p:txBody>
      </p:sp>
      <p:sp>
        <p:nvSpPr>
          <p:cNvPr id="9" name="TextBox 8">
            <a:extLst>
              <a:ext uri="{FF2B5EF4-FFF2-40B4-BE49-F238E27FC236}">
                <a16:creationId xmlns:a16="http://schemas.microsoft.com/office/drawing/2014/main" id="{EC314076-D3F7-B976-696B-5484E4D72036}"/>
              </a:ext>
            </a:extLst>
          </p:cNvPr>
          <p:cNvSpPr txBox="1"/>
          <p:nvPr/>
        </p:nvSpPr>
        <p:spPr>
          <a:xfrm>
            <a:off x="7409835" y="3354028"/>
            <a:ext cx="474652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Submitted to :</a:t>
            </a:r>
          </a:p>
          <a:p>
            <a:r>
              <a:rPr lang="en-US" sz="2400" b="1" dirty="0">
                <a:cs typeface="Calibri"/>
              </a:rPr>
              <a:t>                            </a:t>
            </a:r>
          </a:p>
          <a:p>
            <a:r>
              <a:rPr lang="en-US" sz="2400" b="1" dirty="0">
                <a:cs typeface="Calibri"/>
              </a:rPr>
              <a:t>                      Dr. Vaibhav Neema</a:t>
            </a:r>
            <a:endParaRPr lang="en-US" dirty="0"/>
          </a:p>
        </p:txBody>
      </p:sp>
      <p:sp>
        <p:nvSpPr>
          <p:cNvPr id="10" name="TextBox 9">
            <a:extLst>
              <a:ext uri="{FF2B5EF4-FFF2-40B4-BE49-F238E27FC236}">
                <a16:creationId xmlns:a16="http://schemas.microsoft.com/office/drawing/2014/main" id="{CB11B8DC-CDFC-93DD-89EE-7304169F9D0C}"/>
              </a:ext>
            </a:extLst>
          </p:cNvPr>
          <p:cNvSpPr txBox="1"/>
          <p:nvPr/>
        </p:nvSpPr>
        <p:spPr>
          <a:xfrm>
            <a:off x="7724775" y="6102452"/>
            <a:ext cx="53610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Franklin Gothic"/>
              </a:rPr>
              <a:t>Date of submission -  20/04/2022</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4" name="Rectangle 93">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84D6F-0E5D-A91E-9F0A-F9860765764F}"/>
              </a:ext>
            </a:extLst>
          </p:cNvPr>
          <p:cNvSpPr>
            <a:spLocks noGrp="1"/>
          </p:cNvSpPr>
          <p:nvPr>
            <p:ph type="title"/>
          </p:nvPr>
        </p:nvSpPr>
        <p:spPr>
          <a:xfrm>
            <a:off x="482997" y="1072275"/>
            <a:ext cx="3115265" cy="2396359"/>
          </a:xfrm>
        </p:spPr>
        <p:txBody>
          <a:bodyPr anchor="b">
            <a:normAutofit/>
          </a:bodyPr>
          <a:lstStyle/>
          <a:p>
            <a:pPr algn="r"/>
            <a:r>
              <a:rPr lang="en-US" sz="4000" u="sng" dirty="0">
                <a:solidFill>
                  <a:srgbClr val="FFFFFF"/>
                </a:solidFill>
                <a:cs typeface="Calibri Light"/>
              </a:rPr>
              <a:t>Objective :</a:t>
            </a:r>
          </a:p>
        </p:txBody>
      </p:sp>
      <p:graphicFrame>
        <p:nvGraphicFramePr>
          <p:cNvPr id="80" name="Content Placeholder 2">
            <a:extLst>
              <a:ext uri="{FF2B5EF4-FFF2-40B4-BE49-F238E27FC236}">
                <a16:creationId xmlns:a16="http://schemas.microsoft.com/office/drawing/2014/main" id="{94C12A7B-BC6F-4BB2-BA16-028E7F86B7F7}"/>
              </a:ext>
            </a:extLst>
          </p:cNvPr>
          <p:cNvGraphicFramePr>
            <a:graphicFrameLocks noGrp="1"/>
          </p:cNvGraphicFramePr>
          <p:nvPr>
            <p:ph idx="1"/>
            <p:extLst>
              <p:ext uri="{D42A27DB-BD31-4B8C-83A1-F6EECF244321}">
                <p14:modId xmlns:p14="http://schemas.microsoft.com/office/powerpoint/2010/main" val="3837058695"/>
              </p:ext>
            </p:extLst>
          </p:nvPr>
        </p:nvGraphicFramePr>
        <p:xfrm>
          <a:off x="5036756" y="1098513"/>
          <a:ext cx="6666833" cy="44096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3838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04C748-74B9-FDC2-6E30-E1868042E0CD}"/>
              </a:ext>
            </a:extLst>
          </p:cNvPr>
          <p:cNvSpPr>
            <a:spLocks noGrp="1"/>
          </p:cNvSpPr>
          <p:nvPr>
            <p:ph type="title"/>
          </p:nvPr>
        </p:nvSpPr>
        <p:spPr>
          <a:xfrm>
            <a:off x="543747" y="332168"/>
            <a:ext cx="9895951" cy="1033669"/>
          </a:xfrm>
        </p:spPr>
        <p:txBody>
          <a:bodyPr>
            <a:normAutofit/>
          </a:bodyPr>
          <a:lstStyle/>
          <a:p>
            <a:r>
              <a:rPr lang="en-US" sz="4000" dirty="0">
                <a:solidFill>
                  <a:srgbClr val="FFFFFF"/>
                </a:solidFill>
                <a:latin typeface="Franklin Gothic Book"/>
                <a:cs typeface="Calibri Light"/>
              </a:rPr>
              <a:t>Introduction</a:t>
            </a:r>
            <a:endParaRPr lang="en-US" sz="4000" dirty="0">
              <a:solidFill>
                <a:srgbClr val="FFFFFF"/>
              </a:solidFill>
              <a:latin typeface="Franklin Gothic Book"/>
            </a:endParaRPr>
          </a:p>
        </p:txBody>
      </p:sp>
      <p:sp>
        <p:nvSpPr>
          <p:cNvPr id="3" name="Content Placeholder 2">
            <a:extLst>
              <a:ext uri="{FF2B5EF4-FFF2-40B4-BE49-F238E27FC236}">
                <a16:creationId xmlns:a16="http://schemas.microsoft.com/office/drawing/2014/main" id="{C52505AC-093E-AF8D-1376-26B3EAD47CCB}"/>
              </a:ext>
            </a:extLst>
          </p:cNvPr>
          <p:cNvSpPr>
            <a:spLocks noGrp="1"/>
          </p:cNvSpPr>
          <p:nvPr>
            <p:ph idx="1"/>
          </p:nvPr>
        </p:nvSpPr>
        <p:spPr>
          <a:xfrm>
            <a:off x="675450" y="2619233"/>
            <a:ext cx="11153956" cy="4586469"/>
          </a:xfrm>
        </p:spPr>
        <p:txBody>
          <a:bodyPr vert="horz" lIns="91440" tIns="45720" rIns="91440" bIns="45720" rtlCol="0" anchor="ctr">
            <a:noAutofit/>
          </a:bodyPr>
          <a:lstStyle/>
          <a:p>
            <a:pPr marL="0" indent="0">
              <a:buNone/>
            </a:pPr>
            <a:r>
              <a:rPr lang="en-US" sz="2000" u="sng" dirty="0">
                <a:ea typeface="+mn-lt"/>
                <a:cs typeface="+mn-lt"/>
              </a:rPr>
              <a:t>Targeted Problem : </a:t>
            </a:r>
          </a:p>
          <a:p>
            <a:pPr marL="0" indent="0">
              <a:buNone/>
            </a:pPr>
            <a:r>
              <a:rPr lang="en-US" sz="2000" dirty="0">
                <a:ea typeface="+mn-lt"/>
                <a:cs typeface="+mn-lt"/>
              </a:rPr>
              <a:t>Indian roads without any supervision or guidance can lead to traffic conflicts and accidents. Traffic signals are required for an orderly flow of traffic. Nowadays, everyone prefers a personal vehicle. Hence, the number of vehicles on the road is increasing continuously, which results in traffic jams.</a:t>
            </a:r>
          </a:p>
          <a:p>
            <a:pPr marL="0" indent="0">
              <a:buNone/>
            </a:pPr>
            <a:r>
              <a:rPr lang="en-US" sz="2000" u="sng" dirty="0">
                <a:cs typeface="Calibri"/>
              </a:rPr>
              <a:t>Present Status :</a:t>
            </a:r>
          </a:p>
          <a:p>
            <a:pPr marL="0" indent="0">
              <a:buNone/>
            </a:pPr>
            <a:r>
              <a:rPr lang="en-US" sz="2000" dirty="0">
                <a:cs typeface="Calibri"/>
              </a:rPr>
              <a:t>In many parts of our country there is an imperative need of traffic signals at most of the crossroads and due to the unavailability of traffic signals many lives are at stake. So, we need a cheaper and durable solution to this problem. </a:t>
            </a:r>
            <a:r>
              <a:rPr lang="en-US" sz="2000" dirty="0">
                <a:ea typeface="+mn-lt"/>
                <a:cs typeface="+mn-lt"/>
              </a:rPr>
              <a:t>It provides road safety, also helps to solve traffic in simple manners.</a:t>
            </a:r>
          </a:p>
          <a:p>
            <a:pPr marL="0" indent="0">
              <a:buNone/>
            </a:pPr>
            <a:r>
              <a:rPr lang="en-US" sz="2000" u="sng" dirty="0">
                <a:cs typeface="Calibri"/>
              </a:rPr>
              <a:t>Our Contribution :</a:t>
            </a:r>
            <a:endParaRPr lang="en-US" sz="2000" dirty="0">
              <a:cs typeface="Calibri"/>
            </a:endParaRPr>
          </a:p>
          <a:p>
            <a:pPr marL="0" indent="0">
              <a:buNone/>
            </a:pPr>
            <a:r>
              <a:rPr lang="en-US" sz="2000" dirty="0">
                <a:cs typeface="Calibri"/>
              </a:rPr>
              <a:t>Using Arduino and minimal hardware we have tackled this problem in an efficient and cost effective way. We have designed a </a:t>
            </a:r>
            <a:r>
              <a:rPr lang="en-US" sz="2000" dirty="0">
                <a:ea typeface="+mn-lt"/>
                <a:cs typeface="+mn-lt"/>
              </a:rPr>
              <a:t>simple and easy to understand traffic light controller.</a:t>
            </a:r>
          </a:p>
          <a:p>
            <a:pPr marL="0" indent="0">
              <a:buNone/>
            </a:pPr>
            <a:endParaRPr lang="en-US" sz="2000" u="sng" dirty="0">
              <a:cs typeface="Calibri"/>
            </a:endParaRPr>
          </a:p>
          <a:p>
            <a:pPr marL="0" indent="0">
              <a:buNone/>
            </a:pPr>
            <a:endParaRPr lang="en-US" sz="2000" dirty="0">
              <a:cs typeface="Calibri"/>
            </a:endParaRPr>
          </a:p>
          <a:p>
            <a:pPr marL="0" indent="0">
              <a:buNone/>
            </a:pPr>
            <a:endParaRPr lang="en-US" sz="2000" dirty="0">
              <a:cs typeface="Calibri"/>
            </a:endParaRPr>
          </a:p>
          <a:p>
            <a:pPr marL="0" indent="0">
              <a:buNone/>
            </a:pPr>
            <a:endParaRPr lang="en-US" sz="2000" dirty="0">
              <a:cs typeface="Calibri"/>
            </a:endParaRPr>
          </a:p>
        </p:txBody>
      </p:sp>
    </p:spTree>
    <p:extLst>
      <p:ext uri="{BB962C8B-B14F-4D97-AF65-F5344CB8AC3E}">
        <p14:creationId xmlns:p14="http://schemas.microsoft.com/office/powerpoint/2010/main" val="1354706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719538-E763-6C10-7A09-08890012C056}"/>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ea typeface="Calibri Light"/>
                <a:cs typeface="Calibri Light"/>
              </a:rPr>
              <a:t>List of Components used :</a:t>
            </a:r>
            <a:endParaRPr lang="en-US" sz="4000" dirty="0">
              <a:solidFill>
                <a:srgbClr val="FFFFFF"/>
              </a:solidFill>
            </a:endParaRPr>
          </a:p>
        </p:txBody>
      </p:sp>
      <p:sp>
        <p:nvSpPr>
          <p:cNvPr id="3" name="Content Placeholder 2">
            <a:extLst>
              <a:ext uri="{FF2B5EF4-FFF2-40B4-BE49-F238E27FC236}">
                <a16:creationId xmlns:a16="http://schemas.microsoft.com/office/drawing/2014/main" id="{F65CD85D-33BA-DEE1-7261-2FBE99CF2143}"/>
              </a:ext>
            </a:extLst>
          </p:cNvPr>
          <p:cNvSpPr>
            <a:spLocks noGrp="1"/>
          </p:cNvSpPr>
          <p:nvPr>
            <p:ph idx="1"/>
          </p:nvPr>
        </p:nvSpPr>
        <p:spPr>
          <a:xfrm>
            <a:off x="1371599" y="2318197"/>
            <a:ext cx="9724031" cy="3683358"/>
          </a:xfrm>
        </p:spPr>
        <p:txBody>
          <a:bodyPr anchor="ctr">
            <a:normAutofit/>
          </a:bodyPr>
          <a:lstStyle/>
          <a:p>
            <a:pPr marL="0" indent="0">
              <a:buNone/>
            </a:pPr>
            <a:r>
              <a:rPr lang="en-US" sz="2000" dirty="0">
                <a:ea typeface="+mn-lt"/>
                <a:cs typeface="+mn-lt"/>
              </a:rPr>
              <a:t>This project uses an Arduino and some LEDs to replicate a traffic light. It uses code as an internal timer and continues to run until you cut the Arduino's power supply.                             </a:t>
            </a:r>
            <a:endParaRPr lang="en-US" dirty="0">
              <a:ea typeface="+mn-lt"/>
              <a:cs typeface="+mn-lt"/>
            </a:endParaRPr>
          </a:p>
          <a:p>
            <a:pPr marL="342900" indent="-342900"/>
            <a:r>
              <a:rPr lang="en-US" sz="2000" u="sng" dirty="0">
                <a:ea typeface="Calibri"/>
                <a:cs typeface="Calibri"/>
              </a:rPr>
              <a:t>Arduino</a:t>
            </a:r>
          </a:p>
          <a:p>
            <a:pPr marL="342900" indent="-342900"/>
            <a:r>
              <a:rPr lang="en-US" sz="2000" u="sng" dirty="0">
                <a:ea typeface="+mn-lt"/>
                <a:cs typeface="+mn-lt"/>
              </a:rPr>
              <a:t>Breadboard</a:t>
            </a:r>
          </a:p>
          <a:p>
            <a:pPr marL="342900" indent="-342900"/>
            <a:r>
              <a:rPr lang="en-US" sz="2000" u="sng" dirty="0">
                <a:ea typeface="+mn-lt"/>
                <a:cs typeface="+mn-lt"/>
              </a:rPr>
              <a:t>Jumper Wires</a:t>
            </a:r>
          </a:p>
          <a:p>
            <a:pPr marL="342900" indent="-342900"/>
            <a:r>
              <a:rPr lang="en-US" sz="2000" u="sng" dirty="0">
                <a:ea typeface="+mn-lt"/>
                <a:cs typeface="+mn-lt"/>
              </a:rPr>
              <a:t>LEDs</a:t>
            </a:r>
          </a:p>
          <a:p>
            <a:pPr marL="342900" indent="-342900"/>
            <a:r>
              <a:rPr lang="en-US" sz="2000" u="sng" dirty="0">
                <a:ea typeface="+mn-lt"/>
                <a:cs typeface="+mn-lt"/>
              </a:rPr>
              <a:t>USB Arduino cable</a:t>
            </a:r>
          </a:p>
          <a:p>
            <a:pPr marL="342900" indent="-342900"/>
            <a:r>
              <a:rPr lang="en-US" sz="2000" u="sng" dirty="0">
                <a:ea typeface="+mn-lt"/>
                <a:cs typeface="+mn-lt"/>
              </a:rPr>
              <a:t>Resistor</a:t>
            </a:r>
          </a:p>
        </p:txBody>
      </p:sp>
    </p:spTree>
    <p:extLst>
      <p:ext uri="{BB962C8B-B14F-4D97-AF65-F5344CB8AC3E}">
        <p14:creationId xmlns:p14="http://schemas.microsoft.com/office/powerpoint/2010/main" val="4034877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8A889D-5D75-F24A-FD59-C3722A896C9A}"/>
              </a:ext>
            </a:extLst>
          </p:cNvPr>
          <p:cNvSpPr txBox="1"/>
          <p:nvPr/>
        </p:nvSpPr>
        <p:spPr>
          <a:xfrm>
            <a:off x="423797" y="486427"/>
            <a:ext cx="111043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dirty="0"/>
              <a:t>1. Arduino :</a:t>
            </a:r>
            <a:r>
              <a:rPr lang="en-US" dirty="0"/>
              <a:t>  </a:t>
            </a:r>
            <a:endParaRPr lang="en-US" dirty="0">
              <a:ea typeface="+mn-lt"/>
              <a:cs typeface="+mn-lt"/>
            </a:endParaRPr>
          </a:p>
        </p:txBody>
      </p:sp>
      <p:sp>
        <p:nvSpPr>
          <p:cNvPr id="3" name="TextBox 2">
            <a:extLst>
              <a:ext uri="{FF2B5EF4-FFF2-40B4-BE49-F238E27FC236}">
                <a16:creationId xmlns:a16="http://schemas.microsoft.com/office/drawing/2014/main" id="{B27320D4-DFF2-1494-31E1-1D472C4CD26D}"/>
              </a:ext>
            </a:extLst>
          </p:cNvPr>
          <p:cNvSpPr txBox="1"/>
          <p:nvPr/>
        </p:nvSpPr>
        <p:spPr>
          <a:xfrm>
            <a:off x="514481" y="848507"/>
            <a:ext cx="404799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Arduino board designs use a variety of microprocessors and controllers. The boards are equipped with sets of digital and analog  I/O pins that may be interfaced to breadboards and other circuits.</a:t>
            </a:r>
            <a:endParaRPr lang="en-US" dirty="0">
              <a:ea typeface="Calibri"/>
              <a:cs typeface="Calibri"/>
            </a:endParaRPr>
          </a:p>
        </p:txBody>
      </p:sp>
      <p:pic>
        <p:nvPicPr>
          <p:cNvPr id="4" name="Picture 4" descr="A picture containing electronics, circuit&#10;&#10;Description automatically generated">
            <a:extLst>
              <a:ext uri="{FF2B5EF4-FFF2-40B4-BE49-F238E27FC236}">
                <a16:creationId xmlns:a16="http://schemas.microsoft.com/office/drawing/2014/main" id="{251956C1-C7A2-3A0C-1C38-0B6E7467FB01}"/>
              </a:ext>
            </a:extLst>
          </p:cNvPr>
          <p:cNvPicPr>
            <a:picLocks noChangeAspect="1"/>
          </p:cNvPicPr>
          <p:nvPr/>
        </p:nvPicPr>
        <p:blipFill>
          <a:blip r:embed="rId2"/>
          <a:stretch>
            <a:fillRect/>
          </a:stretch>
        </p:blipFill>
        <p:spPr>
          <a:xfrm>
            <a:off x="5966564" y="400170"/>
            <a:ext cx="2743200" cy="2049332"/>
          </a:xfrm>
          <a:prstGeom prst="rect">
            <a:avLst/>
          </a:prstGeom>
        </p:spPr>
      </p:pic>
      <p:sp>
        <p:nvSpPr>
          <p:cNvPr id="5" name="TextBox 4">
            <a:extLst>
              <a:ext uri="{FF2B5EF4-FFF2-40B4-BE49-F238E27FC236}">
                <a16:creationId xmlns:a16="http://schemas.microsoft.com/office/drawing/2014/main" id="{BDA627A7-1992-2908-B383-E0F903899F0D}"/>
              </a:ext>
            </a:extLst>
          </p:cNvPr>
          <p:cNvSpPr txBox="1"/>
          <p:nvPr/>
        </p:nvSpPr>
        <p:spPr>
          <a:xfrm>
            <a:off x="375520" y="259888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dirty="0"/>
              <a:t>2. Breadboard :</a:t>
            </a:r>
          </a:p>
        </p:txBody>
      </p:sp>
      <p:sp>
        <p:nvSpPr>
          <p:cNvPr id="6" name="TextBox 5">
            <a:extLst>
              <a:ext uri="{FF2B5EF4-FFF2-40B4-BE49-F238E27FC236}">
                <a16:creationId xmlns:a16="http://schemas.microsoft.com/office/drawing/2014/main" id="{477F115F-E232-4C42-1F32-AC7F1DED0BE5}"/>
              </a:ext>
            </a:extLst>
          </p:cNvPr>
          <p:cNvSpPr txBox="1"/>
          <p:nvPr/>
        </p:nvSpPr>
        <p:spPr>
          <a:xfrm>
            <a:off x="518395" y="2960970"/>
            <a:ext cx="4663857"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A breadboard is a solderless device for temporary prototype with electronics and test circuit designs. Most electronic components in electronic circuits can be interconnected by inserting their leads or terminals into the holes and then making connections through wires where appropriate.</a:t>
            </a:r>
            <a:endParaRPr lang="en-US"/>
          </a:p>
        </p:txBody>
      </p:sp>
      <p:pic>
        <p:nvPicPr>
          <p:cNvPr id="7" name="Picture 7" descr="A picture containing text&#10;&#10;Description automatically generated">
            <a:extLst>
              <a:ext uri="{FF2B5EF4-FFF2-40B4-BE49-F238E27FC236}">
                <a16:creationId xmlns:a16="http://schemas.microsoft.com/office/drawing/2014/main" id="{24FED9B9-6C68-C90B-7152-1A0119B61FE1}"/>
              </a:ext>
            </a:extLst>
          </p:cNvPr>
          <p:cNvPicPr>
            <a:picLocks noChangeAspect="1"/>
          </p:cNvPicPr>
          <p:nvPr/>
        </p:nvPicPr>
        <p:blipFill>
          <a:blip r:embed="rId3"/>
          <a:stretch>
            <a:fillRect/>
          </a:stretch>
        </p:blipFill>
        <p:spPr>
          <a:xfrm>
            <a:off x="5977002" y="2926252"/>
            <a:ext cx="2743200" cy="2049332"/>
          </a:xfrm>
          <a:prstGeom prst="rect">
            <a:avLst/>
          </a:prstGeom>
        </p:spPr>
      </p:pic>
      <p:sp>
        <p:nvSpPr>
          <p:cNvPr id="8" name="TextBox 7">
            <a:extLst>
              <a:ext uri="{FF2B5EF4-FFF2-40B4-BE49-F238E27FC236}">
                <a16:creationId xmlns:a16="http://schemas.microsoft.com/office/drawing/2014/main" id="{892CC1B2-D394-3EE7-EA51-7AB789D05CCE}"/>
              </a:ext>
            </a:extLst>
          </p:cNvPr>
          <p:cNvSpPr txBox="1"/>
          <p:nvPr/>
        </p:nvSpPr>
        <p:spPr>
          <a:xfrm>
            <a:off x="421188" y="498274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dirty="0"/>
              <a:t>3. Jumping wires :</a:t>
            </a:r>
          </a:p>
        </p:txBody>
      </p:sp>
      <p:sp>
        <p:nvSpPr>
          <p:cNvPr id="9" name="TextBox 8">
            <a:extLst>
              <a:ext uri="{FF2B5EF4-FFF2-40B4-BE49-F238E27FC236}">
                <a16:creationId xmlns:a16="http://schemas.microsoft.com/office/drawing/2014/main" id="{DB921FCD-9714-2F7D-D1C1-87C5946DBED3}"/>
              </a:ext>
            </a:extLst>
          </p:cNvPr>
          <p:cNvSpPr txBox="1"/>
          <p:nvPr/>
        </p:nvSpPr>
        <p:spPr>
          <a:xfrm>
            <a:off x="517742" y="5319386"/>
            <a:ext cx="454903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Jumper wire are used to connect on/with a breadboard or other prototype or test circuit, internally or with other equipment or components, without soldering.</a:t>
            </a:r>
            <a:endParaRPr lang="en-US" dirty="0"/>
          </a:p>
        </p:txBody>
      </p:sp>
      <p:pic>
        <p:nvPicPr>
          <p:cNvPr id="10" name="Picture 10" descr="A picture containing cable, electronics, connector&#10;&#10;Description automatically generated">
            <a:extLst>
              <a:ext uri="{FF2B5EF4-FFF2-40B4-BE49-F238E27FC236}">
                <a16:creationId xmlns:a16="http://schemas.microsoft.com/office/drawing/2014/main" id="{567C8189-9870-EAF7-2FF7-D5AFC519B6F3}"/>
              </a:ext>
            </a:extLst>
          </p:cNvPr>
          <p:cNvPicPr>
            <a:picLocks noChangeAspect="1"/>
          </p:cNvPicPr>
          <p:nvPr/>
        </p:nvPicPr>
        <p:blipFill>
          <a:blip r:embed="rId4"/>
          <a:stretch>
            <a:fillRect/>
          </a:stretch>
        </p:blipFill>
        <p:spPr>
          <a:xfrm>
            <a:off x="5977002" y="5233129"/>
            <a:ext cx="2795391" cy="1454346"/>
          </a:xfrm>
          <a:prstGeom prst="rect">
            <a:avLst/>
          </a:prstGeom>
        </p:spPr>
      </p:pic>
    </p:spTree>
    <p:extLst>
      <p:ext uri="{BB962C8B-B14F-4D97-AF65-F5344CB8AC3E}">
        <p14:creationId xmlns:p14="http://schemas.microsoft.com/office/powerpoint/2010/main" val="1545358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755855-C190-DD60-39BF-0E5254A18699}"/>
              </a:ext>
            </a:extLst>
          </p:cNvPr>
          <p:cNvSpPr txBox="1"/>
          <p:nvPr/>
        </p:nvSpPr>
        <p:spPr>
          <a:xfrm>
            <a:off x="517742" y="20459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dirty="0"/>
              <a:t>4.LEDs : </a:t>
            </a:r>
          </a:p>
        </p:txBody>
      </p:sp>
      <p:sp>
        <p:nvSpPr>
          <p:cNvPr id="3" name="TextBox 2">
            <a:extLst>
              <a:ext uri="{FF2B5EF4-FFF2-40B4-BE49-F238E27FC236}">
                <a16:creationId xmlns:a16="http://schemas.microsoft.com/office/drawing/2014/main" id="{14CE1AEE-F7E2-0902-486A-D9D31EC20523}"/>
              </a:ext>
            </a:extLst>
          </p:cNvPr>
          <p:cNvSpPr txBox="1"/>
          <p:nvPr/>
        </p:nvSpPr>
        <p:spPr>
          <a:xfrm>
            <a:off x="632565" y="569934"/>
            <a:ext cx="426719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Visible LEDs are used in many electronic devices as indicator lamps, in automobiles as rear-window and brake lights, and on billboards and signs as alphanumeric displays or even full-</a:t>
            </a:r>
            <a:r>
              <a:rPr lang="en-US" dirty="0" err="1">
                <a:ea typeface="+mn-lt"/>
                <a:cs typeface="+mn-lt"/>
              </a:rPr>
              <a:t>colour</a:t>
            </a:r>
            <a:r>
              <a:rPr lang="en-US" dirty="0">
                <a:ea typeface="+mn-lt"/>
                <a:cs typeface="+mn-lt"/>
              </a:rPr>
              <a:t> </a:t>
            </a:r>
            <a:r>
              <a:rPr lang="en-US" dirty="0" err="1">
                <a:ea typeface="+mn-lt"/>
                <a:cs typeface="+mn-lt"/>
              </a:rPr>
              <a:t>posters.The</a:t>
            </a:r>
            <a:r>
              <a:rPr lang="en-US" dirty="0">
                <a:ea typeface="+mn-lt"/>
                <a:cs typeface="+mn-lt"/>
              </a:rPr>
              <a:t> LEDs used in the project are basic 5mm LEDs of Red, Yellow and Green colors</a:t>
            </a:r>
            <a:endParaRPr lang="en-US" dirty="0"/>
          </a:p>
        </p:txBody>
      </p:sp>
      <p:pic>
        <p:nvPicPr>
          <p:cNvPr id="4" name="Picture 4" descr="A picture containing floor&#10;&#10;Description automatically generated">
            <a:extLst>
              <a:ext uri="{FF2B5EF4-FFF2-40B4-BE49-F238E27FC236}">
                <a16:creationId xmlns:a16="http://schemas.microsoft.com/office/drawing/2014/main" id="{C24EE997-B748-59BE-7799-60DC1BEED38B}"/>
              </a:ext>
            </a:extLst>
          </p:cNvPr>
          <p:cNvPicPr>
            <a:picLocks noChangeAspect="1"/>
          </p:cNvPicPr>
          <p:nvPr/>
        </p:nvPicPr>
        <p:blipFill>
          <a:blip r:embed="rId2"/>
          <a:stretch>
            <a:fillRect/>
          </a:stretch>
        </p:blipFill>
        <p:spPr>
          <a:xfrm>
            <a:off x="6300591" y="514993"/>
            <a:ext cx="3306871" cy="1757058"/>
          </a:xfrm>
          <a:prstGeom prst="rect">
            <a:avLst/>
          </a:prstGeom>
        </p:spPr>
      </p:pic>
      <p:sp>
        <p:nvSpPr>
          <p:cNvPr id="5" name="TextBox 4">
            <a:extLst>
              <a:ext uri="{FF2B5EF4-FFF2-40B4-BE49-F238E27FC236}">
                <a16:creationId xmlns:a16="http://schemas.microsoft.com/office/drawing/2014/main" id="{36310C5D-DF4C-EBB1-BE42-4D4B1E637857}"/>
              </a:ext>
            </a:extLst>
          </p:cNvPr>
          <p:cNvSpPr txBox="1"/>
          <p:nvPr/>
        </p:nvSpPr>
        <p:spPr>
          <a:xfrm>
            <a:off x="517742" y="25427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dirty="0">
                <a:ea typeface="Calibri"/>
                <a:cs typeface="Calibri"/>
              </a:rPr>
              <a:t>5. Arduino USB cable :</a:t>
            </a:r>
            <a:endParaRPr lang="en-US" dirty="0">
              <a:ea typeface="Calibri"/>
              <a:cs typeface="Calibri"/>
            </a:endParaRPr>
          </a:p>
        </p:txBody>
      </p:sp>
      <p:sp>
        <p:nvSpPr>
          <p:cNvPr id="6" name="TextBox 5">
            <a:extLst>
              <a:ext uri="{FF2B5EF4-FFF2-40B4-BE49-F238E27FC236}">
                <a16:creationId xmlns:a16="http://schemas.microsoft.com/office/drawing/2014/main" id="{CDCC623F-6DDB-73D0-9D7B-5E4547992E53}"/>
              </a:ext>
            </a:extLst>
          </p:cNvPr>
          <p:cNvSpPr txBox="1"/>
          <p:nvPr/>
        </p:nvSpPr>
        <p:spPr>
          <a:xfrm>
            <a:off x="517742" y="441124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dirty="0"/>
              <a:t>6. Resistor(220 ohm) :</a:t>
            </a:r>
            <a:endParaRPr lang="en-US" u="sng" dirty="0">
              <a:ea typeface="Calibri"/>
              <a:cs typeface="Calibri"/>
            </a:endParaRPr>
          </a:p>
        </p:txBody>
      </p:sp>
      <p:pic>
        <p:nvPicPr>
          <p:cNvPr id="7" name="Picture 7">
            <a:extLst>
              <a:ext uri="{FF2B5EF4-FFF2-40B4-BE49-F238E27FC236}">
                <a16:creationId xmlns:a16="http://schemas.microsoft.com/office/drawing/2014/main" id="{BA74CD22-7AB2-4002-67EF-82C4338E7DCB}"/>
              </a:ext>
            </a:extLst>
          </p:cNvPr>
          <p:cNvPicPr>
            <a:picLocks noChangeAspect="1"/>
          </p:cNvPicPr>
          <p:nvPr/>
        </p:nvPicPr>
        <p:blipFill>
          <a:blip r:embed="rId3"/>
          <a:stretch>
            <a:fillRect/>
          </a:stretch>
        </p:blipFill>
        <p:spPr>
          <a:xfrm>
            <a:off x="6331907" y="2540033"/>
            <a:ext cx="3306871" cy="1924072"/>
          </a:xfrm>
          <a:prstGeom prst="rect">
            <a:avLst/>
          </a:prstGeom>
        </p:spPr>
      </p:pic>
      <p:sp>
        <p:nvSpPr>
          <p:cNvPr id="8" name="TextBox 7">
            <a:extLst>
              <a:ext uri="{FF2B5EF4-FFF2-40B4-BE49-F238E27FC236}">
                <a16:creationId xmlns:a16="http://schemas.microsoft.com/office/drawing/2014/main" id="{63075BDB-3183-FB6B-C5B8-2DE59757579A}"/>
              </a:ext>
            </a:extLst>
          </p:cNvPr>
          <p:cNvSpPr txBox="1"/>
          <p:nvPr/>
        </p:nvSpPr>
        <p:spPr>
          <a:xfrm>
            <a:off x="691932" y="2904863"/>
            <a:ext cx="413149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This cable is used to interface any of the Arduino board with your computer, you can also connect your USB printer, scanner, and more to your computer.</a:t>
            </a:r>
            <a:endParaRPr lang="en-US" dirty="0"/>
          </a:p>
        </p:txBody>
      </p:sp>
      <p:sp>
        <p:nvSpPr>
          <p:cNvPr id="9" name="TextBox 8">
            <a:extLst>
              <a:ext uri="{FF2B5EF4-FFF2-40B4-BE49-F238E27FC236}">
                <a16:creationId xmlns:a16="http://schemas.microsoft.com/office/drawing/2014/main" id="{27C49439-028A-A707-B3AF-3C37F0893FF7}"/>
              </a:ext>
            </a:extLst>
          </p:cNvPr>
          <p:cNvSpPr txBox="1"/>
          <p:nvPr/>
        </p:nvSpPr>
        <p:spPr>
          <a:xfrm>
            <a:off x="688671" y="4864013"/>
            <a:ext cx="425676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purpose of the resistor is to restrict the amount of current that flows through the resistor into the LED, to a level that the Arduino CAN supply.</a:t>
            </a:r>
            <a:endParaRPr lang="en-US" dirty="0"/>
          </a:p>
        </p:txBody>
      </p:sp>
      <p:pic>
        <p:nvPicPr>
          <p:cNvPr id="10" name="Picture 10">
            <a:extLst>
              <a:ext uri="{FF2B5EF4-FFF2-40B4-BE49-F238E27FC236}">
                <a16:creationId xmlns:a16="http://schemas.microsoft.com/office/drawing/2014/main" id="{EC73AB3E-BE39-DE5A-B71D-34C16ACCC3AA}"/>
              </a:ext>
            </a:extLst>
          </p:cNvPr>
          <p:cNvPicPr>
            <a:picLocks noChangeAspect="1"/>
          </p:cNvPicPr>
          <p:nvPr/>
        </p:nvPicPr>
        <p:blipFill>
          <a:blip r:embed="rId4"/>
          <a:stretch>
            <a:fillRect/>
          </a:stretch>
        </p:blipFill>
        <p:spPr>
          <a:xfrm>
            <a:off x="6334320" y="4707568"/>
            <a:ext cx="3302043" cy="1847850"/>
          </a:xfrm>
          <a:prstGeom prst="rect">
            <a:avLst/>
          </a:prstGeom>
        </p:spPr>
      </p:pic>
    </p:spTree>
    <p:extLst>
      <p:ext uri="{BB962C8B-B14F-4D97-AF65-F5344CB8AC3E}">
        <p14:creationId xmlns:p14="http://schemas.microsoft.com/office/powerpoint/2010/main" val="4247333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D6D361-F65F-4525-9918-12267CE8ED79}"/>
              </a:ext>
            </a:extLst>
          </p:cNvPr>
          <p:cNvSpPr txBox="1"/>
          <p:nvPr/>
        </p:nvSpPr>
        <p:spPr>
          <a:xfrm>
            <a:off x="1048872" y="484094"/>
            <a:ext cx="3836894" cy="3231654"/>
          </a:xfrm>
          <a:prstGeom prst="rect">
            <a:avLst/>
          </a:prstGeom>
          <a:noFill/>
        </p:spPr>
        <p:txBody>
          <a:bodyPr wrap="square" rtlCol="0">
            <a:spAutoFit/>
          </a:bodyPr>
          <a:lstStyle/>
          <a:p>
            <a:r>
              <a:rPr lang="en-IN" sz="1200" dirty="0"/>
              <a:t>//VLSI group project</a:t>
            </a:r>
          </a:p>
          <a:p>
            <a:r>
              <a:rPr lang="en-IN" sz="1200" dirty="0"/>
              <a:t>//19T6012 </a:t>
            </a:r>
            <a:r>
              <a:rPr lang="en-IN" sz="1200" dirty="0" err="1"/>
              <a:t>Arushi</a:t>
            </a:r>
            <a:r>
              <a:rPr lang="en-IN" sz="1200" dirty="0"/>
              <a:t> Sinha</a:t>
            </a:r>
          </a:p>
          <a:p>
            <a:r>
              <a:rPr lang="en-IN" sz="1200" dirty="0"/>
              <a:t>//19T6013 Aum Mishra</a:t>
            </a:r>
          </a:p>
          <a:p>
            <a:r>
              <a:rPr lang="en-IN" sz="1200" dirty="0"/>
              <a:t>//19T6045 Prashant sahu</a:t>
            </a:r>
          </a:p>
          <a:p>
            <a:r>
              <a:rPr lang="en-IN" sz="1200" dirty="0"/>
              <a:t>//19T6082 </a:t>
            </a:r>
            <a:r>
              <a:rPr lang="en-IN" sz="1200" dirty="0" err="1"/>
              <a:t>Prerna</a:t>
            </a:r>
            <a:r>
              <a:rPr lang="en-IN" sz="1200" dirty="0"/>
              <a:t> Sharma</a:t>
            </a:r>
          </a:p>
          <a:p>
            <a:endParaRPr lang="en-IN" sz="1200" dirty="0"/>
          </a:p>
          <a:p>
            <a:r>
              <a:rPr lang="en-IN" sz="1200" dirty="0"/>
              <a:t>Code:</a:t>
            </a:r>
          </a:p>
          <a:p>
            <a:endParaRPr lang="en-IN" sz="1200" dirty="0"/>
          </a:p>
          <a:p>
            <a:endParaRPr lang="en-IN" sz="1200" dirty="0"/>
          </a:p>
          <a:p>
            <a:r>
              <a:rPr lang="en-IN" sz="1200" dirty="0"/>
              <a:t>void setup() {</a:t>
            </a:r>
          </a:p>
          <a:p>
            <a:r>
              <a:rPr lang="en-IN" sz="1200" dirty="0"/>
              <a:t>  // put your setup code here, to run once:</a:t>
            </a:r>
          </a:p>
          <a:p>
            <a:r>
              <a:rPr lang="en-IN" sz="1200" dirty="0"/>
              <a:t>  </a:t>
            </a:r>
            <a:r>
              <a:rPr lang="en-IN" sz="1200" dirty="0" err="1"/>
              <a:t>pinMode</a:t>
            </a:r>
            <a:r>
              <a:rPr lang="en-IN" sz="1200" dirty="0"/>
              <a:t>(8,OUTPUT); //RED</a:t>
            </a:r>
          </a:p>
          <a:p>
            <a:r>
              <a:rPr lang="en-IN" sz="1200" dirty="0"/>
              <a:t>  </a:t>
            </a:r>
            <a:r>
              <a:rPr lang="en-IN" sz="1200" dirty="0" err="1"/>
              <a:t>pinMode</a:t>
            </a:r>
            <a:r>
              <a:rPr lang="en-IN" sz="1200" dirty="0"/>
              <a:t>(10,OUTPUT); //YELLOW</a:t>
            </a:r>
          </a:p>
          <a:p>
            <a:r>
              <a:rPr lang="en-IN" sz="1200" dirty="0"/>
              <a:t>  </a:t>
            </a:r>
            <a:r>
              <a:rPr lang="en-IN" sz="1200" dirty="0" err="1"/>
              <a:t>pinMode</a:t>
            </a:r>
            <a:r>
              <a:rPr lang="en-IN" sz="1200" dirty="0"/>
              <a:t>(12,OUTPUT); //GREEN</a:t>
            </a:r>
          </a:p>
          <a:p>
            <a:r>
              <a:rPr lang="en-IN" sz="1200" dirty="0"/>
              <a:t>}</a:t>
            </a:r>
          </a:p>
          <a:p>
            <a:endParaRPr lang="en-IN" sz="1200" dirty="0"/>
          </a:p>
          <a:p>
            <a:endParaRPr lang="en-IN" sz="1200" dirty="0"/>
          </a:p>
        </p:txBody>
      </p:sp>
      <p:sp>
        <p:nvSpPr>
          <p:cNvPr id="3" name="TextBox 2">
            <a:extLst>
              <a:ext uri="{FF2B5EF4-FFF2-40B4-BE49-F238E27FC236}">
                <a16:creationId xmlns:a16="http://schemas.microsoft.com/office/drawing/2014/main" id="{68856DC5-AF82-4978-805F-E5B09FC488FC}"/>
              </a:ext>
            </a:extLst>
          </p:cNvPr>
          <p:cNvSpPr txBox="1"/>
          <p:nvPr/>
        </p:nvSpPr>
        <p:spPr>
          <a:xfrm>
            <a:off x="6338047" y="160928"/>
            <a:ext cx="4589929" cy="6555641"/>
          </a:xfrm>
          <a:prstGeom prst="rect">
            <a:avLst/>
          </a:prstGeom>
          <a:noFill/>
        </p:spPr>
        <p:txBody>
          <a:bodyPr wrap="square" rtlCol="0">
            <a:spAutoFit/>
          </a:bodyPr>
          <a:lstStyle/>
          <a:p>
            <a:r>
              <a:rPr lang="en-IN" sz="1200" dirty="0"/>
              <a:t>void loop() {</a:t>
            </a:r>
          </a:p>
          <a:p>
            <a:r>
              <a:rPr lang="en-IN" sz="1200" dirty="0"/>
              <a:t>  // put your main code here, to run repeatedly:</a:t>
            </a:r>
          </a:p>
          <a:p>
            <a:r>
              <a:rPr lang="en-IN" sz="1200" dirty="0"/>
              <a:t>  </a:t>
            </a:r>
            <a:r>
              <a:rPr lang="en-IN" sz="1200" dirty="0" err="1"/>
              <a:t>digitalWrite</a:t>
            </a:r>
            <a:r>
              <a:rPr lang="en-IN" sz="1200" dirty="0"/>
              <a:t>(8,HIGH); // turn on red </a:t>
            </a:r>
            <a:r>
              <a:rPr lang="en-IN" sz="1200" dirty="0" err="1"/>
              <a:t>ligh</a:t>
            </a:r>
            <a:r>
              <a:rPr lang="en-IN" sz="1200" dirty="0"/>
              <a:t> for 3sec</a:t>
            </a:r>
          </a:p>
          <a:p>
            <a:r>
              <a:rPr lang="en-IN" sz="1200" dirty="0"/>
              <a:t>  delay(3000);</a:t>
            </a:r>
          </a:p>
          <a:p>
            <a:r>
              <a:rPr lang="en-IN" sz="1200" dirty="0"/>
              <a:t>  </a:t>
            </a:r>
            <a:r>
              <a:rPr lang="en-IN" sz="1200" dirty="0" err="1"/>
              <a:t>digitalWrite</a:t>
            </a:r>
            <a:r>
              <a:rPr lang="en-IN" sz="1200" dirty="0"/>
              <a:t>(8,LOW); // turn off red light</a:t>
            </a:r>
          </a:p>
          <a:p>
            <a:r>
              <a:rPr lang="en-IN" sz="1200" dirty="0"/>
              <a:t>  </a:t>
            </a:r>
          </a:p>
          <a:p>
            <a:r>
              <a:rPr lang="en-IN" sz="1200" dirty="0"/>
              <a:t>  </a:t>
            </a:r>
            <a:r>
              <a:rPr lang="en-IN" sz="1200" dirty="0" err="1"/>
              <a:t>digitalWrite</a:t>
            </a:r>
            <a:r>
              <a:rPr lang="en-IN" sz="1200" dirty="0"/>
              <a:t>(10,HIGH); // turn on yellow light for 1sec</a:t>
            </a:r>
          </a:p>
          <a:p>
            <a:r>
              <a:rPr lang="en-IN" sz="1200" dirty="0"/>
              <a:t>  delay(1000);</a:t>
            </a:r>
          </a:p>
          <a:p>
            <a:r>
              <a:rPr lang="en-IN" sz="1200" dirty="0"/>
              <a:t>  </a:t>
            </a:r>
          </a:p>
          <a:p>
            <a:endParaRPr lang="en-IN" sz="1200" dirty="0"/>
          </a:p>
          <a:p>
            <a:r>
              <a:rPr lang="en-IN" sz="1200" dirty="0"/>
              <a:t>  </a:t>
            </a:r>
            <a:r>
              <a:rPr lang="en-IN" sz="1200" dirty="0" err="1"/>
              <a:t>digitalWrite</a:t>
            </a:r>
            <a:r>
              <a:rPr lang="en-IN" sz="1200" dirty="0"/>
              <a:t>(10,LOW); // turn off yellow light </a:t>
            </a:r>
          </a:p>
          <a:p>
            <a:endParaRPr lang="en-IN" sz="1200" dirty="0"/>
          </a:p>
          <a:p>
            <a:r>
              <a:rPr lang="en-IN" sz="1200" dirty="0"/>
              <a:t>  </a:t>
            </a:r>
            <a:r>
              <a:rPr lang="en-IN" sz="1200" dirty="0" err="1"/>
              <a:t>digitalWrite</a:t>
            </a:r>
            <a:r>
              <a:rPr lang="en-IN" sz="1200" dirty="0"/>
              <a:t>(12,HIGH); // turn on green </a:t>
            </a:r>
            <a:r>
              <a:rPr lang="en-IN" sz="1200" dirty="0" err="1"/>
              <a:t>ligh</a:t>
            </a:r>
            <a:r>
              <a:rPr lang="en-IN" sz="1200" dirty="0"/>
              <a:t> for 3sec</a:t>
            </a:r>
          </a:p>
          <a:p>
            <a:r>
              <a:rPr lang="en-IN" sz="1200" dirty="0"/>
              <a:t>  delay(3000);</a:t>
            </a:r>
          </a:p>
          <a:p>
            <a:r>
              <a:rPr lang="en-IN" sz="1200" dirty="0"/>
              <a:t>  </a:t>
            </a:r>
            <a:r>
              <a:rPr lang="en-IN" sz="1200" dirty="0" err="1"/>
              <a:t>digitalWrite</a:t>
            </a:r>
            <a:r>
              <a:rPr lang="en-IN" sz="1200" dirty="0"/>
              <a:t>(12,LOW); // turn off green light </a:t>
            </a:r>
          </a:p>
          <a:p>
            <a:r>
              <a:rPr lang="en-IN" sz="1200" dirty="0"/>
              <a:t>  delay(500);</a:t>
            </a:r>
          </a:p>
          <a:p>
            <a:endParaRPr lang="en-IN" sz="1200" dirty="0"/>
          </a:p>
          <a:p>
            <a:r>
              <a:rPr lang="en-IN" sz="1200" dirty="0"/>
              <a:t>  //blink</a:t>
            </a:r>
          </a:p>
          <a:p>
            <a:r>
              <a:rPr lang="en-IN" sz="1200" dirty="0"/>
              <a:t>  </a:t>
            </a:r>
            <a:r>
              <a:rPr lang="en-IN" sz="1200" dirty="0" err="1"/>
              <a:t>digitalWrite</a:t>
            </a:r>
            <a:r>
              <a:rPr lang="en-IN" sz="1200" dirty="0"/>
              <a:t>(12,HIGH); // turn on green light for .5sec ---1</a:t>
            </a:r>
          </a:p>
          <a:p>
            <a:r>
              <a:rPr lang="en-IN" sz="1200" dirty="0"/>
              <a:t>  delay(500);</a:t>
            </a:r>
          </a:p>
          <a:p>
            <a:r>
              <a:rPr lang="en-IN" sz="1200" dirty="0"/>
              <a:t>  </a:t>
            </a:r>
            <a:r>
              <a:rPr lang="en-IN" sz="1200" dirty="0" err="1"/>
              <a:t>digitalWrite</a:t>
            </a:r>
            <a:r>
              <a:rPr lang="en-IN" sz="1200" dirty="0"/>
              <a:t>(12,LOW); // turn off green light </a:t>
            </a:r>
          </a:p>
          <a:p>
            <a:r>
              <a:rPr lang="en-IN" sz="1200" dirty="0"/>
              <a:t>  delay(500);</a:t>
            </a:r>
          </a:p>
          <a:p>
            <a:endParaRPr lang="en-IN" sz="1200" dirty="0"/>
          </a:p>
          <a:p>
            <a:r>
              <a:rPr lang="en-IN" sz="1200" dirty="0"/>
              <a:t>  </a:t>
            </a:r>
            <a:r>
              <a:rPr lang="en-IN" sz="1200" dirty="0" err="1"/>
              <a:t>digitalWrite</a:t>
            </a:r>
            <a:r>
              <a:rPr lang="en-IN" sz="1200" dirty="0"/>
              <a:t>(12,HIGH); // turn on green light for .5sec ---2</a:t>
            </a:r>
          </a:p>
          <a:p>
            <a:r>
              <a:rPr lang="en-IN" sz="1200" dirty="0"/>
              <a:t>  delay(500);</a:t>
            </a:r>
          </a:p>
          <a:p>
            <a:r>
              <a:rPr lang="en-IN" sz="1200" dirty="0"/>
              <a:t>  </a:t>
            </a:r>
            <a:r>
              <a:rPr lang="en-IN" sz="1200" dirty="0" err="1"/>
              <a:t>digitalWrite</a:t>
            </a:r>
            <a:r>
              <a:rPr lang="en-IN" sz="1200" dirty="0"/>
              <a:t>(12,LOW); // turn off green light </a:t>
            </a:r>
          </a:p>
          <a:p>
            <a:r>
              <a:rPr lang="en-IN" sz="1200" dirty="0"/>
              <a:t>  delay(500);</a:t>
            </a:r>
          </a:p>
          <a:p>
            <a:endParaRPr lang="en-IN" sz="1200" dirty="0"/>
          </a:p>
          <a:p>
            <a:r>
              <a:rPr lang="en-IN" sz="1200" dirty="0"/>
              <a:t>  </a:t>
            </a:r>
            <a:r>
              <a:rPr lang="en-IN" sz="1200" dirty="0" err="1"/>
              <a:t>digitalWrite</a:t>
            </a:r>
            <a:r>
              <a:rPr lang="en-IN" sz="1200" dirty="0"/>
              <a:t>(12,HIGH); // turn on green light for .5sec ---3</a:t>
            </a:r>
          </a:p>
          <a:p>
            <a:r>
              <a:rPr lang="en-IN" sz="1200" dirty="0"/>
              <a:t>  delay(500);</a:t>
            </a:r>
          </a:p>
          <a:p>
            <a:r>
              <a:rPr lang="en-IN" sz="1200" dirty="0"/>
              <a:t>  </a:t>
            </a:r>
            <a:r>
              <a:rPr lang="en-IN" sz="1200" dirty="0" err="1"/>
              <a:t>digitalWrite</a:t>
            </a:r>
            <a:r>
              <a:rPr lang="en-IN" sz="1200" dirty="0"/>
              <a:t>(12,LOW); // turn off green light </a:t>
            </a:r>
          </a:p>
          <a:p>
            <a:r>
              <a:rPr lang="en-IN" sz="1200" dirty="0"/>
              <a:t>  delay(1000);</a:t>
            </a:r>
          </a:p>
          <a:p>
            <a:endParaRPr lang="en-IN" sz="1200" dirty="0"/>
          </a:p>
          <a:p>
            <a:r>
              <a:rPr lang="en-IN" sz="1200" dirty="0"/>
              <a:t>}</a:t>
            </a:r>
          </a:p>
          <a:p>
            <a:endParaRPr lang="en-IN" sz="1200" dirty="0"/>
          </a:p>
        </p:txBody>
      </p:sp>
    </p:spTree>
    <p:extLst>
      <p:ext uri="{BB962C8B-B14F-4D97-AF65-F5344CB8AC3E}">
        <p14:creationId xmlns:p14="http://schemas.microsoft.com/office/powerpoint/2010/main" val="1836922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DD6C2B-C7AC-2B91-61E3-A8E41226110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ea typeface="Calibri Light"/>
                <a:cs typeface="Calibri Light"/>
              </a:rPr>
              <a:t>Final Project Model :</a:t>
            </a:r>
            <a:endParaRPr lang="en-US" sz="4000" dirty="0">
              <a:solidFill>
                <a:srgbClr val="FFFFFF"/>
              </a:solidFill>
            </a:endParaRPr>
          </a:p>
        </p:txBody>
      </p:sp>
      <p:pic>
        <p:nvPicPr>
          <p:cNvPr id="4" name="Picture 4" descr="A picture containing text, table, wooden&#10;&#10;Description automatically generated">
            <a:extLst>
              <a:ext uri="{FF2B5EF4-FFF2-40B4-BE49-F238E27FC236}">
                <a16:creationId xmlns:a16="http://schemas.microsoft.com/office/drawing/2014/main" id="{F1E4F472-3A6E-4BAB-F7DC-28D6ACE33B94}"/>
              </a:ext>
            </a:extLst>
          </p:cNvPr>
          <p:cNvPicPr>
            <a:picLocks noGrp="1" noChangeAspect="1"/>
          </p:cNvPicPr>
          <p:nvPr>
            <p:ph idx="1"/>
          </p:nvPr>
        </p:nvPicPr>
        <p:blipFill>
          <a:blip r:embed="rId2"/>
          <a:stretch>
            <a:fillRect/>
          </a:stretch>
        </p:blipFill>
        <p:spPr>
          <a:xfrm>
            <a:off x="550850" y="2025923"/>
            <a:ext cx="5989772" cy="4539300"/>
          </a:xfrm>
        </p:spPr>
      </p:pic>
      <p:pic>
        <p:nvPicPr>
          <p:cNvPr id="5" name="Picture 5" descr="Diagram&#10;&#10;Description automatically generated">
            <a:extLst>
              <a:ext uri="{FF2B5EF4-FFF2-40B4-BE49-F238E27FC236}">
                <a16:creationId xmlns:a16="http://schemas.microsoft.com/office/drawing/2014/main" id="{BC8E9E7A-66F2-70C1-B726-A4E5F97AC04A}"/>
              </a:ext>
            </a:extLst>
          </p:cNvPr>
          <p:cNvPicPr>
            <a:picLocks noChangeAspect="1"/>
          </p:cNvPicPr>
          <p:nvPr/>
        </p:nvPicPr>
        <p:blipFill>
          <a:blip r:embed="rId3"/>
          <a:stretch>
            <a:fillRect/>
          </a:stretch>
        </p:blipFill>
        <p:spPr>
          <a:xfrm>
            <a:off x="6780756" y="2028454"/>
            <a:ext cx="5039638" cy="4638244"/>
          </a:xfrm>
          <a:prstGeom prst="rect">
            <a:avLst/>
          </a:prstGeom>
        </p:spPr>
      </p:pic>
    </p:spTree>
    <p:extLst>
      <p:ext uri="{BB962C8B-B14F-4D97-AF65-F5344CB8AC3E}">
        <p14:creationId xmlns:p14="http://schemas.microsoft.com/office/powerpoint/2010/main" val="122088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BF7D105-3287-878B-3003-7D881B5516F1}"/>
              </a:ext>
            </a:extLst>
          </p:cNvPr>
          <p:cNvSpPr txBox="1"/>
          <p:nvPr/>
        </p:nvSpPr>
        <p:spPr>
          <a:xfrm>
            <a:off x="4810259" y="649480"/>
            <a:ext cx="6555347" cy="554604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endParaRPr lang="en-US" sz="2000" dirty="0">
              <a:ea typeface="Calibri"/>
              <a:cs typeface="Calibri"/>
            </a:endParaRPr>
          </a:p>
        </p:txBody>
      </p:sp>
      <p:sp>
        <p:nvSpPr>
          <p:cNvPr id="3" name="TextBox 2">
            <a:extLst>
              <a:ext uri="{FF2B5EF4-FFF2-40B4-BE49-F238E27FC236}">
                <a16:creationId xmlns:a16="http://schemas.microsoft.com/office/drawing/2014/main" id="{24749B9E-F25F-0A44-E614-BCDCC7F564F5}"/>
              </a:ext>
            </a:extLst>
          </p:cNvPr>
          <p:cNvSpPr txBox="1"/>
          <p:nvPr/>
        </p:nvSpPr>
        <p:spPr>
          <a:xfrm>
            <a:off x="5483138" y="698626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ea typeface="Calibri"/>
              <a:cs typeface="Calibri"/>
            </a:endParaRPr>
          </a:p>
        </p:txBody>
      </p:sp>
      <p:sp>
        <p:nvSpPr>
          <p:cNvPr id="4" name="TextBox 3">
            <a:extLst>
              <a:ext uri="{FF2B5EF4-FFF2-40B4-BE49-F238E27FC236}">
                <a16:creationId xmlns:a16="http://schemas.microsoft.com/office/drawing/2014/main" id="{8568C66F-8C23-849C-8467-4526EF2B9C9D}"/>
              </a:ext>
            </a:extLst>
          </p:cNvPr>
          <p:cNvSpPr txBox="1"/>
          <p:nvPr/>
        </p:nvSpPr>
        <p:spPr>
          <a:xfrm>
            <a:off x="187630" y="3026862"/>
            <a:ext cx="41314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bg1"/>
                </a:solidFill>
                <a:latin typeface="Franklin Gothic"/>
                <a:ea typeface="Calibri"/>
                <a:cs typeface="Calibri"/>
              </a:rPr>
              <a:t>Roles and Responsibilities</a:t>
            </a:r>
          </a:p>
        </p:txBody>
      </p:sp>
      <p:sp>
        <p:nvSpPr>
          <p:cNvPr id="5" name="TextBox 4">
            <a:extLst>
              <a:ext uri="{FF2B5EF4-FFF2-40B4-BE49-F238E27FC236}">
                <a16:creationId xmlns:a16="http://schemas.microsoft.com/office/drawing/2014/main" id="{BCDDEF49-11F3-0BC0-BC5B-A9957922F26D}"/>
              </a:ext>
            </a:extLst>
          </p:cNvPr>
          <p:cNvSpPr txBox="1"/>
          <p:nvPr/>
        </p:nvSpPr>
        <p:spPr>
          <a:xfrm>
            <a:off x="4578915" y="6677025"/>
            <a:ext cx="51962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u="sng" dirty="0">
              <a:solidFill>
                <a:srgbClr val="FF0000"/>
              </a:solidFill>
              <a:ea typeface="Calibri"/>
              <a:cs typeface="Calibri"/>
            </a:endParaRPr>
          </a:p>
        </p:txBody>
      </p:sp>
      <p:sp>
        <p:nvSpPr>
          <p:cNvPr id="6" name="TextBox 5">
            <a:extLst>
              <a:ext uri="{FF2B5EF4-FFF2-40B4-BE49-F238E27FC236}">
                <a16:creationId xmlns:a16="http://schemas.microsoft.com/office/drawing/2014/main" id="{A73A0687-1383-FF13-C455-988C40DC64A8}"/>
              </a:ext>
            </a:extLst>
          </p:cNvPr>
          <p:cNvSpPr txBox="1"/>
          <p:nvPr/>
        </p:nvSpPr>
        <p:spPr>
          <a:xfrm>
            <a:off x="4544338" y="2018255"/>
            <a:ext cx="8766128"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Calibri"/>
                <a:cs typeface="Calibri"/>
              </a:rPr>
              <a:t>1. </a:t>
            </a:r>
            <a:r>
              <a:rPr lang="en-US" sz="2000" b="1" u="sng" dirty="0">
                <a:ea typeface="Calibri"/>
                <a:cs typeface="Calibri"/>
              </a:rPr>
              <a:t>19T6012 - Arushi Sinha :</a:t>
            </a:r>
            <a:r>
              <a:rPr lang="en-US" sz="2000" b="1" dirty="0">
                <a:ea typeface="Calibri"/>
                <a:cs typeface="Calibri"/>
              </a:rPr>
              <a:t>        Presentation + Software </a:t>
            </a:r>
          </a:p>
          <a:p>
            <a:endParaRPr lang="en-US" sz="2000" b="1" dirty="0">
              <a:ea typeface="Calibri"/>
              <a:cs typeface="Calibri"/>
            </a:endParaRPr>
          </a:p>
          <a:p>
            <a:r>
              <a:rPr lang="en-US" sz="2000" b="1" dirty="0">
                <a:ea typeface="Calibri"/>
                <a:cs typeface="Calibri"/>
              </a:rPr>
              <a:t>2. </a:t>
            </a:r>
            <a:r>
              <a:rPr lang="en-US" sz="2000" b="1" u="sng" dirty="0">
                <a:ea typeface="Calibri"/>
                <a:cs typeface="Calibri"/>
              </a:rPr>
              <a:t>19T6014 - Aum Mishra : </a:t>
            </a:r>
            <a:r>
              <a:rPr lang="en-US" sz="2000" b="1" dirty="0">
                <a:ea typeface="Calibri"/>
                <a:cs typeface="Calibri"/>
              </a:rPr>
              <a:t>        Presentation + Software</a:t>
            </a:r>
          </a:p>
          <a:p>
            <a:endParaRPr lang="en-US" sz="2000" b="1" dirty="0">
              <a:ea typeface="Calibri"/>
              <a:cs typeface="Calibri"/>
            </a:endParaRPr>
          </a:p>
          <a:p>
            <a:r>
              <a:rPr lang="en-US" sz="2000" b="1" dirty="0">
                <a:ea typeface="Calibri"/>
                <a:cs typeface="Calibri"/>
              </a:rPr>
              <a:t>3. </a:t>
            </a:r>
            <a:r>
              <a:rPr lang="en-US" sz="2000" b="1" u="sng" dirty="0">
                <a:ea typeface="Calibri"/>
                <a:cs typeface="Calibri"/>
              </a:rPr>
              <a:t>19T6045 - Prashant Sahu :</a:t>
            </a:r>
            <a:r>
              <a:rPr lang="en-US" sz="2000" b="1" dirty="0">
                <a:ea typeface="Calibri"/>
                <a:cs typeface="Calibri"/>
              </a:rPr>
              <a:t>     Assembled hardware + Presentation</a:t>
            </a:r>
            <a:endParaRPr lang="en-US"/>
          </a:p>
          <a:p>
            <a:endParaRPr lang="en-US" sz="2000" b="1" dirty="0">
              <a:ea typeface="Calibri"/>
              <a:cs typeface="Calibri"/>
            </a:endParaRPr>
          </a:p>
          <a:p>
            <a:r>
              <a:rPr lang="en-US" sz="2000" b="1" dirty="0">
                <a:ea typeface="Calibri"/>
                <a:cs typeface="Calibri"/>
              </a:rPr>
              <a:t>4. </a:t>
            </a:r>
            <a:r>
              <a:rPr lang="en-US" sz="2000" b="1" u="sng" dirty="0">
                <a:ea typeface="Calibri"/>
                <a:cs typeface="Calibri"/>
              </a:rPr>
              <a:t>20T6084 – Prerna Sharma :</a:t>
            </a:r>
            <a:r>
              <a:rPr lang="en-US" sz="2000" b="1" dirty="0">
                <a:ea typeface="Calibri"/>
                <a:cs typeface="Calibri"/>
              </a:rPr>
              <a:t>   Assembled hardware + Presentation</a:t>
            </a:r>
            <a:endParaRPr lang="en-US"/>
          </a:p>
        </p:txBody>
      </p:sp>
    </p:spTree>
    <p:extLst>
      <p:ext uri="{BB962C8B-B14F-4D97-AF65-F5344CB8AC3E}">
        <p14:creationId xmlns:p14="http://schemas.microsoft.com/office/powerpoint/2010/main" val="25576070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TotalTime>
  <Words>906</Words>
  <Application>Microsoft Office PowerPoint</Application>
  <PresentationFormat>Widescreen</PresentationFormat>
  <Paragraphs>104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Franklin Gothic</vt:lpstr>
      <vt:lpstr>Franklin Gothic Book</vt:lpstr>
      <vt:lpstr>office theme</vt:lpstr>
      <vt:lpstr>PowerPoint Presentation</vt:lpstr>
      <vt:lpstr>Objective :</vt:lpstr>
      <vt:lpstr>Introduction</vt:lpstr>
      <vt:lpstr>List of Components used :</vt:lpstr>
      <vt:lpstr>PowerPoint Presentation</vt:lpstr>
      <vt:lpstr>PowerPoint Presentation</vt:lpstr>
      <vt:lpstr>PowerPoint Presentation</vt:lpstr>
      <vt:lpstr>Final Project Model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Prashant sahu</cp:lastModifiedBy>
  <cp:revision>555</cp:revision>
  <dcterms:created xsi:type="dcterms:W3CDTF">2022-04-19T12:12:21Z</dcterms:created>
  <dcterms:modified xsi:type="dcterms:W3CDTF">2022-04-20T16:39:58Z</dcterms:modified>
</cp:coreProperties>
</file>