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5" r:id="rId2"/>
    <p:sldId id="266" r:id="rId3"/>
    <p:sldId id="267" r:id="rId4"/>
    <p:sldId id="259" r:id="rId5"/>
    <p:sldId id="257" r:id="rId6"/>
    <p:sldId id="256" r:id="rId7"/>
    <p:sldId id="258" r:id="rId8"/>
    <p:sldId id="260" r:id="rId9"/>
    <p:sldId id="261"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72"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38.wmf"/><Relationship Id="rId1" Type="http://schemas.openxmlformats.org/officeDocument/2006/relationships/image" Target="../media/image53.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A15C738-4469-49F6-8C2F-303F39CC62EF}"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C738-4469-49F6-8C2F-303F39CC62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C738-4469-49F6-8C2F-303F39CC62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C738-4469-49F6-8C2F-303F39CC62E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5C738-4469-49F6-8C2F-303F39CC62EF}"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5C738-4469-49F6-8C2F-303F39CC62E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5C738-4469-49F6-8C2F-303F39CC62E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5C738-4469-49F6-8C2F-303F39CC62E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15C738-4469-49F6-8C2F-303F39CC62EF}"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5C738-4469-49F6-8C2F-303F39CC62E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530190-97AD-4C80-BA64-A3093C7EA660}" type="datetimeFigureOut">
              <a:rPr lang="en-IN" smtClean="0"/>
              <a:pPr/>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5C738-4469-49F6-8C2F-303F39CC62EF}"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1530190-97AD-4C80-BA64-A3093C7EA660}" type="datetimeFigureOut">
              <a:rPr lang="en-IN" smtClean="0"/>
              <a:pPr/>
              <a:t>12-01-2023</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A15C738-4469-49F6-8C2F-303F39CC62EF}"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0.e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5.bin"/><Relationship Id="rId18" Type="http://schemas.openxmlformats.org/officeDocument/2006/relationships/image" Target="../media/image29.w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26.wmf"/><Relationship Id="rId1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5.wmf"/><Relationship Id="rId19" Type="http://schemas.openxmlformats.org/officeDocument/2006/relationships/oleObject" Target="../embeddings/oleObject28.bin"/><Relationship Id="rId4" Type="http://schemas.openxmlformats.org/officeDocument/2006/relationships/image" Target="../media/image22.wmf"/><Relationship Id="rId9" Type="http://schemas.openxmlformats.org/officeDocument/2006/relationships/oleObject" Target="../embeddings/oleObject23.bin"/><Relationship Id="rId14" Type="http://schemas.openxmlformats.org/officeDocument/2006/relationships/image" Target="../media/image27.wmf"/><Relationship Id="rId22" Type="http://schemas.openxmlformats.org/officeDocument/2006/relationships/image" Target="../media/image31.wmf"/></Relationships>
</file>

<file path=ppt/slides/_rels/slide13.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5.bin"/><Relationship Id="rId18" Type="http://schemas.openxmlformats.org/officeDocument/2006/relationships/image" Target="../media/image39.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6.wmf"/><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0.wmf"/><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5.wmf"/><Relationship Id="rId19" Type="http://schemas.openxmlformats.org/officeDocument/2006/relationships/oleObject" Target="../embeddings/oleObject38.bin"/><Relationship Id="rId4" Type="http://schemas.openxmlformats.org/officeDocument/2006/relationships/image" Target="../media/image32.wmf"/><Relationship Id="rId9" Type="http://schemas.openxmlformats.org/officeDocument/2006/relationships/oleObject" Target="../embeddings/oleObject33.bin"/><Relationship Id="rId14" Type="http://schemas.openxmlformats.org/officeDocument/2006/relationships/image" Target="../media/image37.wmf"/></Relationships>
</file>

<file path=ppt/slides/_rels/slide14.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4.bin"/><Relationship Id="rId18" Type="http://schemas.openxmlformats.org/officeDocument/2006/relationships/image" Target="../media/image48.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5.w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47.wmf"/><Relationship Id="rId1" Type="http://schemas.openxmlformats.org/officeDocument/2006/relationships/vmlDrawing" Target="../drawings/vmlDrawing10.vml"/><Relationship Id="rId6" Type="http://schemas.openxmlformats.org/officeDocument/2006/relationships/image" Target="../media/image42.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2.bin"/><Relationship Id="rId14" Type="http://schemas.openxmlformats.org/officeDocument/2006/relationships/image" Target="../media/image46.wmf"/></Relationships>
</file>

<file path=ppt/slides/_rels/slide1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0.wmf"/><Relationship Id="rId5" Type="http://schemas.openxmlformats.org/officeDocument/2006/relationships/oleObject" Target="../embeddings/oleObject4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0.bin"/></Relationships>
</file>

<file path=ppt/slides/_rels/slide16.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6.wmf"/><Relationship Id="rId2" Type="http://schemas.openxmlformats.org/officeDocument/2006/relationships/slideLayout" Target="../slideLayouts/slideLayout7.xml"/><Relationship Id="rId16" Type="http://schemas.openxmlformats.org/officeDocument/2006/relationships/image" Target="../media/image58.wmf"/><Relationship Id="rId1" Type="http://schemas.openxmlformats.org/officeDocument/2006/relationships/vmlDrawing" Target="../drawings/vmlDrawing12.vml"/><Relationship Id="rId6" Type="http://schemas.openxmlformats.org/officeDocument/2006/relationships/image" Target="../media/image38.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55.wmf"/><Relationship Id="rId4" Type="http://schemas.openxmlformats.org/officeDocument/2006/relationships/image" Target="../media/image53.wmf"/><Relationship Id="rId9" Type="http://schemas.openxmlformats.org/officeDocument/2006/relationships/oleObject" Target="../embeddings/oleObject54.bin"/><Relationship Id="rId14" Type="http://schemas.openxmlformats.org/officeDocument/2006/relationships/image" Target="../media/image5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image" Target="../media/image2.wmf"/><Relationship Id="rId9"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414" y="428604"/>
            <a:ext cx="7367723" cy="1446550"/>
          </a:xfrm>
          <a:prstGeom prst="rect">
            <a:avLst/>
          </a:prstGeom>
        </p:spPr>
        <p:txBody>
          <a:bodyPr wrap="none">
            <a:spAutoFit/>
          </a:bodyPr>
          <a:lstStyle/>
          <a:p>
            <a:r>
              <a:rPr lang="en-US" sz="4400" b="1" dirty="0" smtClean="0">
                <a:solidFill>
                  <a:srgbClr val="002060"/>
                </a:solidFill>
                <a:latin typeface="Arial" pitchFamily="34" charset="0"/>
                <a:cs typeface="Arial" pitchFamily="34" charset="0"/>
              </a:rPr>
              <a:t>Audio System Engineering</a:t>
            </a:r>
          </a:p>
          <a:p>
            <a:pPr algn="ctr"/>
            <a:r>
              <a:rPr lang="en-US" sz="4400" b="1" dirty="0" smtClean="0">
                <a:solidFill>
                  <a:srgbClr val="002060"/>
                </a:solidFill>
                <a:latin typeface="Arial" pitchFamily="34" charset="0"/>
                <a:cs typeface="Arial" pitchFamily="34" charset="0"/>
              </a:rPr>
              <a:t>ET60006</a:t>
            </a:r>
            <a:endParaRPr lang="en-US" sz="4400" dirty="0">
              <a:solidFill>
                <a:srgbClr val="002060"/>
              </a:solidFill>
              <a:latin typeface="Arial" pitchFamily="34" charset="0"/>
              <a:cs typeface="Arial" pitchFamily="34" charset="0"/>
            </a:endParaRPr>
          </a:p>
        </p:txBody>
      </p:sp>
      <p:sp>
        <p:nvSpPr>
          <p:cNvPr id="4" name="TextBox 3"/>
          <p:cNvSpPr txBox="1"/>
          <p:nvPr/>
        </p:nvSpPr>
        <p:spPr>
          <a:xfrm>
            <a:off x="1928794" y="3214686"/>
            <a:ext cx="6643734" cy="1631216"/>
          </a:xfrm>
          <a:prstGeom prst="rect">
            <a:avLst/>
          </a:prstGeom>
          <a:noFill/>
        </p:spPr>
        <p:txBody>
          <a:bodyPr wrap="square" rtlCol="0">
            <a:spAutoFit/>
          </a:bodyPr>
          <a:lstStyle/>
          <a:p>
            <a:pPr algn="ctr"/>
            <a:r>
              <a:rPr lang="en-US" sz="2800" dirty="0" smtClean="0">
                <a:latin typeface="Arial" pitchFamily="34" charset="0"/>
                <a:cs typeface="Arial" pitchFamily="34" charset="0"/>
              </a:rPr>
              <a:t>Dr. S. K. Das Mandal</a:t>
            </a:r>
          </a:p>
          <a:p>
            <a:pPr algn="ctr"/>
            <a:r>
              <a:rPr lang="en-US" sz="2400" b="1" dirty="0" smtClean="0">
                <a:solidFill>
                  <a:srgbClr val="00B0F0"/>
                </a:solidFill>
                <a:latin typeface="Arial" pitchFamily="34" charset="0"/>
                <a:cs typeface="Arial" pitchFamily="34" charset="0"/>
              </a:rPr>
              <a:t>Advance Technology Development Centre</a:t>
            </a:r>
          </a:p>
          <a:p>
            <a:pPr algn="ctr"/>
            <a:r>
              <a:rPr lang="en-US" sz="2400" b="1" dirty="0" smtClean="0">
                <a:solidFill>
                  <a:srgbClr val="00B0F0"/>
                </a:solidFill>
                <a:latin typeface="Arial" pitchFamily="34" charset="0"/>
                <a:cs typeface="Arial" pitchFamily="34" charset="0"/>
              </a:rPr>
              <a:t>Indian Institute of Technology Kharagpur</a:t>
            </a:r>
          </a:p>
          <a:p>
            <a:pPr algn="ctr"/>
            <a:r>
              <a:rPr lang="en-US" sz="2400" dirty="0" smtClean="0">
                <a:solidFill>
                  <a:srgbClr val="002060"/>
                </a:solidFill>
                <a:latin typeface="Arial" pitchFamily="34" charset="0"/>
                <a:cs typeface="Arial" pitchFamily="34" charset="0"/>
              </a:rPr>
              <a:t>sdasmandal@cet.iitkgp.ernet.in</a:t>
            </a:r>
            <a:endParaRPr lang="en-US" sz="2400" dirty="0">
              <a:solidFill>
                <a:srgbClr val="002060"/>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4612" y="214290"/>
            <a:ext cx="4071966" cy="523220"/>
          </a:xfrm>
          <a:prstGeom prst="rect">
            <a:avLst/>
          </a:prstGeom>
          <a:noFill/>
        </p:spPr>
        <p:txBody>
          <a:bodyPr wrap="square" rtlCol="0">
            <a:spAutoFit/>
          </a:bodyPr>
          <a:lstStyle/>
          <a:p>
            <a:pPr algn="ctr"/>
            <a:r>
              <a:rPr lang="en-US" sz="2800" b="1" dirty="0" smtClean="0">
                <a:solidFill>
                  <a:schemeClr val="accent6"/>
                </a:solidFill>
                <a:latin typeface="Arial" pitchFamily="34" charset="0"/>
                <a:cs typeface="Arial" pitchFamily="34" charset="0"/>
              </a:rPr>
              <a:t>Energy of Vibration</a:t>
            </a:r>
            <a:endParaRPr lang="en-US" sz="2800" b="1" dirty="0">
              <a:solidFill>
                <a:schemeClr val="accent6"/>
              </a:solidFill>
              <a:latin typeface="Arial" pitchFamily="34" charset="0"/>
              <a:cs typeface="Arial" pitchFamily="34" charset="0"/>
            </a:endParaRPr>
          </a:p>
        </p:txBody>
      </p:sp>
      <p:graphicFrame>
        <p:nvGraphicFramePr>
          <p:cNvPr id="25602" name="Object 2"/>
          <p:cNvGraphicFramePr>
            <a:graphicFrameLocks noChangeAspect="1"/>
          </p:cNvGraphicFramePr>
          <p:nvPr/>
        </p:nvGraphicFramePr>
        <p:xfrm>
          <a:off x="1214414" y="928670"/>
          <a:ext cx="6270626" cy="1000125"/>
        </p:xfrm>
        <a:graphic>
          <a:graphicData uri="http://schemas.openxmlformats.org/presentationml/2006/ole">
            <mc:AlternateContent xmlns:mc="http://schemas.openxmlformats.org/markup-compatibility/2006">
              <mc:Choice xmlns:v="urn:schemas-microsoft-com:vml" Requires="v">
                <p:oleObj spid="_x0000_s25607" name="Equation" r:id="rId3" imgW="2489040" imgH="482400" progId="Equation.3">
                  <p:embed/>
                </p:oleObj>
              </mc:Choice>
              <mc:Fallback>
                <p:oleObj name="Equation" r:id="rId3" imgW="2489040" imgH="48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928670"/>
                        <a:ext cx="6270626"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2"/>
          <p:cNvGraphicFramePr>
            <a:graphicFrameLocks noChangeAspect="1"/>
          </p:cNvGraphicFramePr>
          <p:nvPr/>
        </p:nvGraphicFramePr>
        <p:xfrm>
          <a:off x="1693863" y="2163763"/>
          <a:ext cx="5310187" cy="815975"/>
        </p:xfrm>
        <a:graphic>
          <a:graphicData uri="http://schemas.openxmlformats.org/presentationml/2006/ole">
            <mc:AlternateContent xmlns:mc="http://schemas.openxmlformats.org/markup-compatibility/2006">
              <mc:Choice xmlns:v="urn:schemas-microsoft-com:vml" Requires="v">
                <p:oleObj spid="_x0000_s25608" name="Equation" r:id="rId5" imgW="2108160" imgH="393480" progId="Equation.3">
                  <p:embed/>
                </p:oleObj>
              </mc:Choice>
              <mc:Fallback>
                <p:oleObj name="Equation" r:id="rId5" imgW="2108160" imgH="3934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3" y="2163763"/>
                        <a:ext cx="531018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
          <p:cNvGraphicFramePr>
            <a:graphicFrameLocks noChangeAspect="1"/>
          </p:cNvGraphicFramePr>
          <p:nvPr/>
        </p:nvGraphicFramePr>
        <p:xfrm>
          <a:off x="1143000" y="2852738"/>
          <a:ext cx="7310438" cy="1684337"/>
        </p:xfrm>
        <a:graphic>
          <a:graphicData uri="http://schemas.openxmlformats.org/presentationml/2006/ole">
            <mc:AlternateContent xmlns:mc="http://schemas.openxmlformats.org/markup-compatibility/2006">
              <mc:Choice xmlns:v="urn:schemas-microsoft-com:vml" Requires="v">
                <p:oleObj spid="_x0000_s25609" name="Equation" r:id="rId7" imgW="3441600" imgH="812520" progId="Equation.3">
                  <p:embed/>
                </p:oleObj>
              </mc:Choice>
              <mc:Fallback>
                <p:oleObj name="Equation" r:id="rId7" imgW="3441600" imgH="8125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852738"/>
                        <a:ext cx="7310438"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6357950" y="4143380"/>
          <a:ext cx="1250164" cy="500066"/>
        </p:xfrm>
        <a:graphic>
          <a:graphicData uri="http://schemas.openxmlformats.org/presentationml/2006/ole">
            <mc:AlternateContent xmlns:mc="http://schemas.openxmlformats.org/markup-compatibility/2006">
              <mc:Choice xmlns:v="urn:schemas-microsoft-com:vml" Requires="v">
                <p:oleObj spid="_x0000_s25610" name="Equation" r:id="rId9" imgW="571320" imgH="228600" progId="Equation.3">
                  <p:embed/>
                </p:oleObj>
              </mc:Choice>
              <mc:Fallback>
                <p:oleObj name="Equation" r:id="rId9" imgW="57132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7950" y="4143380"/>
                        <a:ext cx="1250164"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4500562" y="4000504"/>
          <a:ext cx="928694" cy="719738"/>
        </p:xfrm>
        <a:graphic>
          <a:graphicData uri="http://schemas.openxmlformats.org/presentationml/2006/ole">
            <mc:AlternateContent xmlns:mc="http://schemas.openxmlformats.org/markup-compatibility/2006">
              <mc:Choice xmlns:v="urn:schemas-microsoft-com:vml" Requires="v">
                <p:oleObj spid="_x0000_s25611" name="Equation" r:id="rId11" imgW="507960" imgH="393480" progId="Equation.3">
                  <p:embed/>
                </p:oleObj>
              </mc:Choice>
              <mc:Fallback>
                <p:oleObj name="Equation" r:id="rId11" imgW="50796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2" y="4000504"/>
                        <a:ext cx="928694" cy="7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678" y="142852"/>
            <a:ext cx="3639138" cy="523220"/>
          </a:xfrm>
          <a:prstGeom prst="rect">
            <a:avLst/>
          </a:prstGeom>
        </p:spPr>
        <p:txBody>
          <a:bodyPr wrap="none">
            <a:spAutoFit/>
          </a:bodyPr>
          <a:lstStyle/>
          <a:p>
            <a:r>
              <a:rPr lang="en-US" altLang="zh-TW" sz="2800" b="1" dirty="0" smtClean="0">
                <a:latin typeface="Arial" pitchFamily="34" charset="0"/>
                <a:ea typeface="新細明體" pitchFamily="18" charset="-120"/>
                <a:cs typeface="Arial" pitchFamily="34" charset="0"/>
              </a:rPr>
              <a:t>Damped Oscillation </a:t>
            </a:r>
            <a:endParaRPr lang="en-US" sz="2800" dirty="0">
              <a:latin typeface="Arial" pitchFamily="34" charset="0"/>
              <a:cs typeface="Arial" pitchFamily="34" charset="0"/>
            </a:endParaRPr>
          </a:p>
        </p:txBody>
      </p:sp>
      <p:grpSp>
        <p:nvGrpSpPr>
          <p:cNvPr id="3" name="组合 58"/>
          <p:cNvGrpSpPr>
            <a:grpSpLocks/>
          </p:cNvGrpSpPr>
          <p:nvPr/>
        </p:nvGrpSpPr>
        <p:grpSpPr bwMode="auto">
          <a:xfrm>
            <a:off x="1571604" y="1071546"/>
            <a:ext cx="2351993" cy="1961863"/>
            <a:chOff x="6059424" y="305753"/>
            <a:chExt cx="2351800" cy="1962170"/>
          </a:xfrm>
        </p:grpSpPr>
        <p:sp>
          <p:nvSpPr>
            <p:cNvPr id="4" name="Text Box 8"/>
            <p:cNvSpPr txBox="1">
              <a:spLocks noChangeArrowheads="1"/>
            </p:cNvSpPr>
            <p:nvPr/>
          </p:nvSpPr>
          <p:spPr bwMode="auto">
            <a:xfrm>
              <a:off x="6630881" y="305753"/>
              <a:ext cx="324101" cy="523302"/>
            </a:xfrm>
            <a:prstGeom prst="rect">
              <a:avLst/>
            </a:prstGeom>
            <a:noFill/>
            <a:ln w="9525">
              <a:noFill/>
              <a:miter lim="800000"/>
              <a:headEnd/>
              <a:tailEnd/>
            </a:ln>
          </p:spPr>
          <p:txBody>
            <a:bodyPr wrap="none">
              <a:spAutoFit/>
            </a:bodyPr>
            <a:lstStyle/>
            <a:p>
              <a:pPr eaLnBrk="0" hangingPunct="0"/>
              <a:r>
                <a:rPr lang="en-GB" altLang="zh-TW" sz="2800" dirty="0" smtClean="0">
                  <a:latin typeface="Times New Roman" pitchFamily="18" charset="0"/>
                  <a:ea typeface="新細明體" pitchFamily="18" charset="-120"/>
                </a:rPr>
                <a:t>s</a:t>
              </a:r>
              <a:endParaRPr lang="en-GB" altLang="zh-TW" sz="2400" dirty="0">
                <a:latin typeface="Times New Roman" pitchFamily="18" charset="0"/>
                <a:ea typeface="新細明體" pitchFamily="18" charset="-120"/>
              </a:endParaRPr>
            </a:p>
          </p:txBody>
        </p:sp>
        <p:sp>
          <p:nvSpPr>
            <p:cNvPr id="5" name="Line 10"/>
            <p:cNvSpPr>
              <a:spLocks noChangeShapeType="1"/>
            </p:cNvSpPr>
            <p:nvPr/>
          </p:nvSpPr>
          <p:spPr bwMode="auto">
            <a:xfrm>
              <a:off x="7077583" y="510540"/>
              <a:ext cx="0" cy="1440000"/>
            </a:xfrm>
            <a:prstGeom prst="line">
              <a:avLst/>
            </a:prstGeom>
            <a:noFill/>
            <a:ln w="19050" cap="rnd">
              <a:solidFill>
                <a:schemeClr val="bg2"/>
              </a:solidFill>
              <a:prstDash val="sysDot"/>
              <a:round/>
              <a:headEnd/>
              <a:tailEnd/>
            </a:ln>
          </p:spPr>
          <p:txBody>
            <a:bodyPr wrap="none" anchor="ctr"/>
            <a:lstStyle/>
            <a:p>
              <a:endParaRPr lang="en-US"/>
            </a:p>
          </p:txBody>
        </p:sp>
        <p:grpSp>
          <p:nvGrpSpPr>
            <p:cNvPr id="6" name="组合 54"/>
            <p:cNvGrpSpPr>
              <a:grpSpLocks/>
            </p:cNvGrpSpPr>
            <p:nvPr/>
          </p:nvGrpSpPr>
          <p:grpSpPr bwMode="auto">
            <a:xfrm>
              <a:off x="6167712" y="758073"/>
              <a:ext cx="1391328" cy="274423"/>
              <a:chOff x="6545664" y="1178125"/>
              <a:chExt cx="1258380" cy="274423"/>
            </a:xfrm>
          </p:grpSpPr>
          <p:sp>
            <p:nvSpPr>
              <p:cNvPr id="16" name="Line 7"/>
              <p:cNvSpPr>
                <a:spLocks noChangeShapeType="1"/>
              </p:cNvSpPr>
              <p:nvPr/>
            </p:nvSpPr>
            <p:spPr bwMode="auto">
              <a:xfrm flipV="1">
                <a:off x="6545664" y="1322373"/>
                <a:ext cx="513059" cy="0"/>
              </a:xfrm>
              <a:prstGeom prst="line">
                <a:avLst/>
              </a:prstGeom>
              <a:noFill/>
              <a:ln w="9525">
                <a:solidFill>
                  <a:srgbClr val="FF00FF"/>
                </a:solidFill>
                <a:round/>
                <a:headEnd/>
                <a:tailEnd/>
              </a:ln>
            </p:spPr>
            <p:txBody>
              <a:bodyPr wrap="none" anchor="ctr"/>
              <a:lstStyle/>
              <a:p>
                <a:endParaRPr lang="en-US"/>
              </a:p>
            </p:txBody>
          </p:sp>
          <p:grpSp>
            <p:nvGrpSpPr>
              <p:cNvPr id="17" name="Group 14"/>
              <p:cNvGrpSpPr>
                <a:grpSpLocks/>
              </p:cNvGrpSpPr>
              <p:nvPr/>
            </p:nvGrpSpPr>
            <p:grpSpPr bwMode="auto">
              <a:xfrm>
                <a:off x="6892322" y="1178125"/>
                <a:ext cx="346660" cy="274423"/>
                <a:chOff x="900" y="2344"/>
                <a:chExt cx="267" cy="178"/>
              </a:xfrm>
            </p:grpSpPr>
            <p:sp>
              <p:nvSpPr>
                <p:cNvPr id="19" name="Rectangle 10"/>
                <p:cNvSpPr>
                  <a:spLocks noChangeArrowheads="1"/>
                </p:cNvSpPr>
                <p:nvPr/>
              </p:nvSpPr>
              <p:spPr bwMode="auto">
                <a:xfrm>
                  <a:off x="1045" y="2344"/>
                  <a:ext cx="122" cy="178"/>
                </a:xfrm>
                <a:prstGeom prst="rect">
                  <a:avLst/>
                </a:prstGeom>
                <a:noFill/>
                <a:ln w="9525">
                  <a:solidFill>
                    <a:srgbClr val="FF00FF"/>
                  </a:solidFill>
                  <a:miter lim="800000"/>
                  <a:headEnd/>
                  <a:tailEnd/>
                </a:ln>
              </p:spPr>
              <p:txBody>
                <a:bodyPr wrap="none" anchor="ctr"/>
                <a:lstStyle/>
                <a:p>
                  <a:pPr algn="ctr" eaLnBrk="0" hangingPunct="0"/>
                  <a:endParaRPr lang="en-US" sz="2800" b="1">
                    <a:latin typeface="Times New Roman" pitchFamily="18" charset="0"/>
                    <a:ea typeface="新細明體" pitchFamily="18" charset="-120"/>
                  </a:endParaRPr>
                </a:p>
              </p:txBody>
            </p:sp>
            <p:sp>
              <p:nvSpPr>
                <p:cNvPr id="20" name="Line 11"/>
                <p:cNvSpPr>
                  <a:spLocks noChangeShapeType="1"/>
                </p:cNvSpPr>
                <p:nvPr/>
              </p:nvSpPr>
              <p:spPr bwMode="auto">
                <a:xfrm flipV="1">
                  <a:off x="900" y="2344"/>
                  <a:ext cx="156" cy="0"/>
                </a:xfrm>
                <a:prstGeom prst="line">
                  <a:avLst/>
                </a:prstGeom>
                <a:noFill/>
                <a:ln w="9525">
                  <a:solidFill>
                    <a:srgbClr val="FF00FF"/>
                  </a:solidFill>
                  <a:round/>
                  <a:headEnd/>
                  <a:tailEnd/>
                </a:ln>
              </p:spPr>
              <p:txBody>
                <a:bodyPr wrap="none" anchor="ctr"/>
                <a:lstStyle/>
                <a:p>
                  <a:endParaRPr lang="en-US"/>
                </a:p>
              </p:txBody>
            </p:sp>
            <p:sp>
              <p:nvSpPr>
                <p:cNvPr id="21" name="Line 13"/>
                <p:cNvSpPr>
                  <a:spLocks noChangeShapeType="1"/>
                </p:cNvSpPr>
                <p:nvPr/>
              </p:nvSpPr>
              <p:spPr bwMode="auto">
                <a:xfrm flipV="1">
                  <a:off x="900" y="2522"/>
                  <a:ext cx="178" cy="0"/>
                </a:xfrm>
                <a:prstGeom prst="line">
                  <a:avLst/>
                </a:prstGeom>
                <a:noFill/>
                <a:ln w="9525">
                  <a:solidFill>
                    <a:srgbClr val="FF00FF"/>
                  </a:solidFill>
                  <a:round/>
                  <a:headEnd/>
                  <a:tailEnd/>
                </a:ln>
              </p:spPr>
              <p:txBody>
                <a:bodyPr wrap="none" anchor="ctr"/>
                <a:lstStyle/>
                <a:p>
                  <a:endParaRPr lang="en-US"/>
                </a:p>
              </p:txBody>
            </p:sp>
          </p:grpSp>
          <p:sp>
            <p:nvSpPr>
              <p:cNvPr id="18" name="Line 15"/>
              <p:cNvSpPr>
                <a:spLocks noChangeShapeType="1"/>
              </p:cNvSpPr>
              <p:nvPr/>
            </p:nvSpPr>
            <p:spPr bwMode="auto">
              <a:xfrm>
                <a:off x="7238986" y="1322373"/>
                <a:ext cx="565058" cy="0"/>
              </a:xfrm>
              <a:prstGeom prst="line">
                <a:avLst/>
              </a:prstGeom>
              <a:noFill/>
              <a:ln w="9525">
                <a:solidFill>
                  <a:srgbClr val="FF00FF"/>
                </a:solidFill>
                <a:round/>
                <a:headEnd/>
                <a:tailEnd/>
              </a:ln>
            </p:spPr>
            <p:txBody>
              <a:bodyPr wrap="none" anchor="ctr"/>
              <a:lstStyle/>
              <a:p>
                <a:endParaRPr lang="en-US"/>
              </a:p>
            </p:txBody>
          </p:sp>
        </p:grpSp>
        <p:sp>
          <p:nvSpPr>
            <p:cNvPr id="8" name="Rectangle 7"/>
            <p:cNvSpPr>
              <a:spLocks noChangeArrowheads="1"/>
            </p:cNvSpPr>
            <p:nvPr/>
          </p:nvSpPr>
          <p:spPr bwMode="auto">
            <a:xfrm>
              <a:off x="7559499" y="520101"/>
              <a:ext cx="851725" cy="684720"/>
            </a:xfrm>
            <a:prstGeom prst="rect">
              <a:avLst/>
            </a:prstGeom>
            <a:solidFill>
              <a:srgbClr val="FFCCCC"/>
            </a:solidFill>
            <a:ln w="9525">
              <a:solidFill>
                <a:schemeClr val="bg2"/>
              </a:solidFill>
              <a:miter lim="800000"/>
              <a:headEnd/>
              <a:tailEnd/>
            </a:ln>
          </p:spPr>
          <p:txBody>
            <a:bodyPr wrap="none" anchor="ctr"/>
            <a:lstStyle/>
            <a:p>
              <a:pPr algn="ctr" eaLnBrk="0" hangingPunct="0"/>
              <a:r>
                <a:rPr lang="en-GB" altLang="zh-TW" sz="2800" dirty="0">
                  <a:latin typeface="Times New Roman" pitchFamily="18" charset="0"/>
                  <a:ea typeface="新細明體" pitchFamily="18" charset="-120"/>
                </a:rPr>
                <a:t>m</a:t>
              </a:r>
              <a:endParaRPr lang="en-GB" altLang="zh-TW" sz="2400" dirty="0">
                <a:latin typeface="Times New Roman" pitchFamily="18" charset="0"/>
                <a:ea typeface="新細明體" pitchFamily="18" charset="-120"/>
              </a:endParaRPr>
            </a:p>
          </p:txBody>
        </p:sp>
        <p:sp>
          <p:nvSpPr>
            <p:cNvPr id="9" name="Line 11"/>
            <p:cNvSpPr>
              <a:spLocks noChangeShapeType="1"/>
            </p:cNvSpPr>
            <p:nvPr/>
          </p:nvSpPr>
          <p:spPr bwMode="auto">
            <a:xfrm>
              <a:off x="7874508" y="1277303"/>
              <a:ext cx="0" cy="612000"/>
            </a:xfrm>
            <a:prstGeom prst="line">
              <a:avLst/>
            </a:prstGeom>
            <a:noFill/>
            <a:ln w="9525" cap="rnd">
              <a:solidFill>
                <a:schemeClr val="bg2"/>
              </a:solidFill>
              <a:prstDash val="sysDot"/>
              <a:round/>
              <a:headEnd/>
              <a:tailEnd/>
            </a:ln>
          </p:spPr>
          <p:txBody>
            <a:bodyPr wrap="none" anchor="ctr"/>
            <a:lstStyle/>
            <a:p>
              <a:endParaRPr lang="en-US"/>
            </a:p>
          </p:txBody>
        </p:sp>
        <p:sp>
          <p:nvSpPr>
            <p:cNvPr id="10" name="Line 12"/>
            <p:cNvSpPr>
              <a:spLocks noChangeShapeType="1"/>
            </p:cNvSpPr>
            <p:nvPr/>
          </p:nvSpPr>
          <p:spPr bwMode="auto">
            <a:xfrm>
              <a:off x="7559499" y="1591838"/>
              <a:ext cx="796925" cy="0"/>
            </a:xfrm>
            <a:prstGeom prst="line">
              <a:avLst/>
            </a:prstGeom>
            <a:noFill/>
            <a:ln w="9525">
              <a:solidFill>
                <a:srgbClr val="0000FF"/>
              </a:solidFill>
              <a:round/>
              <a:headEnd/>
              <a:tailEnd type="triangle" w="lg" len="lg"/>
            </a:ln>
          </p:spPr>
          <p:txBody>
            <a:bodyPr wrap="none" anchor="ctr"/>
            <a:lstStyle/>
            <a:p>
              <a:endParaRPr lang="en-US"/>
            </a:p>
          </p:txBody>
        </p:sp>
        <p:sp>
          <p:nvSpPr>
            <p:cNvPr id="11" name="Text Box 13"/>
            <p:cNvSpPr txBox="1">
              <a:spLocks noChangeArrowheads="1"/>
            </p:cNvSpPr>
            <p:nvPr/>
          </p:nvSpPr>
          <p:spPr bwMode="auto">
            <a:xfrm>
              <a:off x="7773795" y="1591838"/>
              <a:ext cx="364172" cy="523302"/>
            </a:xfrm>
            <a:prstGeom prst="rect">
              <a:avLst/>
            </a:prstGeom>
            <a:noFill/>
            <a:ln w="9525">
              <a:noFill/>
              <a:miter lim="800000"/>
              <a:headEnd/>
              <a:tailEnd/>
            </a:ln>
          </p:spPr>
          <p:txBody>
            <a:bodyPr wrap="none">
              <a:spAutoFit/>
            </a:bodyPr>
            <a:lstStyle/>
            <a:p>
              <a:pPr eaLnBrk="0" hangingPunct="0"/>
              <a:r>
                <a:rPr lang="en-GB" altLang="zh-TW" sz="2800" i="1" dirty="0" smtClean="0">
                  <a:solidFill>
                    <a:srgbClr val="0000FF"/>
                  </a:solidFill>
                  <a:latin typeface="Times New Roman" pitchFamily="18" charset="0"/>
                  <a:ea typeface="新細明體" pitchFamily="18" charset="-120"/>
                </a:rPr>
                <a:t>u</a:t>
              </a:r>
              <a:endParaRPr lang="en-GB" altLang="zh-TW" sz="2400" i="1" dirty="0">
                <a:latin typeface="Times New Roman" pitchFamily="18" charset="0"/>
                <a:ea typeface="新細明體" pitchFamily="18" charset="-120"/>
              </a:endParaRPr>
            </a:p>
          </p:txBody>
        </p:sp>
        <p:pic>
          <p:nvPicPr>
            <p:cNvPr id="12" name="图片 5"/>
            <p:cNvPicPr>
              <a:picLocks noChangeAspect="1" noChangeArrowheads="1"/>
            </p:cNvPicPr>
            <p:nvPr/>
          </p:nvPicPr>
          <p:blipFill>
            <a:blip r:embed="rId3"/>
            <a:srcRect/>
            <a:stretch>
              <a:fillRect/>
            </a:stretch>
          </p:blipFill>
          <p:spPr bwMode="auto">
            <a:xfrm>
              <a:off x="6059424" y="718820"/>
              <a:ext cx="1329309" cy="363538"/>
            </a:xfrm>
            <a:prstGeom prst="rect">
              <a:avLst/>
            </a:prstGeom>
            <a:noFill/>
            <a:ln w="9525">
              <a:noFill/>
              <a:miter lim="800000"/>
              <a:headEnd/>
              <a:tailEnd/>
            </a:ln>
          </p:spPr>
        </p:pic>
        <p:sp>
          <p:nvSpPr>
            <p:cNvPr id="13" name="Line 9"/>
            <p:cNvSpPr>
              <a:spLocks noChangeShapeType="1"/>
            </p:cNvSpPr>
            <p:nvPr/>
          </p:nvSpPr>
          <p:spPr bwMode="auto">
            <a:xfrm>
              <a:off x="7333171" y="889191"/>
              <a:ext cx="217487" cy="0"/>
            </a:xfrm>
            <a:prstGeom prst="line">
              <a:avLst/>
            </a:prstGeom>
            <a:noFill/>
            <a:ln w="9525">
              <a:solidFill>
                <a:schemeClr val="tx1"/>
              </a:solidFill>
              <a:round/>
              <a:headEnd/>
              <a:tailEnd/>
            </a:ln>
          </p:spPr>
          <p:txBody>
            <a:bodyPr wrap="none" anchor="ctr"/>
            <a:lstStyle/>
            <a:p>
              <a:endParaRPr lang="en-US"/>
            </a:p>
          </p:txBody>
        </p:sp>
        <p:sp>
          <p:nvSpPr>
            <p:cNvPr id="14" name="Line 6"/>
            <p:cNvSpPr>
              <a:spLocks noChangeShapeType="1"/>
            </p:cNvSpPr>
            <p:nvPr/>
          </p:nvSpPr>
          <p:spPr bwMode="auto">
            <a:xfrm>
              <a:off x="6148134" y="426403"/>
              <a:ext cx="11112" cy="1189037"/>
            </a:xfrm>
            <a:prstGeom prst="line">
              <a:avLst/>
            </a:prstGeom>
            <a:noFill/>
            <a:ln w="9525">
              <a:solidFill>
                <a:schemeClr val="bg2"/>
              </a:solidFill>
              <a:round/>
              <a:headEnd/>
              <a:tailEnd/>
            </a:ln>
          </p:spPr>
          <p:txBody>
            <a:bodyPr wrap="none" anchor="ctr"/>
            <a:lstStyle/>
            <a:p>
              <a:endParaRPr lang="en-US"/>
            </a:p>
          </p:txBody>
        </p:sp>
        <p:graphicFrame>
          <p:nvGraphicFramePr>
            <p:cNvPr id="15" name="Object 27"/>
            <p:cNvGraphicFramePr>
              <a:graphicFrameLocks noChangeAspect="1"/>
            </p:cNvGraphicFramePr>
            <p:nvPr/>
          </p:nvGraphicFramePr>
          <p:xfrm>
            <a:off x="6130856" y="1591839"/>
            <a:ext cx="1092200" cy="344488"/>
          </p:xfrm>
          <a:graphic>
            <a:graphicData uri="http://schemas.openxmlformats.org/presentationml/2006/ole">
              <mc:AlternateContent xmlns:mc="http://schemas.openxmlformats.org/markup-compatibility/2006">
                <mc:Choice xmlns:v="urn:schemas-microsoft-com:vml" Requires="v">
                  <p:oleObj spid="_x0000_s26631" name="方程式" r:id="rId4" imgW="647640" imgH="203040" progId="Equation.3">
                    <p:embed/>
                  </p:oleObj>
                </mc:Choice>
                <mc:Fallback>
                  <p:oleObj name="方程式" r:id="rId4" imgW="647640" imgH="20304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0856" y="1591839"/>
                          <a:ext cx="10922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 Box 8"/>
            <p:cNvSpPr txBox="1">
              <a:spLocks noChangeArrowheads="1"/>
            </p:cNvSpPr>
            <p:nvPr/>
          </p:nvSpPr>
          <p:spPr bwMode="auto">
            <a:xfrm>
              <a:off x="6273720" y="1806186"/>
              <a:ext cx="550106" cy="461737"/>
            </a:xfrm>
            <a:prstGeom prst="rect">
              <a:avLst/>
            </a:prstGeom>
            <a:noFill/>
            <a:ln w="9525">
              <a:noFill/>
              <a:miter lim="800000"/>
              <a:headEnd/>
              <a:tailEnd/>
            </a:ln>
          </p:spPr>
          <p:txBody>
            <a:bodyPr wrap="none">
              <a:spAutoFit/>
            </a:bodyPr>
            <a:lstStyle/>
            <a:p>
              <a:pPr eaLnBrk="0" hangingPunct="0"/>
              <a:r>
                <a:rPr lang="en-GB" altLang="zh-TW" sz="2400" dirty="0" err="1" smtClean="0">
                  <a:latin typeface="Times New Roman" pitchFamily="18" charset="0"/>
                  <a:ea typeface="新細明體" pitchFamily="18" charset="-120"/>
                </a:rPr>
                <a:t>R</a:t>
              </a:r>
              <a:r>
                <a:rPr lang="en-GB" altLang="zh-TW" sz="2400" baseline="-25000" dirty="0" err="1" smtClean="0">
                  <a:latin typeface="Times New Roman" pitchFamily="18" charset="0"/>
                  <a:ea typeface="新細明體" pitchFamily="18" charset="-120"/>
                </a:rPr>
                <a:t>m</a:t>
              </a:r>
              <a:endParaRPr lang="en-GB" altLang="zh-TW" sz="2400" baseline="-25000" dirty="0">
                <a:latin typeface="Times New Roman" pitchFamily="18" charset="0"/>
                <a:ea typeface="新細明體" pitchFamily="18" charset="-120"/>
              </a:endParaRPr>
            </a:p>
          </p:txBody>
        </p:sp>
      </p:grpSp>
      <p:cxnSp>
        <p:nvCxnSpPr>
          <p:cNvPr id="23" name="Straight Connector 22"/>
          <p:cNvCxnSpPr/>
          <p:nvPr/>
        </p:nvCxnSpPr>
        <p:spPr>
          <a:xfrm rot="5400000">
            <a:off x="1071538" y="1785926"/>
            <a:ext cx="114300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54"/>
          <p:cNvGrpSpPr>
            <a:grpSpLocks/>
          </p:cNvGrpSpPr>
          <p:nvPr/>
        </p:nvGrpSpPr>
        <p:grpSpPr bwMode="auto">
          <a:xfrm>
            <a:off x="1643042" y="2000240"/>
            <a:ext cx="1391442" cy="358011"/>
            <a:chOff x="6545664" y="1178125"/>
            <a:chExt cx="1258380" cy="274423"/>
          </a:xfrm>
        </p:grpSpPr>
        <p:sp>
          <p:nvSpPr>
            <p:cNvPr id="25" name="Line 7"/>
            <p:cNvSpPr>
              <a:spLocks noChangeShapeType="1"/>
            </p:cNvSpPr>
            <p:nvPr/>
          </p:nvSpPr>
          <p:spPr bwMode="auto">
            <a:xfrm flipV="1">
              <a:off x="6545664" y="1322373"/>
              <a:ext cx="513059" cy="0"/>
            </a:xfrm>
            <a:prstGeom prst="line">
              <a:avLst/>
            </a:prstGeom>
            <a:noFill/>
            <a:ln w="9525">
              <a:solidFill>
                <a:schemeClr val="tx1"/>
              </a:solidFill>
              <a:round/>
              <a:headEnd/>
              <a:tailEnd/>
            </a:ln>
          </p:spPr>
          <p:txBody>
            <a:bodyPr wrap="none" anchor="ctr"/>
            <a:lstStyle/>
            <a:p>
              <a:endParaRPr lang="en-US"/>
            </a:p>
          </p:txBody>
        </p:sp>
        <p:grpSp>
          <p:nvGrpSpPr>
            <p:cNvPr id="26" name="Group 14"/>
            <p:cNvGrpSpPr>
              <a:grpSpLocks/>
            </p:cNvGrpSpPr>
            <p:nvPr/>
          </p:nvGrpSpPr>
          <p:grpSpPr bwMode="auto">
            <a:xfrm>
              <a:off x="6892322" y="1178125"/>
              <a:ext cx="346660" cy="274423"/>
              <a:chOff x="900" y="2344"/>
              <a:chExt cx="267" cy="178"/>
            </a:xfrm>
          </p:grpSpPr>
          <p:sp>
            <p:nvSpPr>
              <p:cNvPr id="28" name="Rectangle 10"/>
              <p:cNvSpPr>
                <a:spLocks noChangeArrowheads="1"/>
              </p:cNvSpPr>
              <p:nvPr/>
            </p:nvSpPr>
            <p:spPr bwMode="auto">
              <a:xfrm>
                <a:off x="1045" y="2344"/>
                <a:ext cx="122" cy="178"/>
              </a:xfrm>
              <a:prstGeom prst="rect">
                <a:avLst/>
              </a:prstGeom>
              <a:noFill/>
              <a:ln w="9525">
                <a:solidFill>
                  <a:schemeClr val="tx1"/>
                </a:solidFill>
                <a:miter lim="800000"/>
                <a:headEnd/>
                <a:tailEnd/>
              </a:ln>
            </p:spPr>
            <p:txBody>
              <a:bodyPr wrap="none" anchor="ctr"/>
              <a:lstStyle/>
              <a:p>
                <a:pPr algn="ctr" eaLnBrk="0" hangingPunct="0"/>
                <a:endParaRPr lang="en-US" sz="2800" b="1">
                  <a:latin typeface="Times New Roman" pitchFamily="18" charset="0"/>
                  <a:ea typeface="新細明體" pitchFamily="18" charset="-120"/>
                </a:endParaRPr>
              </a:p>
            </p:txBody>
          </p:sp>
          <p:sp>
            <p:nvSpPr>
              <p:cNvPr id="29" name="Line 11"/>
              <p:cNvSpPr>
                <a:spLocks noChangeShapeType="1"/>
              </p:cNvSpPr>
              <p:nvPr/>
            </p:nvSpPr>
            <p:spPr bwMode="auto">
              <a:xfrm flipV="1">
                <a:off x="900" y="2344"/>
                <a:ext cx="156" cy="0"/>
              </a:xfrm>
              <a:prstGeom prst="line">
                <a:avLst/>
              </a:prstGeom>
              <a:noFill/>
              <a:ln w="9525">
                <a:solidFill>
                  <a:schemeClr val="tx1"/>
                </a:solidFill>
                <a:round/>
                <a:headEnd/>
                <a:tailEnd/>
              </a:ln>
            </p:spPr>
            <p:txBody>
              <a:bodyPr wrap="none" anchor="ctr"/>
              <a:lstStyle/>
              <a:p>
                <a:endParaRPr lang="en-US"/>
              </a:p>
            </p:txBody>
          </p:sp>
          <p:sp>
            <p:nvSpPr>
              <p:cNvPr id="30" name="Line 13"/>
              <p:cNvSpPr>
                <a:spLocks noChangeShapeType="1"/>
              </p:cNvSpPr>
              <p:nvPr/>
            </p:nvSpPr>
            <p:spPr bwMode="auto">
              <a:xfrm flipV="1">
                <a:off x="900" y="2522"/>
                <a:ext cx="178" cy="0"/>
              </a:xfrm>
              <a:prstGeom prst="line">
                <a:avLst/>
              </a:prstGeom>
              <a:noFill/>
              <a:ln w="9525">
                <a:solidFill>
                  <a:schemeClr val="tx1"/>
                </a:solidFill>
                <a:round/>
                <a:headEnd/>
                <a:tailEnd/>
              </a:ln>
            </p:spPr>
            <p:txBody>
              <a:bodyPr wrap="none" anchor="ctr"/>
              <a:lstStyle/>
              <a:p>
                <a:endParaRPr lang="en-US"/>
              </a:p>
            </p:txBody>
          </p:sp>
        </p:grpSp>
        <p:sp>
          <p:nvSpPr>
            <p:cNvPr id="27" name="Line 15"/>
            <p:cNvSpPr>
              <a:spLocks noChangeShapeType="1"/>
            </p:cNvSpPr>
            <p:nvPr/>
          </p:nvSpPr>
          <p:spPr bwMode="auto">
            <a:xfrm>
              <a:off x="7238986" y="1322373"/>
              <a:ext cx="565058" cy="0"/>
            </a:xfrm>
            <a:prstGeom prst="line">
              <a:avLst/>
            </a:prstGeom>
            <a:noFill/>
            <a:ln w="9525">
              <a:solidFill>
                <a:schemeClr val="tx1"/>
              </a:solidFill>
              <a:round/>
              <a:headEnd/>
              <a:tailEnd/>
            </a:ln>
          </p:spPr>
          <p:txBody>
            <a:bodyPr wrap="none" anchor="ctr"/>
            <a:lstStyle/>
            <a:p>
              <a:endParaRPr lang="en-US"/>
            </a:p>
          </p:txBody>
        </p:sp>
      </p:grpSp>
      <p:cxnSp>
        <p:nvCxnSpPr>
          <p:cNvPr id="32" name="Straight Connector 31"/>
          <p:cNvCxnSpPr/>
          <p:nvPr/>
        </p:nvCxnSpPr>
        <p:spPr>
          <a:xfrm rot="16200000" flipH="1">
            <a:off x="2641981" y="1928706"/>
            <a:ext cx="559661" cy="120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630" name="Object 30"/>
          <p:cNvGraphicFramePr>
            <a:graphicFrameLocks noChangeAspect="1"/>
          </p:cNvGraphicFramePr>
          <p:nvPr/>
        </p:nvGraphicFramePr>
        <p:xfrm>
          <a:off x="1366838" y="3071813"/>
          <a:ext cx="4283075" cy="3363912"/>
        </p:xfrm>
        <a:graphic>
          <a:graphicData uri="http://schemas.openxmlformats.org/presentationml/2006/ole">
            <mc:AlternateContent xmlns:mc="http://schemas.openxmlformats.org/markup-compatibility/2006">
              <mc:Choice xmlns:v="urn:schemas-microsoft-com:vml" Requires="v">
                <p:oleObj spid="_x0000_s26632" name="Equation" r:id="rId6" imgW="1460160" imgH="1498320" progId="Equation.3">
                  <p:embed/>
                </p:oleObj>
              </mc:Choice>
              <mc:Fallback>
                <p:oleObj name="Equation" r:id="rId6" imgW="1460160" imgH="149832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6838" y="3071813"/>
                        <a:ext cx="4283075" cy="336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5" name="Rectangle 49"/>
          <p:cNvSpPr>
            <a:spLocks noChangeArrowheads="1"/>
          </p:cNvSpPr>
          <p:nvPr/>
        </p:nvSpPr>
        <p:spPr bwMode="auto">
          <a:xfrm>
            <a:off x="1428728" y="6000768"/>
            <a:ext cx="4429156" cy="461665"/>
          </a:xfrm>
          <a:prstGeom prst="rect">
            <a:avLst/>
          </a:prstGeom>
          <a:noFill/>
          <a:ln w="9525">
            <a:noFill/>
            <a:miter lim="800000"/>
            <a:headEnd/>
            <a:tailEnd/>
          </a:ln>
        </p:spPr>
        <p:txBody>
          <a:bodyPr wrap="square">
            <a:spAutoFit/>
          </a:bodyPr>
          <a:lstStyle/>
          <a:p>
            <a:pPr eaLnBrk="0" hangingPunct="0"/>
            <a:r>
              <a:rPr kumimoji="1" lang="en-US" altLang="zh-TW" sz="2400" dirty="0">
                <a:latin typeface="Times New Roman" pitchFamily="18" charset="0"/>
                <a:ea typeface="新細明體" pitchFamily="18" charset="-120"/>
              </a:rPr>
              <a:t>Use a trial solution </a:t>
            </a:r>
            <a:r>
              <a:rPr kumimoji="1" lang="en-US" altLang="zh-TW" sz="2400" dirty="0" smtClean="0">
                <a:latin typeface="Times New Roman" pitchFamily="18" charset="0"/>
                <a:ea typeface="新細明體" pitchFamily="18" charset="-120"/>
              </a:rPr>
              <a:t>  </a:t>
            </a:r>
            <a:r>
              <a:rPr kumimoji="1" lang="en-US" altLang="zh-TW" sz="2400" i="1" dirty="0" smtClean="0">
                <a:latin typeface="Times New Roman" pitchFamily="18" charset="0"/>
                <a:ea typeface="新細明體" pitchFamily="18" charset="-120"/>
              </a:rPr>
              <a:t>x</a:t>
            </a:r>
            <a:r>
              <a:rPr kumimoji="1" lang="en-US" altLang="zh-TW" sz="2400" dirty="0" smtClean="0">
                <a:latin typeface="Times New Roman" pitchFamily="18" charset="0"/>
                <a:ea typeface="新細明體" pitchFamily="18" charset="-120"/>
              </a:rPr>
              <a:t> </a:t>
            </a:r>
            <a:r>
              <a:rPr kumimoji="1" lang="en-US" altLang="zh-TW" sz="2400" dirty="0">
                <a:latin typeface="Times New Roman" pitchFamily="18" charset="0"/>
                <a:ea typeface="新細明體" pitchFamily="18" charset="-120"/>
              </a:rPr>
              <a:t>= </a:t>
            </a:r>
            <a:r>
              <a:rPr kumimoji="1" lang="en-US" altLang="zh-TW" sz="2400" i="1" dirty="0">
                <a:latin typeface="Times New Roman" pitchFamily="18" charset="0"/>
                <a:ea typeface="新細明體" pitchFamily="18" charset="-120"/>
              </a:rPr>
              <a:t>A</a:t>
            </a:r>
            <a:r>
              <a:rPr kumimoji="1" lang="en-US" altLang="zh-TW" sz="2400" dirty="0">
                <a:latin typeface="Times New Roman" pitchFamily="18" charset="0"/>
                <a:ea typeface="新細明體" pitchFamily="18" charset="-120"/>
              </a:rPr>
              <a:t> </a:t>
            </a:r>
            <a:r>
              <a:rPr kumimoji="1" lang="en-US" altLang="zh-TW" sz="2400" dirty="0" err="1" smtClean="0">
                <a:latin typeface="Times New Roman" pitchFamily="18" charset="0"/>
                <a:ea typeface="新細明體" pitchFamily="18" charset="-120"/>
              </a:rPr>
              <a:t>e</a:t>
            </a:r>
            <a:r>
              <a:rPr kumimoji="1" lang="en-US" altLang="zh-TW" sz="2400" baseline="30000" dirty="0" err="1" smtClean="0">
                <a:latin typeface="Times New Roman" pitchFamily="18" charset="0"/>
                <a:ea typeface="新細明體" pitchFamily="18" charset="-120"/>
                <a:sym typeface="Symbol"/>
              </a:rPr>
              <a:t></a:t>
            </a:r>
            <a:r>
              <a:rPr kumimoji="1" lang="en-US" altLang="zh-TW" sz="2400" baseline="30000" dirty="0" err="1" smtClean="0">
                <a:latin typeface="Times New Roman" pitchFamily="18" charset="0"/>
                <a:ea typeface="新細明體" pitchFamily="18" charset="-120"/>
                <a:sym typeface="Symbol" pitchFamily="18" charset="2"/>
              </a:rPr>
              <a:t>t</a:t>
            </a:r>
            <a:r>
              <a:rPr kumimoji="1" lang="en-US" altLang="zh-TW" sz="2400" i="1" dirty="0" smtClean="0">
                <a:latin typeface="Times New Roman" pitchFamily="18" charset="0"/>
                <a:ea typeface="新細明體" pitchFamily="18" charset="-120"/>
              </a:rPr>
              <a:t> </a:t>
            </a:r>
            <a:r>
              <a:rPr kumimoji="1" lang="en-US" altLang="zh-TW" sz="2400" dirty="0" smtClean="0">
                <a:solidFill>
                  <a:schemeClr val="bg2"/>
                </a:solidFill>
                <a:latin typeface="Times New Roman" pitchFamily="18" charset="0"/>
                <a:ea typeface="新細明體" pitchFamily="18" charset="-120"/>
              </a:rPr>
              <a:t> </a:t>
            </a:r>
            <a:r>
              <a:rPr kumimoji="1" lang="en-US" altLang="zh-TW" sz="2400" i="1" dirty="0" smtClean="0">
                <a:solidFill>
                  <a:schemeClr val="bg2"/>
                </a:solidFill>
                <a:latin typeface="Times New Roman" pitchFamily="18" charset="0"/>
                <a:ea typeface="新細明體" pitchFamily="18" charset="-120"/>
              </a:rPr>
              <a:t>  </a:t>
            </a:r>
            <a:endParaRPr kumimoji="1" lang="en-US" altLang="zh-TW" sz="2400" i="1" dirty="0">
              <a:solidFill>
                <a:schemeClr val="bg2"/>
              </a:solidFill>
              <a:latin typeface="Times New Roman" pitchFamily="18" charset="0"/>
              <a:ea typeface="新細明體"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8"/>
          <p:cNvGraphicFramePr>
            <a:graphicFrameLocks noChangeAspect="1"/>
          </p:cNvGraphicFramePr>
          <p:nvPr/>
        </p:nvGraphicFramePr>
        <p:xfrm>
          <a:off x="1536700" y="500063"/>
          <a:ext cx="5970588" cy="1135062"/>
        </p:xfrm>
        <a:graphic>
          <a:graphicData uri="http://schemas.openxmlformats.org/presentationml/2006/ole">
            <mc:AlternateContent xmlns:mc="http://schemas.openxmlformats.org/markup-compatibility/2006">
              <mc:Choice xmlns:v="urn:schemas-microsoft-com:vml" Requires="v">
                <p:oleObj spid="_x0000_s27660" name="Equation" r:id="rId3" imgW="2539800" imgH="482400" progId="Equation.3">
                  <p:embed/>
                </p:oleObj>
              </mc:Choice>
              <mc:Fallback>
                <p:oleObj name="Equation" r:id="rId3" imgW="2539800" imgH="482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500063"/>
                        <a:ext cx="5970588"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48"/>
          <p:cNvGraphicFramePr>
            <a:graphicFrameLocks noChangeAspect="1"/>
          </p:cNvGraphicFramePr>
          <p:nvPr/>
        </p:nvGraphicFramePr>
        <p:xfrm>
          <a:off x="1422400" y="1995488"/>
          <a:ext cx="5348288" cy="590550"/>
        </p:xfrm>
        <a:graphic>
          <a:graphicData uri="http://schemas.openxmlformats.org/presentationml/2006/ole">
            <mc:AlternateContent xmlns:mc="http://schemas.openxmlformats.org/markup-compatibility/2006">
              <mc:Choice xmlns:v="urn:schemas-microsoft-com:vml" Requires="v">
                <p:oleObj spid="_x0000_s27661" name="Equation" r:id="rId5" imgW="2628720" imgH="291960" progId="Equation.3">
                  <p:embed/>
                </p:oleObj>
              </mc:Choice>
              <mc:Fallback>
                <p:oleObj name="Equation" r:id="rId5" imgW="2628720" imgH="291960"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2400" y="1995488"/>
                        <a:ext cx="5348288"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285852" y="2643183"/>
            <a:ext cx="428628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If </a:t>
            </a:r>
            <a:r>
              <a:rPr lang="en-US" sz="2000" i="1" dirty="0" err="1" smtClean="0">
                <a:latin typeface="Times New Roman" pitchFamily="18" charset="0"/>
                <a:cs typeface="Times New Roman" pitchFamily="18" charset="0"/>
              </a:rPr>
              <a:t>R</a:t>
            </a:r>
            <a:r>
              <a:rPr lang="en-US" sz="2000" i="1" baseline="-25000" dirty="0" err="1" smtClean="0">
                <a:latin typeface="Times New Roman" pitchFamily="18" charset="0"/>
                <a:cs typeface="Times New Roman" pitchFamily="18" charset="0"/>
              </a:rPr>
              <a:t>m</a:t>
            </a:r>
            <a:r>
              <a:rPr lang="en-US" sz="2000" dirty="0" smtClean="0">
                <a:latin typeface="Times New Roman" pitchFamily="18" charset="0"/>
                <a:cs typeface="Times New Roman" pitchFamily="18" charset="0"/>
              </a:rPr>
              <a:t> is very small </a:t>
            </a:r>
            <a:endParaRPr lang="en-US" sz="2000" dirty="0">
              <a:latin typeface="Times New Roman" pitchFamily="18" charset="0"/>
              <a:cs typeface="Times New Roman" pitchFamily="18" charset="0"/>
            </a:endParaRPr>
          </a:p>
        </p:txBody>
      </p:sp>
      <p:graphicFrame>
        <p:nvGraphicFramePr>
          <p:cNvPr id="27652" name="Object 4"/>
          <p:cNvGraphicFramePr>
            <a:graphicFrameLocks noChangeAspect="1"/>
          </p:cNvGraphicFramePr>
          <p:nvPr/>
        </p:nvGraphicFramePr>
        <p:xfrm>
          <a:off x="3357554" y="2643182"/>
          <a:ext cx="1036285" cy="396875"/>
        </p:xfrm>
        <a:graphic>
          <a:graphicData uri="http://schemas.openxmlformats.org/presentationml/2006/ole">
            <mc:AlternateContent xmlns:mc="http://schemas.openxmlformats.org/markup-compatibility/2006">
              <mc:Choice xmlns:v="urn:schemas-microsoft-com:vml" Requires="v">
                <p:oleObj spid="_x0000_s27662" name="Equation" r:id="rId7" imgW="596880" imgH="228600" progId="Equation.3">
                  <p:embed/>
                </p:oleObj>
              </mc:Choice>
              <mc:Fallback>
                <p:oleObj name="Equation" r:id="rId7" imgW="59688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54" y="2643182"/>
                        <a:ext cx="103628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1500166" y="3357562"/>
          <a:ext cx="1654175" cy="441325"/>
        </p:xfrm>
        <a:graphic>
          <a:graphicData uri="http://schemas.openxmlformats.org/presentationml/2006/ole">
            <mc:AlternateContent xmlns:mc="http://schemas.openxmlformats.org/markup-compatibility/2006">
              <mc:Choice xmlns:v="urn:schemas-microsoft-com:vml" Requires="v">
                <p:oleObj spid="_x0000_s27663" name="Equation" r:id="rId9" imgW="952200" imgH="253800" progId="Equation.3">
                  <p:embed/>
                </p:oleObj>
              </mc:Choice>
              <mc:Fallback>
                <p:oleObj name="Equation" r:id="rId9" imgW="952200" imgH="2538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0166" y="3357562"/>
                        <a:ext cx="165417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4" name="Object 6"/>
          <p:cNvGraphicFramePr>
            <a:graphicFrameLocks noChangeAspect="1"/>
          </p:cNvGraphicFramePr>
          <p:nvPr/>
        </p:nvGraphicFramePr>
        <p:xfrm>
          <a:off x="3857620" y="3357562"/>
          <a:ext cx="1514475" cy="360362"/>
        </p:xfrm>
        <a:graphic>
          <a:graphicData uri="http://schemas.openxmlformats.org/presentationml/2006/ole">
            <mc:AlternateContent xmlns:mc="http://schemas.openxmlformats.org/markup-compatibility/2006">
              <mc:Choice xmlns:v="urn:schemas-microsoft-com:vml" Requires="v">
                <p:oleObj spid="_x0000_s27664" name="Equation" r:id="rId11" imgW="965160" imgH="228600" progId="Equation.3">
                  <p:embed/>
                </p:oleObj>
              </mc:Choice>
              <mc:Fallback>
                <p:oleObj name="Equation" r:id="rId11" imgW="96516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7620" y="3357562"/>
                        <a:ext cx="15144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5429224" y="3286124"/>
            <a:ext cx="3286180" cy="646331"/>
          </a:xfrm>
          <a:prstGeom prst="rect">
            <a:avLst/>
          </a:prstGeom>
          <a:noFill/>
        </p:spPr>
        <p:txBody>
          <a:bodyPr wrap="square" rtlCol="0">
            <a:spAutoFit/>
          </a:bodyPr>
          <a:lstStyle/>
          <a:p>
            <a:r>
              <a:rPr lang="en-US" dirty="0" smtClean="0"/>
              <a:t>Natural angular frequency of the damped oscillator</a:t>
            </a:r>
            <a:endParaRPr lang="en-US" dirty="0"/>
          </a:p>
        </p:txBody>
      </p:sp>
      <p:graphicFrame>
        <p:nvGraphicFramePr>
          <p:cNvPr id="9" name="Object 4"/>
          <p:cNvGraphicFramePr>
            <a:graphicFrameLocks noChangeAspect="1"/>
          </p:cNvGraphicFramePr>
          <p:nvPr/>
        </p:nvGraphicFramePr>
        <p:xfrm>
          <a:off x="1500166" y="4214818"/>
          <a:ext cx="2800350" cy="396875"/>
        </p:xfrm>
        <a:graphic>
          <a:graphicData uri="http://schemas.openxmlformats.org/presentationml/2006/ole">
            <mc:AlternateContent xmlns:mc="http://schemas.openxmlformats.org/markup-compatibility/2006">
              <mc:Choice xmlns:v="urn:schemas-microsoft-com:vml" Requires="v">
                <p:oleObj spid="_x0000_s27665" name="Equation" r:id="rId13" imgW="1612800" imgH="228600" progId="Equation.3">
                  <p:embed/>
                </p:oleObj>
              </mc:Choice>
              <mc:Fallback>
                <p:oleObj name="Equation" r:id="rId13" imgW="16128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0166" y="4214818"/>
                        <a:ext cx="280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p:cNvGraphicFramePr>
            <a:graphicFrameLocks noChangeAspect="1"/>
          </p:cNvGraphicFramePr>
          <p:nvPr/>
        </p:nvGraphicFramePr>
        <p:xfrm>
          <a:off x="1500166" y="4786322"/>
          <a:ext cx="2381250" cy="417512"/>
        </p:xfrm>
        <a:graphic>
          <a:graphicData uri="http://schemas.openxmlformats.org/presentationml/2006/ole">
            <mc:AlternateContent xmlns:mc="http://schemas.openxmlformats.org/markup-compatibility/2006">
              <mc:Choice xmlns:v="urn:schemas-microsoft-com:vml" Requires="v">
                <p:oleObj spid="_x0000_s27666" name="Equation" r:id="rId15" imgW="1371600" imgH="241200" progId="Equation.3">
                  <p:embed/>
                </p:oleObj>
              </mc:Choice>
              <mc:Fallback>
                <p:oleObj name="Equation" r:id="rId15" imgW="1371600" imgH="2412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0166" y="4786322"/>
                        <a:ext cx="238125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p:cNvGraphicFramePr>
            <a:graphicFrameLocks noChangeAspect="1"/>
          </p:cNvGraphicFramePr>
          <p:nvPr/>
        </p:nvGraphicFramePr>
        <p:xfrm>
          <a:off x="1500166" y="5786454"/>
          <a:ext cx="638175" cy="660400"/>
        </p:xfrm>
        <a:graphic>
          <a:graphicData uri="http://schemas.openxmlformats.org/presentationml/2006/ole">
            <mc:AlternateContent xmlns:mc="http://schemas.openxmlformats.org/markup-compatibility/2006">
              <mc:Choice xmlns:v="urn:schemas-microsoft-com:vml" Requires="v">
                <p:oleObj spid="_x0000_s27667" name="Equation" r:id="rId17" imgW="406080" imgH="419040" progId="Equation.3">
                  <p:embed/>
                </p:oleObj>
              </mc:Choice>
              <mc:Fallback>
                <p:oleObj name="Equation" r:id="rId17" imgW="406080" imgH="419040"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00166" y="5786454"/>
                        <a:ext cx="638175"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11"/>
          <p:cNvSpPr txBox="1"/>
          <p:nvPr/>
        </p:nvSpPr>
        <p:spPr>
          <a:xfrm>
            <a:off x="1214414" y="5357826"/>
            <a:ext cx="2000264" cy="400110"/>
          </a:xfrm>
          <a:prstGeom prst="rect">
            <a:avLst/>
          </a:prstGeom>
          <a:noFill/>
        </p:spPr>
        <p:txBody>
          <a:bodyPr wrap="square" rtlCol="0">
            <a:spAutoFit/>
          </a:bodyPr>
          <a:lstStyle/>
          <a:p>
            <a:r>
              <a:rPr lang="en-US" sz="2000" i="1" dirty="0" smtClean="0">
                <a:latin typeface="Times New Roman" pitchFamily="18" charset="0"/>
                <a:cs typeface="Times New Roman" pitchFamily="18" charset="0"/>
              </a:rPr>
              <a:t>Relaxation time</a:t>
            </a:r>
            <a:endParaRPr lang="en-US" sz="2000" i="1" dirty="0">
              <a:latin typeface="Times New Roman" pitchFamily="18" charset="0"/>
              <a:cs typeface="Times New Roman" pitchFamily="18" charset="0"/>
            </a:endParaRPr>
          </a:p>
        </p:txBody>
      </p:sp>
      <p:sp>
        <p:nvSpPr>
          <p:cNvPr id="13" name="TextBox 12"/>
          <p:cNvSpPr txBox="1"/>
          <p:nvPr/>
        </p:nvSpPr>
        <p:spPr>
          <a:xfrm>
            <a:off x="3214678" y="3357562"/>
            <a:ext cx="714380" cy="369332"/>
          </a:xfrm>
          <a:prstGeom prst="rect">
            <a:avLst/>
          </a:prstGeom>
          <a:noFill/>
        </p:spPr>
        <p:txBody>
          <a:bodyPr wrap="square" rtlCol="0">
            <a:spAutoFit/>
          </a:bodyPr>
          <a:lstStyle/>
          <a:p>
            <a:r>
              <a:rPr lang="en-US" dirty="0" smtClean="0"/>
              <a:t>then</a:t>
            </a:r>
            <a:endParaRPr lang="en-US" dirty="0"/>
          </a:p>
        </p:txBody>
      </p:sp>
      <p:sp>
        <p:nvSpPr>
          <p:cNvPr id="14" name="TextBox 13"/>
          <p:cNvSpPr txBox="1"/>
          <p:nvPr/>
        </p:nvSpPr>
        <p:spPr>
          <a:xfrm>
            <a:off x="3929058" y="4857760"/>
            <a:ext cx="4214842" cy="400110"/>
          </a:xfrm>
          <a:prstGeom prst="rect">
            <a:avLst/>
          </a:prstGeom>
          <a:noFill/>
        </p:spPr>
        <p:txBody>
          <a:bodyPr wrap="square" rtlCol="0">
            <a:spAutoFit/>
          </a:bodyPr>
          <a:lstStyle/>
          <a:p>
            <a:r>
              <a:rPr lang="en-US" sz="2000" i="1" dirty="0" smtClean="0">
                <a:latin typeface="Times New Roman" pitchFamily="18" charset="0"/>
                <a:cs typeface="Times New Roman" pitchFamily="18" charset="0"/>
                <a:sym typeface="Symbol"/>
              </a:rPr>
              <a:t> </a:t>
            </a:r>
            <a:r>
              <a:rPr lang="en-US" sz="2000" i="1" dirty="0" smtClean="0">
                <a:latin typeface="Times New Roman" pitchFamily="18" charset="0"/>
                <a:cs typeface="Times New Roman" pitchFamily="18" charset="0"/>
                <a:sym typeface="Wingdings" pitchFamily="2" charset="2"/>
              </a:rPr>
              <a:t> </a:t>
            </a:r>
            <a:r>
              <a:rPr lang="en-US" sz="2000" i="1" dirty="0" smtClean="0">
                <a:latin typeface="Times New Roman" pitchFamily="18" charset="0"/>
                <a:cs typeface="Times New Roman" pitchFamily="18" charset="0"/>
              </a:rPr>
              <a:t>Temporal absorption coefficient </a:t>
            </a:r>
            <a:endParaRPr lang="en-US" sz="2000" i="1" dirty="0">
              <a:latin typeface="Times New Roman" pitchFamily="18" charset="0"/>
              <a:cs typeface="Times New Roman" pitchFamily="18" charset="0"/>
            </a:endParaRPr>
          </a:p>
        </p:txBody>
      </p:sp>
      <p:graphicFrame>
        <p:nvGraphicFramePr>
          <p:cNvPr id="27658" name="Object 4"/>
          <p:cNvGraphicFramePr>
            <a:graphicFrameLocks noChangeAspect="1"/>
          </p:cNvGraphicFramePr>
          <p:nvPr/>
        </p:nvGraphicFramePr>
        <p:xfrm>
          <a:off x="3929063" y="5451475"/>
          <a:ext cx="795337" cy="396875"/>
        </p:xfrm>
        <a:graphic>
          <a:graphicData uri="http://schemas.openxmlformats.org/presentationml/2006/ole">
            <mc:AlternateContent xmlns:mc="http://schemas.openxmlformats.org/markup-compatibility/2006">
              <mc:Choice xmlns:v="urn:schemas-microsoft-com:vml" Requires="v">
                <p:oleObj spid="_x0000_s27668" name="Equation" r:id="rId19" imgW="457200" imgH="228600" progId="Equation.3">
                  <p:embed/>
                </p:oleObj>
              </mc:Choice>
              <mc:Fallback>
                <p:oleObj name="Equation" r:id="rId19" imgW="45720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29063" y="5451475"/>
                        <a:ext cx="795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Box 15"/>
          <p:cNvSpPr txBox="1"/>
          <p:nvPr/>
        </p:nvSpPr>
        <p:spPr>
          <a:xfrm>
            <a:off x="4786314" y="5429264"/>
            <a:ext cx="3286180" cy="369332"/>
          </a:xfrm>
          <a:prstGeom prst="rect">
            <a:avLst/>
          </a:prstGeom>
          <a:noFill/>
        </p:spPr>
        <p:txBody>
          <a:bodyPr wrap="square" rtlCol="0">
            <a:spAutoFit/>
          </a:bodyPr>
          <a:lstStyle/>
          <a:p>
            <a:r>
              <a:rPr lang="en-US" dirty="0" smtClean="0"/>
              <a:t>System is no longer oscillatory</a:t>
            </a:r>
            <a:endParaRPr lang="en-US" dirty="0"/>
          </a:p>
        </p:txBody>
      </p:sp>
      <p:graphicFrame>
        <p:nvGraphicFramePr>
          <p:cNvPr id="17" name="Object 4"/>
          <p:cNvGraphicFramePr>
            <a:graphicFrameLocks noChangeAspect="1"/>
          </p:cNvGraphicFramePr>
          <p:nvPr/>
        </p:nvGraphicFramePr>
        <p:xfrm>
          <a:off x="3917950" y="5929313"/>
          <a:ext cx="817563" cy="396875"/>
        </p:xfrm>
        <a:graphic>
          <a:graphicData uri="http://schemas.openxmlformats.org/presentationml/2006/ole">
            <mc:AlternateContent xmlns:mc="http://schemas.openxmlformats.org/markup-compatibility/2006">
              <mc:Choice xmlns:v="urn:schemas-microsoft-com:vml" Requires="v">
                <p:oleObj spid="_x0000_s27669" name="Equation" r:id="rId21" imgW="469800" imgH="228600" progId="Equation.3">
                  <p:embed/>
                </p:oleObj>
              </mc:Choice>
              <mc:Fallback>
                <p:oleObj name="Equation" r:id="rId21" imgW="469800" imgH="2286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17950" y="5929313"/>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Box 17"/>
          <p:cNvSpPr txBox="1"/>
          <p:nvPr/>
        </p:nvSpPr>
        <p:spPr>
          <a:xfrm>
            <a:off x="4857752" y="5929330"/>
            <a:ext cx="3286180" cy="369332"/>
          </a:xfrm>
          <a:prstGeom prst="rect">
            <a:avLst/>
          </a:prstGeom>
          <a:noFill/>
        </p:spPr>
        <p:txBody>
          <a:bodyPr wrap="square" rtlCol="0">
            <a:spAutoFit/>
          </a:bodyPr>
          <a:lstStyle/>
          <a:p>
            <a:r>
              <a:rPr lang="en-US" dirty="0" smtClean="0"/>
              <a:t>System is critically damped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4" y="214290"/>
            <a:ext cx="3419526" cy="523220"/>
          </a:xfrm>
          <a:prstGeom prst="rect">
            <a:avLst/>
          </a:prstGeom>
        </p:spPr>
        <p:txBody>
          <a:bodyPr wrap="none">
            <a:spAutoFit/>
          </a:bodyPr>
          <a:lstStyle/>
          <a:p>
            <a:r>
              <a:rPr kumimoji="1" lang="en-US" altLang="zh-TW" sz="2800" b="1" dirty="0" smtClean="0">
                <a:solidFill>
                  <a:srgbClr val="002060"/>
                </a:solidFill>
                <a:latin typeface="Arial" pitchFamily="34" charset="0"/>
                <a:ea typeface="新細明體" pitchFamily="18" charset="-120"/>
                <a:cs typeface="Arial" pitchFamily="34" charset="0"/>
              </a:rPr>
              <a:t>Forced </a:t>
            </a:r>
            <a:r>
              <a:rPr lang="en-US" altLang="zh-TW" sz="2800" b="1" dirty="0" smtClean="0">
                <a:solidFill>
                  <a:srgbClr val="002060"/>
                </a:solidFill>
                <a:latin typeface="Arial" pitchFamily="34" charset="0"/>
                <a:ea typeface="新細明體" pitchFamily="18" charset="-120"/>
                <a:cs typeface="Arial" pitchFamily="34" charset="0"/>
              </a:rPr>
              <a:t>Oscillation </a:t>
            </a:r>
            <a:endParaRPr lang="en-US" sz="2800" b="1" dirty="0">
              <a:solidFill>
                <a:srgbClr val="002060"/>
              </a:solidFill>
              <a:latin typeface="Arial" pitchFamily="34" charset="0"/>
              <a:cs typeface="Arial" pitchFamily="34" charset="0"/>
            </a:endParaRPr>
          </a:p>
        </p:txBody>
      </p:sp>
      <p:graphicFrame>
        <p:nvGraphicFramePr>
          <p:cNvPr id="28674" name="Object 2"/>
          <p:cNvGraphicFramePr>
            <a:graphicFrameLocks noChangeAspect="1"/>
          </p:cNvGraphicFramePr>
          <p:nvPr/>
        </p:nvGraphicFramePr>
        <p:xfrm>
          <a:off x="1906588" y="1000125"/>
          <a:ext cx="2792412" cy="714375"/>
        </p:xfrm>
        <a:graphic>
          <a:graphicData uri="http://schemas.openxmlformats.org/presentationml/2006/ole">
            <mc:AlternateContent xmlns:mc="http://schemas.openxmlformats.org/markup-compatibility/2006">
              <mc:Choice xmlns:v="urn:schemas-microsoft-com:vml" Requires="v">
                <p:oleObj spid="_x0000_s28684" name="Equation" r:id="rId3" imgW="1638000" imgH="419040" progId="Equation.3">
                  <p:embed/>
                </p:oleObj>
              </mc:Choice>
              <mc:Fallback>
                <p:oleObj name="Equation" r:id="rId3" imgW="163800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1000125"/>
                        <a:ext cx="2792412"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2"/>
          <p:cNvGraphicFramePr>
            <a:graphicFrameLocks noChangeAspect="1"/>
          </p:cNvGraphicFramePr>
          <p:nvPr/>
        </p:nvGraphicFramePr>
        <p:xfrm>
          <a:off x="1785918" y="2071678"/>
          <a:ext cx="1644650" cy="346075"/>
        </p:xfrm>
        <a:graphic>
          <a:graphicData uri="http://schemas.openxmlformats.org/presentationml/2006/ole">
            <mc:AlternateContent xmlns:mc="http://schemas.openxmlformats.org/markup-compatibility/2006">
              <mc:Choice xmlns:v="urn:schemas-microsoft-com:vml" Requires="v">
                <p:oleObj spid="_x0000_s28685" name="Equation" r:id="rId5" imgW="965160" imgH="203040" progId="Equation.3">
                  <p:embed/>
                </p:oleObj>
              </mc:Choice>
              <mc:Fallback>
                <p:oleObj name="Equation" r:id="rId5" imgW="965160" imgH="20304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2071678"/>
                        <a:ext cx="16446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
          <p:cNvGraphicFramePr>
            <a:graphicFrameLocks noChangeAspect="1"/>
          </p:cNvGraphicFramePr>
          <p:nvPr/>
        </p:nvGraphicFramePr>
        <p:xfrm>
          <a:off x="1571604" y="3071810"/>
          <a:ext cx="1320800" cy="388937"/>
        </p:xfrm>
        <a:graphic>
          <a:graphicData uri="http://schemas.openxmlformats.org/presentationml/2006/ole">
            <mc:AlternateContent xmlns:mc="http://schemas.openxmlformats.org/markup-compatibility/2006">
              <mc:Choice xmlns:v="urn:schemas-microsoft-com:vml" Requires="v">
                <p:oleObj spid="_x0000_s28686" name="Equation" r:id="rId7" imgW="774360" imgH="228600" progId="Equation.3">
                  <p:embed/>
                </p:oleObj>
              </mc:Choice>
              <mc:Fallback>
                <p:oleObj name="Equation" r:id="rId7" imgW="77436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04" y="3071810"/>
                        <a:ext cx="132080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
          <p:cNvGraphicFramePr>
            <a:graphicFrameLocks noChangeAspect="1"/>
          </p:cNvGraphicFramePr>
          <p:nvPr/>
        </p:nvGraphicFramePr>
        <p:xfrm>
          <a:off x="1525588" y="3643313"/>
          <a:ext cx="2879725" cy="714375"/>
        </p:xfrm>
        <a:graphic>
          <a:graphicData uri="http://schemas.openxmlformats.org/presentationml/2006/ole">
            <mc:AlternateContent xmlns:mc="http://schemas.openxmlformats.org/markup-compatibility/2006">
              <mc:Choice xmlns:v="urn:schemas-microsoft-com:vml" Requires="v">
                <p:oleObj spid="_x0000_s28687" name="Equation" r:id="rId9" imgW="1688760" imgH="419040" progId="Equation.3">
                  <p:embed/>
                </p:oleObj>
              </mc:Choice>
              <mc:Fallback>
                <p:oleObj name="Equation" r:id="rId9" imgW="1688760" imgH="419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5588" y="3643313"/>
                        <a:ext cx="28797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5429256" y="3643314"/>
          <a:ext cx="1017587" cy="346075"/>
        </p:xfrm>
        <a:graphic>
          <a:graphicData uri="http://schemas.openxmlformats.org/presentationml/2006/ole">
            <mc:AlternateContent xmlns:mc="http://schemas.openxmlformats.org/markup-compatibility/2006">
              <mc:Choice xmlns:v="urn:schemas-microsoft-com:vml" Requires="v">
                <p:oleObj spid="_x0000_s28688" name="Equation" r:id="rId11" imgW="596880" imgH="203040" progId="Equation.3">
                  <p:embed/>
                </p:oleObj>
              </mc:Choice>
              <mc:Fallback>
                <p:oleObj name="Equation" r:id="rId11" imgW="59688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9256" y="3643314"/>
                        <a:ext cx="10175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2"/>
          <p:cNvGraphicFramePr>
            <a:graphicFrameLocks noChangeAspect="1"/>
          </p:cNvGraphicFramePr>
          <p:nvPr/>
        </p:nvGraphicFramePr>
        <p:xfrm>
          <a:off x="1214414" y="4643446"/>
          <a:ext cx="3744913" cy="412750"/>
        </p:xfrm>
        <a:graphic>
          <a:graphicData uri="http://schemas.openxmlformats.org/presentationml/2006/ole">
            <mc:AlternateContent xmlns:mc="http://schemas.openxmlformats.org/markup-compatibility/2006">
              <mc:Choice xmlns:v="urn:schemas-microsoft-com:vml" Requires="v">
                <p:oleObj spid="_x0000_s28689" name="Equation" r:id="rId13" imgW="2197080" imgH="241200" progId="Equation.3">
                  <p:embed/>
                </p:oleObj>
              </mc:Choice>
              <mc:Fallback>
                <p:oleObj name="Equation" r:id="rId13" imgW="2197080" imgH="2412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4414" y="4643446"/>
                        <a:ext cx="37449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
          <p:cNvGraphicFramePr>
            <a:graphicFrameLocks noChangeAspect="1"/>
          </p:cNvGraphicFramePr>
          <p:nvPr/>
        </p:nvGraphicFramePr>
        <p:xfrm>
          <a:off x="1357290" y="5286388"/>
          <a:ext cx="2792412" cy="781050"/>
        </p:xfrm>
        <a:graphic>
          <a:graphicData uri="http://schemas.openxmlformats.org/presentationml/2006/ole">
            <mc:AlternateContent xmlns:mc="http://schemas.openxmlformats.org/markup-compatibility/2006">
              <mc:Choice xmlns:v="urn:schemas-microsoft-com:vml" Requires="v">
                <p:oleObj spid="_x0000_s28690" name="Equation" r:id="rId15" imgW="1638000" imgH="457200" progId="Equation.3">
                  <p:embed/>
                </p:oleObj>
              </mc:Choice>
              <mc:Fallback>
                <p:oleObj name="Equation" r:id="rId15" imgW="1638000" imgH="4572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7290" y="5286388"/>
                        <a:ext cx="2792412"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2"/>
          <p:cNvGraphicFramePr>
            <a:graphicFrameLocks noChangeAspect="1"/>
          </p:cNvGraphicFramePr>
          <p:nvPr/>
        </p:nvGraphicFramePr>
        <p:xfrm>
          <a:off x="5286380" y="5000636"/>
          <a:ext cx="2403475" cy="781050"/>
        </p:xfrm>
        <a:graphic>
          <a:graphicData uri="http://schemas.openxmlformats.org/presentationml/2006/ole">
            <mc:AlternateContent xmlns:mc="http://schemas.openxmlformats.org/markup-compatibility/2006">
              <mc:Choice xmlns:v="urn:schemas-microsoft-com:vml" Requires="v">
                <p:oleObj spid="_x0000_s28691" name="Equation" r:id="rId17" imgW="1409400" imgH="457200" progId="Equation.3">
                  <p:embed/>
                </p:oleObj>
              </mc:Choice>
              <mc:Fallback>
                <p:oleObj name="Equation" r:id="rId17" imgW="1409400" imgH="4572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86380" y="5000636"/>
                        <a:ext cx="24034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5072066" y="5929330"/>
          <a:ext cx="1357313" cy="714370"/>
        </p:xfrm>
        <a:graphic>
          <a:graphicData uri="http://schemas.openxmlformats.org/presentationml/2006/ole">
            <mc:AlternateContent xmlns:mc="http://schemas.openxmlformats.org/markup-compatibility/2006">
              <mc:Choice xmlns:v="urn:schemas-microsoft-com:vml" Requires="v">
                <p:oleObj spid="_x0000_s28692" name="Equation" r:id="rId19" imgW="507960" imgH="393480" progId="Equation.3">
                  <p:embed/>
                </p:oleObj>
              </mc:Choice>
              <mc:Fallback>
                <p:oleObj name="Equation" r:id="rId19" imgW="507960" imgH="393480" progId="Equation.3">
                  <p:embed/>
                  <p:pic>
                    <p:nvPicPr>
                      <p:cNvPr id="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72066" y="5929330"/>
                        <a:ext cx="1357313" cy="71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1857356" y="1928803"/>
          <a:ext cx="1000132" cy="704526"/>
        </p:xfrm>
        <a:graphic>
          <a:graphicData uri="http://schemas.openxmlformats.org/presentationml/2006/ole">
            <mc:AlternateContent xmlns:mc="http://schemas.openxmlformats.org/markup-compatibility/2006">
              <mc:Choice xmlns:v="urn:schemas-microsoft-com:vml" Requires="v">
                <p:oleObj spid="_x0000_s29706" name="Equation" r:id="rId3" imgW="482400" imgH="431640" progId="Equation.3">
                  <p:embed/>
                </p:oleObj>
              </mc:Choice>
              <mc:Fallback>
                <p:oleObj name="Equation" r:id="rId3" imgW="4824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1928803"/>
                        <a:ext cx="1000132" cy="70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nvGraphicFramePr>
        <p:xfrm>
          <a:off x="1785918" y="714356"/>
          <a:ext cx="2059452" cy="500066"/>
        </p:xfrm>
        <a:graphic>
          <a:graphicData uri="http://schemas.openxmlformats.org/presentationml/2006/ole">
            <mc:AlternateContent xmlns:mc="http://schemas.openxmlformats.org/markup-compatibility/2006">
              <mc:Choice xmlns:v="urn:schemas-microsoft-com:vml" Requires="v">
                <p:oleObj spid="_x0000_s29707" name="Equation" r:id="rId5" imgW="939600" imgH="228600" progId="Equation.3">
                  <p:embed/>
                </p:oleObj>
              </mc:Choice>
              <mc:Fallback>
                <p:oleObj name="Equation" r:id="rId5" imgW="9396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714356"/>
                        <a:ext cx="2059452"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357818" y="571480"/>
          <a:ext cx="1919288" cy="679439"/>
        </p:xfrm>
        <a:graphic>
          <a:graphicData uri="http://schemas.openxmlformats.org/presentationml/2006/ole">
            <mc:AlternateContent xmlns:mc="http://schemas.openxmlformats.org/markup-compatibility/2006">
              <mc:Choice xmlns:v="urn:schemas-microsoft-com:vml" Requires="v">
                <p:oleObj spid="_x0000_s29708" name="Equation" r:id="rId7" imgW="876240" imgH="393480" progId="Equation.3">
                  <p:embed/>
                </p:oleObj>
              </mc:Choice>
              <mc:Fallback>
                <p:oleObj name="Equation" r:id="rId7" imgW="87624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7818" y="571480"/>
                        <a:ext cx="1919288" cy="679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1643042" y="1214422"/>
          <a:ext cx="1698625" cy="555625"/>
        </p:xfrm>
        <a:graphic>
          <a:graphicData uri="http://schemas.openxmlformats.org/presentationml/2006/ole">
            <mc:AlternateContent xmlns:mc="http://schemas.openxmlformats.org/markup-compatibility/2006">
              <mc:Choice xmlns:v="urn:schemas-microsoft-com:vml" Requires="v">
                <p:oleObj spid="_x0000_s29709" name="Equation" r:id="rId9" imgW="774360" imgH="253800" progId="Equation.3">
                  <p:embed/>
                </p:oleObj>
              </mc:Choice>
              <mc:Fallback>
                <p:oleObj name="Equation" r:id="rId9" imgW="774360" imgH="253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42" y="1214422"/>
                        <a:ext cx="16986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
          <p:cNvGraphicFramePr>
            <a:graphicFrameLocks noChangeAspect="1"/>
          </p:cNvGraphicFramePr>
          <p:nvPr/>
        </p:nvGraphicFramePr>
        <p:xfrm>
          <a:off x="4286248" y="1785926"/>
          <a:ext cx="1390650" cy="400050"/>
        </p:xfrm>
        <a:graphic>
          <a:graphicData uri="http://schemas.openxmlformats.org/presentationml/2006/ole">
            <mc:AlternateContent xmlns:mc="http://schemas.openxmlformats.org/markup-compatibility/2006">
              <mc:Choice xmlns:v="urn:schemas-microsoft-com:vml" Requires="v">
                <p:oleObj spid="_x0000_s29710" name="Equation" r:id="rId11" imgW="520560" imgH="190440" progId="Equation.3">
                  <p:embed/>
                </p:oleObj>
              </mc:Choice>
              <mc:Fallback>
                <p:oleObj name="Equation" r:id="rId11" imgW="520560" imgH="1904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248" y="1785926"/>
                        <a:ext cx="1390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857356" y="2714620"/>
          <a:ext cx="4643470" cy="1214446"/>
        </p:xfrm>
        <a:graphic>
          <a:graphicData uri="http://schemas.openxmlformats.org/presentationml/2006/ole">
            <mc:AlternateContent xmlns:mc="http://schemas.openxmlformats.org/markup-compatibility/2006">
              <mc:Choice xmlns:v="urn:schemas-microsoft-com:vml" Requires="v">
                <p:oleObj spid="_x0000_s29711" name="Equation" r:id="rId13" imgW="2400120" imgH="939600" progId="Equation.3">
                  <p:embed/>
                </p:oleObj>
              </mc:Choice>
              <mc:Fallback>
                <p:oleObj name="Equation" r:id="rId13" imgW="2400120" imgH="939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7356" y="2714620"/>
                        <a:ext cx="4643470" cy="121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nvGraphicFramePr>
        <p:xfrm>
          <a:off x="1857356" y="4214818"/>
          <a:ext cx="2552191" cy="714380"/>
        </p:xfrm>
        <a:graphic>
          <a:graphicData uri="http://schemas.openxmlformats.org/presentationml/2006/ole">
            <mc:AlternateContent xmlns:mc="http://schemas.openxmlformats.org/markup-compatibility/2006">
              <mc:Choice xmlns:v="urn:schemas-microsoft-com:vml" Requires="v">
                <p:oleObj spid="_x0000_s29712" name="Equation" r:id="rId15" imgW="1587240" imgH="444240" progId="Equation.3">
                  <p:embed/>
                </p:oleObj>
              </mc:Choice>
              <mc:Fallback>
                <p:oleObj name="Equation" r:id="rId15" imgW="1587240" imgH="4442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7356" y="4214818"/>
                        <a:ext cx="2552191"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nvGraphicFramePr>
        <p:xfrm>
          <a:off x="1714481" y="5072075"/>
          <a:ext cx="2857520" cy="840124"/>
        </p:xfrm>
        <a:graphic>
          <a:graphicData uri="http://schemas.openxmlformats.org/presentationml/2006/ole">
            <mc:AlternateContent xmlns:mc="http://schemas.openxmlformats.org/markup-compatibility/2006">
              <mc:Choice xmlns:v="urn:schemas-microsoft-com:vml" Requires="v">
                <p:oleObj spid="_x0000_s29713" name="Equation" r:id="rId17" imgW="1511280" imgH="444240" progId="Equation.3">
                  <p:embed/>
                </p:oleObj>
              </mc:Choice>
              <mc:Fallback>
                <p:oleObj name="Equation" r:id="rId17" imgW="1511280" imgH="444240" progId="Equation.3">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4481" y="5072075"/>
                        <a:ext cx="2857520" cy="84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14356"/>
            <a:ext cx="5429288" cy="461665"/>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Instantaneous Power </a:t>
            </a:r>
            <a:r>
              <a:rPr lang="en-US" sz="2400" i="1" dirty="0" smtClean="0">
                <a:latin typeface="Times New Roman" pitchFamily="18" charset="0"/>
                <a:cs typeface="Times New Roman" pitchFamily="18" charset="0"/>
                <a:sym typeface="Symbol"/>
              </a:rPr>
              <a:t></a:t>
            </a:r>
            <a:r>
              <a:rPr lang="en-US" sz="2400" i="1" baseline="-25000" dirty="0" err="1" smtClean="0">
                <a:latin typeface="Times New Roman" pitchFamily="18" charset="0"/>
                <a:cs typeface="Times New Roman" pitchFamily="18" charset="0"/>
                <a:sym typeface="Symbol"/>
              </a:rPr>
              <a:t>i</a:t>
            </a:r>
            <a:endParaRPr lang="en-US" sz="2400" i="1" baseline="-25000" dirty="0">
              <a:latin typeface="Times New Roman" pitchFamily="18" charset="0"/>
              <a:cs typeface="Times New Roman" pitchFamily="18" charset="0"/>
            </a:endParaRPr>
          </a:p>
        </p:txBody>
      </p:sp>
      <p:graphicFrame>
        <p:nvGraphicFramePr>
          <p:cNvPr id="30722" name="Object 2"/>
          <p:cNvGraphicFramePr>
            <a:graphicFrameLocks noChangeAspect="1"/>
          </p:cNvGraphicFramePr>
          <p:nvPr/>
        </p:nvGraphicFramePr>
        <p:xfrm>
          <a:off x="3714744" y="1214422"/>
          <a:ext cx="3563937" cy="1500188"/>
        </p:xfrm>
        <a:graphic>
          <a:graphicData uri="http://schemas.openxmlformats.org/presentationml/2006/ole">
            <mc:AlternateContent xmlns:mc="http://schemas.openxmlformats.org/markup-compatibility/2006">
              <mc:Choice xmlns:v="urn:schemas-microsoft-com:vml" Requires="v">
                <p:oleObj spid="_x0000_s30726" name="Equation" r:id="rId3" imgW="1625400" imgH="685800" progId="Equation.3">
                  <p:embed/>
                </p:oleObj>
              </mc:Choice>
              <mc:Fallback>
                <p:oleObj name="Equation" r:id="rId3" imgW="1625400" imgH="685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44" y="1214422"/>
                        <a:ext cx="3563937"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1071538" y="2500306"/>
            <a:ext cx="5429288" cy="461665"/>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Average Power </a:t>
            </a:r>
            <a:r>
              <a:rPr lang="en-US" sz="2400" i="1" dirty="0" smtClean="0">
                <a:latin typeface="Times New Roman" pitchFamily="18" charset="0"/>
                <a:cs typeface="Times New Roman" pitchFamily="18" charset="0"/>
                <a:sym typeface="Symbol"/>
              </a:rPr>
              <a:t></a:t>
            </a:r>
            <a:endParaRPr lang="en-US" sz="2400" i="1" baseline="-25000" dirty="0">
              <a:latin typeface="Times New Roman" pitchFamily="18" charset="0"/>
              <a:cs typeface="Times New Roman" pitchFamily="18" charset="0"/>
            </a:endParaRPr>
          </a:p>
        </p:txBody>
      </p:sp>
      <p:graphicFrame>
        <p:nvGraphicFramePr>
          <p:cNvPr id="5" name="Object 2"/>
          <p:cNvGraphicFramePr>
            <a:graphicFrameLocks noChangeAspect="1"/>
          </p:cNvGraphicFramePr>
          <p:nvPr/>
        </p:nvGraphicFramePr>
        <p:xfrm>
          <a:off x="1500166" y="3071810"/>
          <a:ext cx="4425950" cy="3167063"/>
        </p:xfrm>
        <a:graphic>
          <a:graphicData uri="http://schemas.openxmlformats.org/presentationml/2006/ole">
            <mc:AlternateContent xmlns:mc="http://schemas.openxmlformats.org/markup-compatibility/2006">
              <mc:Choice xmlns:v="urn:schemas-microsoft-com:vml" Requires="v">
                <p:oleObj spid="_x0000_s30727" name="Equation" r:id="rId5" imgW="2019240" imgH="1447560" progId="Equation.3">
                  <p:embed/>
                </p:oleObj>
              </mc:Choice>
              <mc:Fallback>
                <p:oleObj name="Equation" r:id="rId5" imgW="2019240" imgH="144756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3071810"/>
                        <a:ext cx="4425950" cy="316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4"/>
          <p:cNvGraphicFramePr>
            <a:graphicFrameLocks noChangeAspect="1"/>
          </p:cNvGraphicFramePr>
          <p:nvPr/>
        </p:nvGraphicFramePr>
        <p:xfrm>
          <a:off x="4143372" y="5357826"/>
          <a:ext cx="1285875" cy="879475"/>
        </p:xfrm>
        <a:graphic>
          <a:graphicData uri="http://schemas.openxmlformats.org/presentationml/2006/ole">
            <mc:AlternateContent xmlns:mc="http://schemas.openxmlformats.org/markup-compatibility/2006">
              <mc:Choice xmlns:v="urn:schemas-microsoft-com:vml" Requires="v">
                <p:oleObj spid="_x0000_s30728" name="Equation" r:id="rId7" imgW="723600" imgH="495000" progId="Equation.3">
                  <p:embed/>
                </p:oleObj>
              </mc:Choice>
              <mc:Fallback>
                <p:oleObj name="Equation" r:id="rId7" imgW="723600" imgH="4950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3372" y="5357826"/>
                        <a:ext cx="1285875"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6215075" y="5214950"/>
          <a:ext cx="1571636" cy="663291"/>
        </p:xfrm>
        <a:graphic>
          <a:graphicData uri="http://schemas.openxmlformats.org/presentationml/2006/ole">
            <mc:AlternateContent xmlns:mc="http://schemas.openxmlformats.org/markup-compatibility/2006">
              <mc:Choice xmlns:v="urn:schemas-microsoft-com:vml" Requires="v">
                <p:oleObj spid="_x0000_s30729" name="Equation" r:id="rId9" imgW="749160" imgH="444240" progId="Equation.3">
                  <p:embed/>
                </p:oleObj>
              </mc:Choice>
              <mc:Fallback>
                <p:oleObj name="Equation" r:id="rId9" imgW="749160" imgH="444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5075" y="5214950"/>
                        <a:ext cx="1571636" cy="66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0"/>
            <a:ext cx="2928958" cy="369332"/>
          </a:xfrm>
          <a:prstGeom prst="rect">
            <a:avLst/>
          </a:prstGeom>
          <a:noFill/>
        </p:spPr>
        <p:txBody>
          <a:bodyPr wrap="square" rtlCol="0">
            <a:spAutoFit/>
          </a:bodyPr>
          <a:lstStyle/>
          <a:p>
            <a:pPr algn="ctr"/>
            <a:r>
              <a:rPr lang="en-US" b="1" dirty="0" smtClean="0"/>
              <a:t>Mechanical Resonance</a:t>
            </a:r>
            <a:endParaRPr lang="en-US" b="1" dirty="0"/>
          </a:p>
        </p:txBody>
      </p:sp>
      <p:graphicFrame>
        <p:nvGraphicFramePr>
          <p:cNvPr id="31746" name="Object 2"/>
          <p:cNvGraphicFramePr>
            <a:graphicFrameLocks noChangeAspect="1"/>
          </p:cNvGraphicFramePr>
          <p:nvPr/>
        </p:nvGraphicFramePr>
        <p:xfrm>
          <a:off x="1714480" y="1000108"/>
          <a:ext cx="3090863" cy="828675"/>
        </p:xfrm>
        <a:graphic>
          <a:graphicData uri="http://schemas.openxmlformats.org/presentationml/2006/ole">
            <mc:AlternateContent xmlns:mc="http://schemas.openxmlformats.org/markup-compatibility/2006">
              <mc:Choice xmlns:v="urn:schemas-microsoft-com:vml" Requires="v">
                <p:oleObj spid="_x0000_s31753" name="Equation" r:id="rId3" imgW="1473120" imgH="457200" progId="Equation.3">
                  <p:embed/>
                </p:oleObj>
              </mc:Choice>
              <mc:Fallback>
                <p:oleObj name="Equation" r:id="rId3" imgW="147312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1000108"/>
                        <a:ext cx="309086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7" name="Object 3"/>
          <p:cNvGraphicFramePr>
            <a:graphicFrameLocks noChangeAspect="1"/>
          </p:cNvGraphicFramePr>
          <p:nvPr/>
        </p:nvGraphicFramePr>
        <p:xfrm>
          <a:off x="5429256" y="714356"/>
          <a:ext cx="2792412" cy="781050"/>
        </p:xfrm>
        <a:graphic>
          <a:graphicData uri="http://schemas.openxmlformats.org/presentationml/2006/ole">
            <mc:AlternateContent xmlns:mc="http://schemas.openxmlformats.org/markup-compatibility/2006">
              <mc:Choice xmlns:v="urn:schemas-microsoft-com:vml" Requires="v">
                <p:oleObj spid="_x0000_s31754" name="Equation" r:id="rId5" imgW="1638000" imgH="457200" progId="Equation.3">
                  <p:embed/>
                </p:oleObj>
              </mc:Choice>
              <mc:Fallback>
                <p:oleObj name="Equation" r:id="rId5" imgW="16380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6" y="714356"/>
                        <a:ext cx="2792412"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1500166" y="642918"/>
            <a:ext cx="2357454" cy="369332"/>
          </a:xfrm>
          <a:prstGeom prst="rect">
            <a:avLst/>
          </a:prstGeom>
          <a:noFill/>
        </p:spPr>
        <p:txBody>
          <a:bodyPr wrap="square" rtlCol="0">
            <a:spAutoFit/>
          </a:bodyPr>
          <a:lstStyle/>
          <a:p>
            <a:r>
              <a:rPr lang="en-US" dirty="0" smtClean="0"/>
              <a:t>At </a:t>
            </a:r>
            <a:endParaRPr lang="en-US" dirty="0"/>
          </a:p>
        </p:txBody>
      </p:sp>
      <p:graphicFrame>
        <p:nvGraphicFramePr>
          <p:cNvPr id="31748" name="Object 4"/>
          <p:cNvGraphicFramePr>
            <a:graphicFrameLocks noChangeAspect="1"/>
          </p:cNvGraphicFramePr>
          <p:nvPr/>
        </p:nvGraphicFramePr>
        <p:xfrm>
          <a:off x="1928794" y="642918"/>
          <a:ext cx="933450" cy="341312"/>
        </p:xfrm>
        <a:graphic>
          <a:graphicData uri="http://schemas.openxmlformats.org/presentationml/2006/ole">
            <mc:AlternateContent xmlns:mc="http://schemas.openxmlformats.org/markup-compatibility/2006">
              <mc:Choice xmlns:v="urn:schemas-microsoft-com:vml" Requires="v">
                <p:oleObj spid="_x0000_s31755" name="Equation" r:id="rId7" imgW="444240" imgH="228600" progId="Equation.3">
                  <p:embed/>
                </p:oleObj>
              </mc:Choice>
              <mc:Fallback>
                <p:oleObj name="Equation" r:id="rId7" imgW="44424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794" y="642918"/>
                        <a:ext cx="9334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noChangeAspect="1"/>
          </p:cNvGraphicFramePr>
          <p:nvPr/>
        </p:nvGraphicFramePr>
        <p:xfrm>
          <a:off x="2357422" y="2285992"/>
          <a:ext cx="2324091" cy="644525"/>
        </p:xfrm>
        <a:graphic>
          <a:graphicData uri="http://schemas.openxmlformats.org/presentationml/2006/ole">
            <mc:AlternateContent xmlns:mc="http://schemas.openxmlformats.org/markup-compatibility/2006">
              <mc:Choice xmlns:v="urn:schemas-microsoft-com:vml" Requires="v">
                <p:oleObj spid="_x0000_s31756" name="Equation" r:id="rId9" imgW="1638000" imgH="431640" progId="Equation.3">
                  <p:embed/>
                </p:oleObj>
              </mc:Choice>
              <mc:Fallback>
                <p:oleObj name="Equation" r:id="rId9" imgW="1638000" imgH="43164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7422" y="2285992"/>
                        <a:ext cx="2324091"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1428728" y="3071810"/>
          <a:ext cx="3014662" cy="1138237"/>
        </p:xfrm>
        <a:graphic>
          <a:graphicData uri="http://schemas.openxmlformats.org/presentationml/2006/ole">
            <mc:AlternateContent xmlns:mc="http://schemas.openxmlformats.org/markup-compatibility/2006">
              <mc:Choice xmlns:v="urn:schemas-microsoft-com:vml" Requires="v">
                <p:oleObj spid="_x0000_s31757" name="Equation" r:id="rId11" imgW="1434960" imgH="761760" progId="Equation.3">
                  <p:embed/>
                </p:oleObj>
              </mc:Choice>
              <mc:Fallback>
                <p:oleObj name="Equation" r:id="rId11" imgW="1434960" imgH="76176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28" y="3071810"/>
                        <a:ext cx="3014662"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2214546" y="4500570"/>
          <a:ext cx="2374900" cy="682625"/>
        </p:xfrm>
        <a:graphic>
          <a:graphicData uri="http://schemas.openxmlformats.org/presentationml/2006/ole">
            <mc:AlternateContent xmlns:mc="http://schemas.openxmlformats.org/markup-compatibility/2006">
              <mc:Choice xmlns:v="urn:schemas-microsoft-com:vml" Requires="v">
                <p:oleObj spid="_x0000_s31758" name="Equation" r:id="rId13" imgW="1130040" imgH="457200" progId="Equation.3">
                  <p:embed/>
                </p:oleObj>
              </mc:Choice>
              <mc:Fallback>
                <p:oleObj name="Equation" r:id="rId13" imgW="1130040" imgH="4572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4546" y="4500570"/>
                        <a:ext cx="23749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p:cNvGraphicFramePr>
            <a:graphicFrameLocks noChangeAspect="1"/>
          </p:cNvGraphicFramePr>
          <p:nvPr/>
        </p:nvGraphicFramePr>
        <p:xfrm>
          <a:off x="2714612" y="5429264"/>
          <a:ext cx="2133600" cy="341312"/>
        </p:xfrm>
        <a:graphic>
          <a:graphicData uri="http://schemas.openxmlformats.org/presentationml/2006/ole">
            <mc:AlternateContent xmlns:mc="http://schemas.openxmlformats.org/markup-compatibility/2006">
              <mc:Choice xmlns:v="urn:schemas-microsoft-com:vml" Requires="v">
                <p:oleObj spid="_x0000_s31759" name="Equation" r:id="rId15" imgW="1015920" imgH="228600" progId="Equation.3">
                  <p:embed/>
                </p:oleObj>
              </mc:Choice>
              <mc:Fallback>
                <p:oleObj name="Equation" r:id="rId15" imgW="101592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4612" y="5429264"/>
                        <a:ext cx="21336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4546" y="214290"/>
            <a:ext cx="4572032" cy="646331"/>
          </a:xfrm>
          <a:prstGeom prst="rect">
            <a:avLst/>
          </a:prstGeom>
        </p:spPr>
        <p:txBody>
          <a:bodyPr wrap="square">
            <a:spAutoFit/>
          </a:bodyPr>
          <a:lstStyle/>
          <a:p>
            <a:pPr algn="ctr"/>
            <a:r>
              <a:rPr lang="en-US" sz="3600" b="1" dirty="0" smtClean="0">
                <a:solidFill>
                  <a:srgbClr val="002060"/>
                </a:solidFill>
                <a:latin typeface="Arial" pitchFamily="34" charset="0"/>
                <a:cs typeface="Arial" pitchFamily="34" charset="0"/>
              </a:rPr>
              <a:t>Course Contents</a:t>
            </a:r>
            <a:endParaRPr lang="en-US" sz="3600" dirty="0">
              <a:solidFill>
                <a:srgbClr val="002060"/>
              </a:solidFill>
              <a:latin typeface="Arial" pitchFamily="34" charset="0"/>
              <a:cs typeface="Arial" pitchFamily="34" charset="0"/>
            </a:endParaRPr>
          </a:p>
        </p:txBody>
      </p:sp>
      <p:sp>
        <p:nvSpPr>
          <p:cNvPr id="3" name="TextBox 2"/>
          <p:cNvSpPr txBox="1"/>
          <p:nvPr/>
        </p:nvSpPr>
        <p:spPr>
          <a:xfrm>
            <a:off x="1071506" y="1214422"/>
            <a:ext cx="8072494" cy="4401205"/>
          </a:xfrm>
          <a:prstGeom prst="rect">
            <a:avLst/>
          </a:prstGeom>
          <a:noFill/>
        </p:spPr>
        <p:txBody>
          <a:bodyPr wrap="square" rtlCol="0">
            <a:spAutoFit/>
          </a:bodyPr>
          <a:lstStyle/>
          <a:p>
            <a:pPr algn="just">
              <a:buFont typeface="Wingdings" pitchFamily="2" charset="2"/>
              <a:buChar char="Ø"/>
            </a:pPr>
            <a:r>
              <a:rPr lang="en-US" sz="2800" b="1" dirty="0" smtClean="0">
                <a:latin typeface="Arial" pitchFamily="34" charset="0"/>
                <a:cs typeface="Arial" pitchFamily="34" charset="0"/>
              </a:rPr>
              <a:t> Fundamentals of Vibration and equivalent electrical circuits for mechanical oscillation</a:t>
            </a:r>
          </a:p>
          <a:p>
            <a:pPr algn="just">
              <a:buFont typeface="Wingdings" pitchFamily="2" charset="2"/>
              <a:buChar char="Ø"/>
            </a:pPr>
            <a:r>
              <a:rPr lang="en-US" sz="2800" b="1" dirty="0" smtClean="0">
                <a:latin typeface="Arial" pitchFamily="34" charset="0"/>
                <a:cs typeface="Arial" pitchFamily="34" charset="0"/>
              </a:rPr>
              <a:t> The linear acoustic wave equation and simple solutions</a:t>
            </a:r>
          </a:p>
          <a:p>
            <a:pPr algn="just">
              <a:buFont typeface="Wingdings" pitchFamily="2" charset="2"/>
              <a:buChar char="Ø"/>
            </a:pPr>
            <a:r>
              <a:rPr lang="en-US" sz="2800" b="1" dirty="0" smtClean="0">
                <a:latin typeface="Arial" pitchFamily="34" charset="0"/>
                <a:cs typeface="Arial" pitchFamily="34" charset="0"/>
              </a:rPr>
              <a:t> Sound Reflection and Transmission</a:t>
            </a:r>
          </a:p>
          <a:p>
            <a:pPr algn="just">
              <a:buFont typeface="Wingdings" pitchFamily="2" charset="2"/>
              <a:buChar char="Ø"/>
            </a:pPr>
            <a:r>
              <a:rPr lang="en-US" sz="2800" b="1" dirty="0" smtClean="0">
                <a:latin typeface="Arial" pitchFamily="34" charset="0"/>
                <a:cs typeface="Arial" pitchFamily="34" charset="0"/>
              </a:rPr>
              <a:t> Sound Absorption and Attenuation</a:t>
            </a:r>
          </a:p>
          <a:p>
            <a:pPr algn="just">
              <a:buFont typeface="Wingdings" pitchFamily="2" charset="2"/>
              <a:buChar char="Ø"/>
            </a:pPr>
            <a:r>
              <a:rPr lang="en-US" sz="2800" b="1" dirty="0" smtClean="0">
                <a:latin typeface="Arial" pitchFamily="34" charset="0"/>
                <a:cs typeface="Arial" pitchFamily="34" charset="0"/>
              </a:rPr>
              <a:t> Large room and Small room acoustics</a:t>
            </a:r>
          </a:p>
          <a:p>
            <a:pPr algn="just">
              <a:buFont typeface="Wingdings" pitchFamily="2" charset="2"/>
              <a:buChar char="Ø"/>
            </a:pPr>
            <a:r>
              <a:rPr lang="en-US" sz="2800" b="1" dirty="0" smtClean="0">
                <a:latin typeface="Arial" pitchFamily="34" charset="0"/>
                <a:cs typeface="Arial" pitchFamily="34" charset="0"/>
              </a:rPr>
              <a:t> Architectural acoustics</a:t>
            </a:r>
          </a:p>
          <a:p>
            <a:pPr algn="just">
              <a:buFont typeface="Wingdings" pitchFamily="2" charset="2"/>
              <a:buChar char="Ø"/>
            </a:pPr>
            <a:r>
              <a:rPr lang="en-US" sz="2800" b="1" dirty="0" smtClean="0">
                <a:latin typeface="Arial" pitchFamily="34" charset="0"/>
                <a:cs typeface="Arial" pitchFamily="34" charset="0"/>
              </a:rPr>
              <a:t>Loudspeaker and Microphone design</a:t>
            </a:r>
          </a:p>
          <a:p>
            <a:pPr algn="just">
              <a:buFont typeface="Wingdings" pitchFamily="2" charset="2"/>
              <a:buChar char="Ø"/>
            </a:pPr>
            <a:r>
              <a:rPr lang="en-US" sz="2800" b="1" dirty="0" smtClean="0">
                <a:latin typeface="Arial" pitchFamily="34" charset="0"/>
                <a:cs typeface="Arial" pitchFamily="34" charset="0"/>
              </a:rPr>
              <a:t>Audio system</a:t>
            </a:r>
            <a:endParaRPr lang="en-US" sz="2800"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678" y="0"/>
            <a:ext cx="3398687" cy="584775"/>
          </a:xfrm>
          <a:prstGeom prst="rect">
            <a:avLst/>
          </a:prstGeom>
        </p:spPr>
        <p:txBody>
          <a:bodyPr wrap="none">
            <a:spAutoFit/>
          </a:bodyPr>
          <a:lstStyle/>
          <a:p>
            <a:r>
              <a:rPr lang="en-US" sz="3200" b="1" dirty="0" smtClean="0">
                <a:solidFill>
                  <a:srgbClr val="002060"/>
                </a:solidFill>
                <a:latin typeface="Arial" pitchFamily="34" charset="0"/>
                <a:cs typeface="Arial" pitchFamily="34" charset="0"/>
              </a:rPr>
              <a:t>Course outcome</a:t>
            </a:r>
            <a:endParaRPr lang="en-US" sz="3200" dirty="0">
              <a:solidFill>
                <a:srgbClr val="002060"/>
              </a:solidFill>
              <a:latin typeface="Arial" pitchFamily="34" charset="0"/>
              <a:cs typeface="Arial" pitchFamily="34" charset="0"/>
            </a:endParaRPr>
          </a:p>
        </p:txBody>
      </p:sp>
      <p:sp>
        <p:nvSpPr>
          <p:cNvPr id="3" name="Rectangle 2"/>
          <p:cNvSpPr/>
          <p:nvPr/>
        </p:nvSpPr>
        <p:spPr>
          <a:xfrm>
            <a:off x="928662" y="578498"/>
            <a:ext cx="8001056" cy="5632311"/>
          </a:xfrm>
          <a:prstGeom prst="rect">
            <a:avLst/>
          </a:prstGeom>
        </p:spPr>
        <p:txBody>
          <a:bodyPr wrap="square">
            <a:spAutoFit/>
          </a:bodyPr>
          <a:lstStyle/>
          <a:p>
            <a:pPr algn="just">
              <a:buFont typeface="Wingdings" pitchFamily="2" charset="2"/>
              <a:buChar char="v"/>
            </a:pPr>
            <a:r>
              <a:rPr lang="en-US" sz="2400" dirty="0" smtClean="0">
                <a:latin typeface="Arial" pitchFamily="34" charset="0"/>
                <a:cs typeface="Arial" pitchFamily="34" charset="0"/>
              </a:rPr>
              <a:t> Given the specification of an acoustic room (large room or small room acoustic) determine the reverberation time, mean free path, number of reflection per second, room modes and minimum volume for large room acoustic .</a:t>
            </a:r>
          </a:p>
          <a:p>
            <a:pPr algn="just"/>
            <a:endParaRPr lang="en-US" sz="2400" dirty="0" smtClean="0">
              <a:latin typeface="Arial" pitchFamily="34" charset="0"/>
              <a:cs typeface="Arial" pitchFamily="34" charset="0"/>
            </a:endParaRPr>
          </a:p>
          <a:p>
            <a:pPr algn="just">
              <a:buFont typeface="Wingdings" pitchFamily="2" charset="2"/>
              <a:buChar char="v"/>
            </a:pPr>
            <a:r>
              <a:rPr lang="en-US" sz="2400" dirty="0" smtClean="0">
                <a:latin typeface="Arial" pitchFamily="34" charset="0"/>
                <a:cs typeface="Arial" pitchFamily="34" charset="0"/>
              </a:rPr>
              <a:t> Given the specification for a auditorium or studio requirement list the acoustical requirements  and design the acoustic part of the auditorium or studio.</a:t>
            </a:r>
          </a:p>
          <a:p>
            <a:pPr algn="just"/>
            <a:endParaRPr lang="en-US" sz="2400" dirty="0" smtClean="0">
              <a:latin typeface="Arial" pitchFamily="34" charset="0"/>
              <a:cs typeface="Arial" pitchFamily="34" charset="0"/>
            </a:endParaRPr>
          </a:p>
          <a:p>
            <a:pPr algn="just">
              <a:buFont typeface="Wingdings" pitchFamily="2" charset="2"/>
              <a:buChar char="v"/>
            </a:pPr>
            <a:r>
              <a:rPr lang="en-US" sz="2400" dirty="0" smtClean="0">
                <a:latin typeface="Arial" pitchFamily="34" charset="0"/>
                <a:cs typeface="Arial" pitchFamily="34" charset="0"/>
              </a:rPr>
              <a:t> Given the necessary specification design the microphone and loudspeaker</a:t>
            </a:r>
          </a:p>
          <a:p>
            <a:pPr algn="just"/>
            <a:endParaRPr lang="en-US" sz="2400" dirty="0" smtClean="0">
              <a:latin typeface="Arial" pitchFamily="34" charset="0"/>
              <a:cs typeface="Arial" pitchFamily="34" charset="0"/>
            </a:endParaRPr>
          </a:p>
          <a:p>
            <a:pPr algn="just">
              <a:buFont typeface="Wingdings" pitchFamily="2" charset="2"/>
              <a:buChar char="v"/>
            </a:pPr>
            <a:r>
              <a:rPr lang="en-US" sz="2400" dirty="0" smtClean="0">
                <a:latin typeface="Arial" pitchFamily="34" charset="0"/>
                <a:cs typeface="Arial" pitchFamily="34" charset="0"/>
              </a:rPr>
              <a:t> Determine the sound reflection, transmission, absorption, coefficients for a given acoustic source and condition.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1214414" y="2428868"/>
            <a:ext cx="7286676" cy="793750"/>
          </a:xfrm>
        </p:spPr>
        <p:txBody>
          <a:bodyPr>
            <a:normAutofit fontScale="90000"/>
          </a:bodyPr>
          <a:lstStyle/>
          <a:p>
            <a:pPr algn="ctr"/>
            <a:r>
              <a:rPr lang="en-US" sz="4000" b="1" dirty="0">
                <a:solidFill>
                  <a:srgbClr val="002060"/>
                </a:solidFill>
                <a:latin typeface="Arial" pitchFamily="34" charset="0"/>
                <a:cs typeface="Arial" pitchFamily="34" charset="0"/>
              </a:rPr>
              <a:t>Fundamentals of Linear Vibrations</a:t>
            </a:r>
          </a:p>
        </p:txBody>
      </p:sp>
      <p:sp>
        <p:nvSpPr>
          <p:cNvPr id="5" name="TextBox 4"/>
          <p:cNvSpPr txBox="1"/>
          <p:nvPr/>
        </p:nvSpPr>
        <p:spPr>
          <a:xfrm>
            <a:off x="3071802" y="571480"/>
            <a:ext cx="3929090" cy="523220"/>
          </a:xfrm>
          <a:prstGeom prst="rect">
            <a:avLst/>
          </a:prstGeom>
          <a:noFill/>
        </p:spPr>
        <p:txBody>
          <a:bodyPr wrap="square" rtlCol="0">
            <a:spAutoFit/>
          </a:bodyPr>
          <a:lstStyle/>
          <a:p>
            <a:pPr algn="ctr"/>
            <a:r>
              <a:rPr lang="en-US" sz="2800" b="1" dirty="0" smtClean="0">
                <a:latin typeface="Arial" pitchFamily="34" charset="0"/>
                <a:cs typeface="Arial" pitchFamily="34" charset="0"/>
              </a:rPr>
              <a:t>Lecture-1</a:t>
            </a:r>
            <a:endParaRPr lang="en-US" sz="2800" b="1"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188640"/>
            <a:ext cx="6912768" cy="523220"/>
          </a:xfrm>
          <a:prstGeom prst="rect">
            <a:avLst/>
          </a:prstGeom>
          <a:noFill/>
        </p:spPr>
        <p:txBody>
          <a:bodyPr wrap="square" rtlCol="0">
            <a:spAutoFit/>
          </a:bodyPr>
          <a:lstStyle/>
          <a:p>
            <a:pPr algn="ctr"/>
            <a:r>
              <a:rPr lang="en-US" sz="2800" b="1" dirty="0" smtClean="0">
                <a:solidFill>
                  <a:srgbClr val="002060"/>
                </a:solidFill>
                <a:latin typeface="Arial" pitchFamily="34" charset="0"/>
                <a:cs typeface="Arial" pitchFamily="34" charset="0"/>
              </a:rPr>
              <a:t>The Simple Oscillator</a:t>
            </a:r>
            <a:endParaRPr lang="en-IN" sz="2800" b="1" dirty="0">
              <a:solidFill>
                <a:srgbClr val="002060"/>
              </a:solidFill>
              <a:latin typeface="Arial" pitchFamily="34" charset="0"/>
              <a:cs typeface="Arial" pitchFamily="34" charset="0"/>
            </a:endParaRPr>
          </a:p>
        </p:txBody>
      </p:sp>
      <p:graphicFrame>
        <p:nvGraphicFramePr>
          <p:cNvPr id="2050" name="Object 2"/>
          <p:cNvGraphicFramePr>
            <a:graphicFrameLocks noChangeAspect="1"/>
          </p:cNvGraphicFramePr>
          <p:nvPr/>
        </p:nvGraphicFramePr>
        <p:xfrm>
          <a:off x="1357290" y="2500307"/>
          <a:ext cx="4214842" cy="3429024"/>
        </p:xfrm>
        <a:graphic>
          <a:graphicData uri="http://schemas.openxmlformats.org/presentationml/2006/ole">
            <mc:AlternateContent xmlns:mc="http://schemas.openxmlformats.org/markup-compatibility/2006">
              <mc:Choice xmlns:v="urn:schemas-microsoft-com:vml" Requires="v">
                <p:oleObj spid="_x0000_s2053" name="Equation" r:id="rId3" imgW="927000" imgH="1676160" progId="Equation.3">
                  <p:embed/>
                </p:oleObj>
              </mc:Choice>
              <mc:Fallback>
                <p:oleObj name="Equation" r:id="rId3" imgW="927000" imgH="1676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2500307"/>
                        <a:ext cx="4214842" cy="342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组合 53"/>
          <p:cNvGrpSpPr>
            <a:grpSpLocks/>
          </p:cNvGrpSpPr>
          <p:nvPr/>
        </p:nvGrpSpPr>
        <p:grpSpPr bwMode="auto">
          <a:xfrm>
            <a:off x="2357422" y="785794"/>
            <a:ext cx="2006600" cy="1557338"/>
            <a:chOff x="5926138" y="833503"/>
            <a:chExt cx="2006600" cy="1556617"/>
          </a:xfrm>
        </p:grpSpPr>
        <p:sp>
          <p:nvSpPr>
            <p:cNvPr id="5" name="Line 6"/>
            <p:cNvSpPr>
              <a:spLocks noChangeShapeType="1"/>
            </p:cNvSpPr>
            <p:nvPr/>
          </p:nvSpPr>
          <p:spPr bwMode="auto">
            <a:xfrm>
              <a:off x="5989638" y="1096963"/>
              <a:ext cx="11112" cy="1189037"/>
            </a:xfrm>
            <a:prstGeom prst="line">
              <a:avLst/>
            </a:prstGeom>
            <a:noFill/>
            <a:ln w="9525">
              <a:solidFill>
                <a:schemeClr val="tx1"/>
              </a:solidFill>
              <a:round/>
              <a:headEnd/>
              <a:tailEnd/>
            </a:ln>
          </p:spPr>
          <p:txBody>
            <a:bodyPr wrap="none" anchor="ctr"/>
            <a:lstStyle/>
            <a:p>
              <a:endParaRPr lang="en-US"/>
            </a:p>
          </p:txBody>
        </p:sp>
        <p:sp>
          <p:nvSpPr>
            <p:cNvPr id="6" name="Rectangle 7"/>
            <p:cNvSpPr>
              <a:spLocks noChangeArrowheads="1"/>
            </p:cNvSpPr>
            <p:nvPr/>
          </p:nvSpPr>
          <p:spPr bwMode="auto">
            <a:xfrm>
              <a:off x="7243763" y="1436688"/>
              <a:ext cx="688975" cy="546100"/>
            </a:xfrm>
            <a:prstGeom prst="rect">
              <a:avLst/>
            </a:prstGeom>
            <a:solidFill>
              <a:schemeClr val="accent6">
                <a:lumMod val="60000"/>
                <a:lumOff val="40000"/>
              </a:schemeClr>
            </a:solidFill>
            <a:ln w="9525">
              <a:solidFill>
                <a:schemeClr val="bg2"/>
              </a:solidFill>
              <a:miter lim="800000"/>
              <a:headEnd/>
              <a:tailEnd/>
            </a:ln>
          </p:spPr>
          <p:txBody>
            <a:bodyPr wrap="none" anchor="ctr"/>
            <a:lstStyle/>
            <a:p>
              <a:pPr algn="ctr" eaLnBrk="0" hangingPunct="0"/>
              <a:r>
                <a:rPr lang="en-GB" altLang="zh-TW" sz="2800" i="1" dirty="0">
                  <a:latin typeface="Times New Roman" pitchFamily="18" charset="0"/>
                  <a:ea typeface="新細明體" pitchFamily="18" charset="-120"/>
                </a:rPr>
                <a:t>m</a:t>
              </a:r>
              <a:endParaRPr lang="en-GB" altLang="zh-TW" sz="2400" i="1" dirty="0">
                <a:latin typeface="Times New Roman" pitchFamily="18" charset="0"/>
                <a:ea typeface="新細明體" pitchFamily="18" charset="-120"/>
              </a:endParaRPr>
            </a:p>
          </p:txBody>
        </p:sp>
        <p:sp>
          <p:nvSpPr>
            <p:cNvPr id="7" name="Text Box 8"/>
            <p:cNvSpPr txBox="1">
              <a:spLocks noChangeArrowheads="1"/>
            </p:cNvSpPr>
            <p:nvPr/>
          </p:nvSpPr>
          <p:spPr bwMode="auto">
            <a:xfrm>
              <a:off x="6318251" y="976313"/>
              <a:ext cx="322262" cy="518872"/>
            </a:xfrm>
            <a:prstGeom prst="rect">
              <a:avLst/>
            </a:prstGeom>
            <a:noFill/>
            <a:ln w="9525">
              <a:noFill/>
              <a:miter lim="800000"/>
              <a:headEnd/>
              <a:tailEnd/>
            </a:ln>
          </p:spPr>
          <p:txBody>
            <a:bodyPr wrap="none">
              <a:spAutoFit/>
            </a:bodyPr>
            <a:lstStyle/>
            <a:p>
              <a:pPr eaLnBrk="0" hangingPunct="0"/>
              <a:r>
                <a:rPr lang="en-GB" altLang="zh-TW" sz="2800" i="1" dirty="0" smtClean="0">
                  <a:latin typeface="Times New Roman" pitchFamily="18" charset="0"/>
                  <a:ea typeface="新細明體" pitchFamily="18" charset="-120"/>
                </a:rPr>
                <a:t>s</a:t>
              </a:r>
              <a:endParaRPr lang="en-GB" altLang="zh-TW" sz="2400" i="1" dirty="0">
                <a:latin typeface="Times New Roman" pitchFamily="18" charset="0"/>
                <a:ea typeface="新細明體" pitchFamily="18" charset="-120"/>
              </a:endParaRPr>
            </a:p>
          </p:txBody>
        </p:sp>
        <p:sp>
          <p:nvSpPr>
            <p:cNvPr id="8" name="Line 11"/>
            <p:cNvSpPr>
              <a:spLocks noChangeShapeType="1"/>
            </p:cNvSpPr>
            <p:nvPr/>
          </p:nvSpPr>
          <p:spPr bwMode="auto">
            <a:xfrm>
              <a:off x="7581900" y="1947863"/>
              <a:ext cx="0" cy="355600"/>
            </a:xfrm>
            <a:prstGeom prst="line">
              <a:avLst/>
            </a:prstGeom>
            <a:noFill/>
            <a:ln w="9525" cap="rnd">
              <a:solidFill>
                <a:schemeClr val="tx1"/>
              </a:solidFill>
              <a:prstDash val="sysDot"/>
              <a:round/>
              <a:headEnd/>
              <a:tailEnd/>
            </a:ln>
          </p:spPr>
          <p:txBody>
            <a:bodyPr wrap="none" anchor="ctr"/>
            <a:lstStyle/>
            <a:p>
              <a:endParaRPr lang="en-US"/>
            </a:p>
          </p:txBody>
        </p:sp>
        <p:sp>
          <p:nvSpPr>
            <p:cNvPr id="9" name="Line 12"/>
            <p:cNvSpPr>
              <a:spLocks noChangeShapeType="1"/>
            </p:cNvSpPr>
            <p:nvPr/>
          </p:nvSpPr>
          <p:spPr bwMode="auto">
            <a:xfrm>
              <a:off x="6784975" y="2051050"/>
              <a:ext cx="796925" cy="0"/>
            </a:xfrm>
            <a:prstGeom prst="line">
              <a:avLst/>
            </a:prstGeom>
            <a:noFill/>
            <a:ln w="9525">
              <a:solidFill>
                <a:srgbClr val="0000FF"/>
              </a:solidFill>
              <a:round/>
              <a:headEnd/>
              <a:tailEnd type="triangle" w="lg" len="lg"/>
            </a:ln>
          </p:spPr>
          <p:txBody>
            <a:bodyPr wrap="none" anchor="ctr"/>
            <a:lstStyle/>
            <a:p>
              <a:endParaRPr lang="en-US"/>
            </a:p>
          </p:txBody>
        </p:sp>
        <p:sp>
          <p:nvSpPr>
            <p:cNvPr id="10" name="Text Box 13"/>
            <p:cNvSpPr txBox="1">
              <a:spLocks noChangeArrowheads="1"/>
            </p:cNvSpPr>
            <p:nvPr/>
          </p:nvSpPr>
          <p:spPr bwMode="auto">
            <a:xfrm>
              <a:off x="6942138" y="1866900"/>
              <a:ext cx="343364" cy="523220"/>
            </a:xfrm>
            <a:prstGeom prst="rect">
              <a:avLst/>
            </a:prstGeom>
            <a:noFill/>
            <a:ln w="9525">
              <a:noFill/>
              <a:miter lim="800000"/>
              <a:headEnd/>
              <a:tailEnd/>
            </a:ln>
          </p:spPr>
          <p:txBody>
            <a:bodyPr wrap="none">
              <a:spAutoFit/>
            </a:bodyPr>
            <a:lstStyle/>
            <a:p>
              <a:pPr eaLnBrk="0" hangingPunct="0"/>
              <a:r>
                <a:rPr lang="en-GB" altLang="zh-TW" sz="2800" i="1" dirty="0">
                  <a:latin typeface="Times New Roman" pitchFamily="18" charset="0"/>
                  <a:ea typeface="新細明體" pitchFamily="18" charset="-120"/>
                </a:rPr>
                <a:t>x</a:t>
              </a:r>
              <a:endParaRPr lang="en-GB" altLang="zh-TW" sz="2400" i="1" dirty="0">
                <a:latin typeface="Times New Roman" pitchFamily="18" charset="0"/>
                <a:ea typeface="新細明體" pitchFamily="18" charset="-120"/>
              </a:endParaRPr>
            </a:p>
          </p:txBody>
        </p:sp>
        <p:pic>
          <p:nvPicPr>
            <p:cNvPr id="11" name="图片 5"/>
            <p:cNvPicPr>
              <a:picLocks noChangeAspect="1" noChangeArrowheads="1"/>
            </p:cNvPicPr>
            <p:nvPr/>
          </p:nvPicPr>
          <p:blipFill>
            <a:blip r:embed="rId5"/>
            <a:srcRect/>
            <a:stretch>
              <a:fillRect/>
            </a:stretch>
          </p:blipFill>
          <p:spPr bwMode="auto">
            <a:xfrm>
              <a:off x="5926138" y="1511300"/>
              <a:ext cx="1169987" cy="363538"/>
            </a:xfrm>
            <a:prstGeom prst="rect">
              <a:avLst/>
            </a:prstGeom>
            <a:noFill/>
            <a:ln w="9525">
              <a:noFill/>
              <a:miter lim="800000"/>
              <a:headEnd/>
              <a:tailEnd/>
            </a:ln>
          </p:spPr>
        </p:pic>
        <p:sp>
          <p:nvSpPr>
            <p:cNvPr id="12" name="Line 10"/>
            <p:cNvSpPr>
              <a:spLocks noChangeShapeType="1"/>
            </p:cNvSpPr>
            <p:nvPr/>
          </p:nvSpPr>
          <p:spPr bwMode="auto">
            <a:xfrm>
              <a:off x="6784975" y="1181100"/>
              <a:ext cx="0" cy="1131888"/>
            </a:xfrm>
            <a:prstGeom prst="line">
              <a:avLst/>
            </a:prstGeom>
            <a:noFill/>
            <a:ln w="9525" cap="rnd">
              <a:solidFill>
                <a:schemeClr val="tx1"/>
              </a:solidFill>
              <a:prstDash val="sysDot"/>
              <a:round/>
              <a:headEnd/>
              <a:tailEnd/>
            </a:ln>
          </p:spPr>
          <p:txBody>
            <a:bodyPr wrap="none" anchor="ctr"/>
            <a:lstStyle/>
            <a:p>
              <a:endParaRPr lang="en-US"/>
            </a:p>
          </p:txBody>
        </p:sp>
        <p:sp>
          <p:nvSpPr>
            <p:cNvPr id="13" name="Line 9"/>
            <p:cNvSpPr>
              <a:spLocks noChangeShapeType="1"/>
            </p:cNvSpPr>
            <p:nvPr/>
          </p:nvSpPr>
          <p:spPr bwMode="auto">
            <a:xfrm>
              <a:off x="7040563" y="1693863"/>
              <a:ext cx="217487" cy="0"/>
            </a:xfrm>
            <a:prstGeom prst="line">
              <a:avLst/>
            </a:prstGeom>
            <a:noFill/>
            <a:ln w="9525">
              <a:solidFill>
                <a:schemeClr val="bg2"/>
              </a:solidFill>
              <a:round/>
              <a:headEnd/>
              <a:tailEnd/>
            </a:ln>
          </p:spPr>
          <p:txBody>
            <a:bodyPr wrap="none" anchor="ctr"/>
            <a:lstStyle/>
            <a:p>
              <a:endParaRPr lang="en-US"/>
            </a:p>
          </p:txBody>
        </p:sp>
        <p:sp>
          <p:nvSpPr>
            <p:cNvPr id="18" name="Text Box 13"/>
            <p:cNvSpPr txBox="1">
              <a:spLocks noChangeArrowheads="1"/>
            </p:cNvSpPr>
            <p:nvPr/>
          </p:nvSpPr>
          <p:spPr bwMode="auto">
            <a:xfrm>
              <a:off x="7426336" y="833503"/>
              <a:ext cx="214314" cy="399925"/>
            </a:xfrm>
            <a:prstGeom prst="rect">
              <a:avLst/>
            </a:prstGeom>
            <a:noFill/>
            <a:ln w="9525">
              <a:noFill/>
              <a:miter lim="800000"/>
              <a:headEnd/>
              <a:tailEnd/>
            </a:ln>
          </p:spPr>
          <p:txBody>
            <a:bodyPr wrap="square">
              <a:spAutoFit/>
            </a:bodyPr>
            <a:lstStyle/>
            <a:p>
              <a:pPr eaLnBrk="0" hangingPunct="0"/>
              <a:r>
                <a:rPr lang="en-GB" altLang="zh-TW" sz="2000" i="1" dirty="0" smtClean="0">
                  <a:latin typeface="Times New Roman" pitchFamily="18" charset="0"/>
                  <a:ea typeface="新細明體" pitchFamily="18" charset="-120"/>
                </a:rPr>
                <a:t>f</a:t>
              </a:r>
              <a:endParaRPr lang="en-GB" altLang="zh-TW" sz="2000" i="1" dirty="0">
                <a:latin typeface="Times New Roman" pitchFamily="18" charset="0"/>
                <a:ea typeface="新細明體" pitchFamily="18" charset="-120"/>
              </a:endParaRPr>
            </a:p>
          </p:txBody>
        </p:sp>
      </p:grpSp>
      <p:graphicFrame>
        <p:nvGraphicFramePr>
          <p:cNvPr id="14" name="Object 2"/>
          <p:cNvGraphicFramePr>
            <a:graphicFrameLocks noChangeAspect="1"/>
          </p:cNvGraphicFramePr>
          <p:nvPr/>
        </p:nvGraphicFramePr>
        <p:xfrm>
          <a:off x="5072066" y="1357298"/>
          <a:ext cx="2214578" cy="481013"/>
        </p:xfrm>
        <a:graphic>
          <a:graphicData uri="http://schemas.openxmlformats.org/presentationml/2006/ole">
            <mc:AlternateContent xmlns:mc="http://schemas.openxmlformats.org/markup-compatibility/2006">
              <mc:Choice xmlns:v="urn:schemas-microsoft-com:vml" Requires="v">
                <p:oleObj spid="_x0000_s2054" name="Equation" r:id="rId6" imgW="533160" imgH="203040" progId="Equation.3">
                  <p:embed/>
                </p:oleObj>
              </mc:Choice>
              <mc:Fallback>
                <p:oleObj name="Equation" r:id="rId6" imgW="53316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6" y="1357298"/>
                        <a:ext cx="221457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6357950" y="1785926"/>
            <a:ext cx="2500330" cy="461665"/>
          </a:xfrm>
          <a:prstGeom prst="rect">
            <a:avLst/>
          </a:prstGeom>
          <a:noFill/>
        </p:spPr>
        <p:txBody>
          <a:bodyPr wrap="square" rtlCol="0">
            <a:spAutoFit/>
          </a:bodyPr>
          <a:lstStyle/>
          <a:p>
            <a:r>
              <a:rPr lang="en-US" sz="2400" dirty="0" smtClean="0">
                <a:latin typeface="Arial" pitchFamily="34" charset="0"/>
                <a:cs typeface="Arial" pitchFamily="34" charset="0"/>
              </a:rPr>
              <a:t>Hooke’s law</a:t>
            </a:r>
            <a:endParaRPr lang="en-US" sz="2400" dirty="0">
              <a:latin typeface="Arial" pitchFamily="34" charset="0"/>
              <a:cs typeface="Arial" pitchFamily="34" charset="0"/>
            </a:endParaRPr>
          </a:p>
        </p:txBody>
      </p:sp>
      <p:cxnSp>
        <p:nvCxnSpPr>
          <p:cNvPr id="17" name="Straight Arrow Connector 16"/>
          <p:cNvCxnSpPr/>
          <p:nvPr/>
        </p:nvCxnSpPr>
        <p:spPr>
          <a:xfrm rot="10800000">
            <a:off x="3500430" y="1142984"/>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052" name="Object 4"/>
          <p:cNvGraphicFramePr>
            <a:graphicFrameLocks noChangeAspect="1"/>
          </p:cNvGraphicFramePr>
          <p:nvPr/>
        </p:nvGraphicFramePr>
        <p:xfrm>
          <a:off x="4429124" y="6000768"/>
          <a:ext cx="3643338" cy="482206"/>
        </p:xfrm>
        <a:graphic>
          <a:graphicData uri="http://schemas.openxmlformats.org/presentationml/2006/ole">
            <mc:AlternateContent xmlns:mc="http://schemas.openxmlformats.org/markup-compatibility/2006">
              <mc:Choice xmlns:v="urn:schemas-microsoft-com:vml" Requires="v">
                <p:oleObj spid="_x0000_s2055" name="Equation" r:id="rId8" imgW="1726920" imgH="228600" progId="Equation.3">
                  <p:embed/>
                </p:oleObj>
              </mc:Choice>
              <mc:Fallback>
                <p:oleObj name="Equation" r:id="rId8" imgW="172692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9124" y="6000768"/>
                        <a:ext cx="3643338" cy="4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Box 19"/>
          <p:cNvSpPr txBox="1"/>
          <p:nvPr/>
        </p:nvSpPr>
        <p:spPr>
          <a:xfrm>
            <a:off x="1428728" y="6072206"/>
            <a:ext cx="3000396" cy="369332"/>
          </a:xfrm>
          <a:prstGeom prst="rect">
            <a:avLst/>
          </a:prstGeom>
          <a:noFill/>
        </p:spPr>
        <p:txBody>
          <a:bodyPr wrap="square" rtlCol="0">
            <a:spAutoFit/>
          </a:bodyPr>
          <a:lstStyle/>
          <a:p>
            <a:r>
              <a:rPr lang="en-US" dirty="0" smtClean="0"/>
              <a:t>Completed general solution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 name="Object 2"/>
          <p:cNvGraphicFramePr>
            <a:graphicFrameLocks noChangeAspect="1"/>
          </p:cNvGraphicFramePr>
          <p:nvPr/>
        </p:nvGraphicFramePr>
        <p:xfrm>
          <a:off x="876300" y="649287"/>
          <a:ext cx="7728148" cy="6208713"/>
        </p:xfrm>
        <a:graphic>
          <a:graphicData uri="http://schemas.openxmlformats.org/presentationml/2006/ole">
            <mc:AlternateContent xmlns:mc="http://schemas.openxmlformats.org/markup-compatibility/2006">
              <mc:Choice xmlns:v="urn:schemas-microsoft-com:vml" Requires="v">
                <p:oleObj spid="_x0000_s1028" name="Equation" r:id="rId3" imgW="2349360" imgH="3073320" progId="Equation.3">
                  <p:embed/>
                </p:oleObj>
              </mc:Choice>
              <mc:Fallback>
                <p:oleObj name="Equation" r:id="rId3" imgW="2349360" imgH="3073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649287"/>
                        <a:ext cx="7728148" cy="620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827584" y="0"/>
            <a:ext cx="7848872" cy="461665"/>
          </a:xfrm>
          <a:prstGeom prst="rect">
            <a:avLst/>
          </a:prstGeom>
          <a:noFill/>
        </p:spPr>
        <p:txBody>
          <a:bodyPr wrap="square" rtlCol="0">
            <a:spAutoFit/>
          </a:bodyPr>
          <a:lstStyle/>
          <a:p>
            <a:pPr algn="ctr"/>
            <a:r>
              <a:rPr lang="en-IN" sz="2400" b="1" dirty="0" smtClean="0">
                <a:latin typeface="Arial" pitchFamily="34" charset="0"/>
                <a:cs typeface="Arial" pitchFamily="34" charset="0"/>
              </a:rPr>
              <a:t>Initial Condition of trigonometric method of solution  </a:t>
            </a:r>
            <a:endParaRPr lang="en-IN"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1142976" y="214290"/>
          <a:ext cx="7461448" cy="2257425"/>
        </p:xfrm>
        <a:graphic>
          <a:graphicData uri="http://schemas.openxmlformats.org/presentationml/2006/ole">
            <mc:AlternateContent xmlns:mc="http://schemas.openxmlformats.org/markup-compatibility/2006">
              <mc:Choice xmlns:v="urn:schemas-microsoft-com:vml" Requires="v">
                <p:oleObj spid="_x0000_s3075" name="Equation" r:id="rId3" imgW="2273040" imgH="1117440" progId="Equation.3">
                  <p:embed/>
                </p:oleObj>
              </mc:Choice>
              <mc:Fallback>
                <p:oleObj name="Equation" r:id="rId3" imgW="2273040" imgH="11174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14290"/>
                        <a:ext cx="7461448"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0"/>
            <a:ext cx="7848872" cy="461665"/>
          </a:xfrm>
          <a:prstGeom prst="rect">
            <a:avLst/>
          </a:prstGeom>
          <a:noFill/>
        </p:spPr>
        <p:txBody>
          <a:bodyPr wrap="square" rtlCol="0">
            <a:spAutoFit/>
          </a:bodyPr>
          <a:lstStyle/>
          <a:p>
            <a:pPr algn="ctr"/>
            <a:r>
              <a:rPr lang="en-IN" sz="2400" b="1" dirty="0" smtClean="0">
                <a:latin typeface="Arial" pitchFamily="34" charset="0"/>
                <a:cs typeface="Arial" pitchFamily="34" charset="0"/>
              </a:rPr>
              <a:t>Complex Exponential method of solution  </a:t>
            </a:r>
            <a:endParaRPr lang="en-IN" sz="2400" b="1" dirty="0">
              <a:latin typeface="Arial" pitchFamily="34" charset="0"/>
              <a:cs typeface="Arial" pitchFamily="34" charset="0"/>
            </a:endParaRPr>
          </a:p>
        </p:txBody>
      </p:sp>
      <p:graphicFrame>
        <p:nvGraphicFramePr>
          <p:cNvPr id="4098" name="Object 2"/>
          <p:cNvGraphicFramePr>
            <a:graphicFrameLocks noChangeAspect="1"/>
          </p:cNvGraphicFramePr>
          <p:nvPr/>
        </p:nvGraphicFramePr>
        <p:xfrm>
          <a:off x="1397001" y="476250"/>
          <a:ext cx="6246834" cy="2840630"/>
        </p:xfrm>
        <a:graphic>
          <a:graphicData uri="http://schemas.openxmlformats.org/presentationml/2006/ole">
            <mc:AlternateContent xmlns:mc="http://schemas.openxmlformats.org/markup-compatibility/2006">
              <mc:Choice xmlns:v="urn:schemas-microsoft-com:vml" Requires="v">
                <p:oleObj spid="_x0000_s4102" name="Equation" r:id="rId3" imgW="3200400" imgH="1574640" progId="Equation.3">
                  <p:embed/>
                </p:oleObj>
              </mc:Choice>
              <mc:Fallback>
                <p:oleObj name="Equation" r:id="rId3" imgW="3200400" imgH="1574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1" y="476250"/>
                        <a:ext cx="6246834" cy="284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1000100" y="3143248"/>
            <a:ext cx="7786742" cy="707886"/>
          </a:xfrm>
          <a:prstGeom prst="rect">
            <a:avLst/>
          </a:prstGeom>
          <a:noFill/>
        </p:spPr>
        <p:txBody>
          <a:bodyPr wrap="square" rtlCol="0">
            <a:spAutoFit/>
          </a:bodyPr>
          <a:lstStyle/>
          <a:p>
            <a:pPr algn="just"/>
            <a:r>
              <a:rPr lang="en-IN" sz="2000" dirty="0" smtClean="0">
                <a:latin typeface="Arial" pitchFamily="34" charset="0"/>
                <a:cs typeface="Arial" pitchFamily="34" charset="0"/>
              </a:rPr>
              <a:t>The real part of the complex solution is by itself a complete general solution of the original real differential equation.</a:t>
            </a:r>
            <a:endParaRPr lang="en-IN" sz="2000" dirty="0">
              <a:latin typeface="Arial" pitchFamily="34" charset="0"/>
              <a:cs typeface="Arial" pitchFamily="34" charset="0"/>
            </a:endParaRPr>
          </a:p>
        </p:txBody>
      </p:sp>
      <p:graphicFrame>
        <p:nvGraphicFramePr>
          <p:cNvPr id="5" name="Object 2"/>
          <p:cNvGraphicFramePr>
            <a:graphicFrameLocks noChangeAspect="1"/>
          </p:cNvGraphicFramePr>
          <p:nvPr/>
        </p:nvGraphicFramePr>
        <p:xfrm>
          <a:off x="1071538" y="4143380"/>
          <a:ext cx="2749550" cy="1436688"/>
        </p:xfrm>
        <a:graphic>
          <a:graphicData uri="http://schemas.openxmlformats.org/presentationml/2006/ole">
            <mc:AlternateContent xmlns:mc="http://schemas.openxmlformats.org/markup-compatibility/2006">
              <mc:Choice xmlns:v="urn:schemas-microsoft-com:vml" Requires="v">
                <p:oleObj spid="_x0000_s4103" name="Equation" r:id="rId5" imgW="1257120" imgH="711000" progId="Equation.3">
                  <p:embed/>
                </p:oleObj>
              </mc:Choice>
              <mc:Fallback>
                <p:oleObj name="Equation" r:id="rId5" imgW="1257120" imgH="711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4143380"/>
                        <a:ext cx="274955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
          <p:cNvGraphicFramePr>
            <a:graphicFrameLocks noChangeAspect="1"/>
          </p:cNvGraphicFramePr>
          <p:nvPr/>
        </p:nvGraphicFramePr>
        <p:xfrm>
          <a:off x="3563888" y="4653136"/>
          <a:ext cx="5303465" cy="461962"/>
        </p:xfrm>
        <a:graphic>
          <a:graphicData uri="http://schemas.openxmlformats.org/presentationml/2006/ole">
            <mc:AlternateContent xmlns:mc="http://schemas.openxmlformats.org/markup-compatibility/2006">
              <mc:Choice xmlns:v="urn:schemas-microsoft-com:vml" Requires="v">
                <p:oleObj spid="_x0000_s4104" name="Equation" r:id="rId7" imgW="2705040" imgH="228600" progId="Equation.3">
                  <p:embed/>
                </p:oleObj>
              </mc:Choice>
              <mc:Fallback>
                <p:oleObj name="Equation" r:id="rId7" imgW="2705040" imgH="2286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4653136"/>
                        <a:ext cx="530346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3357554" y="5357826"/>
            <a:ext cx="2867210" cy="400110"/>
          </a:xfrm>
          <a:prstGeom prst="rect">
            <a:avLst/>
          </a:prstGeom>
          <a:noFill/>
        </p:spPr>
        <p:txBody>
          <a:bodyPr wrap="square" rtlCol="0">
            <a:spAutoFit/>
          </a:bodyPr>
          <a:lstStyle/>
          <a:p>
            <a:r>
              <a:rPr lang="en-IN" sz="2000" dirty="0" smtClean="0">
                <a:latin typeface="Arial" pitchFamily="34" charset="0"/>
                <a:cs typeface="Arial" pitchFamily="34" charset="0"/>
              </a:rPr>
              <a:t>Apply initial condition </a:t>
            </a:r>
            <a:endParaRPr lang="en-IN" sz="2000" dirty="0">
              <a:latin typeface="Arial" pitchFamily="34" charset="0"/>
              <a:cs typeface="Arial" pitchFamily="34" charset="0"/>
            </a:endParaRPr>
          </a:p>
        </p:txBody>
      </p:sp>
      <p:graphicFrame>
        <p:nvGraphicFramePr>
          <p:cNvPr id="4101" name="Object 5"/>
          <p:cNvGraphicFramePr>
            <a:graphicFrameLocks noChangeAspect="1"/>
          </p:cNvGraphicFramePr>
          <p:nvPr/>
        </p:nvGraphicFramePr>
        <p:xfrm>
          <a:off x="3357554" y="5643578"/>
          <a:ext cx="5070776" cy="769288"/>
        </p:xfrm>
        <a:graphic>
          <a:graphicData uri="http://schemas.openxmlformats.org/presentationml/2006/ole">
            <mc:AlternateContent xmlns:mc="http://schemas.openxmlformats.org/markup-compatibility/2006">
              <mc:Choice xmlns:v="urn:schemas-microsoft-com:vml" Requires="v">
                <p:oleObj spid="_x0000_s4105" name="Equation" r:id="rId9" imgW="1752480" imgH="431640" progId="Equation.3">
                  <p:embed/>
                </p:oleObj>
              </mc:Choice>
              <mc:Fallback>
                <p:oleObj name="Equation" r:id="rId9" imgW="175248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7554" y="5643578"/>
                        <a:ext cx="5070776" cy="76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260648"/>
            <a:ext cx="7200800" cy="830997"/>
          </a:xfrm>
          <a:prstGeom prst="rect">
            <a:avLst/>
          </a:prstGeom>
          <a:noFill/>
        </p:spPr>
        <p:txBody>
          <a:bodyPr wrap="square" rtlCol="0">
            <a:spAutoFit/>
          </a:bodyPr>
          <a:lstStyle/>
          <a:p>
            <a:pPr algn="just"/>
            <a:r>
              <a:rPr lang="en-IN" sz="2400" dirty="0" smtClean="0">
                <a:latin typeface="Arial" pitchFamily="34" charset="0"/>
                <a:cs typeface="Arial" pitchFamily="34" charset="0"/>
              </a:rPr>
              <a:t>Similarly  a complete solution is obtained if the </a:t>
            </a:r>
            <a:r>
              <a:rPr lang="en-IN" sz="2400" i="1" dirty="0" smtClean="0">
                <a:latin typeface="Arial" pitchFamily="34" charset="0"/>
                <a:cs typeface="Arial" pitchFamily="34" charset="0"/>
              </a:rPr>
              <a:t>x</a:t>
            </a:r>
            <a:r>
              <a:rPr lang="en-IN" sz="2400" dirty="0" smtClean="0">
                <a:latin typeface="Arial" pitchFamily="34" charset="0"/>
                <a:cs typeface="Arial" pitchFamily="34" charset="0"/>
              </a:rPr>
              <a:t> is written in form of</a:t>
            </a:r>
            <a:endParaRPr lang="en-IN" sz="2400" dirty="0">
              <a:latin typeface="Arial" pitchFamily="34" charset="0"/>
              <a:cs typeface="Arial" pitchFamily="34" charset="0"/>
            </a:endParaRPr>
          </a:p>
        </p:txBody>
      </p:sp>
      <p:graphicFrame>
        <p:nvGraphicFramePr>
          <p:cNvPr id="5122" name="Object 2"/>
          <p:cNvGraphicFramePr>
            <a:graphicFrameLocks noChangeAspect="1"/>
          </p:cNvGraphicFramePr>
          <p:nvPr/>
        </p:nvGraphicFramePr>
        <p:xfrm>
          <a:off x="1547664" y="1052736"/>
          <a:ext cx="4000500" cy="1854200"/>
        </p:xfrm>
        <a:graphic>
          <a:graphicData uri="http://schemas.openxmlformats.org/presentationml/2006/ole">
            <mc:AlternateContent xmlns:mc="http://schemas.openxmlformats.org/markup-compatibility/2006">
              <mc:Choice xmlns:v="urn:schemas-microsoft-com:vml" Requires="v">
                <p:oleObj spid="_x0000_s5125" name="Equation" r:id="rId3" imgW="1587240" imgH="736560" progId="Equation.3">
                  <p:embed/>
                </p:oleObj>
              </mc:Choice>
              <mc:Fallback>
                <p:oleObj name="Equation" r:id="rId3" imgW="1587240" imgH="736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052736"/>
                        <a:ext cx="4000500"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 name="Straight Arrow Connector 4"/>
          <p:cNvCxnSpPr/>
          <p:nvPr/>
        </p:nvCxnSpPr>
        <p:spPr>
          <a:xfrm>
            <a:off x="2915816" y="4941168"/>
            <a:ext cx="396044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87824" y="2852936"/>
            <a:ext cx="0" cy="20882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87824" y="3861048"/>
            <a:ext cx="30243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2160" y="3861048"/>
            <a:ext cx="0" cy="115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987824" y="3861048"/>
            <a:ext cx="3024336" cy="10801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87824" y="2852936"/>
            <a:ext cx="2520280" cy="20882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2771800" y="2276872"/>
            <a:ext cx="3384376" cy="53285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p:cNvSpPr txBox="1"/>
          <p:nvPr/>
        </p:nvSpPr>
        <p:spPr>
          <a:xfrm>
            <a:off x="5500694" y="5072074"/>
            <a:ext cx="432048" cy="369332"/>
          </a:xfrm>
          <a:prstGeom prst="rect">
            <a:avLst/>
          </a:prstGeom>
          <a:noFill/>
        </p:spPr>
        <p:txBody>
          <a:bodyPr wrap="square" rtlCol="0">
            <a:spAutoFit/>
          </a:bodyPr>
          <a:lstStyle/>
          <a:p>
            <a:r>
              <a:rPr lang="en-IN" dirty="0" smtClean="0"/>
              <a:t>a</a:t>
            </a:r>
            <a:endParaRPr lang="en-IN" dirty="0"/>
          </a:p>
        </p:txBody>
      </p:sp>
      <p:sp>
        <p:nvSpPr>
          <p:cNvPr id="23" name="TextBox 22"/>
          <p:cNvSpPr txBox="1"/>
          <p:nvPr/>
        </p:nvSpPr>
        <p:spPr>
          <a:xfrm>
            <a:off x="2339752" y="4149080"/>
            <a:ext cx="432048" cy="369332"/>
          </a:xfrm>
          <a:prstGeom prst="rect">
            <a:avLst/>
          </a:prstGeom>
          <a:noFill/>
        </p:spPr>
        <p:txBody>
          <a:bodyPr wrap="square" rtlCol="0">
            <a:spAutoFit/>
          </a:bodyPr>
          <a:lstStyle/>
          <a:p>
            <a:r>
              <a:rPr lang="en-IN" dirty="0" err="1" smtClean="0"/>
              <a:t>jb</a:t>
            </a:r>
            <a:endParaRPr lang="en-IN" dirty="0"/>
          </a:p>
        </p:txBody>
      </p:sp>
      <p:graphicFrame>
        <p:nvGraphicFramePr>
          <p:cNvPr id="5123" name="Object 3"/>
          <p:cNvGraphicFramePr>
            <a:graphicFrameLocks noChangeAspect="1"/>
          </p:cNvGraphicFramePr>
          <p:nvPr/>
        </p:nvGraphicFramePr>
        <p:xfrm>
          <a:off x="6302375" y="3357563"/>
          <a:ext cx="785813" cy="482600"/>
        </p:xfrm>
        <a:graphic>
          <a:graphicData uri="http://schemas.openxmlformats.org/presentationml/2006/ole">
            <mc:AlternateContent xmlns:mc="http://schemas.openxmlformats.org/markup-compatibility/2006">
              <mc:Choice xmlns:v="urn:schemas-microsoft-com:vml" Requires="v">
                <p:oleObj spid="_x0000_s5126" name="Equation" r:id="rId5" imgW="330120" imgH="203040" progId="Equation.3">
                  <p:embed/>
                </p:oleObj>
              </mc:Choice>
              <mc:Fallback>
                <p:oleObj name="Equation" r:id="rId5" imgW="33012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2375" y="3357563"/>
                        <a:ext cx="78581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3"/>
          <p:cNvGraphicFramePr>
            <a:graphicFrameLocks noChangeAspect="1"/>
          </p:cNvGraphicFramePr>
          <p:nvPr/>
        </p:nvGraphicFramePr>
        <p:xfrm>
          <a:off x="5207000" y="2349500"/>
          <a:ext cx="1390650" cy="482600"/>
        </p:xfrm>
        <a:graphic>
          <a:graphicData uri="http://schemas.openxmlformats.org/presentationml/2006/ole">
            <mc:AlternateContent xmlns:mc="http://schemas.openxmlformats.org/markup-compatibility/2006">
              <mc:Choice xmlns:v="urn:schemas-microsoft-com:vml" Requires="v">
                <p:oleObj spid="_x0000_s5127" name="Equation" r:id="rId7" imgW="583920" imgH="203040" progId="Equation.3">
                  <p:embed/>
                </p:oleObj>
              </mc:Choice>
              <mc:Fallback>
                <p:oleObj name="Equation" r:id="rId7" imgW="583920" imgH="20304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7000" y="2349500"/>
                        <a:ext cx="139065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773</TotalTime>
  <Words>296</Words>
  <Application>Microsoft Office PowerPoint</Application>
  <PresentationFormat>On-screen Show (4:3)</PresentationFormat>
  <Paragraphs>58</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7" baseType="lpstr">
      <vt:lpstr>Arial</vt:lpstr>
      <vt:lpstr>Gill Sans MT</vt:lpstr>
      <vt:lpstr>新細明體</vt:lpstr>
      <vt:lpstr>Symbol</vt:lpstr>
      <vt:lpstr>Times New Roman</vt:lpstr>
      <vt:lpstr>Verdana</vt:lpstr>
      <vt:lpstr>Wingdings</vt:lpstr>
      <vt:lpstr>Wingdings 2</vt:lpstr>
      <vt:lpstr>Solstice</vt:lpstr>
      <vt:lpstr>Equation</vt:lpstr>
      <vt:lpstr>方程式</vt:lpstr>
      <vt:lpstr>PowerPoint Presentation</vt:lpstr>
      <vt:lpstr>PowerPoint Presentation</vt:lpstr>
      <vt:lpstr>PowerPoint Presentation</vt:lpstr>
      <vt:lpstr>Fundamentals of Linear Vibrations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92</cp:revision>
  <dcterms:created xsi:type="dcterms:W3CDTF">2014-01-08T17:42:53Z</dcterms:created>
  <dcterms:modified xsi:type="dcterms:W3CDTF">2023-01-12T05:41:22Z</dcterms:modified>
</cp:coreProperties>
</file>