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7"/>
  </p:notesMasterIdLst>
  <p:sldIdLst>
    <p:sldId id="275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9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7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1858C-5E83-4D95-BD01-F559404062B0}" type="datetimeFigureOut">
              <a:rPr lang="en-US" smtClean="0"/>
              <a:pPr/>
              <a:t>1/12/2023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0932F-ABE6-4AF2-ABC6-B1CEDEE33DB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A23E1-07B0-4A8A-B78D-4945CB6BBBB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A7EA43-33A9-4898-896F-1251BC606AF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74E109-95C8-4408-90E2-297896C2E54E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6D270-8DAE-44AD-9EE2-E0A68FE60978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85645-F38F-407D-92A6-6AC491961290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1EDF44-D68F-49F6-BFC2-BF5DBDE3EA07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7F021B-F4D3-4B04-B7FD-5EC991D93C7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DCC053-EEBC-4A38-BBB5-AF954B5D28C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02FDE8-1E4E-46A1-9FFF-57566845DF72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E06FA3-8F05-4428-9FEE-2CB5C665AB0C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90B41D-4EB3-4E35-B0E2-A822661C5903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07D72A-15BA-45CE-B7C3-B7CE747BFD5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4BCBC-1086-4D21-A0F9-2D6D029249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30190-97AD-4C80-BA64-A3093C7EA660}" type="datetimeFigureOut">
              <a:rPr lang="en-IN" smtClean="0"/>
              <a:pPr/>
              <a:t>12-01-2023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5C738-4469-49F6-8C2F-303F39CC62E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Box 1"/>
          <p:cNvSpPr txBox="1">
            <a:spLocks noChangeArrowheads="1"/>
          </p:cNvSpPr>
          <p:nvPr/>
        </p:nvSpPr>
        <p:spPr bwMode="auto">
          <a:xfrm>
            <a:off x="1214414" y="2071678"/>
            <a:ext cx="7239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800" dirty="0">
                <a:latin typeface="Arial" pitchFamily="34" charset="0"/>
                <a:cs typeface="Arial" pitchFamily="34" charset="0"/>
              </a:rPr>
              <a:t>Equivalent Electrical circuits for Oscillators</a:t>
            </a:r>
          </a:p>
        </p:txBody>
      </p:sp>
      <p:sp>
        <p:nvSpPr>
          <p:cNvPr id="3075" name="TextBox 2"/>
          <p:cNvSpPr txBox="1">
            <a:spLocks noChangeArrowheads="1"/>
          </p:cNvSpPr>
          <p:nvPr/>
        </p:nvSpPr>
        <p:spPr bwMode="auto">
          <a:xfrm>
            <a:off x="3500430" y="500042"/>
            <a:ext cx="29337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latin typeface="Arial" pitchFamily="34" charset="0"/>
                <a:cs typeface="Arial" pitchFamily="34" charset="0"/>
              </a:rPr>
              <a:t>Lecture-2</a:t>
            </a:r>
            <a:endParaRPr lang="en-US" sz="3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838200"/>
          </a:xfrm>
        </p:spPr>
        <p:txBody>
          <a:bodyPr/>
          <a:lstStyle/>
          <a:p>
            <a:r>
              <a:rPr lang="en-US" sz="2800" b="1" dirty="0" smtClean="0">
                <a:solidFill>
                  <a:schemeClr val="accent2"/>
                </a:solidFill>
                <a:sym typeface="Times New Roman" pitchFamily="18" charset="0"/>
              </a:rPr>
              <a:t>Summary of Electrical-Mechanical Analogies</a:t>
            </a:r>
          </a:p>
        </p:txBody>
      </p:sp>
      <p:pic>
        <p:nvPicPr>
          <p:cNvPr id="12291" name="Picture 4" descr="Ch3F5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19200"/>
            <a:ext cx="8391525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685800" y="4038600"/>
            <a:ext cx="8001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b="0"/>
              <a:t>From the last row, clearly,</a:t>
            </a:r>
            <a:r>
              <a:rPr lang="en-US"/>
              <a:t> </a:t>
            </a:r>
            <a:r>
              <a:rPr lang="en-US">
                <a:solidFill>
                  <a:srgbClr val="FF3300"/>
                </a:solidFill>
              </a:rPr>
              <a:t>the mechanical oscillator-electrical oscillator analogy</a:t>
            </a:r>
            <a:r>
              <a:rPr lang="en-US"/>
              <a:t> </a:t>
            </a:r>
            <a:r>
              <a:rPr lang="en-US" b="0"/>
              <a:t>also carries over to</a:t>
            </a:r>
            <a:r>
              <a:rPr lang="en-US"/>
              <a:t> </a:t>
            </a:r>
            <a:r>
              <a:rPr lang="en-US">
                <a:solidFill>
                  <a:srgbClr val="9900CC"/>
                </a:solidFill>
              </a:rPr>
              <a:t>the driven mechanical  oscillator </a:t>
            </a:r>
            <a:r>
              <a:rPr lang="en-US">
                <a:solidFill>
                  <a:srgbClr val="9900CC"/>
                </a:solidFill>
                <a:sym typeface="Symbol" pitchFamily="18" charset="2"/>
              </a:rPr>
              <a:t> driven circuit. </a:t>
            </a:r>
            <a:endParaRPr lang="en-US" b="0"/>
          </a:p>
        </p:txBody>
      </p:sp>
      <p:sp>
        <p:nvSpPr>
          <p:cNvPr id="12293" name="TextBox 5"/>
          <p:cNvSpPr txBox="1">
            <a:spLocks noChangeArrowheads="1"/>
          </p:cNvSpPr>
          <p:nvPr/>
        </p:nvSpPr>
        <p:spPr bwMode="auto">
          <a:xfrm>
            <a:off x="762000" y="2819400"/>
            <a:ext cx="304800" cy="4619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Mechanical Analogies to </a:t>
            </a:r>
            <a:b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</a:b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Series &amp; Parallel Circuits</a:t>
            </a:r>
            <a:endParaRPr lang="en-US" sz="2800" smtClean="0">
              <a:solidFill>
                <a:schemeClr val="accent2"/>
              </a:solidFill>
              <a:sym typeface="Times New Roman" pitchFamily="18" charset="0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066800"/>
            <a:ext cx="8226425" cy="4343400"/>
          </a:xfrm>
        </p:spPr>
        <p:txBody>
          <a:bodyPr>
            <a:normAutofit lnSpcReduction="10000"/>
          </a:bodyPr>
          <a:lstStyle/>
          <a:p>
            <a:pPr lvl="1" algn="just"/>
            <a:r>
              <a:rPr lang="en-US" sz="2400" smtClean="0">
                <a:sym typeface="Times New Roman" pitchFamily="18" charset="0"/>
              </a:rPr>
              <a:t>The mechanical oscillator with </a:t>
            </a:r>
            <a:r>
              <a:rPr lang="en-US" sz="2400" b="1" smtClean="0">
                <a:solidFill>
                  <a:srgbClr val="FF3300"/>
                </a:solidFill>
                <a:sym typeface="Times New Roman" pitchFamily="18" charset="0"/>
              </a:rPr>
              <a:t>spring constant s is analogous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b="1" smtClean="0">
                <a:solidFill>
                  <a:srgbClr val="008000"/>
                </a:solidFill>
                <a:sym typeface="Times New Roman" pitchFamily="18" charset="0"/>
              </a:rPr>
              <a:t>to the inverse capacitance (1/C) = C</a:t>
            </a:r>
            <a:r>
              <a:rPr lang="en-US" sz="2400" b="1" baseline="30000" smtClean="0">
                <a:solidFill>
                  <a:srgbClr val="008000"/>
                </a:solidFill>
                <a:sym typeface="Times New Roman" pitchFamily="18" charset="0"/>
              </a:rPr>
              <a:t>-1 </a:t>
            </a:r>
            <a:r>
              <a:rPr lang="en-US" sz="2400" smtClean="0">
                <a:sym typeface="Times New Roman" pitchFamily="18" charset="0"/>
              </a:rPr>
              <a:t>in an electrical oscillator.  </a:t>
            </a:r>
          </a:p>
          <a:p>
            <a:pPr lvl="1" algn="just"/>
            <a:r>
              <a:rPr lang="en-US" sz="2400" smtClean="0">
                <a:sym typeface="Times New Roman" pitchFamily="18" charset="0"/>
              </a:rPr>
              <a:t>Inversely, </a:t>
            </a:r>
            <a:r>
              <a:rPr lang="en-US" sz="2400" b="1" smtClean="0">
                <a:solidFill>
                  <a:schemeClr val="accent2"/>
                </a:solidFill>
                <a:sym typeface="Times New Roman" pitchFamily="18" charset="0"/>
              </a:rPr>
              <a:t>the mechanical compliance </a:t>
            </a:r>
            <a:r>
              <a:rPr lang="en-US" sz="2400" b="1" smtClean="0">
                <a:solidFill>
                  <a:schemeClr val="accent2"/>
                </a:solidFill>
                <a:sym typeface="Symbol" pitchFamily="18" charset="2"/>
              </a:rPr>
              <a:t> (1/s) = s</a:t>
            </a:r>
            <a:r>
              <a:rPr lang="en-US" sz="2400" b="1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sz="2400" b="1" smtClean="0">
                <a:solidFill>
                  <a:schemeClr val="accent2"/>
                </a:solidFill>
                <a:sym typeface="Symbol" pitchFamily="18" charset="2"/>
              </a:rPr>
              <a:t> is analogous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b="1" smtClean="0">
                <a:solidFill>
                  <a:srgbClr val="996600"/>
                </a:solidFill>
                <a:sym typeface="Symbol" pitchFamily="18" charset="2"/>
              </a:rPr>
              <a:t>to the capacitance C</a:t>
            </a:r>
          </a:p>
          <a:p>
            <a:r>
              <a:rPr lang="en-US" sz="2800" smtClean="0">
                <a:sym typeface="Times New Roman" pitchFamily="18" charset="0"/>
              </a:rPr>
              <a:t>Consider a circuit with </a:t>
            </a:r>
            <a:r>
              <a:rPr lang="en-US" sz="2800" b="1" smtClean="0">
                <a:sym typeface="Times New Roman" pitchFamily="18" charset="0"/>
              </a:rPr>
              <a:t>2 </a:t>
            </a:r>
            <a:r>
              <a:rPr lang="en-US" sz="2800" b="1" smtClean="0">
                <a:solidFill>
                  <a:srgbClr val="9900CC"/>
                </a:solidFill>
                <a:sym typeface="Times New Roman" pitchFamily="18" charset="0"/>
              </a:rPr>
              <a:t>capacitors </a:t>
            </a:r>
          </a:p>
          <a:p>
            <a:pPr>
              <a:buFontTx/>
              <a:buNone/>
            </a:pPr>
            <a:r>
              <a:rPr lang="en-US" sz="2800" b="1" smtClean="0">
                <a:sym typeface="Times New Roman" pitchFamily="18" charset="0"/>
              </a:rPr>
              <a:t>			C</a:t>
            </a:r>
            <a:r>
              <a:rPr lang="en-US" sz="2800" b="1" baseline="-25000" smtClean="0">
                <a:sym typeface="Times New Roman" pitchFamily="18" charset="0"/>
              </a:rPr>
              <a:t>1</a:t>
            </a:r>
            <a:r>
              <a:rPr lang="en-US" sz="2800" b="1" smtClean="0">
                <a:sym typeface="Times New Roman" pitchFamily="18" charset="0"/>
              </a:rPr>
              <a:t>, C</a:t>
            </a:r>
            <a:r>
              <a:rPr lang="en-US" sz="2800" b="1" baseline="-25000" smtClean="0">
                <a:sym typeface="Times New Roman" pitchFamily="18" charset="0"/>
              </a:rPr>
              <a:t>2</a:t>
            </a:r>
            <a:r>
              <a:rPr lang="en-US" sz="2800" smtClean="0"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rgbClr val="9900CC"/>
                </a:solidFill>
                <a:sym typeface="Times New Roman" pitchFamily="18" charset="0"/>
              </a:rPr>
              <a:t>in parallel </a:t>
            </a:r>
            <a:r>
              <a:rPr lang="en-US" sz="2800" b="1" smtClean="0">
                <a:solidFill>
                  <a:srgbClr val="9900CC"/>
                </a:solidFill>
                <a:sym typeface="Symbol" pitchFamily="18" charset="2"/>
              </a:rPr>
              <a:t></a:t>
            </a:r>
            <a:endParaRPr lang="en-US" sz="2800" smtClean="0">
              <a:sym typeface="Times New Roman" pitchFamily="18" charset="0"/>
            </a:endParaRPr>
          </a:p>
          <a:p>
            <a:pPr lvl="1"/>
            <a:r>
              <a:rPr lang="en-US" sz="2400" smtClean="0">
                <a:sym typeface="Times New Roman" pitchFamily="18" charset="0"/>
              </a:rPr>
              <a:t>From circuit theory, the </a:t>
            </a:r>
          </a:p>
          <a:p>
            <a:pPr lvl="1">
              <a:buFontTx/>
              <a:buNone/>
            </a:pPr>
            <a:r>
              <a:rPr lang="en-US" sz="2400" smtClean="0">
                <a:sym typeface="Times New Roman" pitchFamily="18" charset="0"/>
              </a:rPr>
              <a:t>	</a:t>
            </a:r>
            <a:r>
              <a:rPr lang="en-US" sz="2400" b="1" i="1" smtClean="0">
                <a:solidFill>
                  <a:srgbClr val="FF3300"/>
                </a:solidFill>
                <a:sym typeface="Times New Roman" pitchFamily="18" charset="0"/>
              </a:rPr>
              <a:t>effective capacitance</a:t>
            </a:r>
            <a:r>
              <a:rPr lang="en-US" sz="2400" smtClean="0">
                <a:sym typeface="Times New Roman" pitchFamily="18" charset="0"/>
              </a:rPr>
              <a:t> is</a:t>
            </a:r>
          </a:p>
          <a:p>
            <a:pPr lvl="1">
              <a:buFontTx/>
              <a:buNone/>
            </a:pPr>
            <a:r>
              <a:rPr lang="en-US" b="1" smtClean="0">
                <a:sym typeface="Times New Roman" pitchFamily="18" charset="0"/>
              </a:rPr>
              <a:t>		 C</a:t>
            </a:r>
            <a:r>
              <a:rPr lang="en-US" b="1" baseline="-25000" smtClean="0">
                <a:sym typeface="Times New Roman" pitchFamily="18" charset="0"/>
              </a:rPr>
              <a:t>eff</a:t>
            </a:r>
            <a:r>
              <a:rPr lang="en-US" b="1" smtClean="0">
                <a:sym typeface="Times New Roman" pitchFamily="18" charset="0"/>
              </a:rPr>
              <a:t>  = C</a:t>
            </a:r>
            <a:r>
              <a:rPr lang="en-US" b="1" baseline="-25000" smtClean="0">
                <a:sym typeface="Times New Roman" pitchFamily="18" charset="0"/>
              </a:rPr>
              <a:t>1</a:t>
            </a:r>
            <a:r>
              <a:rPr lang="en-US" b="1" smtClean="0">
                <a:sym typeface="Times New Roman" pitchFamily="18" charset="0"/>
              </a:rPr>
              <a:t>+ C</a:t>
            </a:r>
            <a:r>
              <a:rPr lang="en-US" b="1" baseline="-25000" smtClean="0">
                <a:sym typeface="Times New Roman" pitchFamily="18" charset="0"/>
              </a:rPr>
              <a:t>2</a:t>
            </a:r>
            <a:r>
              <a:rPr lang="en-US" b="1" smtClean="0">
                <a:sym typeface="Times New Roman" pitchFamily="18" charset="0"/>
              </a:rPr>
              <a:t> </a:t>
            </a:r>
          </a:p>
        </p:txBody>
      </p:sp>
      <p:pic>
        <p:nvPicPr>
          <p:cNvPr id="13316" name="Picture 4" descr="Ch3F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038600"/>
            <a:ext cx="2860675" cy="246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6425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800" smtClean="0">
                <a:sym typeface="Times New Roman" pitchFamily="18" charset="0"/>
              </a:rPr>
              <a:t>For 2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capacitors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1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,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2</a:t>
            </a:r>
            <a:r>
              <a:rPr lang="en-US" sz="2800" smtClean="0">
                <a:solidFill>
                  <a:schemeClr val="accent2"/>
                </a:solidFill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in parallel </a:t>
            </a:r>
            <a:r>
              <a:rPr lang="en-US" sz="2800" b="1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endParaRPr lang="en-US" sz="2800" smtClean="0">
              <a:solidFill>
                <a:schemeClr val="accent2"/>
              </a:solidFill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Effective capacitance</a:t>
            </a:r>
            <a:r>
              <a:rPr lang="en-US" smtClean="0">
                <a:sym typeface="Times New Roman" pitchFamily="18" charset="0"/>
              </a:rPr>
              <a:t>:  </a:t>
            </a:r>
            <a:r>
              <a:rPr lang="en-US" sz="2800" b="1" smtClean="0">
                <a:sym typeface="Times New Roman" pitchFamily="18" charset="0"/>
              </a:rPr>
              <a:t>C</a:t>
            </a:r>
            <a:r>
              <a:rPr lang="en-US" sz="2800" b="1" baseline="-25000" smtClean="0">
                <a:sym typeface="Times New Roman" pitchFamily="18" charset="0"/>
              </a:rPr>
              <a:t>eff</a:t>
            </a:r>
            <a:r>
              <a:rPr lang="en-US" sz="2800" b="1" smtClean="0">
                <a:sym typeface="Times New Roman" pitchFamily="18" charset="0"/>
              </a:rPr>
              <a:t>  = C</a:t>
            </a:r>
            <a:r>
              <a:rPr lang="en-US" sz="2800" b="1" baseline="-25000" smtClean="0">
                <a:sym typeface="Times New Roman" pitchFamily="18" charset="0"/>
              </a:rPr>
              <a:t>1</a:t>
            </a:r>
            <a:r>
              <a:rPr lang="en-US" sz="2800" b="1" smtClean="0">
                <a:sym typeface="Times New Roman" pitchFamily="18" charset="0"/>
              </a:rPr>
              <a:t>+ C</a:t>
            </a:r>
            <a:r>
              <a:rPr lang="en-US" sz="2800" b="1" baseline="-25000" smtClean="0">
                <a:sym typeface="Times New Roman" pitchFamily="18" charset="0"/>
              </a:rPr>
              <a:t>2</a:t>
            </a:r>
            <a:r>
              <a:rPr lang="en-US" sz="2800" b="1" smtClean="0">
                <a:sym typeface="Times New Roman" pitchFamily="18" charset="0"/>
              </a:rPr>
              <a:t> </a:t>
            </a:r>
          </a:p>
          <a:p>
            <a:r>
              <a:rPr lang="en-US" sz="2800" smtClean="0">
                <a:sym typeface="Times New Roman" pitchFamily="18" charset="0"/>
              </a:rPr>
              <a:t>Consider 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2 springs with constants 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	s1, s</a:t>
            </a:r>
            <a:r>
              <a:rPr lang="en-US" sz="2800" b="1" baseline="-25000" smtClean="0">
                <a:solidFill>
                  <a:srgbClr val="FF3300"/>
                </a:solidFill>
                <a:sym typeface="Times New Roman" pitchFamily="18" charset="0"/>
              </a:rPr>
              <a:t>2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 in series </a:t>
            </a: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</a:t>
            </a:r>
            <a:endParaRPr lang="en-US" sz="2800" smtClean="0">
              <a:sym typeface="Times New Roman" pitchFamily="18" charset="0"/>
            </a:endParaRPr>
          </a:p>
          <a:p>
            <a:pPr lvl="1"/>
            <a:r>
              <a:rPr lang="en-US" sz="2400" smtClean="0">
                <a:sym typeface="Times New Roman" pitchFamily="18" charset="0"/>
              </a:rPr>
              <a:t>Effective spring </a:t>
            </a:r>
          </a:p>
          <a:p>
            <a:pPr lvl="1">
              <a:buFontTx/>
              <a:buNone/>
            </a:pPr>
            <a:r>
              <a:rPr lang="en-US" sz="2400" smtClean="0">
                <a:sym typeface="Times New Roman" pitchFamily="18" charset="0"/>
              </a:rPr>
              <a:t>	constant (effective compliance):</a:t>
            </a:r>
          </a:p>
          <a:p>
            <a:pPr lvl="1">
              <a:buFontTx/>
              <a:buNone/>
            </a:pPr>
            <a:r>
              <a:rPr lang="en-US" b="1" smtClean="0">
                <a:sym typeface="Times New Roman" pitchFamily="18" charset="0"/>
              </a:rPr>
              <a:t>		 	(1/s</a:t>
            </a:r>
            <a:r>
              <a:rPr lang="en-US" b="1" baseline="-25000" smtClean="0">
                <a:sym typeface="Times New Roman" pitchFamily="18" charset="0"/>
              </a:rPr>
              <a:t>eff</a:t>
            </a:r>
            <a:r>
              <a:rPr lang="en-US" b="1" smtClean="0">
                <a:sym typeface="Times New Roman" pitchFamily="18" charset="0"/>
              </a:rPr>
              <a:t>) = (1/s</a:t>
            </a:r>
            <a:r>
              <a:rPr lang="en-US" b="1" baseline="-25000" smtClean="0">
                <a:sym typeface="Times New Roman" pitchFamily="18" charset="0"/>
              </a:rPr>
              <a:t>1</a:t>
            </a:r>
            <a:r>
              <a:rPr lang="en-US" b="1" smtClean="0">
                <a:sym typeface="Times New Roman" pitchFamily="18" charset="0"/>
              </a:rPr>
              <a:t>)+ (1/s</a:t>
            </a:r>
            <a:r>
              <a:rPr lang="en-US" b="1" baseline="-25000" smtClean="0">
                <a:sym typeface="Times New Roman" pitchFamily="18" charset="0"/>
              </a:rPr>
              <a:t>2</a:t>
            </a:r>
            <a:r>
              <a:rPr lang="en-US" b="1" smtClean="0">
                <a:sym typeface="Times New Roman" pitchFamily="18" charset="0"/>
              </a:rPr>
              <a:t>)</a:t>
            </a:r>
          </a:p>
          <a:p>
            <a:r>
              <a:rPr lang="en-US" sz="2800" b="1" smtClean="0">
                <a:solidFill>
                  <a:srgbClr val="9900CC"/>
                </a:solidFill>
                <a:sym typeface="Times New Roman" pitchFamily="18" charset="0"/>
              </a:rPr>
              <a:t>Proof:</a:t>
            </a:r>
            <a:r>
              <a:rPr lang="en-US" sz="2800" smtClean="0">
                <a:sym typeface="Times New Roman" pitchFamily="18" charset="0"/>
              </a:rPr>
              <a:t> Apply a force </a:t>
            </a:r>
            <a:r>
              <a:rPr lang="en-US" sz="2800" b="1" smtClean="0">
                <a:sym typeface="Times New Roman" pitchFamily="18" charset="0"/>
              </a:rPr>
              <a:t>F</a:t>
            </a:r>
            <a:r>
              <a:rPr lang="en-US" sz="2800" smtClean="0">
                <a:sym typeface="Times New Roman" pitchFamily="18" charset="0"/>
              </a:rPr>
              <a:t> to 2 springs in series:</a:t>
            </a:r>
          </a:p>
          <a:p>
            <a:pPr lvl="1"/>
            <a:r>
              <a:rPr lang="en-US" sz="2400" smtClean="0">
                <a:sym typeface="Times New Roman" pitchFamily="18" charset="0"/>
              </a:rPr>
              <a:t>Spring 1 will extend a distance </a:t>
            </a:r>
            <a:r>
              <a:rPr lang="en-US" sz="2400" b="1" smtClean="0">
                <a:sym typeface="Times New Roman" pitchFamily="18" charset="0"/>
              </a:rPr>
              <a:t>x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 = (F/s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)</a:t>
            </a:r>
            <a:r>
              <a:rPr lang="en-US" sz="2400" smtClean="0">
                <a:sym typeface="Times New Roman" pitchFamily="18" charset="0"/>
              </a:rPr>
              <a:t> spring 2 will extend a distance </a:t>
            </a:r>
            <a:r>
              <a:rPr lang="en-US" sz="2400" b="1" smtClean="0">
                <a:sym typeface="Times New Roman" pitchFamily="18" charset="0"/>
              </a:rPr>
              <a:t>x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 = (F/s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).</a:t>
            </a:r>
            <a:r>
              <a:rPr lang="en-US" sz="2400" smtClean="0">
                <a:sym typeface="Times New Roman" pitchFamily="18" charset="0"/>
              </a:rPr>
              <a:t> Total extension:</a:t>
            </a:r>
          </a:p>
          <a:p>
            <a:pPr lvl="1">
              <a:buFontTx/>
              <a:buNone/>
            </a:pPr>
            <a:r>
              <a:rPr lang="en-US" sz="2400" b="1" smtClean="0">
                <a:sym typeface="Times New Roman" pitchFamily="18" charset="0"/>
              </a:rPr>
              <a:t>	x = x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+x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= F[(1/s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)+(1/s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)] </a:t>
            </a:r>
            <a:r>
              <a:rPr lang="en-US" sz="2400" b="1" smtClean="0">
                <a:sym typeface="Symbol" pitchFamily="18" charset="2"/>
              </a:rPr>
              <a:t> (F/s</a:t>
            </a:r>
            <a:r>
              <a:rPr lang="en-US" sz="2400" b="1" baseline="-25000" smtClean="0">
                <a:sym typeface="Symbol" pitchFamily="18" charset="2"/>
              </a:rPr>
              <a:t>eff</a:t>
            </a:r>
            <a:r>
              <a:rPr lang="en-US" sz="2400" b="1" smtClean="0">
                <a:sym typeface="Symbol" pitchFamily="18" charset="2"/>
              </a:rPr>
              <a:t>)</a:t>
            </a:r>
            <a:endParaRPr lang="en-US" sz="2400" b="1" smtClean="0"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800" smtClean="0">
                <a:sym typeface="Times New Roman" pitchFamily="18" charset="0"/>
              </a:rPr>
              <a:t>	</a:t>
            </a:r>
            <a:r>
              <a:rPr lang="en-US" sz="2400" smtClean="0">
                <a:sym typeface="Symbol" pitchFamily="18" charset="2"/>
              </a:rPr>
              <a:t></a:t>
            </a:r>
            <a:r>
              <a:rPr lang="en-US" sz="2400" smtClean="0">
                <a:sym typeface="Times New Roman" pitchFamily="18" charset="0"/>
              </a:rPr>
              <a:t> 2 springs in series are analogous to 2 capacitors in parallel!</a:t>
            </a:r>
            <a:r>
              <a:rPr lang="en-US" sz="2400" b="1" i="1" smtClean="0">
                <a:sym typeface="Times New Roman" pitchFamily="18" charset="0"/>
              </a:rPr>
              <a:t> </a:t>
            </a:r>
          </a:p>
        </p:txBody>
      </p:sp>
      <p:pic>
        <p:nvPicPr>
          <p:cNvPr id="14339" name="Picture 4" descr="Ch3F5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05600" y="381000"/>
            <a:ext cx="1727200" cy="148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0" name="Picture 6" descr="Ch3F5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2057400"/>
            <a:ext cx="295275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4495800" y="196215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57800" y="19812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2264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800" smtClean="0">
                <a:sym typeface="Times New Roman" pitchFamily="18" charset="0"/>
              </a:rPr>
              <a:t>The mechanical oscillator with 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spring constant </a:t>
            </a:r>
            <a:r>
              <a:rPr lang="en-US" sz="2800" b="1" i="1" smtClean="0">
                <a:solidFill>
                  <a:srgbClr val="FF3300"/>
                </a:solidFill>
                <a:sym typeface="Times New Roman" pitchFamily="18" charset="0"/>
              </a:rPr>
              <a:t>s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 is analogous</a:t>
            </a:r>
            <a:r>
              <a:rPr lang="en-US" sz="2800" b="1" smtClean="0"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rgbClr val="008000"/>
                </a:solidFill>
                <a:sym typeface="Times New Roman" pitchFamily="18" charset="0"/>
              </a:rPr>
              <a:t>to the inverse capacitance (1/C) = C</a:t>
            </a:r>
            <a:r>
              <a:rPr lang="en-US" sz="2800" b="1" baseline="30000" smtClean="0">
                <a:solidFill>
                  <a:srgbClr val="008000"/>
                </a:solidFill>
                <a:sym typeface="Times New Roman" pitchFamily="18" charset="0"/>
              </a:rPr>
              <a:t>-1 </a:t>
            </a:r>
            <a:r>
              <a:rPr lang="en-US" sz="2800" smtClean="0">
                <a:sym typeface="Times New Roman" pitchFamily="18" charset="0"/>
              </a:rPr>
              <a:t>in an electrical oscillator. </a:t>
            </a:r>
          </a:p>
          <a:p>
            <a:r>
              <a:rPr lang="en-US" sz="2800" smtClean="0">
                <a:sym typeface="Times New Roman" pitchFamily="18" charset="0"/>
              </a:rPr>
              <a:t>Inversely,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the mechanical compliance </a:t>
            </a:r>
            <a:r>
              <a:rPr lang="en-US" sz="2800" b="1" smtClean="0">
                <a:solidFill>
                  <a:schemeClr val="accent2"/>
                </a:solidFill>
                <a:sym typeface="Symbol" pitchFamily="18" charset="2"/>
              </a:rPr>
              <a:t> (1/s) = s</a:t>
            </a:r>
            <a:r>
              <a:rPr lang="en-US" sz="2800" b="1" baseline="30000" smtClean="0">
                <a:solidFill>
                  <a:schemeClr val="accent2"/>
                </a:solidFill>
                <a:sym typeface="Symbol" pitchFamily="18" charset="2"/>
              </a:rPr>
              <a:t>-1</a:t>
            </a:r>
            <a:r>
              <a:rPr lang="en-US" sz="2800" b="1" smtClean="0">
                <a:solidFill>
                  <a:schemeClr val="accent2"/>
                </a:solidFill>
                <a:sym typeface="Symbol" pitchFamily="18" charset="2"/>
              </a:rPr>
              <a:t> is analogous</a:t>
            </a:r>
            <a:r>
              <a:rPr lang="en-US" sz="2800" smtClean="0">
                <a:sym typeface="Symbol" pitchFamily="18" charset="2"/>
              </a:rPr>
              <a:t> </a:t>
            </a:r>
            <a:r>
              <a:rPr lang="en-US" sz="2800" b="1" smtClean="0">
                <a:solidFill>
                  <a:srgbClr val="996600"/>
                </a:solidFill>
                <a:sym typeface="Symbol" pitchFamily="18" charset="2"/>
              </a:rPr>
              <a:t>to the capacitance C</a:t>
            </a:r>
            <a:endParaRPr lang="en-US" sz="2800" smtClean="0">
              <a:sym typeface="Times New Roman" pitchFamily="18" charset="0"/>
            </a:endParaRPr>
          </a:p>
          <a:p>
            <a:r>
              <a:rPr lang="en-US" sz="2800" smtClean="0">
                <a:sym typeface="Times New Roman" pitchFamily="18" charset="0"/>
              </a:rPr>
              <a:t>Consider a circuit with </a:t>
            </a:r>
          </a:p>
          <a:p>
            <a:pPr>
              <a:buFontTx/>
              <a:buNone/>
            </a:pPr>
            <a:r>
              <a:rPr lang="en-US" sz="2800" smtClean="0">
                <a:sym typeface="Times New Roman" pitchFamily="18" charset="0"/>
              </a:rPr>
              <a:t>	2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capacitors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1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,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2</a:t>
            </a:r>
            <a:r>
              <a:rPr lang="en-US" sz="2800" smtClean="0">
                <a:solidFill>
                  <a:schemeClr val="accent2"/>
                </a:solidFill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in series </a:t>
            </a:r>
            <a:r>
              <a:rPr lang="en-US" sz="2800" b="1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endParaRPr lang="en-US" sz="2800" smtClean="0">
              <a:sym typeface="Times New Roman" pitchFamily="18" charset="0"/>
            </a:endParaRPr>
          </a:p>
          <a:p>
            <a:pPr lvl="1"/>
            <a:r>
              <a:rPr lang="en-US" smtClean="0">
                <a:sym typeface="Times New Roman" pitchFamily="18" charset="0"/>
              </a:rPr>
              <a:t>From circuit theory, the </a:t>
            </a:r>
          </a:p>
          <a:p>
            <a:pPr lvl="1">
              <a:buFontTx/>
              <a:buNone/>
            </a:pPr>
            <a:r>
              <a:rPr lang="en-US" smtClean="0">
                <a:sym typeface="Times New Roman" pitchFamily="18" charset="0"/>
              </a:rPr>
              <a:t>	</a:t>
            </a:r>
            <a:r>
              <a:rPr lang="en-US" b="1" i="1" smtClean="0">
                <a:solidFill>
                  <a:srgbClr val="FF3300"/>
                </a:solidFill>
                <a:sym typeface="Times New Roman" pitchFamily="18" charset="0"/>
              </a:rPr>
              <a:t>effective capacitance</a:t>
            </a:r>
            <a:r>
              <a:rPr lang="en-US" smtClean="0">
                <a:sym typeface="Times New Roman" pitchFamily="18" charset="0"/>
              </a:rPr>
              <a:t> is</a:t>
            </a:r>
          </a:p>
          <a:p>
            <a:pPr lvl="1">
              <a:buFontTx/>
              <a:buNone/>
            </a:pPr>
            <a:r>
              <a:rPr lang="en-US" b="1" smtClean="0">
                <a:sym typeface="Times New Roman" pitchFamily="18" charset="0"/>
              </a:rPr>
              <a:t>		 (1/C</a:t>
            </a:r>
            <a:r>
              <a:rPr lang="en-US" b="1" baseline="-25000" smtClean="0">
                <a:sym typeface="Times New Roman" pitchFamily="18" charset="0"/>
              </a:rPr>
              <a:t>eff</a:t>
            </a:r>
            <a:r>
              <a:rPr lang="en-US" b="1" smtClean="0">
                <a:sym typeface="Times New Roman" pitchFamily="18" charset="0"/>
              </a:rPr>
              <a:t>) = (1/C</a:t>
            </a:r>
            <a:r>
              <a:rPr lang="en-US" b="1" baseline="-25000" smtClean="0">
                <a:sym typeface="Times New Roman" pitchFamily="18" charset="0"/>
              </a:rPr>
              <a:t>1</a:t>
            </a:r>
            <a:r>
              <a:rPr lang="en-US" b="1" smtClean="0">
                <a:sym typeface="Times New Roman" pitchFamily="18" charset="0"/>
              </a:rPr>
              <a:t>) + (1/C</a:t>
            </a:r>
            <a:r>
              <a:rPr lang="en-US" b="1" baseline="-25000" smtClean="0">
                <a:sym typeface="Times New Roman" pitchFamily="18" charset="0"/>
              </a:rPr>
              <a:t>2</a:t>
            </a:r>
            <a:r>
              <a:rPr lang="en-US" b="1" smtClean="0">
                <a:sym typeface="Times New Roman" pitchFamily="18" charset="0"/>
              </a:rPr>
              <a:t>)</a:t>
            </a:r>
          </a:p>
        </p:txBody>
      </p:sp>
      <p:pic>
        <p:nvPicPr>
          <p:cNvPr id="15363" name="Picture 5" descr="Ch3F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3276600"/>
            <a:ext cx="2925763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81000"/>
            <a:ext cx="822642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800" smtClean="0">
                <a:sym typeface="Times New Roman" pitchFamily="18" charset="0"/>
              </a:rPr>
              <a:t>For 2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capacitors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1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, C</a:t>
            </a:r>
            <a:r>
              <a:rPr lang="en-US" sz="2800" b="1" baseline="-25000" smtClean="0">
                <a:solidFill>
                  <a:schemeClr val="accent2"/>
                </a:solidFill>
                <a:sym typeface="Times New Roman" pitchFamily="18" charset="0"/>
              </a:rPr>
              <a:t>2</a:t>
            </a:r>
            <a:r>
              <a:rPr lang="en-US" sz="2800" smtClean="0">
                <a:solidFill>
                  <a:schemeClr val="accent2"/>
                </a:solidFill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in series </a:t>
            </a:r>
            <a:r>
              <a:rPr lang="en-US" sz="2800" b="1" smtClean="0">
                <a:solidFill>
                  <a:schemeClr val="accent2"/>
                </a:solidFill>
                <a:sym typeface="Symbol" pitchFamily="18" charset="2"/>
              </a:rPr>
              <a:t></a:t>
            </a:r>
            <a:endParaRPr lang="en-US" sz="2800" smtClean="0">
              <a:solidFill>
                <a:schemeClr val="accent2"/>
              </a:solidFill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800" smtClean="0">
                <a:sym typeface="Times New Roman" pitchFamily="18" charset="0"/>
              </a:rPr>
              <a:t>	</a:t>
            </a:r>
            <a:r>
              <a:rPr lang="en-US" sz="2400" smtClean="0">
                <a:sym typeface="Times New Roman" pitchFamily="18" charset="0"/>
              </a:rPr>
              <a:t>Effective capacitance:</a:t>
            </a:r>
            <a:r>
              <a:rPr lang="en-US" sz="2800" smtClean="0">
                <a:sym typeface="Times New Roman" pitchFamily="18" charset="0"/>
              </a:rPr>
              <a:t>  </a:t>
            </a:r>
            <a:r>
              <a:rPr lang="en-US" sz="2600" b="1" smtClean="0">
                <a:sym typeface="Times New Roman" pitchFamily="18" charset="0"/>
              </a:rPr>
              <a:t>(C</a:t>
            </a:r>
            <a:r>
              <a:rPr lang="en-US" sz="2600" b="1" baseline="-25000" smtClean="0">
                <a:sym typeface="Times New Roman" pitchFamily="18" charset="0"/>
              </a:rPr>
              <a:t>eff</a:t>
            </a:r>
            <a:r>
              <a:rPr lang="en-US" sz="2600" b="1" smtClean="0">
                <a:sym typeface="Times New Roman" pitchFamily="18" charset="0"/>
              </a:rPr>
              <a:t>)</a:t>
            </a:r>
            <a:r>
              <a:rPr lang="en-US" sz="2600" b="1" baseline="30000" smtClean="0">
                <a:sym typeface="Times New Roman" pitchFamily="18" charset="0"/>
              </a:rPr>
              <a:t>-1 </a:t>
            </a:r>
            <a:r>
              <a:rPr lang="en-US" sz="2600" b="1" smtClean="0">
                <a:sym typeface="Times New Roman" pitchFamily="18" charset="0"/>
              </a:rPr>
              <a:t>= (C</a:t>
            </a:r>
            <a:r>
              <a:rPr lang="en-US" sz="2600" b="1" baseline="-25000" smtClean="0">
                <a:sym typeface="Times New Roman" pitchFamily="18" charset="0"/>
              </a:rPr>
              <a:t>1 </a:t>
            </a:r>
            <a:r>
              <a:rPr lang="en-US" sz="2600" b="1" smtClean="0">
                <a:sym typeface="Times New Roman" pitchFamily="18" charset="0"/>
              </a:rPr>
              <a:t>)</a:t>
            </a:r>
            <a:r>
              <a:rPr lang="en-US" sz="2600" b="1" baseline="30000" smtClean="0">
                <a:sym typeface="Times New Roman" pitchFamily="18" charset="0"/>
              </a:rPr>
              <a:t>-1 </a:t>
            </a:r>
            <a:r>
              <a:rPr lang="en-US" sz="2600" b="1" smtClean="0">
                <a:sym typeface="Times New Roman" pitchFamily="18" charset="0"/>
              </a:rPr>
              <a:t>+ (C</a:t>
            </a:r>
            <a:r>
              <a:rPr lang="en-US" sz="2600" b="1" baseline="-25000" smtClean="0">
                <a:sym typeface="Times New Roman" pitchFamily="18" charset="0"/>
              </a:rPr>
              <a:t>2</a:t>
            </a:r>
            <a:r>
              <a:rPr lang="en-US" sz="2600" b="1" smtClean="0">
                <a:sym typeface="Times New Roman" pitchFamily="18" charset="0"/>
              </a:rPr>
              <a:t>)</a:t>
            </a:r>
            <a:r>
              <a:rPr lang="en-US" sz="2600" b="1" baseline="30000" smtClean="0">
                <a:sym typeface="Times New Roman" pitchFamily="18" charset="0"/>
              </a:rPr>
              <a:t>-1</a:t>
            </a:r>
            <a:r>
              <a:rPr lang="en-US" sz="2800" b="1" baseline="30000" smtClean="0">
                <a:sym typeface="Times New Roman" pitchFamily="18" charset="0"/>
              </a:rPr>
              <a:t> </a:t>
            </a:r>
            <a:endParaRPr lang="en-US" sz="2800" smtClean="0">
              <a:sym typeface="Times New Roman" pitchFamily="18" charset="0"/>
            </a:endParaRPr>
          </a:p>
          <a:p>
            <a:r>
              <a:rPr lang="en-US" sz="2800" smtClean="0">
                <a:sym typeface="Times New Roman" pitchFamily="18" charset="0"/>
              </a:rPr>
              <a:t>Consider 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2 springs with constants </a:t>
            </a:r>
          </a:p>
          <a:p>
            <a:pPr>
              <a:buFontTx/>
              <a:buNone/>
            </a:pP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	s</a:t>
            </a:r>
            <a:r>
              <a:rPr lang="en-US" sz="2800" b="1" baseline="-25000" smtClean="0">
                <a:solidFill>
                  <a:srgbClr val="FF3300"/>
                </a:solidFill>
                <a:sym typeface="Times New Roman" pitchFamily="18" charset="0"/>
              </a:rPr>
              <a:t>1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, s</a:t>
            </a:r>
            <a:r>
              <a:rPr lang="en-US" sz="2800" b="1" baseline="-25000" smtClean="0">
                <a:solidFill>
                  <a:srgbClr val="FF3300"/>
                </a:solidFill>
                <a:sym typeface="Times New Roman" pitchFamily="18" charset="0"/>
              </a:rPr>
              <a:t>2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 in parallel </a:t>
            </a:r>
            <a:r>
              <a:rPr lang="en-US" sz="2800" b="1" smtClean="0">
                <a:solidFill>
                  <a:srgbClr val="FF3300"/>
                </a:solidFill>
                <a:sym typeface="Symbol" pitchFamily="18" charset="2"/>
              </a:rPr>
              <a:t></a:t>
            </a:r>
            <a:endParaRPr lang="en-US" sz="3600" smtClean="0">
              <a:sym typeface="Times New Roman" pitchFamily="18" charset="0"/>
            </a:endParaRPr>
          </a:p>
          <a:p>
            <a:pPr lvl="1"/>
            <a:r>
              <a:rPr lang="en-US" sz="2400" smtClean="0">
                <a:sym typeface="Times New Roman" pitchFamily="18" charset="0"/>
              </a:rPr>
              <a:t>Effective spring constant:</a:t>
            </a:r>
          </a:p>
          <a:p>
            <a:pPr lvl="1">
              <a:buFontTx/>
              <a:buNone/>
            </a:pPr>
            <a:r>
              <a:rPr lang="en-US" sz="3200" b="1" smtClean="0">
                <a:sym typeface="Times New Roman" pitchFamily="18" charset="0"/>
              </a:rPr>
              <a:t>		 </a:t>
            </a:r>
            <a:r>
              <a:rPr lang="en-US" b="1" smtClean="0">
                <a:sym typeface="Times New Roman" pitchFamily="18" charset="0"/>
              </a:rPr>
              <a:t>s</a:t>
            </a:r>
            <a:r>
              <a:rPr lang="en-US" b="1" baseline="-25000" smtClean="0">
                <a:sym typeface="Times New Roman" pitchFamily="18" charset="0"/>
              </a:rPr>
              <a:t>eff</a:t>
            </a:r>
            <a:r>
              <a:rPr lang="en-US" b="1" smtClean="0">
                <a:sym typeface="Times New Roman" pitchFamily="18" charset="0"/>
              </a:rPr>
              <a:t> = s</a:t>
            </a:r>
            <a:r>
              <a:rPr lang="en-US" b="1" baseline="-25000" smtClean="0">
                <a:sym typeface="Times New Roman" pitchFamily="18" charset="0"/>
              </a:rPr>
              <a:t>1</a:t>
            </a:r>
            <a:r>
              <a:rPr lang="en-US" b="1" smtClean="0">
                <a:sym typeface="Times New Roman" pitchFamily="18" charset="0"/>
              </a:rPr>
              <a:t>+ s</a:t>
            </a:r>
            <a:r>
              <a:rPr lang="en-US" b="1" baseline="-25000" smtClean="0">
                <a:sym typeface="Times New Roman" pitchFamily="18" charset="0"/>
              </a:rPr>
              <a:t>2</a:t>
            </a:r>
            <a:endParaRPr lang="en-US" sz="2400" smtClean="0">
              <a:sym typeface="Times New Roman" pitchFamily="18" charset="0"/>
            </a:endParaRPr>
          </a:p>
          <a:p>
            <a:r>
              <a:rPr lang="en-US" sz="2800" b="1" smtClean="0">
                <a:solidFill>
                  <a:srgbClr val="9900CC"/>
                </a:solidFill>
                <a:sym typeface="Times New Roman" pitchFamily="18" charset="0"/>
              </a:rPr>
              <a:t>Proof:</a:t>
            </a:r>
            <a:r>
              <a:rPr lang="en-US" sz="2800" smtClean="0">
                <a:sym typeface="Times New Roman" pitchFamily="18" charset="0"/>
              </a:rPr>
              <a:t> Stretch 2 springs in parallel a distance</a:t>
            </a:r>
            <a:r>
              <a:rPr lang="en-US" sz="2800" b="1" smtClean="0">
                <a:sym typeface="Times New Roman" pitchFamily="18" charset="0"/>
              </a:rPr>
              <a:t> x</a:t>
            </a:r>
            <a:r>
              <a:rPr lang="en-US" sz="2800" smtClean="0">
                <a:sym typeface="Times New Roman" pitchFamily="18" charset="0"/>
              </a:rPr>
              <a:t>:</a:t>
            </a:r>
          </a:p>
          <a:p>
            <a:pPr lvl="1"/>
            <a:r>
              <a:rPr lang="en-US" sz="2400" smtClean="0">
                <a:sym typeface="Times New Roman" pitchFamily="18" charset="0"/>
              </a:rPr>
              <a:t>Spring 1 will experience a force  </a:t>
            </a:r>
            <a:r>
              <a:rPr lang="en-US" sz="2400" b="1" smtClean="0">
                <a:sym typeface="Times New Roman" pitchFamily="18" charset="0"/>
              </a:rPr>
              <a:t>F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 = s</a:t>
            </a:r>
            <a:r>
              <a:rPr lang="en-US" sz="2400" b="1" baseline="-25000" smtClean="0">
                <a:sym typeface="Times New Roman" pitchFamily="18" charset="0"/>
              </a:rPr>
              <a:t>1</a:t>
            </a:r>
            <a:r>
              <a:rPr lang="en-US" sz="2400" b="1" smtClean="0">
                <a:sym typeface="Times New Roman" pitchFamily="18" charset="0"/>
              </a:rPr>
              <a:t>x,</a:t>
            </a:r>
            <a:r>
              <a:rPr lang="en-US" sz="2400" smtClean="0">
                <a:sym typeface="Times New Roman" pitchFamily="18" charset="0"/>
              </a:rPr>
              <a:t> spring 2 will experience a force  </a:t>
            </a:r>
            <a:r>
              <a:rPr lang="en-US" sz="2400" b="1" smtClean="0">
                <a:sym typeface="Times New Roman" pitchFamily="18" charset="0"/>
              </a:rPr>
              <a:t>F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 = s</a:t>
            </a:r>
            <a:r>
              <a:rPr lang="en-US" sz="2400" b="1" baseline="-25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x.</a:t>
            </a:r>
            <a:r>
              <a:rPr lang="en-US" sz="2400" smtClean="0">
                <a:sym typeface="Times New Roman" pitchFamily="18" charset="0"/>
              </a:rPr>
              <a:t> Total force:</a:t>
            </a:r>
          </a:p>
          <a:p>
            <a:pPr>
              <a:buFontTx/>
              <a:buNone/>
            </a:pPr>
            <a:r>
              <a:rPr lang="en-US" sz="2800" smtClean="0">
                <a:sym typeface="Times New Roman" pitchFamily="18" charset="0"/>
              </a:rPr>
              <a:t>			</a:t>
            </a:r>
            <a:r>
              <a:rPr lang="en-US" sz="2800" b="1" smtClean="0">
                <a:sym typeface="Times New Roman" pitchFamily="18" charset="0"/>
              </a:rPr>
              <a:t>F = F</a:t>
            </a:r>
            <a:r>
              <a:rPr lang="en-US" sz="2800" b="1" baseline="-25000" smtClean="0">
                <a:sym typeface="Times New Roman" pitchFamily="18" charset="0"/>
              </a:rPr>
              <a:t>1</a:t>
            </a:r>
            <a:r>
              <a:rPr lang="en-US" sz="2800" b="1" smtClean="0">
                <a:sym typeface="Times New Roman" pitchFamily="18" charset="0"/>
              </a:rPr>
              <a:t>+F</a:t>
            </a:r>
            <a:r>
              <a:rPr lang="en-US" sz="2800" b="1" baseline="-25000" smtClean="0">
                <a:sym typeface="Times New Roman" pitchFamily="18" charset="0"/>
              </a:rPr>
              <a:t>2</a:t>
            </a:r>
            <a:r>
              <a:rPr lang="en-US" sz="2800" b="1" smtClean="0">
                <a:sym typeface="Times New Roman" pitchFamily="18" charset="0"/>
              </a:rPr>
              <a:t>= (s</a:t>
            </a:r>
            <a:r>
              <a:rPr lang="en-US" sz="2800" b="1" baseline="-25000" smtClean="0">
                <a:sym typeface="Times New Roman" pitchFamily="18" charset="0"/>
              </a:rPr>
              <a:t>1</a:t>
            </a:r>
            <a:r>
              <a:rPr lang="en-US" sz="2800" b="1" smtClean="0">
                <a:sym typeface="Times New Roman" pitchFamily="18" charset="0"/>
              </a:rPr>
              <a:t>+s</a:t>
            </a:r>
            <a:r>
              <a:rPr lang="en-US" sz="2800" b="1" baseline="-25000" smtClean="0">
                <a:sym typeface="Times New Roman" pitchFamily="18" charset="0"/>
              </a:rPr>
              <a:t>2</a:t>
            </a:r>
            <a:r>
              <a:rPr lang="en-US" sz="2800" b="1" smtClean="0">
                <a:sym typeface="Times New Roman" pitchFamily="18" charset="0"/>
              </a:rPr>
              <a:t>)x </a:t>
            </a:r>
            <a:r>
              <a:rPr lang="en-US" sz="2800" b="1" smtClean="0">
                <a:sym typeface="Symbol" pitchFamily="18" charset="2"/>
              </a:rPr>
              <a:t> s</a:t>
            </a:r>
            <a:r>
              <a:rPr lang="en-US" sz="2800" b="1" baseline="-25000" smtClean="0">
                <a:sym typeface="Symbol" pitchFamily="18" charset="2"/>
              </a:rPr>
              <a:t>eff </a:t>
            </a:r>
            <a:r>
              <a:rPr lang="en-US" sz="2800" b="1" smtClean="0">
                <a:sym typeface="Symbol" pitchFamily="18" charset="2"/>
              </a:rPr>
              <a:t>x</a:t>
            </a:r>
            <a:endParaRPr lang="en-US" sz="2800" b="1" smtClean="0"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600" smtClean="0">
                <a:sym typeface="Symbol" pitchFamily="18" charset="2"/>
              </a:rPr>
              <a:t></a:t>
            </a:r>
            <a:r>
              <a:rPr lang="en-US" sz="2600" smtClean="0">
                <a:sym typeface="Times New Roman" pitchFamily="18" charset="0"/>
              </a:rPr>
              <a:t>  </a:t>
            </a:r>
            <a:r>
              <a:rPr lang="en-US" sz="2400" smtClean="0">
                <a:sym typeface="Times New Roman" pitchFamily="18" charset="0"/>
              </a:rPr>
              <a:t>2 springs in parallel are analogous to 2 capacitors in series</a:t>
            </a:r>
            <a:r>
              <a:rPr lang="en-US" sz="2400" b="1" smtClean="0">
                <a:sym typeface="Times New Roman" pitchFamily="18" charset="0"/>
              </a:rPr>
              <a:t>!</a:t>
            </a:r>
          </a:p>
        </p:txBody>
      </p:sp>
      <p:pic>
        <p:nvPicPr>
          <p:cNvPr id="16387" name="Picture 5" descr="Ch3F5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10400" y="609600"/>
            <a:ext cx="1627188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6" descr="Ch3F6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3000" y="2057400"/>
            <a:ext cx="308927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Rectangle 4"/>
          <p:cNvSpPr>
            <a:spLocks noChangeArrowheads="1"/>
          </p:cNvSpPr>
          <p:nvPr/>
        </p:nvSpPr>
        <p:spPr bwMode="auto">
          <a:xfrm>
            <a:off x="5867400" y="1828800"/>
            <a:ext cx="5334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</a:t>
            </a:r>
            <a:r>
              <a:rPr lang="en-US" baseline="-25000"/>
              <a:t>1</a:t>
            </a:r>
          </a:p>
        </p:txBody>
      </p:sp>
      <p:sp>
        <p:nvSpPr>
          <p:cNvPr id="16390" name="Rectangle 5"/>
          <p:cNvSpPr>
            <a:spLocks noChangeArrowheads="1"/>
          </p:cNvSpPr>
          <p:nvPr/>
        </p:nvSpPr>
        <p:spPr bwMode="auto">
          <a:xfrm>
            <a:off x="5791200" y="3090863"/>
            <a:ext cx="533400" cy="3810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357166"/>
            <a:ext cx="80010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Draw the equivalent electrical circuit for the following mechanical system and find the mechanical impedance with its corresponding unit,  where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i="1" dirty="0" smtClean="0"/>
              <a:t>=1.4 kg/s, s</a:t>
            </a:r>
            <a:r>
              <a:rPr lang="en-US" i="1" baseline="-25000" dirty="0" smtClean="0"/>
              <a:t>1</a:t>
            </a:r>
            <a:r>
              <a:rPr lang="en-US" i="1" dirty="0" smtClean="0"/>
              <a:t>=30 N/m</a:t>
            </a:r>
            <a:r>
              <a:rPr lang="en-US" dirty="0" smtClean="0"/>
              <a:t>, m=70 kg and F=2cos 314t	</a:t>
            </a:r>
            <a:endParaRPr lang="en-US" dirty="0"/>
          </a:p>
        </p:txBody>
      </p:sp>
      <p:grpSp>
        <p:nvGrpSpPr>
          <p:cNvPr id="34839" name="Group 23"/>
          <p:cNvGrpSpPr>
            <a:grpSpLocks/>
          </p:cNvGrpSpPr>
          <p:nvPr/>
        </p:nvGrpSpPr>
        <p:grpSpPr bwMode="auto">
          <a:xfrm>
            <a:off x="3643306" y="1928802"/>
            <a:ext cx="1189038" cy="1730375"/>
            <a:chOff x="5665" y="7826"/>
            <a:chExt cx="1872" cy="2723"/>
          </a:xfrm>
        </p:grpSpPr>
        <p:sp>
          <p:nvSpPr>
            <p:cNvPr id="34840" name="Rectangle 17"/>
            <p:cNvSpPr>
              <a:spLocks noChangeArrowheads="1"/>
            </p:cNvSpPr>
            <p:nvPr/>
          </p:nvSpPr>
          <p:spPr bwMode="auto">
            <a:xfrm>
              <a:off x="6541" y="7981"/>
              <a:ext cx="309" cy="8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1" name="Rectangle 2"/>
            <p:cNvSpPr>
              <a:spLocks noChangeArrowheads="1"/>
            </p:cNvSpPr>
            <p:nvPr/>
          </p:nvSpPr>
          <p:spPr bwMode="auto">
            <a:xfrm>
              <a:off x="5665" y="7826"/>
              <a:ext cx="1576" cy="18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/>
              </a:bgClr>
            </a:patt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2" name="Straight Connector 3"/>
            <p:cNvSpPr>
              <a:spLocks noChangeShapeType="1"/>
            </p:cNvSpPr>
            <p:nvPr/>
          </p:nvSpPr>
          <p:spPr bwMode="auto">
            <a:xfrm>
              <a:off x="6051" y="8006"/>
              <a:ext cx="14" cy="4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3" name="Straight Connector 16"/>
            <p:cNvSpPr>
              <a:spLocks noChangeShapeType="1"/>
            </p:cNvSpPr>
            <p:nvPr/>
          </p:nvSpPr>
          <p:spPr bwMode="auto">
            <a:xfrm>
              <a:off x="6033" y="9601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4" name="Straight Connector 18"/>
            <p:cNvSpPr>
              <a:spLocks noChangeShapeType="1"/>
            </p:cNvSpPr>
            <p:nvPr/>
          </p:nvSpPr>
          <p:spPr bwMode="auto">
            <a:xfrm flipV="1">
              <a:off x="6675" y="8562"/>
              <a:ext cx="0" cy="10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5" name="Straight Connector 19"/>
            <p:cNvSpPr>
              <a:spLocks noChangeShapeType="1"/>
            </p:cNvSpPr>
            <p:nvPr/>
          </p:nvSpPr>
          <p:spPr bwMode="auto">
            <a:xfrm>
              <a:off x="6541" y="8552"/>
              <a:ext cx="3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46" name="Text Box 20"/>
            <p:cNvSpPr txBox="1">
              <a:spLocks noChangeArrowheads="1"/>
            </p:cNvSpPr>
            <p:nvPr/>
          </p:nvSpPr>
          <p:spPr bwMode="auto">
            <a:xfrm>
              <a:off x="5673" y="8563"/>
              <a:ext cx="638" cy="4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US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7" name="Text Box 21"/>
            <p:cNvSpPr txBox="1">
              <a:spLocks noChangeArrowheads="1"/>
            </p:cNvSpPr>
            <p:nvPr/>
          </p:nvSpPr>
          <p:spPr bwMode="auto">
            <a:xfrm>
              <a:off x="6311" y="10170"/>
              <a:ext cx="364" cy="3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48" name="Text Box 22"/>
            <p:cNvSpPr txBox="1">
              <a:spLocks noChangeArrowheads="1"/>
            </p:cNvSpPr>
            <p:nvPr/>
          </p:nvSpPr>
          <p:spPr bwMode="auto">
            <a:xfrm>
              <a:off x="6904" y="8176"/>
              <a:ext cx="633" cy="5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</a:t>
              </a:r>
              <a:r>
                <a:rPr kumimoji="0" lang="en-US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849" name="Group 33"/>
            <p:cNvGrpSpPr>
              <a:grpSpLocks/>
            </p:cNvGrpSpPr>
            <p:nvPr/>
          </p:nvGrpSpPr>
          <p:grpSpPr bwMode="auto">
            <a:xfrm>
              <a:off x="6038" y="8552"/>
              <a:ext cx="215" cy="810"/>
              <a:chOff x="4080" y="11089"/>
              <a:chExt cx="240" cy="811"/>
            </a:xfrm>
          </p:grpSpPr>
          <p:sp>
            <p:nvSpPr>
              <p:cNvPr id="34850" name="Straight Connector 11"/>
              <p:cNvSpPr>
                <a:spLocks noChangeShapeType="1"/>
              </p:cNvSpPr>
              <p:nvPr/>
            </p:nvSpPr>
            <p:spPr bwMode="auto">
              <a:xfrm flipH="1">
                <a:off x="4080" y="11525"/>
                <a:ext cx="225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1" name="Straight Connector 8"/>
              <p:cNvSpPr>
                <a:spLocks noChangeShapeType="1"/>
              </p:cNvSpPr>
              <p:nvPr/>
            </p:nvSpPr>
            <p:spPr bwMode="auto">
              <a:xfrm>
                <a:off x="4110" y="11089"/>
                <a:ext cx="21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2" name="Straight Connector 9"/>
              <p:cNvSpPr>
                <a:spLocks noChangeShapeType="1"/>
              </p:cNvSpPr>
              <p:nvPr/>
            </p:nvSpPr>
            <p:spPr bwMode="auto">
              <a:xfrm flipH="1">
                <a:off x="4080" y="11209"/>
                <a:ext cx="225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3" name="Straight Connector 10"/>
              <p:cNvSpPr>
                <a:spLocks noChangeShapeType="1"/>
              </p:cNvSpPr>
              <p:nvPr/>
            </p:nvSpPr>
            <p:spPr bwMode="auto">
              <a:xfrm>
                <a:off x="4080" y="11359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4" name="Straight Connector 12"/>
              <p:cNvSpPr>
                <a:spLocks noChangeShapeType="1"/>
              </p:cNvSpPr>
              <p:nvPr/>
            </p:nvSpPr>
            <p:spPr bwMode="auto">
              <a:xfrm>
                <a:off x="4085" y="11640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55" name="Straight Connector 13"/>
              <p:cNvSpPr>
                <a:spLocks noChangeShapeType="1"/>
              </p:cNvSpPr>
              <p:nvPr/>
            </p:nvSpPr>
            <p:spPr bwMode="auto">
              <a:xfrm flipH="1">
                <a:off x="4085" y="11795"/>
                <a:ext cx="210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56" name="Straight Connector 14"/>
            <p:cNvSpPr>
              <a:spLocks noChangeShapeType="1"/>
            </p:cNvSpPr>
            <p:nvPr/>
          </p:nvSpPr>
          <p:spPr bwMode="auto">
            <a:xfrm>
              <a:off x="6253" y="10004"/>
              <a:ext cx="0" cy="5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7" name="Line 41"/>
            <p:cNvSpPr>
              <a:spLocks noChangeShapeType="1"/>
            </p:cNvSpPr>
            <p:nvPr/>
          </p:nvSpPr>
          <p:spPr bwMode="auto">
            <a:xfrm flipH="1">
              <a:off x="6033" y="9376"/>
              <a:ext cx="10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8" name="Line 42"/>
            <p:cNvSpPr>
              <a:spLocks noChangeShapeType="1"/>
            </p:cNvSpPr>
            <p:nvPr/>
          </p:nvSpPr>
          <p:spPr bwMode="auto">
            <a:xfrm flipH="1">
              <a:off x="6065" y="8418"/>
              <a:ext cx="0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59" name="Rectangle 43"/>
            <p:cNvSpPr>
              <a:spLocks noChangeArrowheads="1"/>
            </p:cNvSpPr>
            <p:nvPr/>
          </p:nvSpPr>
          <p:spPr bwMode="auto">
            <a:xfrm>
              <a:off x="5960" y="9752"/>
              <a:ext cx="615" cy="47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60" name="Line 44"/>
            <p:cNvSpPr>
              <a:spLocks noChangeShapeType="1"/>
            </p:cNvSpPr>
            <p:nvPr/>
          </p:nvSpPr>
          <p:spPr bwMode="auto">
            <a:xfrm flipH="1">
              <a:off x="6253" y="9595"/>
              <a:ext cx="0" cy="1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1000100" y="3643314"/>
            <a:ext cx="74295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Draw the equivalent electrical circuit of the Mechanical system given in </a:t>
            </a:r>
            <a:r>
              <a:rPr lang="en-US" b="1" dirty="0" smtClean="0"/>
              <a:t>Fig.1</a:t>
            </a:r>
            <a:r>
              <a:rPr lang="en-US" dirty="0" smtClean="0"/>
              <a:t> and drive the expression of mechanical impedance</a:t>
            </a:r>
            <a:endParaRPr lang="en-US" dirty="0"/>
          </a:p>
        </p:txBody>
      </p:sp>
      <p:grpSp>
        <p:nvGrpSpPr>
          <p:cNvPr id="34861" name="Group 45"/>
          <p:cNvGrpSpPr>
            <a:grpSpLocks/>
          </p:cNvGrpSpPr>
          <p:nvPr/>
        </p:nvGrpSpPr>
        <p:grpSpPr bwMode="auto">
          <a:xfrm>
            <a:off x="3071802" y="4429132"/>
            <a:ext cx="1314450" cy="1792287"/>
            <a:chOff x="4796" y="10013"/>
            <a:chExt cx="2069" cy="2823"/>
          </a:xfrm>
          <a:scene3d>
            <a:camera prst="orthographicFront">
              <a:rot lat="0" lon="21299999" rev="0"/>
            </a:camera>
            <a:lightRig rig="threePt" dir="t"/>
          </a:scene3d>
        </p:grpSpPr>
        <p:sp>
          <p:nvSpPr>
            <p:cNvPr id="34862" name="Straight Connector 34"/>
            <p:cNvSpPr>
              <a:spLocks noChangeShapeType="1"/>
            </p:cNvSpPr>
            <p:nvPr/>
          </p:nvSpPr>
          <p:spPr bwMode="auto">
            <a:xfrm>
              <a:off x="6003" y="10593"/>
              <a:ext cx="0" cy="2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3" name="Straight Connector 35"/>
            <p:cNvSpPr>
              <a:spLocks noChangeShapeType="1"/>
            </p:cNvSpPr>
            <p:nvPr/>
          </p:nvSpPr>
          <p:spPr bwMode="auto">
            <a:xfrm>
              <a:off x="5321" y="10593"/>
              <a:ext cx="68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4" name="Straight Connector 14"/>
            <p:cNvSpPr>
              <a:spLocks noChangeShapeType="1"/>
            </p:cNvSpPr>
            <p:nvPr/>
          </p:nvSpPr>
          <p:spPr bwMode="auto">
            <a:xfrm flipH="1">
              <a:off x="5505" y="12183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5" name="Rectangle 17"/>
            <p:cNvSpPr>
              <a:spLocks noChangeArrowheads="1"/>
            </p:cNvSpPr>
            <p:nvPr/>
          </p:nvSpPr>
          <p:spPr bwMode="auto">
            <a:xfrm>
              <a:off x="5869" y="10788"/>
              <a:ext cx="309" cy="8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66" name="Straight Connector 3"/>
            <p:cNvSpPr>
              <a:spLocks noChangeShapeType="1"/>
            </p:cNvSpPr>
            <p:nvPr/>
          </p:nvSpPr>
          <p:spPr bwMode="auto">
            <a:xfrm flipH="1">
              <a:off x="5335" y="10593"/>
              <a:ext cx="4" cy="6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867" name="Group 51"/>
            <p:cNvGrpSpPr>
              <a:grpSpLocks/>
            </p:cNvGrpSpPr>
            <p:nvPr/>
          </p:nvGrpSpPr>
          <p:grpSpPr bwMode="auto">
            <a:xfrm>
              <a:off x="5492" y="11369"/>
              <a:ext cx="215" cy="810"/>
              <a:chOff x="4080" y="11089"/>
              <a:chExt cx="240" cy="811"/>
            </a:xfrm>
          </p:grpSpPr>
          <p:sp>
            <p:nvSpPr>
              <p:cNvPr id="34868" name="Straight Connector 11"/>
              <p:cNvSpPr>
                <a:spLocks noChangeShapeType="1"/>
              </p:cNvSpPr>
              <p:nvPr/>
            </p:nvSpPr>
            <p:spPr bwMode="auto">
              <a:xfrm flipH="1">
                <a:off x="4080" y="11525"/>
                <a:ext cx="225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69" name="Straight Connector 8"/>
              <p:cNvSpPr>
                <a:spLocks noChangeShapeType="1"/>
              </p:cNvSpPr>
              <p:nvPr/>
            </p:nvSpPr>
            <p:spPr bwMode="auto">
              <a:xfrm>
                <a:off x="4110" y="11089"/>
                <a:ext cx="21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0" name="Straight Connector 9"/>
              <p:cNvSpPr>
                <a:spLocks noChangeShapeType="1"/>
              </p:cNvSpPr>
              <p:nvPr/>
            </p:nvSpPr>
            <p:spPr bwMode="auto">
              <a:xfrm flipH="1">
                <a:off x="4080" y="11209"/>
                <a:ext cx="225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1" name="Straight Connector 10"/>
              <p:cNvSpPr>
                <a:spLocks noChangeShapeType="1"/>
              </p:cNvSpPr>
              <p:nvPr/>
            </p:nvSpPr>
            <p:spPr bwMode="auto">
              <a:xfrm>
                <a:off x="4080" y="11359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2" name="Straight Connector 12"/>
              <p:cNvSpPr>
                <a:spLocks noChangeShapeType="1"/>
              </p:cNvSpPr>
              <p:nvPr/>
            </p:nvSpPr>
            <p:spPr bwMode="auto">
              <a:xfrm>
                <a:off x="4085" y="11640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73" name="Straight Connector 13"/>
              <p:cNvSpPr>
                <a:spLocks noChangeShapeType="1"/>
              </p:cNvSpPr>
              <p:nvPr/>
            </p:nvSpPr>
            <p:spPr bwMode="auto">
              <a:xfrm flipH="1">
                <a:off x="4085" y="11795"/>
                <a:ext cx="210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74" name="Straight Connector 16"/>
            <p:cNvSpPr>
              <a:spLocks noChangeShapeType="1"/>
            </p:cNvSpPr>
            <p:nvPr/>
          </p:nvSpPr>
          <p:spPr bwMode="auto">
            <a:xfrm>
              <a:off x="5361" y="12408"/>
              <a:ext cx="64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5" name="Straight Connector 18"/>
            <p:cNvSpPr>
              <a:spLocks noChangeShapeType="1"/>
            </p:cNvSpPr>
            <p:nvPr/>
          </p:nvSpPr>
          <p:spPr bwMode="auto">
            <a:xfrm flipV="1">
              <a:off x="6003" y="11369"/>
              <a:ext cx="0" cy="10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6" name="Straight Connector 19"/>
            <p:cNvSpPr>
              <a:spLocks noChangeShapeType="1"/>
            </p:cNvSpPr>
            <p:nvPr/>
          </p:nvSpPr>
          <p:spPr bwMode="auto">
            <a:xfrm>
              <a:off x="5869" y="11359"/>
              <a:ext cx="30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77" name="Text Box 20"/>
            <p:cNvSpPr txBox="1">
              <a:spLocks noChangeArrowheads="1"/>
            </p:cNvSpPr>
            <p:nvPr/>
          </p:nvSpPr>
          <p:spPr bwMode="auto">
            <a:xfrm>
              <a:off x="4796" y="11370"/>
              <a:ext cx="638" cy="4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US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78" name="Text Box 21"/>
            <p:cNvSpPr txBox="1">
              <a:spLocks noChangeArrowheads="1"/>
            </p:cNvSpPr>
            <p:nvPr/>
          </p:nvSpPr>
          <p:spPr bwMode="auto">
            <a:xfrm>
              <a:off x="5532" y="12461"/>
              <a:ext cx="364" cy="375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79" name="Text Box 22"/>
            <p:cNvSpPr txBox="1">
              <a:spLocks noChangeArrowheads="1"/>
            </p:cNvSpPr>
            <p:nvPr/>
          </p:nvSpPr>
          <p:spPr bwMode="auto">
            <a:xfrm>
              <a:off x="6232" y="10983"/>
              <a:ext cx="633" cy="510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R</a:t>
              </a:r>
              <a:r>
                <a:rPr kumimoji="0" lang="en-US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34880" name="Group 64"/>
            <p:cNvGrpSpPr>
              <a:grpSpLocks/>
            </p:cNvGrpSpPr>
            <p:nvPr/>
          </p:nvGrpSpPr>
          <p:grpSpPr bwMode="auto">
            <a:xfrm>
              <a:off x="5146" y="11359"/>
              <a:ext cx="215" cy="810"/>
              <a:chOff x="4080" y="11089"/>
              <a:chExt cx="240" cy="811"/>
            </a:xfrm>
          </p:grpSpPr>
          <p:sp>
            <p:nvSpPr>
              <p:cNvPr id="34881" name="Straight Connector 11"/>
              <p:cNvSpPr>
                <a:spLocks noChangeShapeType="1"/>
              </p:cNvSpPr>
              <p:nvPr/>
            </p:nvSpPr>
            <p:spPr bwMode="auto">
              <a:xfrm flipH="1">
                <a:off x="4080" y="11525"/>
                <a:ext cx="225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2" name="Straight Connector 8"/>
              <p:cNvSpPr>
                <a:spLocks noChangeShapeType="1"/>
              </p:cNvSpPr>
              <p:nvPr/>
            </p:nvSpPr>
            <p:spPr bwMode="auto">
              <a:xfrm>
                <a:off x="4110" y="11089"/>
                <a:ext cx="210" cy="1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3" name="Straight Connector 9"/>
              <p:cNvSpPr>
                <a:spLocks noChangeShapeType="1"/>
              </p:cNvSpPr>
              <p:nvPr/>
            </p:nvSpPr>
            <p:spPr bwMode="auto">
              <a:xfrm flipH="1">
                <a:off x="4080" y="11209"/>
                <a:ext cx="225" cy="15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4" name="Straight Connector 10"/>
              <p:cNvSpPr>
                <a:spLocks noChangeShapeType="1"/>
              </p:cNvSpPr>
              <p:nvPr/>
            </p:nvSpPr>
            <p:spPr bwMode="auto">
              <a:xfrm>
                <a:off x="4080" y="11359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5" name="Straight Connector 12"/>
              <p:cNvSpPr>
                <a:spLocks noChangeShapeType="1"/>
              </p:cNvSpPr>
              <p:nvPr/>
            </p:nvSpPr>
            <p:spPr bwMode="auto">
              <a:xfrm>
                <a:off x="4085" y="11640"/>
                <a:ext cx="210" cy="1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86" name="Straight Connector 13"/>
              <p:cNvSpPr>
                <a:spLocks noChangeShapeType="1"/>
              </p:cNvSpPr>
              <p:nvPr/>
            </p:nvSpPr>
            <p:spPr bwMode="auto">
              <a:xfrm flipH="1">
                <a:off x="4085" y="11795"/>
                <a:ext cx="210" cy="10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887" name="Line 71"/>
            <p:cNvSpPr>
              <a:spLocks noChangeShapeType="1"/>
            </p:cNvSpPr>
            <p:nvPr/>
          </p:nvSpPr>
          <p:spPr bwMode="auto">
            <a:xfrm>
              <a:off x="5151" y="12254"/>
              <a:ext cx="3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88" name="Line 72"/>
            <p:cNvSpPr>
              <a:spLocks noChangeShapeType="1"/>
            </p:cNvSpPr>
            <p:nvPr/>
          </p:nvSpPr>
          <p:spPr bwMode="auto">
            <a:xfrm>
              <a:off x="5371" y="12254"/>
              <a:ext cx="0" cy="5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89" name="Line 73"/>
            <p:cNvSpPr>
              <a:spLocks noChangeShapeType="1"/>
            </p:cNvSpPr>
            <p:nvPr/>
          </p:nvSpPr>
          <p:spPr bwMode="auto">
            <a:xfrm flipH="1">
              <a:off x="5151" y="12168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0" name="Line 74"/>
            <p:cNvSpPr>
              <a:spLocks noChangeShapeType="1"/>
            </p:cNvSpPr>
            <p:nvPr/>
          </p:nvSpPr>
          <p:spPr bwMode="auto">
            <a:xfrm>
              <a:off x="5165" y="11225"/>
              <a:ext cx="3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1" name="Line 75"/>
            <p:cNvSpPr>
              <a:spLocks noChangeShapeType="1"/>
            </p:cNvSpPr>
            <p:nvPr/>
          </p:nvSpPr>
          <p:spPr bwMode="auto">
            <a:xfrm flipH="1">
              <a:off x="5173" y="11225"/>
              <a:ext cx="0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2" name="Line 76"/>
            <p:cNvSpPr>
              <a:spLocks noChangeShapeType="1"/>
            </p:cNvSpPr>
            <p:nvPr/>
          </p:nvSpPr>
          <p:spPr bwMode="auto">
            <a:xfrm flipH="1">
              <a:off x="5519" y="11225"/>
              <a:ext cx="0" cy="1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893" name="Text Box 77"/>
            <p:cNvSpPr txBox="1">
              <a:spLocks noChangeArrowheads="1"/>
            </p:cNvSpPr>
            <p:nvPr/>
          </p:nvSpPr>
          <p:spPr bwMode="auto">
            <a:xfrm>
              <a:off x="5199" y="11370"/>
              <a:ext cx="638" cy="434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S</a:t>
              </a:r>
              <a:r>
                <a:rPr kumimoji="0" lang="en-US" sz="1200" b="0" i="0" u="none" strike="noStrike" cap="none" normalizeH="0" baseline="-25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894" name="Rectangle 78"/>
            <p:cNvSpPr>
              <a:spLocks noChangeArrowheads="1"/>
            </p:cNvSpPr>
            <p:nvPr/>
          </p:nvSpPr>
          <p:spPr bwMode="auto">
            <a:xfrm>
              <a:off x="5371" y="10013"/>
              <a:ext cx="574" cy="38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895" name="AutoShape 79"/>
            <p:cNvCxnSpPr>
              <a:cxnSpLocks noChangeShapeType="1"/>
            </p:cNvCxnSpPr>
            <p:nvPr/>
          </p:nvCxnSpPr>
          <p:spPr bwMode="auto">
            <a:xfrm flipV="1">
              <a:off x="5680" y="10394"/>
              <a:ext cx="0" cy="199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28" y="0"/>
            <a:ext cx="6234130" cy="633394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  <a:sym typeface="Times New Roman" pitchFamily="18" charset="0"/>
              </a:rPr>
              <a:t>Mechanical Oscillators </a:t>
            </a:r>
            <a:r>
              <a:rPr lang="en-US" sz="4000" b="1" dirty="0" smtClean="0">
                <a:solidFill>
                  <a:schemeClr val="accent2"/>
                </a:solidFill>
                <a:sym typeface="Times New Roman" pitchFamily="18" charset="0"/>
              </a:rPr>
              <a:t/>
            </a:r>
            <a:br>
              <a:rPr lang="en-US" sz="4000" b="1" dirty="0" smtClean="0">
                <a:solidFill>
                  <a:schemeClr val="accent2"/>
                </a:solidFill>
                <a:sym typeface="Times New Roman" pitchFamily="18" charset="0"/>
              </a:rPr>
            </a:br>
            <a:endParaRPr lang="en-US" sz="2400" dirty="0" smtClean="0">
              <a:solidFill>
                <a:srgbClr val="FF3300"/>
              </a:solidFill>
              <a:sym typeface="Times New Roman" pitchFamily="18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285852" y="2285992"/>
            <a:ext cx="7000924" cy="4343400"/>
          </a:xfrm>
        </p:spPr>
        <p:txBody>
          <a:bodyPr/>
          <a:lstStyle/>
          <a:p>
            <a:pPr>
              <a:buNone/>
            </a:pPr>
            <a:endParaRPr lang="en-US" sz="2800" dirty="0" smtClean="0">
              <a:sym typeface="Times New Roman" pitchFamily="18" charset="0"/>
            </a:endParaRPr>
          </a:p>
          <a:p>
            <a:r>
              <a:rPr lang="en-US" sz="2800" dirty="0" smtClean="0">
                <a:sym typeface="Times New Roman" pitchFamily="18" charset="0"/>
              </a:rPr>
              <a:t>Equation of motion 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(</a:t>
            </a:r>
            <a:r>
              <a:rPr lang="en-US" sz="2800" dirty="0" err="1" smtClean="0">
                <a:sym typeface="Times New Roman" pitchFamily="18" charset="0"/>
              </a:rPr>
              <a:t>undamped</a:t>
            </a:r>
            <a:r>
              <a:rPr lang="en-US" sz="2800" dirty="0" smtClean="0">
                <a:sym typeface="Times New Roman" pitchFamily="18" charset="0"/>
              </a:rPr>
              <a:t> case):</a:t>
            </a:r>
            <a:endParaRPr lang="en-US" sz="2400" dirty="0" smtClean="0"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		</a:t>
            </a:r>
            <a:r>
              <a:rPr lang="en-US" b="1" dirty="0" smtClean="0">
                <a:sym typeface="Times New Roman" pitchFamily="18" charset="0"/>
              </a:rPr>
              <a:t>m(d</a:t>
            </a:r>
            <a:r>
              <a:rPr lang="en-US" b="1" baseline="30000" dirty="0" smtClean="0">
                <a:sym typeface="Times New Roman" pitchFamily="18" charset="0"/>
              </a:rPr>
              <a:t>2</a:t>
            </a:r>
            <a:r>
              <a:rPr lang="en-US" b="1" dirty="0" smtClean="0">
                <a:sym typeface="Times New Roman" pitchFamily="18" charset="0"/>
              </a:rPr>
              <a:t>x/dt</a:t>
            </a:r>
            <a:r>
              <a:rPr lang="en-US" b="1" baseline="30000" dirty="0" smtClean="0">
                <a:sym typeface="Times New Roman" pitchFamily="18" charset="0"/>
              </a:rPr>
              <a:t>2</a:t>
            </a:r>
            <a:r>
              <a:rPr lang="en-US" b="1" dirty="0" smtClean="0">
                <a:sym typeface="Times New Roman" pitchFamily="18" charset="0"/>
              </a:rPr>
              <a:t>) + </a:t>
            </a:r>
            <a:r>
              <a:rPr lang="en-US" b="1" dirty="0" err="1" smtClean="0">
                <a:sym typeface="Times New Roman" pitchFamily="18" charset="0"/>
              </a:rPr>
              <a:t>sx</a:t>
            </a:r>
            <a:r>
              <a:rPr lang="en-US" b="1" dirty="0" smtClean="0">
                <a:sym typeface="Times New Roman" pitchFamily="18" charset="0"/>
              </a:rPr>
              <a:t> = 0</a:t>
            </a:r>
            <a:endParaRPr lang="en-US" dirty="0" smtClean="0"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	</a:t>
            </a:r>
            <a:r>
              <a:rPr lang="en-US" sz="2800" b="1" dirty="0" smtClean="0">
                <a:solidFill>
                  <a:srgbClr val="9900CC"/>
                </a:solidFill>
                <a:sym typeface="Times New Roman" pitchFamily="18" charset="0"/>
              </a:rPr>
              <a:t>Solution:</a:t>
            </a:r>
            <a:r>
              <a:rPr lang="en-US" dirty="0" smtClean="0">
                <a:sym typeface="Times New Roman" pitchFamily="18" charset="0"/>
              </a:rPr>
              <a:t> </a:t>
            </a:r>
            <a:r>
              <a:rPr lang="en-US" b="1" dirty="0" smtClean="0">
                <a:sym typeface="Symbol" pitchFamily="18" charset="2"/>
              </a:rPr>
              <a:t>x(t) = A </a:t>
            </a:r>
            <a:r>
              <a:rPr lang="en-US" b="1" dirty="0" err="1" smtClean="0">
                <a:sym typeface="Symbol" pitchFamily="18" charset="2"/>
              </a:rPr>
              <a:t>cos</a:t>
            </a:r>
            <a:r>
              <a:rPr lang="en-US" b="1" dirty="0" smtClean="0">
                <a:sym typeface="Symbol" pitchFamily="18" charset="2"/>
              </a:rPr>
              <a:t>(</a:t>
            </a:r>
            <a:r>
              <a:rPr lang="en-US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b="1" baseline="-25000" dirty="0" smtClean="0">
                <a:sym typeface="Times New Roman" pitchFamily="18" charset="0"/>
              </a:rPr>
              <a:t>0</a:t>
            </a:r>
            <a:r>
              <a:rPr lang="en-US" b="1" dirty="0" smtClean="0">
                <a:sym typeface="Times New Roman" pitchFamily="18" charset="0"/>
              </a:rPr>
              <a:t>t +</a:t>
            </a:r>
            <a:r>
              <a:rPr lang="en-US" b="1" dirty="0" smtClean="0">
                <a:sym typeface="Symbol" pitchFamily="18" charset="2"/>
              </a:rPr>
              <a:t></a:t>
            </a:r>
            <a:r>
              <a:rPr lang="en-US" b="1" dirty="0" smtClean="0">
                <a:sym typeface="Times New Roman" pitchFamily="18" charset="0"/>
              </a:rPr>
              <a:t>)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	</a:t>
            </a:r>
            <a:r>
              <a:rPr lang="en-US" sz="2800" b="1" dirty="0" smtClean="0">
                <a:solidFill>
                  <a:schemeClr val="accent2"/>
                </a:solidFill>
                <a:sym typeface="Times New Roman" pitchFamily="18" charset="0"/>
              </a:rPr>
              <a:t>Natural Frequency</a:t>
            </a:r>
            <a:r>
              <a:rPr lang="en-US" sz="2800" dirty="0" smtClean="0">
                <a:sym typeface="Times New Roman" pitchFamily="18" charset="0"/>
              </a:rPr>
              <a:t>:</a:t>
            </a:r>
            <a:r>
              <a:rPr lang="en-US" b="1" dirty="0" smtClean="0">
                <a:sym typeface="Times New Roman" pitchFamily="18" charset="0"/>
              </a:rPr>
              <a:t> (</a:t>
            </a:r>
            <a:r>
              <a:rPr lang="en-US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b="1" baseline="-25000" dirty="0" smtClean="0">
                <a:sym typeface="Times New Roman" pitchFamily="18" charset="0"/>
              </a:rPr>
              <a:t>0</a:t>
            </a:r>
            <a:r>
              <a:rPr lang="en-US" b="1" dirty="0" smtClean="0">
                <a:sym typeface="Times New Roman" pitchFamily="18" charset="0"/>
              </a:rPr>
              <a:t>)</a:t>
            </a:r>
            <a:r>
              <a:rPr lang="en-US" b="1" baseline="30000" dirty="0" smtClean="0">
                <a:sym typeface="Times New Roman" pitchFamily="18" charset="0"/>
              </a:rPr>
              <a:t>2</a:t>
            </a:r>
            <a:r>
              <a:rPr lang="en-US" b="1" dirty="0" smtClean="0">
                <a:sym typeface="Times New Roman" pitchFamily="18" charset="0"/>
              </a:rPr>
              <a:t> </a:t>
            </a:r>
            <a:r>
              <a:rPr lang="en-US" b="1" dirty="0" smtClean="0">
                <a:sym typeface="Symbol" pitchFamily="18" charset="2"/>
              </a:rPr>
              <a:t></a:t>
            </a:r>
            <a:r>
              <a:rPr lang="en-US" b="1" dirty="0" smtClean="0">
                <a:sym typeface="Times New Roman" pitchFamily="18" charset="0"/>
              </a:rPr>
              <a:t> (s/m)</a:t>
            </a:r>
          </a:p>
        </p:txBody>
      </p:sp>
      <p:pic>
        <p:nvPicPr>
          <p:cNvPr id="4100" name="Picture 4" descr="Ch3F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928670"/>
            <a:ext cx="3765550" cy="156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1" name="TextBox 4"/>
          <p:cNvSpPr txBox="1">
            <a:spLocks noChangeArrowheads="1"/>
          </p:cNvSpPr>
          <p:nvPr/>
        </p:nvSpPr>
        <p:spPr bwMode="auto">
          <a:xfrm>
            <a:off x="5562600" y="1981200"/>
            <a:ext cx="609600" cy="523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786050" y="0"/>
            <a:ext cx="4095752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Times New Roman" pitchFamily="18" charset="0"/>
              </a:rPr>
              <a:t>LC Circuit Oscillators </a:t>
            </a:r>
            <a:endParaRPr lang="en-US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  <a:sym typeface="Times New Roman" pitchFamily="18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17575" y="2285992"/>
            <a:ext cx="8012143" cy="344805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>
                <a:sym typeface="Times New Roman" pitchFamily="18" charset="0"/>
              </a:rPr>
              <a:t>Consider a </a:t>
            </a:r>
            <a:r>
              <a:rPr lang="en-US" sz="2800" b="1" dirty="0" smtClean="0">
                <a:solidFill>
                  <a:srgbClr val="008000"/>
                </a:solidFill>
                <a:sym typeface="Times New Roman" pitchFamily="18" charset="0"/>
              </a:rPr>
              <a:t>simple LC</a:t>
            </a:r>
            <a:r>
              <a:rPr lang="en-US" sz="2800" b="1" dirty="0" smtClean="0">
                <a:solidFill>
                  <a:srgbClr val="FF3300"/>
                </a:solidFill>
                <a:sym typeface="Times New Roman" pitchFamily="18" charset="0"/>
              </a:rPr>
              <a:t> </a:t>
            </a:r>
            <a:r>
              <a:rPr lang="en-US" sz="2400" dirty="0" smtClean="0">
                <a:sym typeface="Times New Roman" pitchFamily="18" charset="0"/>
              </a:rPr>
              <a:t>(electrical)</a:t>
            </a:r>
            <a:r>
              <a:rPr lang="en-US" sz="2800" b="1" dirty="0" smtClean="0">
                <a:solidFill>
                  <a:srgbClr val="FF3300"/>
                </a:solidFill>
                <a:sym typeface="Times New Roman" pitchFamily="18" charset="0"/>
              </a:rPr>
              <a:t> </a:t>
            </a:r>
            <a:r>
              <a:rPr lang="en-US" sz="2800" b="1" dirty="0" smtClean="0">
                <a:solidFill>
                  <a:srgbClr val="008000"/>
                </a:solidFill>
                <a:sym typeface="Times New Roman" pitchFamily="18" charset="0"/>
              </a:rPr>
              <a:t>circuit</a:t>
            </a:r>
            <a:r>
              <a:rPr lang="en-US" sz="2800" dirty="0" smtClean="0">
                <a:solidFill>
                  <a:srgbClr val="008000"/>
                </a:solidFill>
                <a:sym typeface="Times New Roman" pitchFamily="18" charset="0"/>
              </a:rPr>
              <a:t>:</a:t>
            </a:r>
            <a:r>
              <a:rPr lang="en-US" dirty="0" smtClean="0">
                <a:solidFill>
                  <a:srgbClr val="008000"/>
                </a:solidFill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</a:t>
            </a:r>
            <a:r>
              <a:rPr lang="en-US" sz="2400" dirty="0" smtClean="0">
                <a:sym typeface="Times New Roman" pitchFamily="18" charset="0"/>
              </a:rPr>
              <a:t>(</a:t>
            </a:r>
            <a:r>
              <a:rPr lang="en-US" sz="2400" b="1" dirty="0" smtClean="0">
                <a:sym typeface="Times New Roman" pitchFamily="18" charset="0"/>
              </a:rPr>
              <a:t>L </a:t>
            </a:r>
            <a:r>
              <a:rPr lang="en-US" sz="2400" dirty="0" smtClean="0">
                <a:sym typeface="Times New Roman" pitchFamily="18" charset="0"/>
              </a:rPr>
              <a:t>= inductor, </a:t>
            </a:r>
            <a:r>
              <a:rPr lang="en-US" sz="2400" b="1" dirty="0" smtClean="0">
                <a:sym typeface="Times New Roman" pitchFamily="18" charset="0"/>
              </a:rPr>
              <a:t>C</a:t>
            </a:r>
            <a:r>
              <a:rPr lang="en-US" sz="2400" dirty="0" smtClean="0">
                <a:sym typeface="Times New Roman" pitchFamily="18" charset="0"/>
              </a:rPr>
              <a:t> = capacitor) </a:t>
            </a:r>
          </a:p>
          <a:p>
            <a:r>
              <a:rPr lang="en-US" sz="2800" dirty="0" smtClean="0">
                <a:sym typeface="Times New Roman" pitchFamily="18" charset="0"/>
              </a:rPr>
              <a:t>Equation of motion for charge </a:t>
            </a:r>
            <a:r>
              <a:rPr lang="en-US" sz="2800" b="1" dirty="0" smtClean="0">
                <a:sym typeface="Times New Roman" pitchFamily="18" charset="0"/>
              </a:rPr>
              <a:t>q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(no damping or resistance </a:t>
            </a:r>
            <a:r>
              <a:rPr lang="en-US" sz="2800" b="1" dirty="0" smtClean="0">
                <a:sym typeface="Times New Roman" pitchFamily="18" charset="0"/>
              </a:rPr>
              <a:t>R</a:t>
            </a:r>
            <a:r>
              <a:rPr lang="en-US" sz="2800" dirty="0" smtClean="0">
                <a:sym typeface="Times New Roman" pitchFamily="18" charset="0"/>
              </a:rPr>
              <a:t>): 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	</a:t>
            </a:r>
            <a:r>
              <a:rPr lang="en-US" sz="2800" b="1" dirty="0" smtClean="0">
                <a:sym typeface="Times New Roman" pitchFamily="18" charset="0"/>
              </a:rPr>
              <a:t>L(d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q/dt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) + (q/C) = 0   (1)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Kirchhoff’s loop rule </a:t>
            </a:r>
            <a:r>
              <a:rPr lang="en-US" sz="2400" dirty="0" smtClean="0">
                <a:sym typeface="Symbol" pitchFamily="18" charset="2"/>
              </a:rPr>
              <a:t></a:t>
            </a:r>
            <a:r>
              <a:rPr lang="en-US" b="1" dirty="0" smtClean="0">
                <a:sym typeface="Times New Roman" pitchFamily="18" charset="0"/>
              </a:rPr>
              <a:t> </a:t>
            </a:r>
            <a:r>
              <a:rPr lang="en-US" sz="2400" b="1" dirty="0" smtClean="0">
                <a:sym typeface="Times New Roman" pitchFamily="18" charset="0"/>
              </a:rPr>
              <a:t>L(</a:t>
            </a:r>
            <a:r>
              <a:rPr lang="en-US" sz="2400" b="1" dirty="0" err="1" smtClean="0">
                <a:sym typeface="Times New Roman" pitchFamily="18" charset="0"/>
              </a:rPr>
              <a:t>dI</a:t>
            </a:r>
            <a:r>
              <a:rPr lang="en-US" sz="2400" b="1" dirty="0" smtClean="0">
                <a:sym typeface="Times New Roman" pitchFamily="18" charset="0"/>
              </a:rPr>
              <a:t>/</a:t>
            </a:r>
            <a:r>
              <a:rPr lang="en-US" sz="2400" b="1" dirty="0" err="1" smtClean="0">
                <a:sym typeface="Times New Roman" pitchFamily="18" charset="0"/>
              </a:rPr>
              <a:t>dt</a:t>
            </a:r>
            <a:r>
              <a:rPr lang="en-US" sz="2400" b="1" dirty="0" smtClean="0">
                <a:sym typeface="Times New Roman" pitchFamily="18" charset="0"/>
              </a:rPr>
              <a:t>) + (1/C)</a:t>
            </a:r>
            <a:r>
              <a:rPr lang="en-US" sz="2400" b="1" dirty="0" smtClean="0">
                <a:cs typeface="Times New Roman" pitchFamily="18" charset="0"/>
                <a:sym typeface="Times New Roman" pitchFamily="18" charset="0"/>
              </a:rPr>
              <a:t>∫</a:t>
            </a:r>
            <a:r>
              <a:rPr lang="en-US" sz="2400" b="1" dirty="0" err="1" smtClean="0">
                <a:sym typeface="Times New Roman" pitchFamily="18" charset="0"/>
              </a:rPr>
              <a:t>Idt</a:t>
            </a:r>
            <a:r>
              <a:rPr lang="en-US" sz="2400" b="1" dirty="0" smtClean="0">
                <a:sym typeface="Times New Roman" pitchFamily="18" charset="0"/>
              </a:rPr>
              <a:t> = 0  (2)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9900CC"/>
                </a:solidFill>
                <a:sym typeface="Times New Roman" pitchFamily="18" charset="0"/>
              </a:rPr>
              <a:t>Solution </a:t>
            </a:r>
            <a:r>
              <a:rPr lang="en-US" sz="2400" dirty="0" smtClean="0">
                <a:sym typeface="Times New Roman" pitchFamily="18" charset="0"/>
              </a:rPr>
              <a:t>to </a:t>
            </a:r>
            <a:r>
              <a:rPr lang="en-US" sz="2400" b="1" dirty="0" smtClean="0">
                <a:sym typeface="Times New Roman" pitchFamily="18" charset="0"/>
              </a:rPr>
              <a:t>(1)</a:t>
            </a:r>
            <a:r>
              <a:rPr lang="en-US" sz="2400" dirty="0" smtClean="0">
                <a:sym typeface="Times New Roman" pitchFamily="18" charset="0"/>
              </a:rPr>
              <a:t> or </a:t>
            </a:r>
            <a:r>
              <a:rPr lang="en-US" sz="2400" b="1" dirty="0" smtClean="0">
                <a:sym typeface="Times New Roman" pitchFamily="18" charset="0"/>
              </a:rPr>
              <a:t>(2):</a:t>
            </a:r>
            <a:r>
              <a:rPr lang="en-US" sz="2600" dirty="0" smtClean="0">
                <a:sym typeface="Times New Roman" pitchFamily="18" charset="0"/>
              </a:rPr>
              <a:t>  	</a:t>
            </a:r>
            <a:r>
              <a:rPr lang="en-US" sz="2600" b="1" dirty="0" smtClean="0">
                <a:sym typeface="Symbol" pitchFamily="18" charset="2"/>
              </a:rPr>
              <a:t>q(t) = q</a:t>
            </a:r>
            <a:r>
              <a:rPr lang="en-US" sz="2600" b="1" baseline="-25000" dirty="0" smtClean="0">
                <a:sym typeface="Symbol" pitchFamily="18" charset="2"/>
              </a:rPr>
              <a:t>0 </a:t>
            </a:r>
            <a:r>
              <a:rPr lang="en-US" sz="2600" b="1" dirty="0" err="1" smtClean="0">
                <a:sym typeface="Symbol" pitchFamily="18" charset="2"/>
              </a:rPr>
              <a:t>cos</a:t>
            </a:r>
            <a:r>
              <a:rPr lang="en-US" sz="2600" b="1" dirty="0" smtClean="0">
                <a:sym typeface="Symbol" pitchFamily="18" charset="2"/>
              </a:rPr>
              <a:t>(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600" b="1" baseline="-25000" dirty="0" smtClean="0">
                <a:sym typeface="Times New Roman" pitchFamily="18" charset="0"/>
              </a:rPr>
              <a:t>0</a:t>
            </a:r>
            <a:r>
              <a:rPr lang="en-US" sz="2600" b="1" dirty="0" smtClean="0">
                <a:sym typeface="Times New Roman" pitchFamily="18" charset="0"/>
              </a:rPr>
              <a:t>t +</a:t>
            </a:r>
            <a:r>
              <a:rPr lang="en-US" sz="2800" b="1" dirty="0" smtClean="0">
                <a:sym typeface="Symbol" pitchFamily="18" charset="2"/>
              </a:rPr>
              <a:t> </a:t>
            </a:r>
            <a:r>
              <a:rPr lang="en-US" sz="2600" b="1" dirty="0" smtClean="0">
                <a:sym typeface="Times New Roman" pitchFamily="18" charset="0"/>
              </a:rPr>
              <a:t> )</a:t>
            </a:r>
          </a:p>
          <a:p>
            <a:pPr>
              <a:buFontTx/>
              <a:buNone/>
            </a:pPr>
            <a:r>
              <a:rPr lang="en-US" sz="2600" dirty="0" smtClean="0">
                <a:sym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3300"/>
                </a:solidFill>
                <a:sym typeface="Times New Roman" pitchFamily="18" charset="0"/>
              </a:rPr>
              <a:t>Natural Frequency</a:t>
            </a:r>
            <a:r>
              <a:rPr lang="en-US" sz="2400" dirty="0" smtClean="0">
                <a:sym typeface="Times New Roman" pitchFamily="18" charset="0"/>
              </a:rPr>
              <a:t>:</a:t>
            </a:r>
            <a:r>
              <a:rPr lang="en-US" sz="2600" b="1" dirty="0" smtClean="0">
                <a:sym typeface="Times New Roman" pitchFamily="18" charset="0"/>
              </a:rPr>
              <a:t> 	(</a:t>
            </a:r>
            <a:r>
              <a:rPr lang="en-US" sz="26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600" b="1" baseline="-25000" dirty="0" smtClean="0">
                <a:sym typeface="Times New Roman" pitchFamily="18" charset="0"/>
              </a:rPr>
              <a:t>0</a:t>
            </a:r>
            <a:r>
              <a:rPr lang="en-US" sz="2600" b="1" dirty="0" smtClean="0">
                <a:sym typeface="Times New Roman" pitchFamily="18" charset="0"/>
              </a:rPr>
              <a:t>)</a:t>
            </a:r>
            <a:r>
              <a:rPr lang="en-US" sz="2600" b="1" baseline="30000" dirty="0" smtClean="0">
                <a:sym typeface="Times New Roman" pitchFamily="18" charset="0"/>
              </a:rPr>
              <a:t>2</a:t>
            </a:r>
            <a:r>
              <a:rPr lang="en-US" sz="2600" b="1" dirty="0" smtClean="0">
                <a:sym typeface="Times New Roman" pitchFamily="18" charset="0"/>
              </a:rPr>
              <a:t> </a:t>
            </a:r>
            <a:r>
              <a:rPr lang="en-US" sz="2600" b="1" dirty="0" smtClean="0">
                <a:sym typeface="Symbol" pitchFamily="18" charset="2"/>
              </a:rPr>
              <a:t></a:t>
            </a:r>
            <a:r>
              <a:rPr lang="en-US" sz="2600" b="1" dirty="0" smtClean="0">
                <a:sym typeface="Times New Roman" pitchFamily="18" charset="0"/>
              </a:rPr>
              <a:t> 1/(LC)</a:t>
            </a:r>
          </a:p>
        </p:txBody>
      </p:sp>
      <p:pic>
        <p:nvPicPr>
          <p:cNvPr id="5124" name="Picture 6" descr="Ch3F5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571480"/>
            <a:ext cx="2098671" cy="1651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idx="1"/>
          </p:nvPr>
        </p:nvSpPr>
        <p:spPr>
          <a:xfrm>
            <a:off x="714348" y="714356"/>
            <a:ext cx="8155019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sym typeface="Times New Roman" pitchFamily="18" charset="0"/>
              </a:rPr>
              <a:t>A</a:t>
            </a:r>
            <a:r>
              <a:rPr lang="en-US" sz="2400" b="1" dirty="0" smtClean="0">
                <a:solidFill>
                  <a:schemeClr val="accent2"/>
                </a:solidFill>
                <a:sym typeface="Times New Roman" pitchFamily="18" charset="0"/>
              </a:rPr>
              <a:t> comparison</a:t>
            </a:r>
            <a:r>
              <a:rPr lang="en-US" sz="2400" dirty="0" smtClean="0">
                <a:sym typeface="Times New Roman" pitchFamily="18" charset="0"/>
              </a:rPr>
              <a:t> of the equations of motion of mechanical &amp; electrical oscillators gives </a:t>
            </a:r>
            <a:r>
              <a:rPr lang="en-US" sz="2400" b="1" u="sng" dirty="0" smtClean="0">
                <a:solidFill>
                  <a:srgbClr val="FF3300"/>
                </a:solidFill>
                <a:sym typeface="Times New Roman" pitchFamily="18" charset="0"/>
              </a:rPr>
              <a:t>analogies</a:t>
            </a:r>
            <a:r>
              <a:rPr lang="en-US" sz="2400" b="1" dirty="0" smtClean="0">
                <a:solidFill>
                  <a:srgbClr val="FF3300"/>
                </a:solidFill>
                <a:sym typeface="Times New Roman" pitchFamily="18" charset="0"/>
              </a:rPr>
              <a:t>: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	</a:t>
            </a:r>
            <a:r>
              <a:rPr lang="en-US" sz="2800" b="1" dirty="0" smtClean="0">
                <a:sym typeface="Times New Roman" pitchFamily="18" charset="0"/>
              </a:rPr>
              <a:t>x </a:t>
            </a:r>
            <a:r>
              <a:rPr lang="en-US" sz="2800" b="1" dirty="0" smtClean="0">
                <a:sym typeface="Symbol" pitchFamily="18" charset="2"/>
              </a:rPr>
              <a:t> q, </a:t>
            </a:r>
            <a:r>
              <a:rPr lang="en-US" sz="2800" b="1" dirty="0" smtClean="0">
                <a:sym typeface="Times New Roman" pitchFamily="18" charset="0"/>
              </a:rPr>
              <a:t>m </a:t>
            </a:r>
            <a:r>
              <a:rPr lang="en-US" sz="2800" b="1" dirty="0" smtClean="0">
                <a:sym typeface="Symbol" pitchFamily="18" charset="2"/>
              </a:rPr>
              <a:t> L, </a:t>
            </a:r>
            <a:r>
              <a:rPr lang="en-US" sz="2800" b="1" dirty="0" smtClean="0">
                <a:sym typeface="Times New Roman" pitchFamily="18" charset="0"/>
              </a:rPr>
              <a:t>s </a:t>
            </a:r>
            <a:r>
              <a:rPr lang="en-US" sz="2800" b="1" dirty="0" smtClean="0">
                <a:sym typeface="Symbol" pitchFamily="18" charset="2"/>
              </a:rPr>
              <a:t> C</a:t>
            </a:r>
            <a:r>
              <a:rPr lang="en-US" sz="2800" b="1" baseline="30000" dirty="0" smtClean="0">
                <a:sym typeface="Symbol" pitchFamily="18" charset="2"/>
              </a:rPr>
              <a:t>-1</a:t>
            </a:r>
            <a:r>
              <a:rPr lang="en-US" sz="2800" b="1" dirty="0" smtClean="0">
                <a:sym typeface="Symbol" pitchFamily="18" charset="2"/>
              </a:rPr>
              <a:t>, (</a:t>
            </a:r>
            <a:r>
              <a:rPr lang="en-US" sz="2800" b="1" dirty="0" err="1" smtClean="0">
                <a:sym typeface="Symbol" pitchFamily="18" charset="2"/>
              </a:rPr>
              <a:t>d</a:t>
            </a:r>
            <a:r>
              <a:rPr lang="en-US" sz="2800" b="1" dirty="0" err="1" smtClean="0">
                <a:sym typeface="Times New Roman" pitchFamily="18" charset="0"/>
              </a:rPr>
              <a:t>x</a:t>
            </a:r>
            <a:r>
              <a:rPr lang="en-US" sz="2800" b="1" dirty="0" smtClean="0">
                <a:sym typeface="Times New Roman" pitchFamily="18" charset="0"/>
              </a:rPr>
              <a:t>/</a:t>
            </a:r>
            <a:r>
              <a:rPr lang="en-US" sz="2800" b="1" dirty="0" err="1" smtClean="0">
                <a:sym typeface="Times New Roman" pitchFamily="18" charset="0"/>
              </a:rPr>
              <a:t>dt</a:t>
            </a:r>
            <a:r>
              <a:rPr lang="en-US" sz="2800" b="1" dirty="0" smtClean="0">
                <a:sym typeface="Times New Roman" pitchFamily="18" charset="0"/>
              </a:rPr>
              <a:t>) </a:t>
            </a:r>
            <a:r>
              <a:rPr lang="en-US" sz="2800" b="1" dirty="0" smtClean="0">
                <a:sym typeface="Symbol" pitchFamily="18" charset="2"/>
              </a:rPr>
              <a:t> I</a:t>
            </a:r>
          </a:p>
          <a:p>
            <a:r>
              <a:rPr lang="en-US" sz="2400" dirty="0" smtClean="0">
                <a:sym typeface="Symbol" pitchFamily="18" charset="2"/>
              </a:rPr>
              <a:t>Consider (let </a:t>
            </a:r>
            <a:r>
              <a:rPr lang="en-US" sz="2400" b="1" dirty="0" smtClean="0">
                <a:sym typeface="Symbol" pitchFamily="18" charset="2"/>
              </a:rPr>
              <a:t></a:t>
            </a:r>
            <a:r>
              <a:rPr lang="en-US" sz="2400" b="1" dirty="0" smtClean="0">
                <a:cs typeface="Times New Roman" pitchFamily="18" charset="0"/>
                <a:sym typeface="Times New Roman" pitchFamily="18" charset="0"/>
              </a:rPr>
              <a:t> = 0</a:t>
            </a:r>
            <a:r>
              <a:rPr lang="en-US" sz="2400" dirty="0" smtClean="0">
                <a:cs typeface="Times New Roman" pitchFamily="18" charset="0"/>
                <a:sym typeface="Times New Roman" pitchFamily="18" charset="0"/>
              </a:rPr>
              <a:t> for simplicity):</a:t>
            </a:r>
            <a:r>
              <a:rPr lang="en-US" sz="2400" b="1" dirty="0" smtClean="0">
                <a:sym typeface="Symbol" pitchFamily="18" charset="2"/>
              </a:rPr>
              <a:t>    q(t) = q</a:t>
            </a:r>
            <a:r>
              <a:rPr lang="en-US" sz="2400" b="1" baseline="-25000" dirty="0" smtClean="0">
                <a:sym typeface="Symbol" pitchFamily="18" charset="2"/>
              </a:rPr>
              <a:t>0</a:t>
            </a:r>
            <a:r>
              <a:rPr lang="en-US" sz="2400" b="1" dirty="0" smtClean="0">
                <a:sym typeface="Symbol" pitchFamily="18" charset="2"/>
              </a:rPr>
              <a:t>cos(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 </a:t>
            </a:r>
          </a:p>
          <a:p>
            <a:pPr>
              <a:buFontTx/>
              <a:buNone/>
            </a:pPr>
            <a:r>
              <a:rPr lang="en-US" sz="2400" dirty="0" smtClean="0">
                <a:sym typeface="Symbol" pitchFamily="18" charset="2"/>
              </a:rPr>
              <a:t>	 </a:t>
            </a:r>
            <a:r>
              <a:rPr lang="en-US" sz="2400" b="1" dirty="0" smtClean="0">
                <a:sym typeface="Times New Roman" pitchFamily="18" charset="0"/>
              </a:rPr>
              <a:t>[</a:t>
            </a:r>
            <a:r>
              <a:rPr lang="en-US" sz="2400" b="1" dirty="0" smtClean="0">
                <a:sym typeface="Symbol" pitchFamily="18" charset="2"/>
              </a:rPr>
              <a:t>q(t)]</a:t>
            </a:r>
            <a:r>
              <a:rPr lang="en-US" sz="2400" b="1" baseline="30000" dirty="0" smtClean="0">
                <a:sym typeface="Symbol" pitchFamily="18" charset="2"/>
              </a:rPr>
              <a:t>2 </a:t>
            </a:r>
            <a:r>
              <a:rPr lang="en-US" sz="2400" b="1" dirty="0" smtClean="0">
                <a:sym typeface="Symbol" pitchFamily="18" charset="2"/>
              </a:rPr>
              <a:t>= q</a:t>
            </a:r>
            <a:r>
              <a:rPr lang="en-US" sz="2400" b="1" baseline="-25000" dirty="0" smtClean="0">
                <a:sym typeface="Symbol" pitchFamily="18" charset="2"/>
              </a:rPr>
              <a:t>0</a:t>
            </a:r>
            <a:r>
              <a:rPr lang="en-US" sz="2400" b="1" baseline="30000" dirty="0" smtClean="0">
                <a:sym typeface="Symbol" pitchFamily="18" charset="2"/>
              </a:rPr>
              <a:t>2</a:t>
            </a:r>
            <a:r>
              <a:rPr lang="en-US" sz="2400" b="1" dirty="0" smtClean="0">
                <a:sym typeface="Symbol" pitchFamily="18" charset="2"/>
              </a:rPr>
              <a:t> cos</a:t>
            </a:r>
            <a:r>
              <a:rPr lang="en-US" sz="2400" b="1" baseline="30000" dirty="0" smtClean="0">
                <a:sym typeface="Symbol" pitchFamily="18" charset="2"/>
              </a:rPr>
              <a:t>2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 </a:t>
            </a:r>
            <a:r>
              <a:rPr lang="en-US" sz="2400" dirty="0" smtClean="0">
                <a:sym typeface="Times New Roman" pitchFamily="18" charset="0"/>
              </a:rPr>
              <a:t>and </a:t>
            </a:r>
            <a:r>
              <a:rPr lang="en-US" sz="2400" b="1" dirty="0" smtClean="0">
                <a:sym typeface="Times New Roman" pitchFamily="18" charset="0"/>
              </a:rPr>
              <a:t> I(t) = (</a:t>
            </a:r>
            <a:r>
              <a:rPr lang="en-US" sz="2400" b="1" dirty="0" err="1" smtClean="0">
                <a:sym typeface="Times New Roman" pitchFamily="18" charset="0"/>
              </a:rPr>
              <a:t>dq</a:t>
            </a:r>
            <a:r>
              <a:rPr lang="en-US" sz="2400" b="1" dirty="0" smtClean="0">
                <a:sym typeface="Times New Roman" pitchFamily="18" charset="0"/>
              </a:rPr>
              <a:t>/</a:t>
            </a:r>
            <a:r>
              <a:rPr lang="en-US" sz="2400" b="1" dirty="0" err="1" smtClean="0">
                <a:sym typeface="Times New Roman" pitchFamily="18" charset="0"/>
              </a:rPr>
              <a:t>dt</a:t>
            </a:r>
            <a:r>
              <a:rPr lang="en-US" sz="2400" b="1" dirty="0" smtClean="0">
                <a:sym typeface="Times New Roman" pitchFamily="18" charset="0"/>
              </a:rPr>
              <a:t>) = -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Symbol" pitchFamily="18" charset="2"/>
              </a:rPr>
              <a:t>q</a:t>
            </a:r>
            <a:r>
              <a:rPr lang="en-US" sz="2400" b="1" baseline="-25000" dirty="0" smtClean="0">
                <a:sym typeface="Symbol" pitchFamily="18" charset="2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sin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</a:t>
            </a:r>
          </a:p>
          <a:p>
            <a:pPr>
              <a:buFontTx/>
              <a:buNone/>
            </a:pPr>
            <a:r>
              <a:rPr lang="en-US" sz="2800" b="1" dirty="0" smtClean="0">
                <a:sym typeface="Times New Roman" pitchFamily="18" charset="0"/>
              </a:rPr>
              <a:t> 	</a:t>
            </a:r>
            <a:r>
              <a:rPr lang="en-US" sz="2400" b="1" dirty="0" smtClean="0">
                <a:sym typeface="Symbol" pitchFamily="18" charset="2"/>
              </a:rPr>
              <a:t></a:t>
            </a:r>
            <a:r>
              <a:rPr lang="en-US" sz="2400" dirty="0" smtClean="0">
                <a:sym typeface="Times New Roman" pitchFamily="18" charset="0"/>
              </a:rPr>
              <a:t> [</a:t>
            </a:r>
            <a:r>
              <a:rPr lang="en-US" sz="2400" b="1" dirty="0" smtClean="0">
                <a:sym typeface="Times New Roman" pitchFamily="18" charset="0"/>
              </a:rPr>
              <a:t>I(t)]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Times New Roman" pitchFamily="18" charset="0"/>
              </a:rPr>
              <a:t> = [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Symbol" pitchFamily="18" charset="2"/>
              </a:rPr>
              <a:t>q</a:t>
            </a:r>
            <a:r>
              <a:rPr lang="en-US" sz="2400" b="1" baseline="-25000" dirty="0" smtClean="0">
                <a:sym typeface="Symbol" pitchFamily="18" charset="2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]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Times New Roman" pitchFamily="18" charset="0"/>
              </a:rPr>
              <a:t>sin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  = [</a:t>
            </a:r>
            <a:r>
              <a:rPr lang="en-US" sz="2400" b="1" dirty="0" smtClean="0">
                <a:sym typeface="Symbol" pitchFamily="18" charset="2"/>
              </a:rPr>
              <a:t>q</a:t>
            </a:r>
            <a:r>
              <a:rPr lang="en-US" sz="2400" b="1" baseline="-25000" dirty="0" smtClean="0">
                <a:sym typeface="Symbol" pitchFamily="18" charset="2"/>
              </a:rPr>
              <a:t>0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Times New Roman" pitchFamily="18" charset="0"/>
              </a:rPr>
              <a:t>/(LC)]sin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n-US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</a:t>
            </a:r>
          </a:p>
          <a:p>
            <a:pPr>
              <a:buFontTx/>
              <a:buNone/>
            </a:pPr>
            <a:r>
              <a:rPr lang="en-US" sz="2800" b="1" dirty="0" smtClean="0">
                <a:sym typeface="Times New Roman" pitchFamily="18" charset="0"/>
              </a:rPr>
              <a:t> 	</a:t>
            </a:r>
            <a:r>
              <a:rPr lang="en-US" sz="2400" dirty="0" smtClean="0">
                <a:sym typeface="Symbol" pitchFamily="18" charset="2"/>
              </a:rPr>
              <a:t>So: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 smtClean="0">
                <a:sym typeface="Times New Roman" pitchFamily="18" charset="0"/>
              </a:rPr>
              <a:t>     </a:t>
            </a:r>
            <a:r>
              <a:rPr lang="en-US" sz="2800" b="1" dirty="0" smtClean="0">
                <a:sym typeface="Times New Roman" pitchFamily="18" charset="0"/>
              </a:rPr>
              <a:t>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800" b="1" dirty="0" smtClean="0">
                <a:sym typeface="Times New Roman" pitchFamily="18" charset="0"/>
              </a:rPr>
              <a:t>L[I(t)]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+ 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800" b="1" dirty="0" smtClean="0">
                <a:sym typeface="Times New Roman" pitchFamily="18" charset="0"/>
              </a:rPr>
              <a:t>[</a:t>
            </a:r>
            <a:r>
              <a:rPr lang="en-US" sz="2800" b="1" dirty="0" smtClean="0">
                <a:sym typeface="Symbol" pitchFamily="18" charset="2"/>
              </a:rPr>
              <a:t>q(t)]</a:t>
            </a:r>
            <a:r>
              <a:rPr lang="en-US" sz="2800" b="1" baseline="30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Symbol" pitchFamily="18" charset="2"/>
              </a:rPr>
              <a:t>/C</a:t>
            </a:r>
            <a:r>
              <a:rPr lang="en-US" sz="2800" b="1" dirty="0" smtClean="0">
                <a:sym typeface="Times New Roman" pitchFamily="18" charset="0"/>
              </a:rPr>
              <a:t> = 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½)[</a:t>
            </a:r>
            <a:r>
              <a:rPr lang="en-US" sz="2800" b="1" dirty="0" smtClean="0">
                <a:sym typeface="Symbol" pitchFamily="18" charset="2"/>
              </a:rPr>
              <a:t>q</a:t>
            </a:r>
            <a:r>
              <a:rPr lang="en-US" sz="2800" b="1" baseline="-25000" dirty="0" smtClean="0">
                <a:sym typeface="Symbol" pitchFamily="18" charset="2"/>
              </a:rPr>
              <a:t>0</a:t>
            </a:r>
            <a:r>
              <a:rPr lang="en-US" sz="2800" b="1" baseline="30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Symbol" pitchFamily="18" charset="2"/>
              </a:rPr>
              <a:t>/C]</a:t>
            </a:r>
            <a:r>
              <a:rPr lang="en-US" sz="2800" b="1" dirty="0" smtClean="0">
                <a:sym typeface="Times New Roman" pitchFamily="18" charset="0"/>
              </a:rPr>
              <a:t>   (1)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</a:t>
            </a:r>
            <a:r>
              <a:rPr lang="en-US" sz="2400" dirty="0" smtClean="0">
                <a:sym typeface="Times New Roman" pitchFamily="18" charset="0"/>
              </a:rPr>
              <a:t>With the above analogies, </a:t>
            </a:r>
            <a:r>
              <a:rPr lang="en-US" sz="2400" b="1" dirty="0" smtClean="0">
                <a:sym typeface="Times New Roman" pitchFamily="18" charset="0"/>
              </a:rPr>
              <a:t>(1)</a:t>
            </a:r>
            <a:r>
              <a:rPr lang="en-US" sz="2400" dirty="0" smtClean="0">
                <a:sym typeface="Times New Roman" pitchFamily="18" charset="0"/>
              </a:rPr>
              <a:t> is </a:t>
            </a:r>
            <a:r>
              <a:rPr lang="en-US" sz="2400" b="1" dirty="0" smtClean="0">
                <a:solidFill>
                  <a:srgbClr val="9900CC"/>
                </a:solidFill>
                <a:sym typeface="Times New Roman" pitchFamily="18" charset="0"/>
              </a:rPr>
              <a:t>mathematically analogous to the total energy</a:t>
            </a:r>
            <a:r>
              <a:rPr lang="en-US" sz="2400" dirty="0" smtClean="0">
                <a:sym typeface="Times New Roman" pitchFamily="18" charset="0"/>
              </a:rPr>
              <a:t> for the mechanical oscillator</a:t>
            </a:r>
          </a:p>
          <a:p>
            <a:pPr>
              <a:buFontTx/>
              <a:buNone/>
            </a:pPr>
            <a:r>
              <a:rPr lang="en-US" sz="2800" b="1" dirty="0" smtClean="0">
                <a:sym typeface="Times New Roman" pitchFamily="18" charset="0"/>
              </a:rPr>
              <a:t>		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</a:t>
            </a:r>
            <a:r>
              <a:rPr lang="en-US" sz="2800" b="1" dirty="0" smtClean="0">
                <a:sym typeface="Times New Roman" pitchFamily="18" charset="0"/>
              </a:rPr>
              <a:t>)m[v(t)]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+ 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800" b="1" dirty="0" smtClean="0">
                <a:sym typeface="Times New Roman" pitchFamily="18" charset="0"/>
              </a:rPr>
              <a:t>s[</a:t>
            </a:r>
            <a:r>
              <a:rPr lang="en-US" sz="2800" b="1" dirty="0" smtClean="0">
                <a:sym typeface="Symbol" pitchFamily="18" charset="2"/>
              </a:rPr>
              <a:t>x(t)]</a:t>
            </a:r>
            <a:r>
              <a:rPr lang="en-US" sz="2800" b="1" baseline="30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= 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</a:t>
            </a:r>
            <a:r>
              <a:rPr lang="en-US" sz="2800" b="1" dirty="0" smtClean="0">
                <a:sym typeface="Times New Roman" pitchFamily="18" charset="0"/>
              </a:rPr>
              <a:t>)</a:t>
            </a:r>
            <a:r>
              <a:rPr lang="en-US" sz="2800" b="1" dirty="0" smtClean="0">
                <a:sym typeface="Symbol" pitchFamily="18" charset="2"/>
              </a:rPr>
              <a:t>sA</a:t>
            </a:r>
            <a:r>
              <a:rPr lang="en-US" sz="2800" b="1" baseline="30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= </a:t>
            </a:r>
            <a:r>
              <a:rPr lang="en-US" sz="2800" b="1" dirty="0" err="1" smtClean="0">
                <a:sym typeface="Times New Roman" pitchFamily="18" charset="0"/>
              </a:rPr>
              <a:t>E</a:t>
            </a:r>
            <a:r>
              <a:rPr lang="en-US" sz="2800" b="1" baseline="-25000" dirty="0" err="1" smtClean="0">
                <a:sym typeface="Times New Roman" pitchFamily="18" charset="0"/>
              </a:rPr>
              <a:t>m</a:t>
            </a:r>
            <a:r>
              <a:rPr lang="en-US" sz="2800" b="1" dirty="0" smtClean="0">
                <a:sym typeface="Times New Roman" pitchFamily="18" charset="0"/>
              </a:rPr>
              <a:t>   (2)</a:t>
            </a:r>
          </a:p>
          <a:p>
            <a:pPr>
              <a:buFontTx/>
              <a:buNone/>
            </a:pPr>
            <a:r>
              <a:rPr lang="en-US" sz="2800" b="1" dirty="0" smtClean="0">
                <a:sym typeface="Times New Roman" pitchFamily="18" charset="0"/>
              </a:rPr>
              <a:t>	</a:t>
            </a:r>
            <a:r>
              <a:rPr lang="en-US" sz="2400" dirty="0" smtClean="0">
                <a:sym typeface="Times New Roman" pitchFamily="18" charset="0"/>
              </a:rPr>
              <a:t>From circuit theory, total energy for an </a:t>
            </a:r>
            <a:r>
              <a:rPr lang="en-US" sz="2400" b="1" dirty="0" smtClean="0">
                <a:sym typeface="Times New Roman" pitchFamily="18" charset="0"/>
              </a:rPr>
              <a:t>LC</a:t>
            </a:r>
            <a:r>
              <a:rPr lang="en-US" sz="2400" dirty="0" smtClean="0">
                <a:sym typeface="Times New Roman" pitchFamily="18" charset="0"/>
              </a:rPr>
              <a:t> electrical circuit is</a:t>
            </a:r>
            <a:r>
              <a:rPr lang="en-US" sz="2400" b="1" dirty="0" smtClean="0">
                <a:sym typeface="Times New Roman" pitchFamily="18" charset="0"/>
              </a:rPr>
              <a:t> </a:t>
            </a:r>
            <a:r>
              <a:rPr lang="en-US" sz="2800" b="1" dirty="0" err="1" smtClean="0">
                <a:sym typeface="Times New Roman" pitchFamily="18" charset="0"/>
              </a:rPr>
              <a:t>E</a:t>
            </a:r>
            <a:r>
              <a:rPr lang="en-US" sz="2800" b="1" baseline="-25000" dirty="0" err="1" smtClean="0">
                <a:sym typeface="Times New Roman" pitchFamily="18" charset="0"/>
              </a:rPr>
              <a:t>e</a:t>
            </a:r>
            <a:r>
              <a:rPr lang="en-US" sz="2800" b="1" dirty="0" smtClean="0">
                <a:sym typeface="Times New Roman" pitchFamily="18" charset="0"/>
              </a:rPr>
              <a:t> </a:t>
            </a:r>
            <a:r>
              <a:rPr lang="en-US" sz="2800" b="1" dirty="0" smtClean="0">
                <a:sym typeface="Symbol" pitchFamily="18" charset="2"/>
              </a:rPr>
              <a:t> (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½)[</a:t>
            </a:r>
            <a:r>
              <a:rPr lang="en-US" sz="2800" b="1" dirty="0" smtClean="0">
                <a:sym typeface="Symbol" pitchFamily="18" charset="2"/>
              </a:rPr>
              <a:t>q</a:t>
            </a:r>
            <a:r>
              <a:rPr lang="en-US" sz="2800" b="1" baseline="-25000" dirty="0" smtClean="0">
                <a:sym typeface="Symbol" pitchFamily="18" charset="2"/>
              </a:rPr>
              <a:t>0</a:t>
            </a:r>
            <a:r>
              <a:rPr lang="en-US" sz="2800" b="1" baseline="30000" dirty="0" smtClean="0">
                <a:sym typeface="Symbol" pitchFamily="18" charset="2"/>
              </a:rPr>
              <a:t>2</a:t>
            </a:r>
            <a:r>
              <a:rPr lang="en-US" sz="2800" b="1" dirty="0" smtClean="0">
                <a:sym typeface="Symbol" pitchFamily="18" charset="2"/>
              </a:rPr>
              <a:t>/C] </a:t>
            </a:r>
            <a:r>
              <a:rPr lang="en-US" sz="2400" b="1" dirty="0" smtClean="0">
                <a:sym typeface="Symbol" pitchFamily="18" charset="2"/>
              </a:rPr>
              <a:t> (1) </a:t>
            </a:r>
            <a:r>
              <a:rPr lang="en-US" sz="2400" dirty="0" smtClean="0">
                <a:sym typeface="Symbol" pitchFamily="18" charset="2"/>
              </a:rPr>
              <a:t>is also </a:t>
            </a:r>
            <a:r>
              <a:rPr lang="en-US" sz="2400" b="1" dirty="0" smtClean="0">
                <a:solidFill>
                  <a:srgbClr val="9900CC"/>
                </a:solidFill>
                <a:sym typeface="Symbol" pitchFamily="18" charset="2"/>
              </a:rPr>
              <a:t>analogous physically</a:t>
            </a:r>
            <a:r>
              <a:rPr lang="en-US" sz="2400" dirty="0" smtClean="0">
                <a:sym typeface="Symbol" pitchFamily="18" charset="2"/>
              </a:rPr>
              <a:t> to </a:t>
            </a:r>
            <a:r>
              <a:rPr lang="en-US" sz="2400" b="1" dirty="0" smtClean="0">
                <a:sym typeface="Symbol" pitchFamily="18" charset="2"/>
              </a:rPr>
              <a:t>(2)</a:t>
            </a:r>
            <a:r>
              <a:rPr lang="en-US" sz="2800" b="1" dirty="0" smtClean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33400"/>
            <a:ext cx="8226425" cy="4343400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smtClean="0">
                <a:solidFill>
                  <a:schemeClr val="accent2"/>
                </a:solidFill>
                <a:sym typeface="Times New Roman" pitchFamily="18" charset="0"/>
              </a:rPr>
              <a:t>Physics:</a:t>
            </a:r>
            <a:r>
              <a:rPr lang="en-US" sz="2800" smtClean="0">
                <a:sym typeface="Times New Roman" pitchFamily="18" charset="0"/>
              </a:rPr>
              <a:t> 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The total Energy of an LC circuit</a:t>
            </a:r>
            <a:r>
              <a:rPr lang="en-US" sz="2800" b="1" smtClean="0"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800" b="1" smtClean="0">
                <a:sym typeface="Symbol" pitchFamily="18" charset="2"/>
              </a:rPr>
              <a:t>	</a:t>
            </a:r>
            <a:r>
              <a:rPr lang="en-US" sz="2600" b="1" smtClean="0">
                <a:sym typeface="Symbol" pitchFamily="18" charset="2"/>
              </a:rPr>
              <a:t></a:t>
            </a:r>
            <a:r>
              <a:rPr lang="en-US" sz="2600" smtClean="0">
                <a:sym typeface="Times New Roman" pitchFamily="18" charset="0"/>
              </a:rPr>
              <a:t> </a:t>
            </a:r>
            <a:r>
              <a:rPr lang="en-US" sz="2600" b="1" smtClean="0">
                <a:sym typeface="Times New Roman" pitchFamily="18" charset="0"/>
              </a:rPr>
              <a:t>(</a:t>
            </a:r>
            <a:r>
              <a:rPr lang="en-US" sz="2600" b="1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600" b="1" smtClean="0">
                <a:sym typeface="Times New Roman" pitchFamily="18" charset="0"/>
              </a:rPr>
              <a:t>L[I(t)]</a:t>
            </a:r>
            <a:r>
              <a:rPr lang="en-US" sz="2600" b="1" baseline="30000" smtClean="0">
                <a:sym typeface="Times New Roman" pitchFamily="18" charset="0"/>
              </a:rPr>
              <a:t>2</a:t>
            </a:r>
            <a:r>
              <a:rPr lang="en-US" sz="2600" b="1" smtClean="0">
                <a:sym typeface="Times New Roman" pitchFamily="18" charset="0"/>
              </a:rPr>
              <a:t> + (</a:t>
            </a:r>
            <a:r>
              <a:rPr lang="en-US" sz="2600" b="1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600" b="1" smtClean="0">
                <a:sym typeface="Times New Roman" pitchFamily="18" charset="0"/>
              </a:rPr>
              <a:t>[</a:t>
            </a:r>
            <a:r>
              <a:rPr lang="en-US" sz="2600" b="1" smtClean="0">
                <a:sym typeface="Symbol" pitchFamily="18" charset="2"/>
              </a:rPr>
              <a:t>q(t)]</a:t>
            </a:r>
            <a:r>
              <a:rPr lang="en-US" sz="2600" b="1" baseline="30000" smtClean="0">
                <a:sym typeface="Symbol" pitchFamily="18" charset="2"/>
              </a:rPr>
              <a:t>2</a:t>
            </a:r>
            <a:r>
              <a:rPr lang="en-US" sz="2600" b="1" smtClean="0">
                <a:sym typeface="Symbol" pitchFamily="18" charset="2"/>
              </a:rPr>
              <a:t>/C</a:t>
            </a:r>
            <a:r>
              <a:rPr lang="en-US" sz="2600" b="1" smtClean="0">
                <a:sym typeface="Times New Roman" pitchFamily="18" charset="0"/>
              </a:rPr>
              <a:t> = (</a:t>
            </a:r>
            <a:r>
              <a:rPr lang="en-US" sz="2600" b="1" smtClean="0">
                <a:cs typeface="Times New Roman" pitchFamily="18" charset="0"/>
                <a:sym typeface="Times New Roman" pitchFamily="18" charset="0"/>
              </a:rPr>
              <a:t>½)[</a:t>
            </a:r>
            <a:r>
              <a:rPr lang="en-US" sz="2600" b="1" smtClean="0">
                <a:sym typeface="Symbol" pitchFamily="18" charset="2"/>
              </a:rPr>
              <a:t>q</a:t>
            </a:r>
            <a:r>
              <a:rPr lang="en-US" sz="2600" b="1" baseline="-25000" smtClean="0">
                <a:sym typeface="Symbol" pitchFamily="18" charset="2"/>
              </a:rPr>
              <a:t>0</a:t>
            </a:r>
            <a:r>
              <a:rPr lang="en-US" sz="2600" b="1" baseline="30000" smtClean="0">
                <a:sym typeface="Symbol" pitchFamily="18" charset="2"/>
              </a:rPr>
              <a:t>2</a:t>
            </a:r>
            <a:r>
              <a:rPr lang="en-US" sz="2600" b="1" smtClean="0">
                <a:sym typeface="Symbol" pitchFamily="18" charset="2"/>
              </a:rPr>
              <a:t>/C]</a:t>
            </a:r>
            <a:r>
              <a:rPr lang="en-US" sz="2600" b="1" smtClean="0">
                <a:sym typeface="Times New Roman" pitchFamily="18" charset="0"/>
              </a:rPr>
              <a:t> </a:t>
            </a:r>
            <a:r>
              <a:rPr lang="en-US" sz="2600" b="1" smtClean="0">
                <a:sym typeface="Symbol" pitchFamily="18" charset="2"/>
              </a:rPr>
              <a:t>= </a:t>
            </a:r>
            <a:r>
              <a:rPr lang="en-US" sz="2600" b="1" smtClean="0">
                <a:sym typeface="Times New Roman" pitchFamily="18" charset="0"/>
              </a:rPr>
              <a:t>E</a:t>
            </a:r>
            <a:r>
              <a:rPr lang="en-US" sz="2600" b="1" baseline="-25000" smtClean="0">
                <a:sym typeface="Times New Roman" pitchFamily="18" charset="0"/>
              </a:rPr>
              <a:t>e</a:t>
            </a:r>
            <a:r>
              <a:rPr lang="en-US" sz="2600" b="1" smtClean="0">
                <a:sym typeface="Times New Roman" pitchFamily="18" charset="0"/>
              </a:rPr>
              <a:t> </a:t>
            </a:r>
            <a:r>
              <a:rPr lang="en-US" sz="2600" smtClean="0">
                <a:sym typeface="Times New Roman" pitchFamily="18" charset="0"/>
              </a:rPr>
              <a:t>= const.!</a:t>
            </a:r>
          </a:p>
          <a:p>
            <a:r>
              <a:rPr lang="en-US" sz="2400" b="1" smtClean="0">
                <a:solidFill>
                  <a:srgbClr val="9900CC"/>
                </a:solidFill>
                <a:sym typeface="Times New Roman" pitchFamily="18" charset="0"/>
              </a:rPr>
              <a:t>Physical Interpretations:</a:t>
            </a:r>
          </a:p>
          <a:p>
            <a:pPr lvl="1">
              <a:buFontTx/>
              <a:buNone/>
            </a:pPr>
            <a:r>
              <a:rPr lang="en-US" sz="2200" b="1" smtClean="0">
                <a:sym typeface="Times New Roman" pitchFamily="18" charset="0"/>
              </a:rPr>
              <a:t>	</a:t>
            </a:r>
            <a:r>
              <a:rPr lang="en-US" sz="2400" b="1" smtClean="0">
                <a:sym typeface="Times New Roman" pitchFamily="18" charset="0"/>
              </a:rPr>
              <a:t>(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400" b="1" smtClean="0">
                <a:sym typeface="Times New Roman" pitchFamily="18" charset="0"/>
              </a:rPr>
              <a:t>LI</a:t>
            </a:r>
            <a:r>
              <a:rPr lang="en-US" sz="2400" b="1" baseline="30000" smtClean="0">
                <a:sym typeface="Times New Roman" pitchFamily="18" charset="0"/>
              </a:rPr>
              <a:t>2 </a:t>
            </a:r>
            <a:r>
              <a:rPr lang="en-US" sz="2400" b="1" smtClean="0">
                <a:sym typeface="Symbol" pitchFamily="18" charset="2"/>
              </a:rPr>
              <a:t> </a:t>
            </a:r>
            <a:r>
              <a:rPr lang="en-US" sz="2400" b="1" smtClean="0">
                <a:solidFill>
                  <a:srgbClr val="996600"/>
                </a:solidFill>
                <a:sym typeface="Symbol" pitchFamily="18" charset="2"/>
              </a:rPr>
              <a:t>Energy stored in the inductor </a:t>
            </a:r>
          </a:p>
          <a:p>
            <a:pPr lvl="1">
              <a:buFontTx/>
              <a:buNone/>
            </a:pPr>
            <a:r>
              <a:rPr lang="en-US" sz="2400" smtClean="0">
                <a:sym typeface="Symbol" pitchFamily="18" charset="2"/>
              </a:rPr>
              <a:t> Analogous to </a:t>
            </a:r>
            <a:r>
              <a:rPr lang="en-US" sz="2400" b="1" smtClean="0">
                <a:solidFill>
                  <a:srgbClr val="996600"/>
                </a:solidFill>
                <a:sym typeface="Symbol" pitchFamily="18" charset="2"/>
              </a:rPr>
              <a:t>kinetic energy</a:t>
            </a:r>
            <a:r>
              <a:rPr lang="en-US" sz="2400" smtClean="0">
                <a:sym typeface="Symbol" pitchFamily="18" charset="2"/>
              </a:rPr>
              <a:t> for the mechanical oscillator</a:t>
            </a:r>
          </a:p>
          <a:p>
            <a:pPr lvl="1">
              <a:buFontTx/>
              <a:buNone/>
            </a:pPr>
            <a:r>
              <a:rPr lang="en-US" sz="2200" b="1" smtClean="0">
                <a:sym typeface="Times New Roman" pitchFamily="18" charset="0"/>
              </a:rPr>
              <a:t>	</a:t>
            </a:r>
            <a:r>
              <a:rPr lang="en-US" sz="2400" b="1" smtClean="0">
                <a:sym typeface="Times New Roman" pitchFamily="18" charset="0"/>
              </a:rPr>
              <a:t>(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sz="2400" b="1" smtClean="0">
                <a:sym typeface="Times New Roman" pitchFamily="18" charset="0"/>
              </a:rPr>
              <a:t>C</a:t>
            </a:r>
            <a:r>
              <a:rPr lang="en-US" sz="2400" b="1" baseline="30000" smtClean="0">
                <a:sym typeface="Times New Roman" pitchFamily="18" charset="0"/>
              </a:rPr>
              <a:t>-1</a:t>
            </a:r>
            <a:r>
              <a:rPr lang="en-US" sz="2400" b="1" smtClean="0">
                <a:sym typeface="Times New Roman" pitchFamily="18" charset="0"/>
              </a:rPr>
              <a:t>q</a:t>
            </a:r>
            <a:r>
              <a:rPr lang="en-US" sz="2400" b="1" baseline="30000" smtClean="0">
                <a:sym typeface="Times New Roman" pitchFamily="18" charset="0"/>
              </a:rPr>
              <a:t>2  </a:t>
            </a:r>
            <a:r>
              <a:rPr lang="en-US" sz="2400" b="1" smtClean="0">
                <a:sym typeface="Symbol" pitchFamily="18" charset="2"/>
              </a:rPr>
              <a:t> </a:t>
            </a:r>
            <a:r>
              <a:rPr lang="en-US" sz="2400" b="1" smtClean="0">
                <a:solidFill>
                  <a:srgbClr val="008000"/>
                </a:solidFill>
                <a:sym typeface="Symbol" pitchFamily="18" charset="2"/>
              </a:rPr>
              <a:t>Energy stored in the capacitor  </a:t>
            </a:r>
          </a:p>
          <a:p>
            <a:pPr lvl="1">
              <a:buFontTx/>
              <a:buNone/>
            </a:pPr>
            <a:r>
              <a:rPr lang="en-US" sz="2400" smtClean="0">
                <a:sym typeface="Symbol" pitchFamily="18" charset="2"/>
              </a:rPr>
              <a:t> Analogous to </a:t>
            </a:r>
            <a:r>
              <a:rPr lang="en-US" sz="2400" b="1" smtClean="0">
                <a:solidFill>
                  <a:srgbClr val="008000"/>
                </a:solidFill>
                <a:sym typeface="Symbol" pitchFamily="18" charset="2"/>
              </a:rPr>
              <a:t>potential energy</a:t>
            </a:r>
            <a:r>
              <a:rPr lang="en-US" sz="2400" smtClean="0">
                <a:sym typeface="Symbol" pitchFamily="18" charset="2"/>
              </a:rPr>
              <a:t> for mechanical oscillator</a:t>
            </a:r>
            <a:endParaRPr lang="en-US" sz="2400" b="1" smtClean="0">
              <a:sym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400" b="1" smtClean="0">
                <a:sym typeface="Times New Roman" pitchFamily="18" charset="0"/>
              </a:rPr>
              <a:t>	(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½)</a:t>
            </a:r>
            <a:r>
              <a:rPr lang="en-US" b="1" smtClean="0">
                <a:sym typeface="Times New Roman" pitchFamily="18" charset="0"/>
              </a:rPr>
              <a:t>[</a:t>
            </a:r>
            <a:r>
              <a:rPr lang="en-US" b="1" smtClean="0">
                <a:sym typeface="Symbol" pitchFamily="18" charset="2"/>
              </a:rPr>
              <a:t>q</a:t>
            </a:r>
            <a:r>
              <a:rPr lang="en-US" b="1" baseline="-25000" smtClean="0">
                <a:sym typeface="Symbol" pitchFamily="18" charset="2"/>
              </a:rPr>
              <a:t>0</a:t>
            </a:r>
            <a:r>
              <a:rPr lang="en-US" b="1" baseline="30000" smtClean="0">
                <a:sym typeface="Symbol" pitchFamily="18" charset="2"/>
              </a:rPr>
              <a:t>2</a:t>
            </a:r>
            <a:r>
              <a:rPr lang="en-US" b="1" smtClean="0">
                <a:sym typeface="Symbol" pitchFamily="18" charset="2"/>
              </a:rPr>
              <a:t>/C] = </a:t>
            </a:r>
            <a:r>
              <a:rPr lang="en-US" b="1" smtClean="0">
                <a:sym typeface="Times New Roman" pitchFamily="18" charset="0"/>
              </a:rPr>
              <a:t>E</a:t>
            </a:r>
            <a:r>
              <a:rPr lang="en-US" b="1" baseline="-25000" smtClean="0">
                <a:sym typeface="Times New Roman" pitchFamily="18" charset="0"/>
              </a:rPr>
              <a:t>e </a:t>
            </a:r>
            <a:r>
              <a:rPr lang="en-US" b="1" smtClean="0">
                <a:sym typeface="Symbol" pitchFamily="18" charset="2"/>
              </a:rPr>
              <a:t> </a:t>
            </a:r>
            <a:r>
              <a:rPr lang="en-US" b="1" smtClean="0">
                <a:solidFill>
                  <a:srgbClr val="FF3300"/>
                </a:solidFill>
                <a:sym typeface="Symbol" pitchFamily="18" charset="2"/>
              </a:rPr>
              <a:t>Total energy in the circuit</a:t>
            </a:r>
            <a:r>
              <a:rPr lang="en-US" smtClean="0">
                <a:sym typeface="Symbol" pitchFamily="18" charset="2"/>
              </a:rPr>
              <a:t>   </a:t>
            </a:r>
            <a:r>
              <a:rPr lang="en-US" sz="2400" smtClean="0">
                <a:sym typeface="Symbol" pitchFamily="18" charset="2"/>
              </a:rPr>
              <a:t>Analogous to the </a:t>
            </a:r>
            <a:r>
              <a:rPr lang="en-US" sz="2400" b="1" smtClean="0">
                <a:solidFill>
                  <a:schemeClr val="accent2"/>
                </a:solidFill>
                <a:sym typeface="Symbol" pitchFamily="18" charset="2"/>
              </a:rPr>
              <a:t>total mechanical energy E</a:t>
            </a:r>
            <a:r>
              <a:rPr lang="en-US" sz="2400" smtClean="0">
                <a:sym typeface="Symbol" pitchFamily="18" charset="2"/>
              </a:rPr>
              <a:t> for the SHO Also, </a:t>
            </a:r>
            <a:r>
              <a:rPr lang="en-US" sz="2400" b="1" smtClean="0">
                <a:sym typeface="Times New Roman" pitchFamily="18" charset="0"/>
              </a:rPr>
              <a:t>E</a:t>
            </a:r>
            <a:r>
              <a:rPr lang="en-US" sz="2400" b="1" baseline="-25000" smtClean="0">
                <a:sym typeface="Times New Roman" pitchFamily="18" charset="0"/>
              </a:rPr>
              <a:t>e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smtClean="0">
                <a:sym typeface="Times New Roman" pitchFamily="18" charset="0"/>
              </a:rPr>
              <a:t>= constant!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b="1" smtClean="0">
                <a:sym typeface="Symbol" pitchFamily="18" charset="2"/>
              </a:rPr>
              <a:t></a:t>
            </a:r>
            <a:r>
              <a:rPr lang="en-US" sz="2400" smtClean="0">
                <a:sym typeface="Times New Roman" pitchFamily="18" charset="0"/>
              </a:rPr>
              <a:t> The total energy of an</a:t>
            </a:r>
            <a:r>
              <a:rPr lang="en-US" sz="2400" b="1" smtClean="0">
                <a:sym typeface="Times New Roman" pitchFamily="18" charset="0"/>
              </a:rPr>
              <a:t> LC </a:t>
            </a:r>
            <a:r>
              <a:rPr lang="en-US" sz="2400" smtClean="0">
                <a:sym typeface="Times New Roman" pitchFamily="18" charset="0"/>
              </a:rPr>
              <a:t>circuit is conserved. </a:t>
            </a:r>
            <a:r>
              <a:rPr lang="en-US" sz="2000" smtClean="0">
                <a:sym typeface="Times New Roman" pitchFamily="18" charset="0"/>
              </a:rPr>
              <a:t>The system is conservative o</a:t>
            </a:r>
            <a:r>
              <a:rPr lang="en-US" sz="2000" smtClean="0">
                <a:sym typeface="Symbol" pitchFamily="18" charset="2"/>
              </a:rPr>
              <a:t>nly if there is no resistance </a:t>
            </a:r>
            <a:r>
              <a:rPr lang="en-US" sz="2000" b="1" smtClean="0">
                <a:sym typeface="Symbol" pitchFamily="18" charset="2"/>
              </a:rPr>
              <a:t>R</a:t>
            </a:r>
            <a:r>
              <a:rPr lang="en-US" sz="2000" smtClean="0">
                <a:sym typeface="Symbol" pitchFamily="18" charset="2"/>
              </a:rPr>
              <a:t>. As we’ll see, </a:t>
            </a:r>
            <a:r>
              <a:rPr lang="en-US" sz="2400" smtClean="0">
                <a:sym typeface="Symbol" pitchFamily="18" charset="2"/>
              </a:rPr>
              <a:t>in electrical oscillators, </a:t>
            </a:r>
            <a:r>
              <a:rPr lang="en-US" sz="2400" b="1" smtClean="0">
                <a:sym typeface="Symbol" pitchFamily="18" charset="2"/>
              </a:rPr>
              <a:t>R </a:t>
            </a:r>
            <a:r>
              <a:rPr lang="en-US" sz="2400" smtClean="0">
                <a:sym typeface="Symbol" pitchFamily="18" charset="2"/>
              </a:rPr>
              <a:t>plays the role of the damping constant. </a:t>
            </a:r>
            <a:r>
              <a:rPr lang="en-US" sz="2400" b="1" smtClean="0">
                <a:sym typeface="Symbol" pitchFamily="18" charset="2"/>
              </a:rPr>
              <a:t>R</a:t>
            </a:r>
            <a:r>
              <a:rPr lang="en-US" sz="2400" b="1" baseline="-25000" smtClean="0">
                <a:sym typeface="Symbol" pitchFamily="18" charset="2"/>
              </a:rPr>
              <a:t>m</a:t>
            </a:r>
            <a:r>
              <a:rPr lang="en-US" sz="2400" smtClean="0">
                <a:sym typeface="Symbol" pitchFamily="18" charset="2"/>
              </a:rPr>
              <a:t> </a:t>
            </a:r>
            <a:r>
              <a:rPr lang="en-US" sz="2400" smtClean="0">
                <a:sym typeface="Times New Roman" pitchFamily="18" charset="0"/>
              </a:rPr>
              <a:t> for mechanical oscillators.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685800"/>
          </a:xfrm>
          <a:noFill/>
        </p:spPr>
        <p:txBody>
          <a:bodyPr/>
          <a:lstStyle/>
          <a:p>
            <a:r>
              <a:rPr lang="en-US" sz="3200" b="1" smtClean="0">
                <a:solidFill>
                  <a:schemeClr val="accent2"/>
                </a:solidFill>
                <a:sym typeface="Times New Roman" pitchFamily="18" charset="0"/>
              </a:rPr>
              <a:t>Example 1</a:t>
            </a:r>
            <a:endParaRPr lang="en-US" sz="3600" smtClean="0">
              <a:solidFill>
                <a:schemeClr val="accent2"/>
              </a:solidFill>
              <a:sym typeface="Times New Roman" pitchFamily="18" charset="0"/>
            </a:endParaRPr>
          </a:p>
        </p:txBody>
      </p:sp>
      <p:sp>
        <p:nvSpPr>
          <p:cNvPr id="819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762000"/>
            <a:ext cx="7772400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800" smtClean="0">
                <a:sym typeface="Times New Roman" pitchFamily="18" charset="0"/>
              </a:rPr>
              <a:t>Consider a </a:t>
            </a:r>
            <a:r>
              <a:rPr lang="en-US" sz="2800" b="1" smtClean="0">
                <a:solidFill>
                  <a:srgbClr val="FF3300"/>
                </a:solidFill>
                <a:sym typeface="Times New Roman" pitchFamily="18" charset="0"/>
              </a:rPr>
              <a:t>vertical mass-spring system:</a:t>
            </a:r>
          </a:p>
          <a:p>
            <a:pPr>
              <a:buFontTx/>
              <a:buNone/>
            </a:pPr>
            <a:r>
              <a:rPr lang="en-US" sz="2800" smtClean="0">
                <a:sym typeface="Times New Roman" pitchFamily="18" charset="0"/>
              </a:rPr>
              <a:t> </a:t>
            </a:r>
            <a:r>
              <a:rPr lang="en-US" sz="2400" smtClean="0">
                <a:sym typeface="Times New Roman" pitchFamily="18" charset="0"/>
              </a:rPr>
              <a:t>~ Similar to a </a:t>
            </a:r>
            <a:r>
              <a:rPr lang="en-US" sz="2400" b="1" smtClean="0">
                <a:solidFill>
                  <a:srgbClr val="FF3300"/>
                </a:solidFill>
                <a:sym typeface="Times New Roman" pitchFamily="18" charset="0"/>
              </a:rPr>
              <a:t>free oscillator,</a:t>
            </a:r>
            <a:r>
              <a:rPr lang="en-US" sz="2400" smtClean="0">
                <a:sym typeface="Times New Roman" pitchFamily="18" charset="0"/>
              </a:rPr>
              <a:t> but there 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is the additional constant downward 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force of the weight </a:t>
            </a:r>
            <a:r>
              <a:rPr lang="en-US" sz="2400" b="1" smtClean="0">
                <a:sym typeface="Times New Roman" pitchFamily="18" charset="0"/>
              </a:rPr>
              <a:t>F</a:t>
            </a:r>
            <a:r>
              <a:rPr lang="en-US" sz="2400" b="1" baseline="-25000" smtClean="0">
                <a:sym typeface="Times New Roman" pitchFamily="18" charset="0"/>
              </a:rPr>
              <a:t> </a:t>
            </a:r>
            <a:r>
              <a:rPr lang="en-US" sz="2400" b="1" smtClean="0">
                <a:sym typeface="Times New Roman" pitchFamily="18" charset="0"/>
              </a:rPr>
              <a:t>= mg. </a:t>
            </a:r>
            <a:r>
              <a:rPr lang="en-US" sz="2400" smtClean="0">
                <a:sym typeface="Times New Roman" pitchFamily="18" charset="0"/>
              </a:rPr>
              <a:t>At 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equilibrium, the weight stretches the 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spring a distance </a:t>
            </a:r>
            <a:r>
              <a:rPr lang="en-US" sz="2400" b="1" smtClean="0">
                <a:sym typeface="Times New Roman" pitchFamily="18" charset="0"/>
              </a:rPr>
              <a:t>h = (mg/k) </a:t>
            </a:r>
          </a:p>
          <a:p>
            <a:pPr>
              <a:buFontTx/>
              <a:buNone/>
            </a:pPr>
            <a:r>
              <a:rPr lang="en-US" sz="2800" b="1" smtClean="0">
                <a:sym typeface="Times New Roman" pitchFamily="18" charset="0"/>
              </a:rPr>
              <a:t>	</a:t>
            </a:r>
            <a:r>
              <a:rPr lang="en-US" sz="2800" b="1" smtClean="0">
                <a:sym typeface="Symbol" pitchFamily="18" charset="2"/>
              </a:rPr>
              <a:t></a:t>
            </a:r>
            <a:r>
              <a:rPr lang="en-US" sz="2800" smtClean="0">
                <a:sym typeface="Symbol" pitchFamily="18" charset="2"/>
              </a:rPr>
              <a:t> There is a </a:t>
            </a:r>
            <a:r>
              <a:rPr lang="en-US" sz="2800" b="1" smtClean="0">
                <a:solidFill>
                  <a:srgbClr val="996600"/>
                </a:solidFill>
                <a:sym typeface="Symbol" pitchFamily="18" charset="2"/>
              </a:rPr>
              <a:t>new equilibrium position</a:t>
            </a:r>
            <a:r>
              <a:rPr lang="en-US" sz="2800" smtClean="0">
                <a:sym typeface="Symbol" pitchFamily="18" charset="2"/>
              </a:rPr>
              <a:t> at </a:t>
            </a:r>
            <a:r>
              <a:rPr lang="en-US" sz="2800" b="1" smtClean="0">
                <a:sym typeface="Symbol" pitchFamily="18" charset="2"/>
              </a:rPr>
              <a:t>x = h</a:t>
            </a:r>
            <a:r>
              <a:rPr lang="en-US" sz="2800" b="1" smtClean="0"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800" b="1" smtClean="0">
                <a:sym typeface="Times New Roman" pitchFamily="18" charset="0"/>
              </a:rPr>
              <a:t>	</a:t>
            </a:r>
            <a:r>
              <a:rPr lang="en-US" sz="2800" b="1" smtClean="0">
                <a:sym typeface="Symbol" pitchFamily="18" charset="2"/>
              </a:rPr>
              <a:t> </a:t>
            </a:r>
            <a:r>
              <a:rPr lang="en-US" sz="2800" smtClean="0">
                <a:sym typeface="Symbol" pitchFamily="18" charset="2"/>
              </a:rPr>
              <a:t>The eqtn of motion is the</a:t>
            </a:r>
            <a:r>
              <a:rPr lang="en-US" sz="2800" b="1" smtClean="0">
                <a:sym typeface="Symbol" pitchFamily="18" charset="2"/>
              </a:rPr>
              <a:t> </a:t>
            </a:r>
            <a:r>
              <a:rPr lang="en-US" sz="2800" smtClean="0">
                <a:sym typeface="Symbol" pitchFamily="18" charset="2"/>
              </a:rPr>
              <a:t>same as before with </a:t>
            </a:r>
          </a:p>
          <a:p>
            <a:pPr>
              <a:buFontTx/>
              <a:buNone/>
            </a:pPr>
            <a:r>
              <a:rPr lang="en-US" sz="2800" smtClean="0">
                <a:sym typeface="Symbol" pitchFamily="18" charset="2"/>
              </a:rPr>
              <a:t>		</a:t>
            </a:r>
            <a:r>
              <a:rPr lang="en-US" sz="2800" b="1" smtClean="0">
                <a:sym typeface="Symbol" pitchFamily="18" charset="2"/>
              </a:rPr>
              <a:t>x  x - h </a:t>
            </a:r>
            <a:r>
              <a:rPr lang="en-US" sz="2800" smtClean="0">
                <a:sym typeface="Symbol" pitchFamily="18" charset="2"/>
              </a:rPr>
              <a:t>. So, it is:</a:t>
            </a:r>
            <a:r>
              <a:rPr lang="en-US" sz="2800" b="1" smtClean="0">
                <a:sym typeface="Symbol" pitchFamily="18" charset="2"/>
              </a:rPr>
              <a:t>   m(d</a:t>
            </a:r>
            <a:r>
              <a:rPr lang="en-US" sz="2800" b="1" baseline="30000" smtClean="0">
                <a:sym typeface="Symbol" pitchFamily="18" charset="2"/>
              </a:rPr>
              <a:t>2</a:t>
            </a:r>
            <a:r>
              <a:rPr lang="en-US" sz="2800" b="1" smtClean="0">
                <a:sym typeface="Symbol" pitchFamily="18" charset="2"/>
              </a:rPr>
              <a:t>x/dt</a:t>
            </a:r>
            <a:r>
              <a:rPr lang="en-US" sz="2800" b="1" baseline="30000" smtClean="0">
                <a:sym typeface="Symbol" pitchFamily="18" charset="2"/>
              </a:rPr>
              <a:t>2</a:t>
            </a:r>
            <a:r>
              <a:rPr lang="en-US" sz="2800" b="1" smtClean="0">
                <a:sym typeface="Symbol" pitchFamily="18" charset="2"/>
              </a:rPr>
              <a:t>) +s(x-h) = 0  </a:t>
            </a:r>
          </a:p>
          <a:p>
            <a:pPr>
              <a:buFontTx/>
              <a:buNone/>
            </a:pPr>
            <a:r>
              <a:rPr lang="en-US" sz="2800" b="1" smtClean="0">
                <a:sym typeface="Symbol" pitchFamily="18" charset="2"/>
              </a:rPr>
              <a:t>	</a:t>
            </a:r>
            <a:r>
              <a:rPr lang="en-US" sz="2800" smtClean="0">
                <a:sym typeface="Symbol" pitchFamily="18" charset="2"/>
              </a:rPr>
              <a:t>with initial conditions </a:t>
            </a:r>
            <a:r>
              <a:rPr lang="en-US" sz="2800" b="1" smtClean="0">
                <a:sym typeface="Symbol" pitchFamily="18" charset="2"/>
              </a:rPr>
              <a:t>x(0) = h +A, u(0) = 0</a:t>
            </a:r>
          </a:p>
          <a:p>
            <a:pPr>
              <a:buFontTx/>
              <a:buNone/>
            </a:pPr>
            <a:r>
              <a:rPr lang="en-US" sz="2800" b="1" smtClean="0">
                <a:sym typeface="Symbol" pitchFamily="18" charset="2"/>
              </a:rPr>
              <a:t>	  </a:t>
            </a:r>
            <a:r>
              <a:rPr lang="en-US" sz="2800" b="1" smtClean="0">
                <a:solidFill>
                  <a:srgbClr val="9900CC"/>
                </a:solidFill>
                <a:sym typeface="Symbol" pitchFamily="18" charset="2"/>
              </a:rPr>
              <a:t>Solution:</a:t>
            </a:r>
            <a:r>
              <a:rPr lang="en-US" sz="2800" b="1" smtClean="0">
                <a:sym typeface="Symbol" pitchFamily="18" charset="2"/>
              </a:rPr>
              <a:t> 	x(t) = h + A cos(</a:t>
            </a:r>
            <a:r>
              <a:rPr lang="en-US" sz="2800" b="1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800" b="1" baseline="-25000" smtClean="0">
                <a:sym typeface="Times New Roman" pitchFamily="18" charset="0"/>
              </a:rPr>
              <a:t>0</a:t>
            </a:r>
            <a:r>
              <a:rPr lang="en-US" sz="2800" b="1" smtClean="0">
                <a:sym typeface="Times New Roman" pitchFamily="18" charset="0"/>
              </a:rPr>
              <a:t>t)</a:t>
            </a:r>
          </a:p>
          <a:p>
            <a:pPr>
              <a:buFontTx/>
              <a:buNone/>
            </a:pPr>
            <a:r>
              <a:rPr lang="en-US" sz="2800" b="1" smtClean="0">
                <a:sym typeface="Times New Roman" pitchFamily="18" charset="0"/>
              </a:rPr>
              <a:t> </a:t>
            </a:r>
          </a:p>
        </p:txBody>
      </p:sp>
      <p:pic>
        <p:nvPicPr>
          <p:cNvPr id="8195" name="Picture 5" descr="Ch3F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5140" y="642918"/>
            <a:ext cx="1836723" cy="166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7858148" y="928670"/>
            <a:ext cx="3810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dirty="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6425" cy="4343400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 smtClean="0">
                <a:solidFill>
                  <a:schemeClr val="accent2"/>
                </a:solidFill>
                <a:sym typeface="Times New Roman" pitchFamily="18" charset="0"/>
              </a:rPr>
              <a:t>Analogous electrical oscillator system</a:t>
            </a:r>
            <a:r>
              <a:rPr lang="en-US" sz="2400" dirty="0" smtClean="0">
                <a:solidFill>
                  <a:schemeClr val="accent2"/>
                </a:solidFill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	to the </a:t>
            </a:r>
            <a:r>
              <a:rPr lang="en-US" sz="2400" b="1" dirty="0" smtClean="0">
                <a:solidFill>
                  <a:srgbClr val="FF3300"/>
                </a:solidFill>
                <a:sym typeface="Times New Roman" pitchFamily="18" charset="0"/>
              </a:rPr>
              <a:t>vertical mechanical oscillator?</a:t>
            </a:r>
            <a:r>
              <a:rPr lang="en-US" sz="2400" dirty="0" smtClean="0">
                <a:sym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3300"/>
                </a:solidFill>
                <a:sym typeface="Symbol" pitchFamily="18" charset="2"/>
              </a:rPr>
              <a:t></a:t>
            </a:r>
            <a:endParaRPr lang="en-US" sz="2400" b="1" dirty="0" smtClean="0">
              <a:solidFill>
                <a:srgbClr val="FF3300"/>
              </a:solidFill>
              <a:sym typeface="Times New Roman" pitchFamily="18" charset="0"/>
            </a:endParaRPr>
          </a:p>
          <a:p>
            <a:r>
              <a:rPr lang="en-US" sz="2400" b="1" dirty="0" smtClean="0">
                <a:solidFill>
                  <a:srgbClr val="996600"/>
                </a:solidFill>
                <a:sym typeface="Times New Roman" pitchFamily="18" charset="0"/>
              </a:rPr>
              <a:t>LC circuit with a battery</a:t>
            </a:r>
            <a:r>
              <a:rPr lang="en-US" sz="2400" dirty="0" smtClean="0">
                <a:solidFill>
                  <a:srgbClr val="996600"/>
                </a:solidFill>
                <a:sym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996600"/>
                </a:solidFill>
                <a:sym typeface="Symbol" pitchFamily="18" charset="2"/>
              </a:rPr>
              <a:t></a:t>
            </a:r>
            <a:endParaRPr lang="en-US" sz="2400" b="1" dirty="0" smtClean="0">
              <a:solidFill>
                <a:srgbClr val="996600"/>
              </a:solidFill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(a constant</a:t>
            </a:r>
            <a:r>
              <a:rPr lang="en-US" sz="2400" b="1" dirty="0" smtClean="0">
                <a:sym typeface="Times New Roman" pitchFamily="18" charset="0"/>
              </a:rPr>
              <a:t> EMF</a:t>
            </a:r>
            <a:r>
              <a:rPr lang="en-US" sz="2400" dirty="0" smtClean="0">
                <a:sym typeface="Times New Roman" pitchFamily="18" charset="0"/>
              </a:rPr>
              <a:t> source </a:t>
            </a:r>
            <a:r>
              <a:rPr lang="en-US" sz="2400" b="1" dirty="0" smtClean="0">
                <a:cs typeface="Times New Roman" pitchFamily="18" charset="0"/>
                <a:sym typeface="Times New Roman" pitchFamily="18" charset="0"/>
              </a:rPr>
              <a:t>ε</a:t>
            </a:r>
            <a:r>
              <a:rPr lang="en-US" sz="2400" dirty="0" smtClean="0">
                <a:sym typeface="Times New Roman" pitchFamily="18" charset="0"/>
              </a:rPr>
              <a:t>)!  </a:t>
            </a:r>
          </a:p>
          <a:p>
            <a:r>
              <a:rPr lang="en-US" sz="2400" b="1" dirty="0" smtClean="0">
                <a:solidFill>
                  <a:srgbClr val="9900CC"/>
                </a:solidFill>
                <a:sym typeface="Times New Roman" pitchFamily="18" charset="0"/>
              </a:rPr>
              <a:t>Equation of Motion?</a:t>
            </a:r>
            <a:r>
              <a:rPr lang="en-US" sz="2400" dirty="0" smtClean="0"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Kirchhoff’s loop rule gives:</a:t>
            </a:r>
          </a:p>
          <a:p>
            <a:pPr>
              <a:buFontTx/>
              <a:buNone/>
            </a:pPr>
            <a:r>
              <a:rPr lang="en-US" sz="2400" b="1" dirty="0" smtClean="0">
                <a:sym typeface="Times New Roman" pitchFamily="18" charset="0"/>
              </a:rPr>
              <a:t>		L(</a:t>
            </a:r>
            <a:r>
              <a:rPr lang="en-US" sz="2400" b="1" dirty="0" err="1" smtClean="0">
                <a:sym typeface="Times New Roman" pitchFamily="18" charset="0"/>
              </a:rPr>
              <a:t>dI</a:t>
            </a:r>
            <a:r>
              <a:rPr lang="en-US" sz="2400" b="1" dirty="0" smtClean="0">
                <a:sym typeface="Times New Roman" pitchFamily="18" charset="0"/>
              </a:rPr>
              <a:t>/</a:t>
            </a:r>
            <a:r>
              <a:rPr lang="en-US" sz="2400" b="1" dirty="0" err="1" smtClean="0">
                <a:sym typeface="Times New Roman" pitchFamily="18" charset="0"/>
              </a:rPr>
              <a:t>dt</a:t>
            </a:r>
            <a:r>
              <a:rPr lang="en-US" sz="2400" b="1" dirty="0" smtClean="0">
                <a:sym typeface="Times New Roman" pitchFamily="18" charset="0"/>
              </a:rPr>
              <a:t>) + (1/C)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∫</a:t>
            </a:r>
            <a:r>
              <a:rPr lang="en-US" sz="2400" b="1" dirty="0" smtClean="0">
                <a:sym typeface="Times New Roman" pitchFamily="18" charset="0"/>
              </a:rPr>
              <a:t>I </a:t>
            </a:r>
            <a:r>
              <a:rPr lang="en-US" sz="2400" b="1" dirty="0" err="1" smtClean="0">
                <a:sym typeface="Times New Roman" pitchFamily="18" charset="0"/>
              </a:rPr>
              <a:t>dt</a:t>
            </a:r>
            <a:r>
              <a:rPr lang="en-US" sz="2400" b="1" dirty="0" smtClean="0">
                <a:sym typeface="Times New Roman" pitchFamily="18" charset="0"/>
              </a:rPr>
              <a:t> = </a:t>
            </a:r>
            <a:r>
              <a:rPr lang="en-US" sz="2400" b="1" dirty="0" smtClean="0">
                <a:cs typeface="Times New Roman" pitchFamily="18" charset="0"/>
                <a:sym typeface="Times New Roman" pitchFamily="18" charset="0"/>
              </a:rPr>
              <a:t>ε</a:t>
            </a:r>
            <a:r>
              <a:rPr lang="en-US" sz="2400" b="1" dirty="0" smtClean="0">
                <a:sym typeface="Times New Roman" pitchFamily="18" charset="0"/>
              </a:rPr>
              <a:t> = [q</a:t>
            </a:r>
            <a:r>
              <a:rPr lang="en-US" sz="2400" b="1" baseline="-25000" dirty="0" smtClean="0">
                <a:sym typeface="Times New Roman" pitchFamily="18" charset="0"/>
              </a:rPr>
              <a:t>1</a:t>
            </a:r>
            <a:r>
              <a:rPr lang="en-US" sz="2400" b="1" dirty="0" smtClean="0">
                <a:sym typeface="Times New Roman" pitchFamily="18" charset="0"/>
              </a:rPr>
              <a:t>/C]</a:t>
            </a:r>
          </a:p>
          <a:p>
            <a:pPr>
              <a:buFontTx/>
              <a:buNone/>
            </a:pPr>
            <a:r>
              <a:rPr lang="en-US" sz="2400" b="1" dirty="0" smtClean="0">
                <a:sym typeface="Times New Roman" pitchFamily="18" charset="0"/>
              </a:rPr>
              <a:t>		</a:t>
            </a:r>
            <a:r>
              <a:rPr lang="en-US" sz="2000" b="1" dirty="0" smtClean="0">
                <a:sym typeface="Times New Roman" pitchFamily="18" charset="0"/>
              </a:rPr>
              <a:t>q</a:t>
            </a:r>
            <a:r>
              <a:rPr lang="en-US" sz="2000" b="1" baseline="-25000" dirty="0" smtClean="0">
                <a:sym typeface="Times New Roman" pitchFamily="18" charset="0"/>
              </a:rPr>
              <a:t>1 </a:t>
            </a:r>
            <a:r>
              <a:rPr lang="en-US" sz="2000" b="1" dirty="0" smtClean="0">
                <a:sym typeface="Symbol" pitchFamily="18" charset="2"/>
              </a:rPr>
              <a:t></a:t>
            </a:r>
            <a:r>
              <a:rPr lang="en-US" sz="2000" dirty="0" smtClean="0">
                <a:sym typeface="Symbol" pitchFamily="18" charset="2"/>
              </a:rPr>
              <a:t> Charge that must be applied to </a:t>
            </a:r>
            <a:r>
              <a:rPr lang="en-US" sz="2000" b="1" dirty="0" smtClean="0">
                <a:sym typeface="Symbol" pitchFamily="18" charset="2"/>
              </a:rPr>
              <a:t>C</a:t>
            </a:r>
            <a:r>
              <a:rPr lang="en-US" sz="2000" dirty="0" smtClean="0">
                <a:sym typeface="Symbol" pitchFamily="18" charset="2"/>
              </a:rPr>
              <a:t> to produce voltage </a:t>
            </a:r>
            <a:r>
              <a:rPr lang="en-US" sz="2000" b="1" dirty="0" smtClean="0">
                <a:cs typeface="Times New Roman" pitchFamily="18" charset="0"/>
                <a:sym typeface="Times New Roman" pitchFamily="18" charset="0"/>
              </a:rPr>
              <a:t>ε</a:t>
            </a:r>
            <a:r>
              <a:rPr lang="en-US" sz="2000" b="1" dirty="0" smtClean="0">
                <a:sym typeface="Times New Roman" pitchFamily="18" charset="0"/>
              </a:rPr>
              <a:t> </a:t>
            </a:r>
          </a:p>
          <a:p>
            <a:r>
              <a:rPr lang="en-US" sz="2400" dirty="0" smtClean="0">
                <a:sym typeface="Times New Roman" pitchFamily="18" charset="0"/>
              </a:rPr>
              <a:t>With </a:t>
            </a:r>
            <a:r>
              <a:rPr lang="en-US" sz="2400" b="1" dirty="0" smtClean="0">
                <a:sym typeface="Times New Roman" pitchFamily="18" charset="0"/>
              </a:rPr>
              <a:t>I = (</a:t>
            </a:r>
            <a:r>
              <a:rPr lang="en-US" sz="2400" b="1" dirty="0" err="1" smtClean="0">
                <a:sym typeface="Times New Roman" pitchFamily="18" charset="0"/>
              </a:rPr>
              <a:t>dq</a:t>
            </a:r>
            <a:r>
              <a:rPr lang="en-US" sz="2400" b="1" dirty="0" smtClean="0">
                <a:sym typeface="Times New Roman" pitchFamily="18" charset="0"/>
              </a:rPr>
              <a:t>/</a:t>
            </a:r>
            <a:r>
              <a:rPr lang="en-US" sz="2400" b="1" dirty="0" err="1" smtClean="0">
                <a:sym typeface="Times New Roman" pitchFamily="18" charset="0"/>
              </a:rPr>
              <a:t>dt</a:t>
            </a:r>
            <a:r>
              <a:rPr lang="en-US" sz="2400" dirty="0" smtClean="0">
                <a:sym typeface="Times New Roman" pitchFamily="18" charset="0"/>
              </a:rPr>
              <a:t>) this becomes: </a:t>
            </a:r>
            <a:r>
              <a:rPr lang="en-US" sz="2400" b="1" dirty="0" smtClean="0">
                <a:sym typeface="Times New Roman" pitchFamily="18" charset="0"/>
              </a:rPr>
              <a:t>L(d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Times New Roman" pitchFamily="18" charset="0"/>
              </a:rPr>
              <a:t>q/dt</a:t>
            </a:r>
            <a:r>
              <a:rPr lang="en-US" sz="2400" b="1" baseline="30000" dirty="0" smtClean="0">
                <a:sym typeface="Times New Roman" pitchFamily="18" charset="0"/>
              </a:rPr>
              <a:t>2</a:t>
            </a:r>
            <a:r>
              <a:rPr lang="en-US" sz="2400" b="1" dirty="0" smtClean="0">
                <a:sym typeface="Times New Roman" pitchFamily="18" charset="0"/>
              </a:rPr>
              <a:t>) + [q/C] = [q</a:t>
            </a:r>
            <a:r>
              <a:rPr lang="en-US" sz="2400" b="1" baseline="-25000" dirty="0" smtClean="0">
                <a:sym typeface="Times New Roman" pitchFamily="18" charset="0"/>
              </a:rPr>
              <a:t>1</a:t>
            </a:r>
            <a:r>
              <a:rPr lang="en-US" sz="2400" b="1" dirty="0" smtClean="0">
                <a:sym typeface="Times New Roman" pitchFamily="18" charset="0"/>
              </a:rPr>
              <a:t>/C] (1)</a:t>
            </a:r>
          </a:p>
          <a:p>
            <a:r>
              <a:rPr lang="en-US" sz="2400" b="1" dirty="0" smtClean="0">
                <a:sym typeface="Times New Roman" pitchFamily="18" charset="0"/>
              </a:rPr>
              <a:t>(1) </a:t>
            </a:r>
            <a:r>
              <a:rPr lang="en-US" sz="2400" dirty="0" smtClean="0">
                <a:sym typeface="Times New Roman" pitchFamily="18" charset="0"/>
              </a:rPr>
              <a:t>is mathematically identical to the mass-spring system with a constant external force (gravity). For initial conditions:</a:t>
            </a: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 	</a:t>
            </a:r>
            <a:r>
              <a:rPr lang="en-US" sz="2400" b="1" dirty="0" smtClean="0">
                <a:sym typeface="Times New Roman" pitchFamily="18" charset="0"/>
              </a:rPr>
              <a:t>q(0) = q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, I(0) = 0,</a:t>
            </a:r>
            <a:r>
              <a:rPr lang="en-US" sz="2400" dirty="0" smtClean="0">
                <a:sym typeface="Times New Roman" pitchFamily="18" charset="0"/>
              </a:rPr>
              <a:t> solution is:  </a:t>
            </a:r>
            <a:r>
              <a:rPr lang="en-US" sz="2400" b="1" dirty="0" smtClean="0">
                <a:sym typeface="Times New Roman" pitchFamily="18" charset="0"/>
              </a:rPr>
              <a:t>q(t) = q</a:t>
            </a:r>
            <a:r>
              <a:rPr lang="en-US" sz="2400" b="1" baseline="-25000" dirty="0" smtClean="0">
                <a:sym typeface="Times New Roman" pitchFamily="18" charset="0"/>
              </a:rPr>
              <a:t>1</a:t>
            </a:r>
            <a:r>
              <a:rPr lang="en-US" sz="2400" b="1" dirty="0" smtClean="0">
                <a:sym typeface="Times New Roman" pitchFamily="18" charset="0"/>
              </a:rPr>
              <a:t> + (q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 - q</a:t>
            </a:r>
            <a:r>
              <a:rPr lang="en-US" sz="2400" b="1" baseline="-25000" dirty="0" smtClean="0">
                <a:sym typeface="Times New Roman" pitchFamily="18" charset="0"/>
              </a:rPr>
              <a:t>1</a:t>
            </a:r>
            <a:r>
              <a:rPr lang="en-US" sz="2400" b="1" dirty="0" smtClean="0">
                <a:sym typeface="Times New Roman" pitchFamily="18" charset="0"/>
              </a:rPr>
              <a:t>) </a:t>
            </a:r>
            <a:r>
              <a:rPr lang="en-US" sz="2400" b="1" dirty="0" err="1" smtClean="0">
                <a:sym typeface="Symbol" pitchFamily="18" charset="2"/>
              </a:rPr>
              <a:t>cos</a:t>
            </a:r>
            <a:r>
              <a:rPr lang="en-US" sz="2400" b="1" dirty="0" smtClean="0">
                <a:sym typeface="Symbol" pitchFamily="18" charset="2"/>
              </a:rPr>
              <a:t>(</a:t>
            </a:r>
            <a:r>
              <a:rPr lang="el-GR" sz="2400" b="1" dirty="0" smtClean="0">
                <a:cs typeface="Times New Roman" pitchFamily="18" charset="0"/>
                <a:sym typeface="Symbol" pitchFamily="18" charset="2"/>
              </a:rPr>
              <a:t>ω</a:t>
            </a:r>
            <a:r>
              <a:rPr lang="en-US" sz="2400" b="1" baseline="-25000" dirty="0" smtClean="0">
                <a:sym typeface="Times New Roman" pitchFamily="18" charset="0"/>
              </a:rPr>
              <a:t>0</a:t>
            </a:r>
            <a:r>
              <a:rPr lang="en-US" sz="2400" b="1" dirty="0" smtClean="0">
                <a:sym typeface="Times New Roman" pitchFamily="18" charset="0"/>
              </a:rPr>
              <a:t>t)</a:t>
            </a:r>
            <a:endParaRPr lang="en-US" sz="2400" dirty="0" smtClean="0">
              <a:sym typeface="Times New Roman" pitchFamily="18" charset="0"/>
            </a:endParaRPr>
          </a:p>
          <a:p>
            <a:r>
              <a:rPr lang="en-US" sz="2400" dirty="0" smtClean="0">
                <a:sym typeface="Times New Roman" pitchFamily="18" charset="0"/>
              </a:rPr>
              <a:t>This circuit is an </a:t>
            </a:r>
            <a:r>
              <a:rPr lang="en-US" sz="2400" b="1" dirty="0" smtClean="0">
                <a:solidFill>
                  <a:srgbClr val="9900CC"/>
                </a:solidFill>
                <a:sym typeface="Times New Roman" pitchFamily="18" charset="0"/>
              </a:rPr>
              <a:t>exact electrical analogue</a:t>
            </a:r>
            <a:r>
              <a:rPr lang="en-US" sz="2400" dirty="0" smtClean="0">
                <a:sym typeface="Times New Roman" pitchFamily="18" charset="0"/>
              </a:rPr>
              <a:t> to the vertical spring-mass system in a gravitational field. </a:t>
            </a:r>
          </a:p>
        </p:txBody>
      </p:sp>
      <p:pic>
        <p:nvPicPr>
          <p:cNvPr id="9219" name="Picture 5" descr="Ch3F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34200" y="457200"/>
            <a:ext cx="1508125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6" descr="Ch3F5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928670"/>
            <a:ext cx="18288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924800" y="609600"/>
            <a:ext cx="381000" cy="5334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 sz="1800"/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228600"/>
          </a:xfrm>
        </p:spPr>
        <p:txBody>
          <a:bodyPr>
            <a:normAutofit fontScale="90000"/>
          </a:bodyPr>
          <a:lstStyle/>
          <a:p>
            <a:r>
              <a:rPr lang="en-US" sz="3600" b="1" smtClean="0">
                <a:solidFill>
                  <a:schemeClr val="accent2"/>
                </a:solidFill>
                <a:sym typeface="Times New Roman" pitchFamily="18" charset="0"/>
              </a:rPr>
              <a:t>LRC Circuit</a:t>
            </a:r>
            <a:endParaRPr lang="en-US" sz="3600" smtClean="0">
              <a:solidFill>
                <a:schemeClr val="accent2"/>
              </a:solidFill>
              <a:sym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226425" cy="48768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solidFill>
                  <a:srgbClr val="FF3300"/>
                </a:solidFill>
                <a:sym typeface="Times New Roman" pitchFamily="18" charset="0"/>
              </a:rPr>
              <a:t>Mechanical </a:t>
            </a:r>
          </a:p>
          <a:p>
            <a:pPr>
              <a:buFontTx/>
              <a:buNone/>
            </a:pPr>
            <a:r>
              <a:rPr lang="en-US" sz="2800" b="1" dirty="0" smtClean="0">
                <a:solidFill>
                  <a:srgbClr val="FF3300"/>
                </a:solidFill>
                <a:sym typeface="Times New Roman" pitchFamily="18" charset="0"/>
              </a:rPr>
              <a:t>	oscillator with damping</a:t>
            </a:r>
            <a:r>
              <a:rPr lang="en-US" sz="2800" dirty="0" smtClean="0">
                <a:sym typeface="Times New Roman" pitchFamily="18" charset="0"/>
              </a:rPr>
              <a:t>:</a:t>
            </a:r>
          </a:p>
          <a:p>
            <a:r>
              <a:rPr lang="en-US" sz="2800" dirty="0" smtClean="0">
                <a:sym typeface="Times New Roman" pitchFamily="18" charset="0"/>
              </a:rPr>
              <a:t>Equation of motion: </a:t>
            </a:r>
          </a:p>
          <a:p>
            <a:pPr>
              <a:buFontTx/>
              <a:buNone/>
            </a:pPr>
            <a:r>
              <a:rPr lang="en-US" sz="2800" dirty="0" smtClean="0">
                <a:sym typeface="Times New Roman" pitchFamily="18" charset="0"/>
              </a:rPr>
              <a:t>			</a:t>
            </a:r>
            <a:r>
              <a:rPr lang="en-US" sz="2800" b="1" dirty="0" smtClean="0">
                <a:sym typeface="Times New Roman" pitchFamily="18" charset="0"/>
              </a:rPr>
              <a:t>m(d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x/dt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) + </a:t>
            </a:r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m</a:t>
            </a:r>
            <a:r>
              <a:rPr lang="en-US" sz="2800" b="1" dirty="0" smtClean="0">
                <a:sym typeface="Times New Roman" pitchFamily="18" charset="0"/>
              </a:rPr>
              <a:t>(</a:t>
            </a:r>
            <a:r>
              <a:rPr lang="en-US" sz="2800" b="1" dirty="0" err="1" smtClean="0">
                <a:sym typeface="Times New Roman" pitchFamily="18" charset="0"/>
              </a:rPr>
              <a:t>dx</a:t>
            </a:r>
            <a:r>
              <a:rPr lang="en-US" sz="2800" b="1" dirty="0" smtClean="0">
                <a:sym typeface="Times New Roman" pitchFamily="18" charset="0"/>
              </a:rPr>
              <a:t>/</a:t>
            </a:r>
            <a:r>
              <a:rPr lang="en-US" sz="2800" b="1" dirty="0" err="1" smtClean="0">
                <a:sym typeface="Times New Roman" pitchFamily="18" charset="0"/>
              </a:rPr>
              <a:t>dt</a:t>
            </a:r>
            <a:r>
              <a:rPr lang="en-US" sz="2800" b="1" dirty="0" smtClean="0">
                <a:sym typeface="Times New Roman" pitchFamily="18" charset="0"/>
              </a:rPr>
              <a:t>) + </a:t>
            </a:r>
            <a:r>
              <a:rPr lang="en-US" sz="2800" b="1" dirty="0" err="1" smtClean="0">
                <a:sym typeface="Times New Roman" pitchFamily="18" charset="0"/>
              </a:rPr>
              <a:t>sx</a:t>
            </a:r>
            <a:r>
              <a:rPr lang="en-US" sz="2800" b="1" dirty="0" smtClean="0">
                <a:sym typeface="Times New Roman" pitchFamily="18" charset="0"/>
              </a:rPr>
              <a:t> = 0</a:t>
            </a:r>
          </a:p>
          <a:p>
            <a:r>
              <a:rPr lang="en-US" sz="2800" dirty="0" smtClean="0">
                <a:sym typeface="Times New Roman" pitchFamily="18" charset="0"/>
              </a:rPr>
              <a:t>We’ve seen that the </a:t>
            </a:r>
            <a:r>
              <a:rPr lang="en-US" sz="2800" b="1" dirty="0" smtClean="0">
                <a:solidFill>
                  <a:srgbClr val="996600"/>
                </a:solidFill>
                <a:sym typeface="Times New Roman" pitchFamily="18" charset="0"/>
              </a:rPr>
              <a:t>general solution</a:t>
            </a:r>
            <a:r>
              <a:rPr lang="en-US" sz="2800" dirty="0" smtClean="0">
                <a:sym typeface="Times New Roman" pitchFamily="18" charset="0"/>
              </a:rPr>
              <a:t> is:</a:t>
            </a:r>
          </a:p>
          <a:p>
            <a:pPr>
              <a:buFontTx/>
              <a:buNone/>
            </a:pPr>
            <a:r>
              <a:rPr lang="en-US" sz="2800" b="1" dirty="0" smtClean="0">
                <a:sym typeface="Symbol" pitchFamily="18" charset="2"/>
              </a:rPr>
              <a:t>			</a:t>
            </a:r>
            <a:r>
              <a:rPr lang="en-US" b="1" dirty="0" smtClean="0">
                <a:sym typeface="Symbol" pitchFamily="18" charset="2"/>
              </a:rPr>
              <a:t>x(t) = e</a:t>
            </a:r>
            <a:r>
              <a:rPr lang="en-US" b="1" baseline="30000" dirty="0" smtClean="0">
                <a:sym typeface="Symbol" pitchFamily="18" charset="2"/>
              </a:rPr>
              <a:t>-</a:t>
            </a:r>
            <a:r>
              <a:rPr lang="en-US" b="1" baseline="30000" dirty="0" err="1" smtClean="0">
                <a:cs typeface="Times New Roman" pitchFamily="18" charset="0"/>
                <a:sym typeface="Symbol" pitchFamily="18" charset="2"/>
              </a:rPr>
              <a:t>β</a:t>
            </a:r>
            <a:r>
              <a:rPr lang="en-US" b="1" baseline="30000" dirty="0" err="1" smtClean="0">
                <a:sym typeface="Times New Roman" pitchFamily="18" charset="0"/>
              </a:rPr>
              <a:t>t</a:t>
            </a:r>
            <a:r>
              <a:rPr lang="en-US" b="1" dirty="0" smtClean="0">
                <a:sym typeface="Times New Roman" pitchFamily="18" charset="0"/>
              </a:rPr>
              <a:t>[A</a:t>
            </a:r>
            <a:r>
              <a:rPr lang="en-US" b="1" baseline="-25000" dirty="0" smtClean="0">
                <a:sym typeface="Times New Roman" pitchFamily="18" charset="0"/>
              </a:rPr>
              <a:t>1 </a:t>
            </a:r>
            <a:r>
              <a:rPr lang="en-US" b="1" dirty="0" err="1" smtClean="0">
                <a:sym typeface="Times New Roman" pitchFamily="18" charset="0"/>
              </a:rPr>
              <a:t>e</a:t>
            </a:r>
            <a:r>
              <a:rPr lang="en-US" b="1" baseline="30000" dirty="0" err="1" smtClean="0">
                <a:cs typeface="Times New Roman" pitchFamily="18" charset="0"/>
                <a:sym typeface="Times New Roman" pitchFamily="18" charset="0"/>
              </a:rPr>
              <a:t>α</a:t>
            </a:r>
            <a:r>
              <a:rPr lang="en-US" b="1" baseline="30000" dirty="0" err="1" smtClean="0">
                <a:sym typeface="Times New Roman" pitchFamily="18" charset="0"/>
              </a:rPr>
              <a:t>t</a:t>
            </a:r>
            <a:r>
              <a:rPr lang="en-US" b="1" dirty="0" smtClean="0">
                <a:sym typeface="Times New Roman" pitchFamily="18" charset="0"/>
              </a:rPr>
              <a:t> + A</a:t>
            </a:r>
            <a:r>
              <a:rPr lang="en-US" b="1" baseline="-25000" dirty="0" smtClean="0">
                <a:sym typeface="Times New Roman" pitchFamily="18" charset="0"/>
              </a:rPr>
              <a:t>2 </a:t>
            </a:r>
            <a:r>
              <a:rPr lang="en-US" b="1" dirty="0" smtClean="0">
                <a:sym typeface="Times New Roman" pitchFamily="18" charset="0"/>
              </a:rPr>
              <a:t>e</a:t>
            </a:r>
            <a:r>
              <a:rPr lang="en-US" b="1" baseline="30000" dirty="0" smtClean="0">
                <a:sym typeface="Times New Roman" pitchFamily="18" charset="0"/>
              </a:rPr>
              <a:t>-</a:t>
            </a:r>
            <a:r>
              <a:rPr lang="en-US" b="1" baseline="30000" dirty="0" err="1" smtClean="0">
                <a:cs typeface="Times New Roman" pitchFamily="18" charset="0"/>
                <a:sym typeface="Times New Roman" pitchFamily="18" charset="0"/>
              </a:rPr>
              <a:t>α</a:t>
            </a:r>
            <a:r>
              <a:rPr lang="en-US" b="1" baseline="30000" dirty="0" err="1" smtClean="0">
                <a:sym typeface="Times New Roman" pitchFamily="18" charset="0"/>
              </a:rPr>
              <a:t>t</a:t>
            </a:r>
            <a:r>
              <a:rPr lang="en-US" b="1" dirty="0" smtClean="0">
                <a:sym typeface="Times New Roman" pitchFamily="18" charset="0"/>
              </a:rPr>
              <a:t>]</a:t>
            </a:r>
            <a:r>
              <a:rPr lang="en-US" dirty="0" smtClean="0">
                <a:sym typeface="Times New Roman" pitchFamily="18" charset="0"/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sym typeface="Times New Roman" pitchFamily="18" charset="0"/>
              </a:rPr>
              <a:t>	</a:t>
            </a:r>
            <a:r>
              <a:rPr lang="en-US" sz="2800" dirty="0" smtClean="0">
                <a:sym typeface="Times New Roman" pitchFamily="18" charset="0"/>
              </a:rPr>
              <a:t>where	 	</a:t>
            </a:r>
            <a:r>
              <a:rPr lang="en-US" b="1" dirty="0" smtClean="0">
                <a:cs typeface="Times New Roman" pitchFamily="18" charset="0"/>
                <a:sym typeface="Times New Roman" pitchFamily="18" charset="0"/>
              </a:rPr>
              <a:t>α </a:t>
            </a:r>
            <a:r>
              <a:rPr lang="en-US" sz="2800" b="1" dirty="0" smtClean="0">
                <a:sym typeface="Symbol" pitchFamily="18" charset="2"/>
              </a:rPr>
              <a:t> [</a:t>
            </a:r>
            <a:r>
              <a:rPr lang="en-US" sz="2800" b="1" dirty="0" smtClean="0">
                <a:cs typeface="Times New Roman" pitchFamily="18" charset="0"/>
                <a:sym typeface="Symbol" pitchFamily="18" charset="2"/>
              </a:rPr>
              <a:t>β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- 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ω</a:t>
            </a:r>
            <a:r>
              <a:rPr lang="en-US" sz="2800" b="1" baseline="-25000" dirty="0" smtClean="0">
                <a:sym typeface="Times New Roman" pitchFamily="18" charset="0"/>
              </a:rPr>
              <a:t>0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Symbol" pitchFamily="18" charset="2"/>
              </a:rPr>
              <a:t>]</a:t>
            </a:r>
            <a:r>
              <a:rPr lang="en-US" sz="2800" b="1" baseline="30000" dirty="0" smtClean="0">
                <a:sym typeface="Times New Roman" pitchFamily="18" charset="0"/>
              </a:rPr>
              <a:t>½</a:t>
            </a:r>
            <a:endParaRPr lang="en-US" b="1" dirty="0" smtClean="0">
              <a:sym typeface="Times New Roman" pitchFamily="18" charset="0"/>
            </a:endParaRPr>
          </a:p>
          <a:p>
            <a:pPr lvl="1">
              <a:buFontTx/>
              <a:buNone/>
            </a:pPr>
            <a:r>
              <a:rPr lang="en-US" sz="2600" b="1" dirty="0" smtClean="0">
                <a:sym typeface="Times New Roman" pitchFamily="18" charset="0"/>
              </a:rPr>
              <a:t>A</a:t>
            </a:r>
            <a:r>
              <a:rPr lang="en-US" sz="2600" b="1" baseline="-25000" dirty="0" smtClean="0">
                <a:sym typeface="Times New Roman" pitchFamily="18" charset="0"/>
              </a:rPr>
              <a:t>1 </a:t>
            </a:r>
            <a:r>
              <a:rPr lang="en-US" sz="2600" b="1" dirty="0" smtClean="0">
                <a:sym typeface="Times New Roman" pitchFamily="18" charset="0"/>
              </a:rPr>
              <a:t>, A</a:t>
            </a:r>
            <a:r>
              <a:rPr lang="en-US" sz="2600" b="1" baseline="-25000" dirty="0" smtClean="0">
                <a:sym typeface="Times New Roman" pitchFamily="18" charset="0"/>
              </a:rPr>
              <a:t>2</a:t>
            </a:r>
            <a:r>
              <a:rPr lang="en-US" sz="2600" dirty="0" smtClean="0">
                <a:sym typeface="Times New Roman" pitchFamily="18" charset="0"/>
              </a:rPr>
              <a:t> are determined by initial conditions: (</a:t>
            </a:r>
            <a:r>
              <a:rPr lang="en-US" sz="2600" b="1" dirty="0" smtClean="0">
                <a:sym typeface="Times New Roman" pitchFamily="18" charset="0"/>
              </a:rPr>
              <a:t>x(0), v(0)</a:t>
            </a:r>
            <a:r>
              <a:rPr lang="en-US" sz="2600" dirty="0" smtClean="0">
                <a:sym typeface="Times New Roman" pitchFamily="18" charset="0"/>
              </a:rPr>
              <a:t>).</a:t>
            </a:r>
          </a:p>
          <a:p>
            <a:pPr>
              <a:buFontTx/>
              <a:buNone/>
            </a:pPr>
            <a:r>
              <a:rPr lang="en-US" sz="2800" b="1" dirty="0" smtClean="0">
                <a:sym typeface="Times New Roman" pitchFamily="18" charset="0"/>
              </a:rPr>
              <a:t>			 </a:t>
            </a:r>
            <a:r>
              <a:rPr lang="en-US" sz="2800" b="1" dirty="0" smtClean="0">
                <a:cs typeface="Times New Roman" pitchFamily="18" charset="0"/>
                <a:sym typeface="Times New Roman" pitchFamily="18" charset="0"/>
              </a:rPr>
              <a:t>ω</a:t>
            </a:r>
            <a:r>
              <a:rPr lang="en-US" sz="2800" b="1" baseline="-25000" dirty="0" smtClean="0">
                <a:sym typeface="Times New Roman" pitchFamily="18" charset="0"/>
              </a:rPr>
              <a:t>0</a:t>
            </a:r>
            <a:r>
              <a:rPr lang="en-US" sz="2800" b="1" baseline="30000" dirty="0" smtClean="0">
                <a:sym typeface="Times New Roman" pitchFamily="18" charset="0"/>
              </a:rPr>
              <a:t>2</a:t>
            </a:r>
            <a:r>
              <a:rPr lang="en-US" sz="2800" b="1" dirty="0" smtClean="0">
                <a:sym typeface="Times New Roman" pitchFamily="18" charset="0"/>
              </a:rPr>
              <a:t> </a:t>
            </a:r>
            <a:r>
              <a:rPr lang="en-US" sz="2800" b="1" dirty="0" smtClean="0">
                <a:sym typeface="Symbol" pitchFamily="18" charset="2"/>
              </a:rPr>
              <a:t></a:t>
            </a:r>
            <a:r>
              <a:rPr lang="en-US" sz="2800" b="1" dirty="0" smtClean="0">
                <a:sym typeface="Times New Roman" pitchFamily="18" charset="0"/>
              </a:rPr>
              <a:t> (s/m), </a:t>
            </a:r>
            <a:r>
              <a:rPr lang="en-US" sz="2800" b="1" dirty="0" smtClean="0">
                <a:cs typeface="Times New Roman" pitchFamily="18" charset="0"/>
                <a:sym typeface="Symbol" pitchFamily="18" charset="2"/>
              </a:rPr>
              <a:t>β </a:t>
            </a:r>
            <a:r>
              <a:rPr lang="en-US" sz="2800" b="1" dirty="0" smtClean="0">
                <a:sym typeface="Symbol" pitchFamily="18" charset="2"/>
              </a:rPr>
              <a:t> [</a:t>
            </a:r>
            <a:r>
              <a:rPr lang="en-US" sz="2800" b="1" dirty="0" err="1" smtClean="0"/>
              <a:t>R</a:t>
            </a:r>
            <a:r>
              <a:rPr lang="en-US" sz="2800" b="1" baseline="-25000" dirty="0" err="1" smtClean="0"/>
              <a:t>m</a:t>
            </a:r>
            <a:r>
              <a:rPr lang="en-US" sz="2800" b="1" dirty="0" smtClean="0">
                <a:sym typeface="Symbol" pitchFamily="18" charset="2"/>
              </a:rPr>
              <a:t>/(2m)]</a:t>
            </a:r>
            <a:endParaRPr lang="en-US" sz="2800" b="1" baseline="30000" dirty="0" smtClean="0">
              <a:sym typeface="Times New Roman" pitchFamily="18" charset="0"/>
            </a:endParaRPr>
          </a:p>
          <a:p>
            <a:pPr>
              <a:buFontTx/>
              <a:buNone/>
            </a:pPr>
            <a:r>
              <a:rPr lang="en-US" sz="2400" dirty="0" smtClean="0">
                <a:sym typeface="Times New Roman" pitchFamily="18" charset="0"/>
              </a:rPr>
              <a:t>	</a:t>
            </a:r>
          </a:p>
        </p:txBody>
      </p:sp>
      <p:pic>
        <p:nvPicPr>
          <p:cNvPr id="10244" name="Picture 4" descr="Ch3F5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3000" y="838200"/>
            <a:ext cx="3098800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5638800" y="1676400"/>
            <a:ext cx="3810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/>
          <a:lstStyle/>
          <a:p>
            <a:r>
              <a:rPr lang="en-US"/>
              <a:t>s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5410200" y="838200"/>
            <a:ext cx="609600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</p:spPr>
        <p:txBody>
          <a:bodyPr/>
          <a:lstStyle/>
          <a:p>
            <a:r>
              <a:rPr lang="en-US" sz="1600"/>
              <a:t>R</a:t>
            </a:r>
            <a:r>
              <a:rPr lang="en-US" sz="1600" baseline="-25000"/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226425" cy="43434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smtClean="0">
                <a:solidFill>
                  <a:srgbClr val="996600"/>
                </a:solidFill>
                <a:sym typeface="Times New Roman" pitchFamily="18" charset="0"/>
              </a:rPr>
              <a:t>An LRC circuit </a:t>
            </a:r>
            <a:r>
              <a:rPr lang="en-US" sz="2400" smtClean="0">
                <a:sym typeface="Times New Roman" pitchFamily="18" charset="0"/>
              </a:rPr>
              <a:t>is an electrical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oscillator with damping.</a:t>
            </a:r>
          </a:p>
          <a:p>
            <a:r>
              <a:rPr lang="en-US" sz="2400" b="1" smtClean="0">
                <a:solidFill>
                  <a:srgbClr val="9900CC"/>
                </a:solidFill>
                <a:sym typeface="Times New Roman" pitchFamily="18" charset="0"/>
              </a:rPr>
              <a:t>Equation of Motion</a:t>
            </a:r>
            <a:r>
              <a:rPr lang="en-US" sz="2400" smtClean="0">
                <a:solidFill>
                  <a:srgbClr val="9900CC"/>
                </a:solidFill>
                <a:sym typeface="Times New Roman" pitchFamily="18" charset="0"/>
              </a:rPr>
              <a:t>:</a:t>
            </a:r>
            <a:r>
              <a:rPr lang="en-US" sz="2400" smtClean="0">
                <a:sym typeface="Times New Roman" pitchFamily="18" charset="0"/>
              </a:rPr>
              <a:t> Kirchhoff’s 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loop rule: 	</a:t>
            </a:r>
            <a:r>
              <a:rPr lang="en-US" sz="2600" b="1" smtClean="0">
                <a:sym typeface="Times New Roman" pitchFamily="18" charset="0"/>
              </a:rPr>
              <a:t>L(dI/dt)+RI + (1/C)</a:t>
            </a:r>
            <a:r>
              <a:rPr lang="en-US" sz="2800" b="1" smtClean="0">
                <a:cs typeface="Times New Roman" pitchFamily="18" charset="0"/>
                <a:sym typeface="Times New Roman" pitchFamily="18" charset="0"/>
              </a:rPr>
              <a:t>∫</a:t>
            </a:r>
            <a:r>
              <a:rPr lang="en-US" sz="2600" b="1" smtClean="0">
                <a:sym typeface="Times New Roman" pitchFamily="18" charset="0"/>
              </a:rPr>
              <a:t>I dt = 0            (1)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		In terms of charge, </a:t>
            </a:r>
            <a:r>
              <a:rPr lang="en-US" sz="2400" b="1" smtClean="0">
                <a:sym typeface="Times New Roman" pitchFamily="18" charset="0"/>
              </a:rPr>
              <a:t>I = (dq/dt), (1) </a:t>
            </a:r>
            <a:r>
              <a:rPr lang="en-US" sz="2400" smtClean="0">
                <a:sym typeface="Times New Roman" pitchFamily="18" charset="0"/>
              </a:rPr>
              <a:t>becomes:</a:t>
            </a:r>
          </a:p>
          <a:p>
            <a:pPr>
              <a:buFontTx/>
              <a:buNone/>
            </a:pPr>
            <a:r>
              <a:rPr lang="en-US" sz="2400" b="1" smtClean="0">
                <a:sym typeface="Times New Roman" pitchFamily="18" charset="0"/>
              </a:rPr>
              <a:t>			</a:t>
            </a:r>
            <a:r>
              <a:rPr lang="en-US" sz="2600" b="1" smtClean="0">
                <a:sym typeface="Times New Roman" pitchFamily="18" charset="0"/>
              </a:rPr>
              <a:t>L(d</a:t>
            </a:r>
            <a:r>
              <a:rPr lang="en-US" sz="2600" b="1" baseline="30000" smtClean="0">
                <a:sym typeface="Times New Roman" pitchFamily="18" charset="0"/>
              </a:rPr>
              <a:t>2</a:t>
            </a:r>
            <a:r>
              <a:rPr lang="en-US" sz="2600" b="1" smtClean="0">
                <a:sym typeface="Times New Roman" pitchFamily="18" charset="0"/>
              </a:rPr>
              <a:t>q/dt</a:t>
            </a:r>
            <a:r>
              <a:rPr lang="en-US" sz="2600" b="1" baseline="30000" smtClean="0">
                <a:sym typeface="Times New Roman" pitchFamily="18" charset="0"/>
              </a:rPr>
              <a:t>2</a:t>
            </a:r>
            <a:r>
              <a:rPr lang="en-US" sz="2600" b="1" smtClean="0">
                <a:sym typeface="Times New Roman" pitchFamily="18" charset="0"/>
              </a:rPr>
              <a:t>) +R(dq/dt) + (q/C) = 0        (2)</a:t>
            </a:r>
          </a:p>
          <a:p>
            <a:pPr>
              <a:buFontTx/>
              <a:buNone/>
            </a:pPr>
            <a:r>
              <a:rPr lang="en-US" sz="2400" smtClean="0">
                <a:sym typeface="Times New Roman" pitchFamily="18" charset="0"/>
              </a:rPr>
              <a:t>   	</a:t>
            </a:r>
            <a:r>
              <a:rPr lang="en-US" sz="2400" b="1" smtClean="0">
                <a:sym typeface="Times New Roman" pitchFamily="18" charset="0"/>
              </a:rPr>
              <a:t>(2)</a:t>
            </a:r>
            <a:r>
              <a:rPr lang="en-US" sz="2400" smtClean="0">
                <a:sym typeface="Times New Roman" pitchFamily="18" charset="0"/>
              </a:rPr>
              <a:t> is </a:t>
            </a:r>
            <a:r>
              <a:rPr lang="en-US" sz="2400" b="1" smtClean="0">
                <a:solidFill>
                  <a:srgbClr val="996600"/>
                </a:solidFill>
                <a:sym typeface="Times New Roman" pitchFamily="18" charset="0"/>
              </a:rPr>
              <a:t>identical mathematically</a:t>
            </a:r>
            <a:r>
              <a:rPr lang="en-US" sz="2400" smtClean="0">
                <a:sym typeface="Times New Roman" pitchFamily="18" charset="0"/>
              </a:rPr>
              <a:t> to the damped oscillator equation of motion with  </a:t>
            </a:r>
            <a:r>
              <a:rPr lang="en-US" sz="2400" b="1" smtClean="0">
                <a:sym typeface="Times New Roman" pitchFamily="18" charset="0"/>
              </a:rPr>
              <a:t>x </a:t>
            </a:r>
            <a:r>
              <a:rPr lang="en-US" sz="2400" b="1" smtClean="0">
                <a:sym typeface="Symbol" pitchFamily="18" charset="2"/>
              </a:rPr>
              <a:t> q, </a:t>
            </a:r>
            <a:r>
              <a:rPr lang="en-US" sz="2400" b="1" smtClean="0">
                <a:sym typeface="Times New Roman" pitchFamily="18" charset="0"/>
              </a:rPr>
              <a:t>m </a:t>
            </a:r>
            <a:r>
              <a:rPr lang="en-US" sz="2400" b="1" smtClean="0">
                <a:sym typeface="Symbol" pitchFamily="18" charset="2"/>
              </a:rPr>
              <a:t> L, </a:t>
            </a:r>
            <a:r>
              <a:rPr lang="en-US" sz="2400" b="1" smtClean="0">
                <a:sym typeface="Times New Roman" pitchFamily="18" charset="0"/>
              </a:rPr>
              <a:t>R</a:t>
            </a:r>
            <a:r>
              <a:rPr lang="en-US" sz="2400" b="1" baseline="-25000" smtClean="0">
                <a:sym typeface="Times New Roman" pitchFamily="18" charset="0"/>
              </a:rPr>
              <a:t>m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b="1" smtClean="0">
                <a:sym typeface="Symbol" pitchFamily="18" charset="2"/>
              </a:rPr>
              <a:t> R, </a:t>
            </a:r>
            <a:r>
              <a:rPr lang="en-US" sz="2400" b="1" smtClean="0">
                <a:sym typeface="Times New Roman" pitchFamily="18" charset="0"/>
              </a:rPr>
              <a:t>s </a:t>
            </a:r>
            <a:r>
              <a:rPr lang="en-US" sz="2400" b="1" smtClean="0">
                <a:sym typeface="Symbol" pitchFamily="18" charset="2"/>
              </a:rPr>
              <a:t>(1/C) </a:t>
            </a:r>
          </a:p>
          <a:p>
            <a:pPr>
              <a:buFont typeface="Symbol" pitchFamily="18" charset="2"/>
              <a:buNone/>
            </a:pPr>
            <a:r>
              <a:rPr lang="en-US" sz="2400" b="1" smtClean="0">
                <a:solidFill>
                  <a:srgbClr val="9900CC"/>
                </a:solidFill>
                <a:sym typeface="Symbol" pitchFamily="18" charset="2"/>
              </a:rPr>
              <a:t>	  General </a:t>
            </a:r>
            <a:r>
              <a:rPr lang="en-US" sz="2400" b="1" smtClean="0">
                <a:solidFill>
                  <a:srgbClr val="9900CC"/>
                </a:solidFill>
                <a:sym typeface="Times New Roman" pitchFamily="18" charset="0"/>
              </a:rPr>
              <a:t>Solution</a:t>
            </a:r>
            <a:r>
              <a:rPr lang="en-US" sz="2400" smtClean="0">
                <a:sym typeface="Times New Roman" pitchFamily="18" charset="0"/>
              </a:rPr>
              <a:t> is clearly </a:t>
            </a:r>
            <a:r>
              <a:rPr lang="en-US" sz="2600" b="1" smtClean="0">
                <a:sym typeface="Times New Roman" pitchFamily="18" charset="0"/>
              </a:rPr>
              <a:t>q(t) = </a:t>
            </a:r>
            <a:r>
              <a:rPr lang="en-US" sz="2600" b="1" smtClean="0">
                <a:sym typeface="Symbol" pitchFamily="18" charset="2"/>
              </a:rPr>
              <a:t>e</a:t>
            </a:r>
            <a:r>
              <a:rPr lang="en-US" sz="2600" b="1" baseline="30000" smtClean="0">
                <a:sym typeface="Symbol" pitchFamily="18" charset="2"/>
              </a:rPr>
              <a:t>-</a:t>
            </a:r>
            <a:r>
              <a:rPr lang="en-US" sz="2600" b="1" baseline="30000" smtClean="0">
                <a:cs typeface="Times New Roman" pitchFamily="18" charset="0"/>
                <a:sym typeface="Symbol" pitchFamily="18" charset="2"/>
              </a:rPr>
              <a:t>β</a:t>
            </a:r>
            <a:r>
              <a:rPr lang="en-US" sz="2600" b="1" baseline="30000" smtClean="0">
                <a:sym typeface="Times New Roman" pitchFamily="18" charset="0"/>
              </a:rPr>
              <a:t>t</a:t>
            </a:r>
            <a:r>
              <a:rPr lang="en-US" sz="2600" b="1" smtClean="0">
                <a:sym typeface="Times New Roman" pitchFamily="18" charset="0"/>
              </a:rPr>
              <a:t>[A</a:t>
            </a:r>
            <a:r>
              <a:rPr lang="en-US" sz="2600" b="1" baseline="-25000" smtClean="0">
                <a:sym typeface="Times New Roman" pitchFamily="18" charset="0"/>
              </a:rPr>
              <a:t>1 </a:t>
            </a:r>
            <a:r>
              <a:rPr lang="en-US" sz="2600" b="1" smtClean="0">
                <a:sym typeface="Times New Roman" pitchFamily="18" charset="0"/>
              </a:rPr>
              <a:t>e</a:t>
            </a:r>
            <a:r>
              <a:rPr lang="en-US" sz="2600" b="1" baseline="30000" smtClean="0">
                <a:cs typeface="Times New Roman" pitchFamily="18" charset="0"/>
                <a:sym typeface="Times New Roman" pitchFamily="18" charset="0"/>
              </a:rPr>
              <a:t>α</a:t>
            </a:r>
            <a:r>
              <a:rPr lang="en-US" sz="2600" b="1" baseline="30000" smtClean="0">
                <a:sym typeface="Times New Roman" pitchFamily="18" charset="0"/>
              </a:rPr>
              <a:t>t</a:t>
            </a:r>
            <a:r>
              <a:rPr lang="en-US" sz="2600" b="1" smtClean="0">
                <a:sym typeface="Times New Roman" pitchFamily="18" charset="0"/>
              </a:rPr>
              <a:t> + A</a:t>
            </a:r>
            <a:r>
              <a:rPr lang="en-US" sz="2600" b="1" baseline="-25000" smtClean="0">
                <a:sym typeface="Times New Roman" pitchFamily="18" charset="0"/>
              </a:rPr>
              <a:t>2 </a:t>
            </a:r>
            <a:r>
              <a:rPr lang="en-US" sz="2600" b="1" smtClean="0">
                <a:sym typeface="Times New Roman" pitchFamily="18" charset="0"/>
              </a:rPr>
              <a:t>e</a:t>
            </a:r>
            <a:r>
              <a:rPr lang="en-US" sz="2600" b="1" baseline="30000" smtClean="0">
                <a:sym typeface="Times New Roman" pitchFamily="18" charset="0"/>
              </a:rPr>
              <a:t>-</a:t>
            </a:r>
            <a:r>
              <a:rPr lang="en-US" sz="2600" b="1" baseline="30000" smtClean="0">
                <a:cs typeface="Times New Roman" pitchFamily="18" charset="0"/>
                <a:sym typeface="Times New Roman" pitchFamily="18" charset="0"/>
              </a:rPr>
              <a:t>α</a:t>
            </a:r>
            <a:r>
              <a:rPr lang="en-US" sz="2600" b="1" baseline="30000" smtClean="0">
                <a:sym typeface="Times New Roman" pitchFamily="18" charset="0"/>
              </a:rPr>
              <a:t>t</a:t>
            </a:r>
            <a:r>
              <a:rPr lang="en-US" sz="2600" b="1" smtClean="0">
                <a:sym typeface="Times New Roman" pitchFamily="18" charset="0"/>
              </a:rPr>
              <a:t>]</a:t>
            </a:r>
            <a:endParaRPr lang="en-US" sz="2600" smtClean="0">
              <a:sym typeface="Times New Roman" pitchFamily="18" charset="0"/>
            </a:endParaRPr>
          </a:p>
          <a:p>
            <a:pPr>
              <a:buFont typeface="Symbol" pitchFamily="18" charset="2"/>
              <a:buNone/>
            </a:pPr>
            <a:r>
              <a:rPr lang="en-US" sz="2400" smtClean="0">
                <a:sym typeface="Times New Roman" pitchFamily="18" charset="0"/>
              </a:rPr>
              <a:t>		with  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α </a:t>
            </a:r>
            <a:r>
              <a:rPr lang="en-US" sz="2400" b="1" smtClean="0">
                <a:sym typeface="Symbol" pitchFamily="18" charset="2"/>
              </a:rPr>
              <a:t> [</a:t>
            </a:r>
            <a:r>
              <a:rPr lang="en-US" sz="2400" b="1" smtClean="0">
                <a:cs typeface="Times New Roman" pitchFamily="18" charset="0"/>
                <a:sym typeface="Symbol" pitchFamily="18" charset="2"/>
              </a:rPr>
              <a:t>β</a:t>
            </a:r>
            <a:r>
              <a:rPr lang="en-US" sz="2400" b="1" baseline="30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 - 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ω</a:t>
            </a:r>
            <a:r>
              <a:rPr lang="en-US" sz="2400" b="1" baseline="-25000" smtClean="0">
                <a:sym typeface="Times New Roman" pitchFamily="18" charset="0"/>
              </a:rPr>
              <a:t>0</a:t>
            </a:r>
            <a:r>
              <a:rPr lang="en-US" sz="2400" b="1" baseline="30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Symbol" pitchFamily="18" charset="2"/>
              </a:rPr>
              <a:t>]</a:t>
            </a:r>
            <a:r>
              <a:rPr lang="en-US" sz="2400" b="1" baseline="30000" smtClean="0">
                <a:sym typeface="Times New Roman" pitchFamily="18" charset="0"/>
              </a:rPr>
              <a:t>½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b="1" smtClean="0">
                <a:cs typeface="Times New Roman" pitchFamily="18" charset="0"/>
                <a:sym typeface="Times New Roman" pitchFamily="18" charset="0"/>
              </a:rPr>
              <a:t>ω</a:t>
            </a:r>
            <a:r>
              <a:rPr lang="en-US" sz="2400" b="1" baseline="-25000" smtClean="0">
                <a:sym typeface="Times New Roman" pitchFamily="18" charset="0"/>
              </a:rPr>
              <a:t>0</a:t>
            </a:r>
            <a:r>
              <a:rPr lang="en-US" sz="2400" b="1" baseline="30000" smtClean="0">
                <a:sym typeface="Times New Roman" pitchFamily="18" charset="0"/>
              </a:rPr>
              <a:t>2</a:t>
            </a:r>
            <a:r>
              <a:rPr lang="en-US" sz="2400" b="1" smtClean="0">
                <a:sym typeface="Times New Roman" pitchFamily="18" charset="0"/>
              </a:rPr>
              <a:t> </a:t>
            </a:r>
            <a:r>
              <a:rPr lang="en-US" sz="2400" b="1" smtClean="0">
                <a:sym typeface="Symbol" pitchFamily="18" charset="2"/>
              </a:rPr>
              <a:t></a:t>
            </a:r>
            <a:r>
              <a:rPr lang="en-US" sz="2400" b="1" smtClean="0">
                <a:sym typeface="Times New Roman" pitchFamily="18" charset="0"/>
              </a:rPr>
              <a:t> (LC)</a:t>
            </a:r>
            <a:r>
              <a:rPr lang="en-US" sz="2400" b="1" baseline="30000" smtClean="0">
                <a:sym typeface="Times New Roman" pitchFamily="18" charset="0"/>
              </a:rPr>
              <a:t>-1</a:t>
            </a:r>
            <a:r>
              <a:rPr lang="en-US" sz="2400" b="1" smtClean="0">
                <a:sym typeface="Times New Roman" pitchFamily="18" charset="0"/>
              </a:rPr>
              <a:t>, </a:t>
            </a:r>
            <a:r>
              <a:rPr lang="en-US" sz="2400" b="1" smtClean="0">
                <a:cs typeface="Times New Roman" pitchFamily="18" charset="0"/>
                <a:sym typeface="Symbol" pitchFamily="18" charset="2"/>
              </a:rPr>
              <a:t>β </a:t>
            </a:r>
            <a:r>
              <a:rPr lang="en-US" sz="2400" b="1" smtClean="0">
                <a:sym typeface="Symbol" pitchFamily="18" charset="2"/>
              </a:rPr>
              <a:t> [R/(2L)]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	</a:t>
            </a:r>
            <a:endParaRPr lang="en-US" sz="2000" smtClean="0">
              <a:sym typeface="Symbol" pitchFamily="18" charset="2"/>
            </a:endParaRPr>
          </a:p>
        </p:txBody>
      </p:sp>
      <p:pic>
        <p:nvPicPr>
          <p:cNvPr id="11267" name="Picture 5" descr="Ch3F5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838200"/>
            <a:ext cx="2514600" cy="169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8" name="Rectangle 3"/>
          <p:cNvSpPr>
            <a:spLocks noChangeArrowheads="1"/>
          </p:cNvSpPr>
          <p:nvPr/>
        </p:nvSpPr>
        <p:spPr bwMode="auto">
          <a:xfrm>
            <a:off x="457200" y="0"/>
            <a:ext cx="84582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ym typeface="Times New Roman" pitchFamily="18" charset="0"/>
              </a:rPr>
              <a:t>Analogous electrical oscillator system to the damped mechanical oscillator?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</TotalTime>
  <Words>310</Words>
  <Application>Microsoft Office PowerPoint</Application>
  <PresentationFormat>On-screen Show (4:3)</PresentationFormat>
  <Paragraphs>154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Office Theme</vt:lpstr>
      <vt:lpstr>PowerPoint Presentation</vt:lpstr>
      <vt:lpstr>Mechanical Oscillators  </vt:lpstr>
      <vt:lpstr>LC Circuit Oscillators </vt:lpstr>
      <vt:lpstr>PowerPoint Presentation</vt:lpstr>
      <vt:lpstr>PowerPoint Presentation</vt:lpstr>
      <vt:lpstr>Example 1</vt:lpstr>
      <vt:lpstr>PowerPoint Presentation</vt:lpstr>
      <vt:lpstr>LRC Circuit</vt:lpstr>
      <vt:lpstr>PowerPoint Presentation</vt:lpstr>
      <vt:lpstr>Summary of Electrical-Mechanical Analogies</vt:lpstr>
      <vt:lpstr>Mechanical Analogies to  Series &amp; Parallel Circuits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Admin</cp:lastModifiedBy>
  <cp:revision>95</cp:revision>
  <dcterms:created xsi:type="dcterms:W3CDTF">2014-01-08T17:42:53Z</dcterms:created>
  <dcterms:modified xsi:type="dcterms:W3CDTF">2023-01-12T05:41:43Z</dcterms:modified>
</cp:coreProperties>
</file>