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5" r:id="rId4"/>
    <p:sldId id="266" r:id="rId5"/>
    <p:sldId id="267" r:id="rId6"/>
    <p:sldId id="268" r:id="rId7"/>
    <p:sldId id="269" r:id="rId8"/>
    <p:sldId id="270" r:id="rId9"/>
    <p:sldId id="259" r:id="rId10"/>
    <p:sldId id="261" r:id="rId11"/>
    <p:sldId id="260" r:id="rId12"/>
    <p:sldId id="262" r:id="rId13"/>
    <p:sldId id="263" r:id="rId14"/>
    <p:sldId id="264"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9" d="100"/>
          <a:sy n="69" d="100"/>
        </p:scale>
        <p:origin x="-2208" y="-9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F3823F-1971-4F5F-BE80-2213065FE2B5}" type="datetimeFigureOut">
              <a:rPr lang="en-US" smtClean="0"/>
              <a:pPr/>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91F7C-FC1B-4D78-AC07-6EDD32E8EB7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3823F-1971-4F5F-BE80-2213065FE2B5}" type="datetimeFigureOut">
              <a:rPr lang="en-US" smtClean="0"/>
              <a:pPr/>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91F7C-FC1B-4D78-AC07-6EDD32E8EB7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3823F-1971-4F5F-BE80-2213065FE2B5}" type="datetimeFigureOut">
              <a:rPr lang="en-US" smtClean="0"/>
              <a:pPr/>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91F7C-FC1B-4D78-AC07-6EDD32E8EB7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F3823F-1971-4F5F-BE80-2213065FE2B5}" type="datetimeFigureOut">
              <a:rPr lang="en-US" smtClean="0"/>
              <a:pPr/>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91F7C-FC1B-4D78-AC07-6EDD32E8EB7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F3823F-1971-4F5F-BE80-2213065FE2B5}" type="datetimeFigureOut">
              <a:rPr lang="en-US" smtClean="0"/>
              <a:pPr/>
              <a:t>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B91F7C-FC1B-4D78-AC07-6EDD32E8EB7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F3823F-1971-4F5F-BE80-2213065FE2B5}" type="datetimeFigureOut">
              <a:rPr lang="en-US" smtClean="0"/>
              <a:pPr/>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B91F7C-FC1B-4D78-AC07-6EDD32E8EB7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F3823F-1971-4F5F-BE80-2213065FE2B5}" type="datetimeFigureOut">
              <a:rPr lang="en-US" smtClean="0"/>
              <a:pPr/>
              <a:t>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B91F7C-FC1B-4D78-AC07-6EDD32E8EB7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F3823F-1971-4F5F-BE80-2213065FE2B5}" type="datetimeFigureOut">
              <a:rPr lang="en-US" smtClean="0"/>
              <a:pPr/>
              <a:t>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B91F7C-FC1B-4D78-AC07-6EDD32E8EB7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3823F-1971-4F5F-BE80-2213065FE2B5}" type="datetimeFigureOut">
              <a:rPr lang="en-US" smtClean="0"/>
              <a:pPr/>
              <a:t>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B91F7C-FC1B-4D78-AC07-6EDD32E8EB7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3823F-1971-4F5F-BE80-2213065FE2B5}" type="datetimeFigureOut">
              <a:rPr lang="en-US" smtClean="0"/>
              <a:pPr/>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B91F7C-FC1B-4D78-AC07-6EDD32E8EB7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F3823F-1971-4F5F-BE80-2213065FE2B5}" type="datetimeFigureOut">
              <a:rPr lang="en-US" smtClean="0"/>
              <a:pPr/>
              <a:t>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B91F7C-FC1B-4D78-AC07-6EDD32E8EB7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3823F-1971-4F5F-BE80-2213065FE2B5}" type="datetimeFigureOut">
              <a:rPr lang="en-US" smtClean="0"/>
              <a:pPr/>
              <a:t>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91F7C-FC1B-4D78-AC07-6EDD32E8EB7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4.v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200"/>
            <a:ext cx="8229600" cy="1143000"/>
          </a:xfrm>
        </p:spPr>
        <p:txBody>
          <a:bodyPr/>
          <a:lstStyle/>
          <a:p>
            <a:r>
              <a:rPr lang="en-US" b="1" dirty="0" smtClean="0">
                <a:solidFill>
                  <a:srgbClr val="002060"/>
                </a:solidFill>
                <a:latin typeface="Arial" pitchFamily="34" charset="0"/>
                <a:cs typeface="Arial" pitchFamily="34" charset="0"/>
              </a:rPr>
              <a:t>The Acoustic Environment </a:t>
            </a:r>
            <a:endParaRPr lang="en-US" b="1" dirty="0">
              <a:solidFill>
                <a:srgbClr val="002060"/>
              </a:solidFill>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8" name="Picture 4" descr="color 2"/>
          <p:cNvPicPr>
            <a:picLocks noGrp="1" noChangeAspect="1" noChangeArrowheads="1"/>
          </p:cNvPicPr>
          <p:nvPr>
            <p:ph idx="1"/>
          </p:nvPr>
        </p:nvPicPr>
        <p:blipFill>
          <a:blip r:embed="rId2"/>
          <a:srcRect/>
          <a:stretch>
            <a:fillRect/>
          </a:stretch>
        </p:blipFill>
        <p:spPr>
          <a:xfrm>
            <a:off x="1120775" y="414338"/>
            <a:ext cx="6864350" cy="5605462"/>
          </a:xfrm>
          <a:noFill/>
          <a:ln/>
        </p:spPr>
      </p:pic>
      <p:sp>
        <p:nvSpPr>
          <p:cNvPr id="82951" name="Text Box 7"/>
          <p:cNvSpPr txBox="1">
            <a:spLocks noChangeArrowheads="1"/>
          </p:cNvSpPr>
          <p:nvPr/>
        </p:nvSpPr>
        <p:spPr bwMode="auto">
          <a:xfrm>
            <a:off x="685800" y="6181725"/>
            <a:ext cx="8066088" cy="457200"/>
          </a:xfrm>
          <a:prstGeom prst="rect">
            <a:avLst/>
          </a:prstGeom>
          <a:noFill/>
          <a:ln w="9525">
            <a:noFill/>
            <a:miter lim="800000"/>
            <a:headEnd/>
            <a:tailEnd/>
          </a:ln>
          <a:effectLst/>
        </p:spPr>
        <p:txBody>
          <a:bodyPr>
            <a:spAutoFit/>
          </a:bodyPr>
          <a:lstStyle/>
          <a:p>
            <a:pPr algn="ctr">
              <a:spcBef>
                <a:spcPct val="50000"/>
              </a:spcBef>
            </a:pPr>
            <a:r>
              <a:rPr lang="en-US"/>
              <a:t>Finding sound power (ISO 3745)</a:t>
            </a:r>
          </a:p>
        </p:txBody>
      </p:sp>
      <p:sp>
        <p:nvSpPr>
          <p:cNvPr id="82952" name="Rectangle 8"/>
          <p:cNvSpPr>
            <a:spLocks noChangeArrowheads="1"/>
          </p:cNvSpPr>
          <p:nvPr/>
        </p:nvSpPr>
        <p:spPr bwMode="auto">
          <a:xfrm>
            <a:off x="2222500" y="342900"/>
            <a:ext cx="3298825" cy="457200"/>
          </a:xfrm>
          <a:prstGeom prst="rect">
            <a:avLst/>
          </a:prstGeom>
          <a:noFill/>
          <a:ln w="9525">
            <a:noFill/>
            <a:miter lim="800000"/>
            <a:headEnd/>
            <a:tailEnd/>
          </a:ln>
          <a:effectLst/>
        </p:spPr>
        <p:txBody>
          <a:bodyPr wrap="none">
            <a:spAutoFit/>
          </a:bodyPr>
          <a:lstStyle/>
          <a:p>
            <a:r>
              <a:rPr lang="en-US" dirty="0"/>
              <a:t>MWL Lab, KTH Sweden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p:cNvPicPr>
            <a:picLocks noChangeAspect="1" noChangeArrowheads="1"/>
          </p:cNvPicPr>
          <p:nvPr/>
        </p:nvPicPr>
        <p:blipFill>
          <a:blip r:embed="rId2"/>
          <a:srcRect/>
          <a:stretch>
            <a:fillRect/>
          </a:stretch>
        </p:blipFill>
        <p:spPr bwMode="auto">
          <a:xfrm>
            <a:off x="1143000" y="990600"/>
            <a:ext cx="6805272" cy="3962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57200"/>
            <a:ext cx="4648200" cy="461665"/>
          </a:xfrm>
          <a:prstGeom prst="rect">
            <a:avLst/>
          </a:prstGeom>
          <a:noFill/>
        </p:spPr>
        <p:txBody>
          <a:bodyPr wrap="square" rtlCol="0">
            <a:spAutoFit/>
          </a:bodyPr>
          <a:lstStyle/>
          <a:p>
            <a:pPr>
              <a:buFont typeface="Wingdings" pitchFamily="2" charset="2"/>
              <a:buChar char="q"/>
            </a:pPr>
            <a:r>
              <a:rPr lang="en-US" sz="2400" dirty="0" smtClean="0">
                <a:latin typeface="Arial" pitchFamily="34" charset="0"/>
                <a:cs typeface="Arial" pitchFamily="34" charset="0"/>
              </a:rPr>
              <a:t> </a:t>
            </a:r>
            <a:r>
              <a:rPr lang="en-US" sz="2400" b="1" dirty="0" smtClean="0">
                <a:latin typeface="Arial" pitchFamily="34" charset="0"/>
                <a:cs typeface="Arial" pitchFamily="34" charset="0"/>
              </a:rPr>
              <a:t>Semi-reverberant Fields</a:t>
            </a:r>
            <a:endParaRPr lang="en-US" sz="2400" b="1" dirty="0">
              <a:latin typeface="Arial" pitchFamily="34" charset="0"/>
              <a:cs typeface="Arial" pitchFamily="34" charset="0"/>
            </a:endParaRPr>
          </a:p>
        </p:txBody>
      </p:sp>
      <p:sp>
        <p:nvSpPr>
          <p:cNvPr id="3" name="TextBox 2"/>
          <p:cNvSpPr txBox="1"/>
          <p:nvPr/>
        </p:nvSpPr>
        <p:spPr>
          <a:xfrm>
            <a:off x="685800" y="914400"/>
            <a:ext cx="7772400" cy="1292662"/>
          </a:xfrm>
          <a:prstGeom prst="rect">
            <a:avLst/>
          </a:prstGeom>
          <a:noFill/>
        </p:spPr>
        <p:txBody>
          <a:bodyPr wrap="square" rtlCol="0">
            <a:spAutoFit/>
          </a:bodyPr>
          <a:lstStyle/>
          <a:p>
            <a:pPr algn="just"/>
            <a:r>
              <a:rPr lang="en-US" sz="2000" dirty="0" smtClean="0">
                <a:latin typeface="Arial" pitchFamily="34" charset="0"/>
                <a:cs typeface="Arial" pitchFamily="34" charset="0"/>
              </a:rPr>
              <a:t>A Semi-reverberant Fields is one in which sound energy in both reflected and absorbed. The flow of energy is in more than one direction</a:t>
            </a:r>
          </a:p>
          <a:p>
            <a:endParaRPr lang="en-US" dirty="0"/>
          </a:p>
        </p:txBody>
      </p:sp>
      <p:sp>
        <p:nvSpPr>
          <p:cNvPr id="5" name="TextBox 4"/>
          <p:cNvSpPr txBox="1"/>
          <p:nvPr/>
        </p:nvSpPr>
        <p:spPr>
          <a:xfrm>
            <a:off x="304800" y="1905000"/>
            <a:ext cx="4648200" cy="461665"/>
          </a:xfrm>
          <a:prstGeom prst="rect">
            <a:avLst/>
          </a:prstGeom>
          <a:noFill/>
        </p:spPr>
        <p:txBody>
          <a:bodyPr wrap="square" rtlCol="0">
            <a:spAutoFit/>
          </a:bodyPr>
          <a:lstStyle/>
          <a:p>
            <a:pPr>
              <a:buFont typeface="Wingdings" pitchFamily="2" charset="2"/>
              <a:buChar char="q"/>
            </a:pPr>
            <a:r>
              <a:rPr lang="en-US" sz="2400" dirty="0" smtClean="0">
                <a:latin typeface="Arial" pitchFamily="34" charset="0"/>
                <a:cs typeface="Arial" pitchFamily="34" charset="0"/>
              </a:rPr>
              <a:t> </a:t>
            </a:r>
            <a:r>
              <a:rPr lang="en-US" sz="2400" b="1" dirty="0" smtClean="0">
                <a:latin typeface="Arial" pitchFamily="34" charset="0"/>
                <a:cs typeface="Arial" pitchFamily="34" charset="0"/>
              </a:rPr>
              <a:t>Pressure Field</a:t>
            </a:r>
            <a:endParaRPr lang="en-US" sz="2400" b="1" dirty="0">
              <a:latin typeface="Arial" pitchFamily="34" charset="0"/>
              <a:cs typeface="Arial" pitchFamily="34" charset="0"/>
            </a:endParaRPr>
          </a:p>
        </p:txBody>
      </p:sp>
      <p:sp>
        <p:nvSpPr>
          <p:cNvPr id="6" name="TextBox 5"/>
          <p:cNvSpPr txBox="1"/>
          <p:nvPr/>
        </p:nvSpPr>
        <p:spPr>
          <a:xfrm>
            <a:off x="685800" y="2362200"/>
            <a:ext cx="7772400" cy="1292662"/>
          </a:xfrm>
          <a:prstGeom prst="rect">
            <a:avLst/>
          </a:prstGeom>
          <a:noFill/>
        </p:spPr>
        <p:txBody>
          <a:bodyPr wrap="square" rtlCol="0">
            <a:spAutoFit/>
          </a:bodyPr>
          <a:lstStyle/>
          <a:p>
            <a:pPr algn="just"/>
            <a:r>
              <a:rPr lang="en-US" sz="2000" dirty="0" smtClean="0">
                <a:latin typeface="Arial" pitchFamily="34" charset="0"/>
                <a:cs typeface="Arial" pitchFamily="34" charset="0"/>
              </a:rPr>
              <a:t>A Pressure field is one in which the instantaneous pressure is everywhere uniform. There is no direction of propagation. Used for microphone calibration.</a:t>
            </a:r>
          </a:p>
          <a:p>
            <a:endParaRPr lang="en-US" dirty="0"/>
          </a:p>
        </p:txBody>
      </p:sp>
      <p:sp>
        <p:nvSpPr>
          <p:cNvPr id="7" name="TextBox 6"/>
          <p:cNvSpPr txBox="1"/>
          <p:nvPr/>
        </p:nvSpPr>
        <p:spPr>
          <a:xfrm>
            <a:off x="304800" y="3352800"/>
            <a:ext cx="4648200" cy="523220"/>
          </a:xfrm>
          <a:prstGeom prst="rect">
            <a:avLst/>
          </a:prstGeom>
          <a:noFill/>
        </p:spPr>
        <p:txBody>
          <a:bodyPr wrap="square" rtlCol="0">
            <a:spAutoFit/>
          </a:bodyPr>
          <a:lstStyle/>
          <a:p>
            <a:pPr>
              <a:buFont typeface="Wingdings" pitchFamily="2" charset="2"/>
              <a:buChar char="q"/>
            </a:pPr>
            <a:r>
              <a:rPr lang="en-US" sz="2800" dirty="0" smtClean="0">
                <a:latin typeface="Arial" pitchFamily="34" charset="0"/>
                <a:cs typeface="Arial" pitchFamily="34" charset="0"/>
              </a:rPr>
              <a:t> Near field</a:t>
            </a:r>
            <a:endParaRPr lang="en-US" sz="2800" dirty="0">
              <a:latin typeface="Arial" pitchFamily="34" charset="0"/>
              <a:cs typeface="Arial" pitchFamily="34" charset="0"/>
            </a:endParaRPr>
          </a:p>
        </p:txBody>
      </p:sp>
      <p:sp>
        <p:nvSpPr>
          <p:cNvPr id="8" name="Rectangle 7"/>
          <p:cNvSpPr/>
          <p:nvPr/>
        </p:nvSpPr>
        <p:spPr>
          <a:xfrm>
            <a:off x="609600" y="3810000"/>
            <a:ext cx="8229600" cy="1323439"/>
          </a:xfrm>
          <a:prstGeom prst="rect">
            <a:avLst/>
          </a:prstGeom>
        </p:spPr>
        <p:txBody>
          <a:bodyPr wrap="square">
            <a:spAutoFit/>
          </a:bodyPr>
          <a:lstStyle/>
          <a:p>
            <a:pPr algn="just"/>
            <a:r>
              <a:rPr lang="en-US" sz="2000" dirty="0">
                <a:latin typeface="Arial" pitchFamily="34" charset="0"/>
                <a:cs typeface="Arial" pitchFamily="34" charset="0"/>
              </a:rPr>
              <a:t>The near field of a source is the region close to a source where the sound pressure and acoustic particle velocity are not in phase. In this region the sound field does not decrease by 6 dB each time the distance from the source is increased</a:t>
            </a:r>
          </a:p>
        </p:txBody>
      </p:sp>
      <p:sp>
        <p:nvSpPr>
          <p:cNvPr id="9" name="Rectangle 8"/>
          <p:cNvSpPr/>
          <p:nvPr/>
        </p:nvSpPr>
        <p:spPr>
          <a:xfrm>
            <a:off x="609600" y="5105400"/>
            <a:ext cx="8153400" cy="1015663"/>
          </a:xfrm>
          <a:prstGeom prst="rect">
            <a:avLst/>
          </a:prstGeom>
        </p:spPr>
        <p:txBody>
          <a:bodyPr wrap="square">
            <a:spAutoFit/>
          </a:bodyPr>
          <a:lstStyle/>
          <a:p>
            <a:pPr algn="just"/>
            <a:r>
              <a:rPr lang="en-US" sz="2000" dirty="0">
                <a:latin typeface="Arial" pitchFamily="34" charset="0"/>
                <a:cs typeface="Arial" pitchFamily="34" charset="0"/>
              </a:rPr>
              <a:t>The near field is </a:t>
            </a:r>
            <a:r>
              <a:rPr lang="en-US" sz="2000" dirty="0" smtClean="0">
                <a:latin typeface="Arial" pitchFamily="34" charset="0"/>
                <a:cs typeface="Arial" pitchFamily="34" charset="0"/>
              </a:rPr>
              <a:t>limited to </a:t>
            </a:r>
            <a:r>
              <a:rPr lang="en-US" sz="2000" dirty="0">
                <a:latin typeface="Arial" pitchFamily="34" charset="0"/>
                <a:cs typeface="Arial" pitchFamily="34" charset="0"/>
              </a:rPr>
              <a:t>a distance from the source equal to about a wavelength of sound or equal to three times </a:t>
            </a:r>
            <a:r>
              <a:rPr lang="en-US" sz="2000" dirty="0" smtClean="0">
                <a:latin typeface="Arial" pitchFamily="34" charset="0"/>
                <a:cs typeface="Arial" pitchFamily="34" charset="0"/>
              </a:rPr>
              <a:t>the largest </a:t>
            </a:r>
            <a:r>
              <a:rPr lang="en-US" sz="2000" dirty="0">
                <a:latin typeface="Arial" pitchFamily="34" charset="0"/>
                <a:cs typeface="Arial" pitchFamily="34" charset="0"/>
              </a:rPr>
              <a:t>dimension of the sound source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838200"/>
            <a:ext cx="8153400" cy="1631216"/>
          </a:xfrm>
          <a:prstGeom prst="rect">
            <a:avLst/>
          </a:prstGeom>
        </p:spPr>
        <p:txBody>
          <a:bodyPr wrap="square">
            <a:spAutoFit/>
          </a:bodyPr>
          <a:lstStyle/>
          <a:p>
            <a:pPr algn="just"/>
            <a:r>
              <a:rPr lang="en-US" sz="2000" dirty="0">
                <a:latin typeface="Arial" pitchFamily="34" charset="0"/>
                <a:cs typeface="Arial" pitchFamily="34" charset="0"/>
              </a:rPr>
              <a:t>The far field of a source begins where the near field ends and extends to infinity. Note that </a:t>
            </a:r>
            <a:r>
              <a:rPr lang="en-US" sz="2000" dirty="0" smtClean="0">
                <a:latin typeface="Arial" pitchFamily="34" charset="0"/>
                <a:cs typeface="Arial" pitchFamily="34" charset="0"/>
              </a:rPr>
              <a:t>the transition </a:t>
            </a:r>
            <a:r>
              <a:rPr lang="en-US" sz="2000" dirty="0">
                <a:latin typeface="Arial" pitchFamily="34" charset="0"/>
                <a:cs typeface="Arial" pitchFamily="34" charset="0"/>
              </a:rPr>
              <a:t>from near to far field is gradual in the transition region. In the far field, the direct </a:t>
            </a:r>
            <a:r>
              <a:rPr lang="en-US" sz="2000" dirty="0" smtClean="0">
                <a:latin typeface="Arial" pitchFamily="34" charset="0"/>
                <a:cs typeface="Arial" pitchFamily="34" charset="0"/>
              </a:rPr>
              <a:t>field radiated </a:t>
            </a:r>
            <a:r>
              <a:rPr lang="en-US" sz="2000" dirty="0">
                <a:latin typeface="Arial" pitchFamily="34" charset="0"/>
                <a:cs typeface="Arial" pitchFamily="34" charset="0"/>
              </a:rPr>
              <a:t>by most machinery sources will decay at the rate of 6 dB each time the distance from </a:t>
            </a:r>
            <a:r>
              <a:rPr lang="en-US" sz="2000" dirty="0" smtClean="0">
                <a:latin typeface="Arial" pitchFamily="34" charset="0"/>
                <a:cs typeface="Arial" pitchFamily="34" charset="0"/>
              </a:rPr>
              <a:t>the source </a:t>
            </a:r>
            <a:r>
              <a:rPr lang="en-US" sz="2000" dirty="0">
                <a:latin typeface="Arial" pitchFamily="34" charset="0"/>
                <a:cs typeface="Arial" pitchFamily="34" charset="0"/>
              </a:rPr>
              <a:t>is doubled.</a:t>
            </a:r>
          </a:p>
        </p:txBody>
      </p:sp>
      <p:sp>
        <p:nvSpPr>
          <p:cNvPr id="3" name="Rectangle 2"/>
          <p:cNvSpPr/>
          <p:nvPr/>
        </p:nvSpPr>
        <p:spPr>
          <a:xfrm>
            <a:off x="457200" y="457200"/>
            <a:ext cx="1676400" cy="461665"/>
          </a:xfrm>
          <a:prstGeom prst="rect">
            <a:avLst/>
          </a:prstGeom>
        </p:spPr>
        <p:txBody>
          <a:bodyPr wrap="square">
            <a:spAutoFit/>
          </a:bodyPr>
          <a:lstStyle/>
          <a:p>
            <a:pPr>
              <a:buFont typeface="Wingdings" pitchFamily="2" charset="2"/>
              <a:buChar char="q"/>
            </a:pPr>
            <a:r>
              <a:rPr lang="en-US" sz="2400" dirty="0" smtClean="0">
                <a:latin typeface="Arial" pitchFamily="34" charset="0"/>
                <a:cs typeface="Arial" pitchFamily="34" charset="0"/>
              </a:rPr>
              <a:t> Far field </a:t>
            </a:r>
            <a:endParaRPr lang="en-US" sz="2400" dirty="0"/>
          </a:p>
        </p:txBody>
      </p:sp>
      <p:sp>
        <p:nvSpPr>
          <p:cNvPr id="4" name="Rectangle 3"/>
          <p:cNvSpPr/>
          <p:nvPr/>
        </p:nvSpPr>
        <p:spPr>
          <a:xfrm>
            <a:off x="533400" y="2667000"/>
            <a:ext cx="3276600" cy="461665"/>
          </a:xfrm>
          <a:prstGeom prst="rect">
            <a:avLst/>
          </a:prstGeom>
        </p:spPr>
        <p:txBody>
          <a:bodyPr wrap="square">
            <a:spAutoFit/>
          </a:bodyPr>
          <a:lstStyle/>
          <a:p>
            <a:pPr>
              <a:buFont typeface="Wingdings" pitchFamily="2" charset="2"/>
              <a:buChar char="q"/>
            </a:pPr>
            <a:r>
              <a:rPr lang="en-US" sz="2400" dirty="0" smtClean="0">
                <a:latin typeface="Arial" pitchFamily="34" charset="0"/>
                <a:cs typeface="Arial" pitchFamily="34" charset="0"/>
              </a:rPr>
              <a:t> Ambient Noise field</a:t>
            </a:r>
            <a:endParaRPr lang="en-US" sz="2400" dirty="0"/>
          </a:p>
        </p:txBody>
      </p:sp>
      <p:sp>
        <p:nvSpPr>
          <p:cNvPr id="5" name="Rectangle 4"/>
          <p:cNvSpPr/>
          <p:nvPr/>
        </p:nvSpPr>
        <p:spPr>
          <a:xfrm>
            <a:off x="609600" y="3200400"/>
            <a:ext cx="8153400" cy="707886"/>
          </a:xfrm>
          <a:prstGeom prst="rect">
            <a:avLst/>
          </a:prstGeom>
        </p:spPr>
        <p:txBody>
          <a:bodyPr wrap="square">
            <a:spAutoFit/>
          </a:bodyPr>
          <a:lstStyle/>
          <a:p>
            <a:pPr algn="just"/>
            <a:r>
              <a:rPr lang="en-US" sz="2000" dirty="0" smtClean="0">
                <a:latin typeface="Arial" pitchFamily="34" charset="0"/>
                <a:cs typeface="Arial" pitchFamily="34" charset="0"/>
              </a:rPr>
              <a:t>The ambient noise field is comprised of those sound source not contributing to the desired L</a:t>
            </a:r>
            <a:r>
              <a:rPr lang="en-US" sz="2000" baseline="-25000" dirty="0" smtClean="0">
                <a:latin typeface="Arial" pitchFamily="34" charset="0"/>
                <a:cs typeface="Arial" pitchFamily="34" charset="0"/>
              </a:rPr>
              <a:t>D .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062038" y="622300"/>
            <a:ext cx="6956425" cy="47688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228600"/>
            <a:ext cx="3505200" cy="523220"/>
          </a:xfrm>
          <a:prstGeom prst="rect">
            <a:avLst/>
          </a:prstGeom>
          <a:noFill/>
        </p:spPr>
        <p:txBody>
          <a:bodyPr wrap="square" rtlCol="0">
            <a:spAutoFit/>
          </a:bodyPr>
          <a:lstStyle/>
          <a:p>
            <a:r>
              <a:rPr lang="en-US" sz="2800" b="1" dirty="0" smtClean="0">
                <a:solidFill>
                  <a:schemeClr val="tx2"/>
                </a:solidFill>
                <a:latin typeface="Arial" pitchFamily="34" charset="0"/>
                <a:cs typeface="Arial" pitchFamily="34" charset="0"/>
              </a:rPr>
              <a:t>Outdoor Acoustic</a:t>
            </a:r>
            <a:endParaRPr lang="en-US" sz="2800" b="1" dirty="0">
              <a:solidFill>
                <a:schemeClr val="tx2"/>
              </a:solidFill>
              <a:latin typeface="Arial" pitchFamily="34" charset="0"/>
              <a:cs typeface="Arial" pitchFamily="34" charset="0"/>
            </a:endParaRPr>
          </a:p>
        </p:txBody>
      </p:sp>
      <p:sp>
        <p:nvSpPr>
          <p:cNvPr id="3" name="TextBox 2"/>
          <p:cNvSpPr txBox="1"/>
          <p:nvPr/>
        </p:nvSpPr>
        <p:spPr>
          <a:xfrm>
            <a:off x="685800" y="4419600"/>
            <a:ext cx="8077200" cy="1200329"/>
          </a:xfrm>
          <a:prstGeom prst="rect">
            <a:avLst/>
          </a:prstGeom>
          <a:noFill/>
        </p:spPr>
        <p:txBody>
          <a:bodyPr wrap="square" rtlCol="0">
            <a:spAutoFit/>
          </a:bodyPr>
          <a:lstStyle/>
          <a:p>
            <a:pPr algn="just"/>
            <a:r>
              <a:rPr lang="en-US" sz="2400" dirty="0" smtClean="0">
                <a:latin typeface="Arial" pitchFamily="34" charset="0"/>
                <a:cs typeface="Arial" pitchFamily="34" charset="0"/>
              </a:rPr>
              <a:t>The ambient noise level is 70dB and a sound system generate SPL of 110dB at 4ft. How far the sound will travel before it submerged with noise.</a:t>
            </a:r>
            <a:endParaRPr lang="en-US" sz="2400" dirty="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066800"/>
            <a:ext cx="8382000" cy="5262979"/>
          </a:xfrm>
          <a:prstGeom prst="rect">
            <a:avLst/>
          </a:prstGeom>
        </p:spPr>
        <p:txBody>
          <a:bodyPr wrap="square">
            <a:spAutoFit/>
          </a:bodyPr>
          <a:lstStyle/>
          <a:p>
            <a:pPr marL="365760" algn="just">
              <a:buFont typeface="Wingdings" pitchFamily="2" charset="2"/>
              <a:buChar char="q"/>
            </a:pPr>
            <a:r>
              <a:rPr lang="en-US" sz="2800" b="1" dirty="0" smtClean="0">
                <a:latin typeface="Arial" pitchFamily="34" charset="0"/>
                <a:cs typeface="Arial" pitchFamily="34" charset="0"/>
              </a:rPr>
              <a:t> Inverse Square Law: </a:t>
            </a:r>
            <a:r>
              <a:rPr lang="en-US" sz="2800" dirty="0" smtClean="0">
                <a:latin typeface="Arial" pitchFamily="34" charset="0"/>
                <a:cs typeface="Arial" pitchFamily="34" charset="0"/>
              </a:rPr>
              <a:t>The geometrical spreading of sound from a coherent source is changing in level 6 dB for each doubling of distance.</a:t>
            </a:r>
          </a:p>
          <a:p>
            <a:pPr marL="365760" algn="just"/>
            <a:endParaRPr lang="en-US" sz="2800" dirty="0" smtClean="0">
              <a:latin typeface="Arial" pitchFamily="34" charset="0"/>
              <a:cs typeface="Arial" pitchFamily="34" charset="0"/>
            </a:endParaRPr>
          </a:p>
          <a:p>
            <a:pPr marL="365760" algn="just"/>
            <a:endParaRPr lang="en-US" sz="2800" dirty="0" smtClean="0">
              <a:latin typeface="Arial" pitchFamily="34" charset="0"/>
              <a:cs typeface="Arial" pitchFamily="34" charset="0"/>
            </a:endParaRPr>
          </a:p>
          <a:p>
            <a:pPr marL="365760" algn="just">
              <a:buFont typeface="Wingdings" pitchFamily="2" charset="2"/>
              <a:buChar char="q"/>
            </a:pPr>
            <a:r>
              <a:rPr lang="en-US" sz="2800" dirty="0" smtClean="0">
                <a:latin typeface="Arial" pitchFamily="34" charset="0"/>
                <a:cs typeface="Arial" pitchFamily="34" charset="0"/>
              </a:rPr>
              <a:t> Attenuation due to atmospheric absorption</a:t>
            </a:r>
          </a:p>
          <a:p>
            <a:pPr marL="365760" algn="just">
              <a:buFont typeface="Wingdings" pitchFamily="2" charset="2"/>
              <a:buChar char="q"/>
            </a:pPr>
            <a:r>
              <a:rPr lang="en-US" sz="2800" dirty="0" smtClean="0">
                <a:latin typeface="Arial" pitchFamily="34" charset="0"/>
                <a:cs typeface="Arial" pitchFamily="34" charset="0"/>
              </a:rPr>
              <a:t>Reflection and diffraction around solid objects</a:t>
            </a:r>
          </a:p>
          <a:p>
            <a:pPr marL="365760" algn="just">
              <a:buFont typeface="Wingdings" pitchFamily="2" charset="2"/>
              <a:buChar char="q"/>
            </a:pPr>
            <a:r>
              <a:rPr lang="en-US" sz="2800" dirty="0" smtClean="0">
                <a:latin typeface="Arial" pitchFamily="34" charset="0"/>
                <a:cs typeface="Arial" pitchFamily="34" charset="0"/>
              </a:rPr>
              <a:t>Refraction and shadow formation by wind and temperature.</a:t>
            </a:r>
          </a:p>
          <a:p>
            <a:pPr marL="365760" algn="just">
              <a:buFont typeface="Wingdings" pitchFamily="2" charset="2"/>
              <a:buChar char="q"/>
            </a:pPr>
            <a:r>
              <a:rPr lang="en-US" sz="2800" dirty="0" smtClean="0">
                <a:latin typeface="Arial" pitchFamily="34" charset="0"/>
                <a:cs typeface="Arial" pitchFamily="34" charset="0"/>
              </a:rPr>
              <a:t>Reflection and absorption by the ground surface itself.</a:t>
            </a:r>
          </a:p>
        </p:txBody>
      </p:sp>
      <p:sp>
        <p:nvSpPr>
          <p:cNvPr id="5" name="Title 4"/>
          <p:cNvSpPr>
            <a:spLocks noGrp="1"/>
          </p:cNvSpPr>
          <p:nvPr>
            <p:ph type="title"/>
          </p:nvPr>
        </p:nvSpPr>
        <p:spPr>
          <a:xfrm>
            <a:off x="457200" y="0"/>
            <a:ext cx="8229600" cy="1143000"/>
          </a:xfrm>
        </p:spPr>
        <p:txBody>
          <a:bodyPr>
            <a:normAutofit fontScale="90000"/>
          </a:bodyPr>
          <a:lstStyle/>
          <a:p>
            <a:r>
              <a:rPr lang="en-US" dirty="0" smtClean="0"/>
              <a:t>Factors effecting Acoustic Environment </a:t>
            </a:r>
            <a:endParaRPr lang="en-US" dirty="0"/>
          </a:p>
        </p:txBody>
      </p:sp>
      <p:graphicFrame>
        <p:nvGraphicFramePr>
          <p:cNvPr id="19457" name="Object 1"/>
          <p:cNvGraphicFramePr>
            <a:graphicFrameLocks noChangeAspect="1"/>
          </p:cNvGraphicFramePr>
          <p:nvPr/>
        </p:nvGraphicFramePr>
        <p:xfrm>
          <a:off x="3048000" y="2667000"/>
          <a:ext cx="3906837" cy="990600"/>
        </p:xfrm>
        <a:graphic>
          <a:graphicData uri="http://schemas.openxmlformats.org/presentationml/2006/ole">
            <p:oleObj spid="_x0000_s19457" name="Equation" r:id="rId3" imgW="2082600" imgH="761760" progId="Equation.3">
              <p:embed/>
            </p:oleObj>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152400"/>
            <a:ext cx="6489277" cy="461665"/>
          </a:xfrm>
          <a:prstGeom prst="rect">
            <a:avLst/>
          </a:prstGeom>
        </p:spPr>
        <p:txBody>
          <a:bodyPr wrap="none">
            <a:spAutoFit/>
          </a:bodyPr>
          <a:lstStyle/>
          <a:p>
            <a:r>
              <a:rPr lang="en-US" sz="2400" b="1" dirty="0" smtClean="0">
                <a:latin typeface="Arial" pitchFamily="34" charset="0"/>
                <a:cs typeface="Arial" pitchFamily="34" charset="0"/>
              </a:rPr>
              <a:t>Attenuation due to atmospheric absorption</a:t>
            </a:r>
            <a:endParaRPr lang="en-US" sz="2400" b="1" dirty="0"/>
          </a:p>
        </p:txBody>
      </p:sp>
      <p:sp>
        <p:nvSpPr>
          <p:cNvPr id="3" name="TextBox 2"/>
          <p:cNvSpPr txBox="1"/>
          <p:nvPr/>
        </p:nvSpPr>
        <p:spPr>
          <a:xfrm>
            <a:off x="457200" y="685800"/>
            <a:ext cx="8305800" cy="1446550"/>
          </a:xfrm>
          <a:prstGeom prst="rect">
            <a:avLst/>
          </a:prstGeom>
          <a:noFill/>
        </p:spPr>
        <p:txBody>
          <a:bodyPr wrap="square" rtlCol="0">
            <a:spAutoFit/>
          </a:bodyPr>
          <a:lstStyle/>
          <a:p>
            <a:pPr algn="just">
              <a:buFont typeface="Wingdings" pitchFamily="2" charset="2"/>
              <a:buChar char="q"/>
            </a:pPr>
            <a:r>
              <a:rPr lang="en-US" sz="2800" dirty="0" smtClean="0">
                <a:latin typeface="Arial" pitchFamily="34" charset="0"/>
                <a:cs typeface="Arial" pitchFamily="34" charset="0"/>
              </a:rPr>
              <a:t> </a:t>
            </a:r>
            <a:r>
              <a:rPr lang="en-US" sz="2000" dirty="0" smtClean="0">
                <a:latin typeface="Arial" pitchFamily="34" charset="0"/>
                <a:cs typeface="Arial" pitchFamily="34" charset="0"/>
              </a:rPr>
              <a:t>Due to viscosity and heat conduction</a:t>
            </a:r>
          </a:p>
          <a:p>
            <a:pPr algn="just">
              <a:buFont typeface="Wingdings" pitchFamily="2" charset="2"/>
              <a:buChar char="q"/>
            </a:pPr>
            <a:r>
              <a:rPr lang="en-US" sz="2000" dirty="0" smtClean="0">
                <a:latin typeface="Arial" pitchFamily="34" charset="0"/>
                <a:cs typeface="Arial" pitchFamily="34" charset="0"/>
              </a:rPr>
              <a:t> Losses due to a relaxation </a:t>
            </a:r>
            <a:r>
              <a:rPr lang="en-US" sz="2000" dirty="0" smtClean="0">
                <a:latin typeface="Arial" pitchFamily="34" charset="0"/>
                <a:cs typeface="Arial" pitchFamily="34" charset="0"/>
              </a:rPr>
              <a:t>behavior </a:t>
            </a:r>
            <a:r>
              <a:rPr lang="en-US" sz="2000" dirty="0" smtClean="0">
                <a:latin typeface="Arial" pitchFamily="34" charset="0"/>
                <a:cs typeface="Arial" pitchFamily="34" charset="0"/>
              </a:rPr>
              <a:t>in the </a:t>
            </a:r>
            <a:r>
              <a:rPr lang="en-US" sz="2000" dirty="0" err="1" smtClean="0">
                <a:latin typeface="Arial" pitchFamily="34" charset="0"/>
                <a:cs typeface="Arial" pitchFamily="34" charset="0"/>
              </a:rPr>
              <a:t>vibrational</a:t>
            </a:r>
            <a:r>
              <a:rPr lang="en-US" sz="2000" dirty="0" smtClean="0">
                <a:latin typeface="Arial" pitchFamily="34" charset="0"/>
                <a:cs typeface="Arial" pitchFamily="34" charset="0"/>
              </a:rPr>
              <a:t> states of the oxygen molecules in the air</a:t>
            </a:r>
            <a:r>
              <a:rPr lang="en-US" sz="2000" dirty="0" smtClean="0">
                <a:latin typeface="Arial" pitchFamily="34" charset="0"/>
                <a:cs typeface="Arial" pitchFamily="34" charset="0"/>
                <a:sym typeface="Wingdings" pitchFamily="2" charset="2"/>
              </a:rPr>
              <a:t> this </a:t>
            </a:r>
            <a:r>
              <a:rPr lang="en-US" sz="2000" dirty="0" smtClean="0">
                <a:latin typeface="Arial" pitchFamily="34" charset="0"/>
                <a:cs typeface="Arial" pitchFamily="34" charset="0"/>
              </a:rPr>
              <a:t>behavior strongly depend on the presence of water molecules in the air(absolute humidity).</a:t>
            </a:r>
            <a:r>
              <a:rPr lang="en-US" sz="2000" dirty="0" smtClean="0">
                <a:latin typeface="Arial" pitchFamily="34" charset="0"/>
                <a:cs typeface="Arial" pitchFamily="34" charset="0"/>
                <a:sym typeface="Wingdings" pitchFamily="2" charset="2"/>
              </a:rPr>
              <a:t> </a:t>
            </a:r>
            <a:endParaRPr lang="en-US" sz="2000" dirty="0">
              <a:latin typeface="Arial" pitchFamily="34" charset="0"/>
              <a:cs typeface="Arial" pitchFamily="34" charset="0"/>
            </a:endParaRPr>
          </a:p>
        </p:txBody>
      </p:sp>
      <p:pic>
        <p:nvPicPr>
          <p:cNvPr id="1026" name="Picture 2" descr="E:\audio_system\audio_system\650px-Atmospheric_sound_absorption_coefficient_2.svg.png"/>
          <p:cNvPicPr>
            <a:picLocks noChangeAspect="1" noChangeArrowheads="1"/>
          </p:cNvPicPr>
          <p:nvPr/>
        </p:nvPicPr>
        <p:blipFill>
          <a:blip r:embed="rId2"/>
          <a:srcRect/>
          <a:stretch>
            <a:fillRect/>
          </a:stretch>
        </p:blipFill>
        <p:spPr bwMode="auto">
          <a:xfrm>
            <a:off x="1524000" y="2209800"/>
            <a:ext cx="6191250" cy="43434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381000"/>
            <a:ext cx="6477000" cy="523220"/>
          </a:xfrm>
          <a:prstGeom prst="rect">
            <a:avLst/>
          </a:prstGeom>
          <a:noFill/>
        </p:spPr>
        <p:txBody>
          <a:bodyPr wrap="square" rtlCol="0">
            <a:spAutoFit/>
          </a:bodyPr>
          <a:lstStyle/>
          <a:p>
            <a:r>
              <a:rPr lang="en-US" sz="2800" dirty="0" smtClean="0">
                <a:latin typeface="Arial" pitchFamily="34" charset="0"/>
                <a:cs typeface="Arial" pitchFamily="34" charset="0"/>
              </a:rPr>
              <a:t>Temperature Dependent sound velocity</a:t>
            </a:r>
            <a:endParaRPr lang="en-US" sz="2800" dirty="0">
              <a:latin typeface="Arial" pitchFamily="34" charset="0"/>
              <a:cs typeface="Arial" pitchFamily="34" charset="0"/>
            </a:endParaRPr>
          </a:p>
        </p:txBody>
      </p:sp>
      <p:graphicFrame>
        <p:nvGraphicFramePr>
          <p:cNvPr id="2051" name="Object 13"/>
          <p:cNvGraphicFramePr>
            <a:graphicFrameLocks noChangeAspect="1"/>
          </p:cNvGraphicFramePr>
          <p:nvPr/>
        </p:nvGraphicFramePr>
        <p:xfrm>
          <a:off x="3352800" y="1066800"/>
          <a:ext cx="1649413" cy="1122363"/>
        </p:xfrm>
        <a:graphic>
          <a:graphicData uri="http://schemas.openxmlformats.org/presentationml/2006/ole">
            <p:oleObj spid="_x0000_s2051" name="Equation" r:id="rId3" imgW="596880" imgH="469800" progId="Equation.3">
              <p:embed/>
            </p:oleObj>
          </a:graphicData>
        </a:graphic>
      </p:graphicFrame>
      <p:sp>
        <p:nvSpPr>
          <p:cNvPr id="5" name="TextBox 4"/>
          <p:cNvSpPr txBox="1"/>
          <p:nvPr/>
        </p:nvSpPr>
        <p:spPr>
          <a:xfrm>
            <a:off x="1143000" y="2438400"/>
            <a:ext cx="5181600" cy="369332"/>
          </a:xfrm>
          <a:prstGeom prst="rect">
            <a:avLst/>
          </a:prstGeom>
          <a:noFill/>
        </p:spPr>
        <p:txBody>
          <a:bodyPr wrap="square" rtlCol="0">
            <a:spAutoFit/>
          </a:bodyPr>
          <a:lstStyle/>
          <a:p>
            <a:r>
              <a:rPr lang="en-US" dirty="0" smtClean="0"/>
              <a:t>Where </a:t>
            </a:r>
            <a:endParaRPr lang="en-US" dirty="0"/>
          </a:p>
        </p:txBody>
      </p:sp>
      <p:graphicFrame>
        <p:nvGraphicFramePr>
          <p:cNvPr id="6" name="Object 13"/>
          <p:cNvGraphicFramePr>
            <a:graphicFrameLocks noChangeAspect="1"/>
          </p:cNvGraphicFramePr>
          <p:nvPr/>
        </p:nvGraphicFramePr>
        <p:xfrm>
          <a:off x="1371600" y="2895600"/>
          <a:ext cx="350837" cy="393700"/>
        </p:xfrm>
        <a:graphic>
          <a:graphicData uri="http://schemas.openxmlformats.org/presentationml/2006/ole">
            <p:oleObj spid="_x0000_s2052" name="Equation" r:id="rId4" imgW="126720" imgH="164880" progId="Equation.3">
              <p:embed/>
            </p:oleObj>
          </a:graphicData>
        </a:graphic>
      </p:graphicFrame>
      <p:sp>
        <p:nvSpPr>
          <p:cNvPr id="7" name="TextBox 6"/>
          <p:cNvSpPr txBox="1"/>
          <p:nvPr/>
        </p:nvSpPr>
        <p:spPr>
          <a:xfrm>
            <a:off x="1828800" y="2895600"/>
            <a:ext cx="5181600" cy="369332"/>
          </a:xfrm>
          <a:prstGeom prst="rect">
            <a:avLst/>
          </a:prstGeom>
          <a:noFill/>
        </p:spPr>
        <p:txBody>
          <a:bodyPr wrap="square" rtlCol="0">
            <a:spAutoFit/>
          </a:bodyPr>
          <a:lstStyle/>
          <a:p>
            <a:r>
              <a:rPr lang="en-US" dirty="0" smtClean="0"/>
              <a:t>Is the ratio of specific heat</a:t>
            </a:r>
            <a:endParaRPr lang="en-US" dirty="0"/>
          </a:p>
        </p:txBody>
      </p:sp>
      <p:graphicFrame>
        <p:nvGraphicFramePr>
          <p:cNvPr id="8" name="Object 13"/>
          <p:cNvGraphicFramePr>
            <a:graphicFrameLocks noChangeAspect="1"/>
          </p:cNvGraphicFramePr>
          <p:nvPr/>
        </p:nvGraphicFramePr>
        <p:xfrm>
          <a:off x="1319213" y="3276600"/>
          <a:ext cx="455612" cy="546100"/>
        </p:xfrm>
        <a:graphic>
          <a:graphicData uri="http://schemas.openxmlformats.org/presentationml/2006/ole">
            <p:oleObj spid="_x0000_s2053" name="Equation" r:id="rId5" imgW="164880" imgH="228600" progId="Equation.3">
              <p:embed/>
            </p:oleObj>
          </a:graphicData>
        </a:graphic>
      </p:graphicFrame>
      <p:graphicFrame>
        <p:nvGraphicFramePr>
          <p:cNvPr id="9" name="Object 13"/>
          <p:cNvGraphicFramePr>
            <a:graphicFrameLocks noChangeAspect="1"/>
          </p:cNvGraphicFramePr>
          <p:nvPr/>
        </p:nvGraphicFramePr>
        <p:xfrm>
          <a:off x="1295400" y="3810000"/>
          <a:ext cx="420688" cy="393700"/>
        </p:xfrm>
        <a:graphic>
          <a:graphicData uri="http://schemas.openxmlformats.org/presentationml/2006/ole">
            <p:oleObj spid="_x0000_s2054" name="Equation" r:id="rId6" imgW="152280" imgH="164880" progId="Equation.3">
              <p:embed/>
            </p:oleObj>
          </a:graphicData>
        </a:graphic>
      </p:graphicFrame>
      <p:sp>
        <p:nvSpPr>
          <p:cNvPr id="10" name="TextBox 9"/>
          <p:cNvSpPr txBox="1"/>
          <p:nvPr/>
        </p:nvSpPr>
        <p:spPr>
          <a:xfrm>
            <a:off x="1828800" y="3276600"/>
            <a:ext cx="6629400" cy="369332"/>
          </a:xfrm>
          <a:prstGeom prst="rect">
            <a:avLst/>
          </a:prstGeom>
          <a:noFill/>
        </p:spPr>
        <p:txBody>
          <a:bodyPr wrap="square" rtlCol="0">
            <a:spAutoFit/>
          </a:bodyPr>
          <a:lstStyle/>
          <a:p>
            <a:r>
              <a:rPr lang="en-US" dirty="0" smtClean="0"/>
              <a:t>Is the equilibrium gas pressure in </a:t>
            </a:r>
            <a:r>
              <a:rPr lang="en-US" dirty="0" err="1" smtClean="0"/>
              <a:t>Newtons</a:t>
            </a:r>
            <a:r>
              <a:rPr lang="en-US" dirty="0" smtClean="0"/>
              <a:t> per square meter </a:t>
            </a:r>
            <a:endParaRPr lang="en-US" dirty="0"/>
          </a:p>
        </p:txBody>
      </p:sp>
      <p:sp>
        <p:nvSpPr>
          <p:cNvPr id="11" name="TextBox 10"/>
          <p:cNvSpPr txBox="1"/>
          <p:nvPr/>
        </p:nvSpPr>
        <p:spPr>
          <a:xfrm>
            <a:off x="1828800" y="3733800"/>
            <a:ext cx="6629400" cy="369332"/>
          </a:xfrm>
          <a:prstGeom prst="rect">
            <a:avLst/>
          </a:prstGeom>
          <a:noFill/>
        </p:spPr>
        <p:txBody>
          <a:bodyPr wrap="square" rtlCol="0">
            <a:spAutoFit/>
          </a:bodyPr>
          <a:lstStyle/>
          <a:p>
            <a:r>
              <a:rPr lang="en-US" dirty="0" smtClean="0"/>
              <a:t>Is the density in Kg per cubic meter</a:t>
            </a:r>
            <a:endParaRPr lang="en-US" dirty="0"/>
          </a:p>
        </p:txBody>
      </p:sp>
      <p:graphicFrame>
        <p:nvGraphicFramePr>
          <p:cNvPr id="12" name="Object 13"/>
          <p:cNvGraphicFramePr>
            <a:graphicFrameLocks noChangeAspect="1"/>
          </p:cNvGraphicFramePr>
          <p:nvPr/>
        </p:nvGraphicFramePr>
        <p:xfrm>
          <a:off x="2209800" y="4419600"/>
          <a:ext cx="3122612" cy="546100"/>
        </p:xfrm>
        <a:graphic>
          <a:graphicData uri="http://schemas.openxmlformats.org/presentationml/2006/ole">
            <p:oleObj spid="_x0000_s2055" name="Equation" r:id="rId7" imgW="1130040" imgH="228600" progId="Equation.3">
              <p:embed/>
            </p:oleObj>
          </a:graphicData>
        </a:graphic>
      </p:graphicFrame>
      <p:graphicFrame>
        <p:nvGraphicFramePr>
          <p:cNvPr id="13" name="Object 13"/>
          <p:cNvGraphicFramePr>
            <a:graphicFrameLocks noChangeAspect="1"/>
          </p:cNvGraphicFramePr>
          <p:nvPr/>
        </p:nvGraphicFramePr>
        <p:xfrm>
          <a:off x="2303463" y="5181600"/>
          <a:ext cx="3087687" cy="546100"/>
        </p:xfrm>
        <a:graphic>
          <a:graphicData uri="http://schemas.openxmlformats.org/presentationml/2006/ole">
            <p:oleObj spid="_x0000_s2056" name="Equation" r:id="rId8" imgW="1117440" imgH="228600" progId="Equation.3">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13"/>
          <p:cNvGraphicFramePr>
            <a:graphicFrameLocks noChangeAspect="1"/>
          </p:cNvGraphicFramePr>
          <p:nvPr/>
        </p:nvGraphicFramePr>
        <p:xfrm>
          <a:off x="1652588" y="1143000"/>
          <a:ext cx="1543050" cy="1122363"/>
        </p:xfrm>
        <a:graphic>
          <a:graphicData uri="http://schemas.openxmlformats.org/presentationml/2006/ole">
            <p:oleObj spid="_x0000_s3074" name="Equation" r:id="rId3" imgW="558720" imgH="469800" progId="Equation.3">
              <p:embed/>
            </p:oleObj>
          </a:graphicData>
        </a:graphic>
      </p:graphicFrame>
      <p:sp>
        <p:nvSpPr>
          <p:cNvPr id="3" name="TextBox 2"/>
          <p:cNvSpPr txBox="1"/>
          <p:nvPr/>
        </p:nvSpPr>
        <p:spPr>
          <a:xfrm>
            <a:off x="304800" y="228600"/>
            <a:ext cx="8534400" cy="523220"/>
          </a:xfrm>
          <a:prstGeom prst="rect">
            <a:avLst/>
          </a:prstGeom>
          <a:noFill/>
        </p:spPr>
        <p:txBody>
          <a:bodyPr wrap="square" rtlCol="0">
            <a:spAutoFit/>
          </a:bodyPr>
          <a:lstStyle/>
          <a:p>
            <a:r>
              <a:rPr lang="en-US" sz="2800" b="1" dirty="0" smtClean="0">
                <a:latin typeface="Arial" pitchFamily="34" charset="0"/>
                <a:cs typeface="Arial" pitchFamily="34" charset="0"/>
              </a:rPr>
              <a:t>The effect of altitude of Velocity of Sound in Air</a:t>
            </a:r>
            <a:endParaRPr lang="en-US" sz="2800" b="1" dirty="0">
              <a:latin typeface="Arial" pitchFamily="34" charset="0"/>
              <a:cs typeface="Arial" pitchFamily="34" charset="0"/>
            </a:endParaRPr>
          </a:p>
        </p:txBody>
      </p:sp>
      <p:graphicFrame>
        <p:nvGraphicFramePr>
          <p:cNvPr id="4" name="Object 13"/>
          <p:cNvGraphicFramePr>
            <a:graphicFrameLocks noChangeAspect="1"/>
          </p:cNvGraphicFramePr>
          <p:nvPr/>
        </p:nvGraphicFramePr>
        <p:xfrm>
          <a:off x="4689475" y="1568450"/>
          <a:ext cx="1719263" cy="423863"/>
        </p:xfrm>
        <a:graphic>
          <a:graphicData uri="http://schemas.openxmlformats.org/presentationml/2006/ole">
            <p:oleObj spid="_x0000_s3075" name="Equation" r:id="rId4" imgW="622080" imgH="177480" progId="Equation.3">
              <p:embed/>
            </p:oleObj>
          </a:graphicData>
        </a:graphic>
      </p:graphicFrame>
      <p:graphicFrame>
        <p:nvGraphicFramePr>
          <p:cNvPr id="5" name="Object 13"/>
          <p:cNvGraphicFramePr>
            <a:graphicFrameLocks noChangeAspect="1"/>
          </p:cNvGraphicFramePr>
          <p:nvPr/>
        </p:nvGraphicFramePr>
        <p:xfrm>
          <a:off x="3505200" y="2590800"/>
          <a:ext cx="1824038" cy="1062037"/>
        </p:xfrm>
        <a:graphic>
          <a:graphicData uri="http://schemas.openxmlformats.org/presentationml/2006/ole">
            <p:oleObj spid="_x0000_s3076" name="Equation" r:id="rId5" imgW="660240" imgH="444240" progId="Equation.3">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304800"/>
            <a:ext cx="5486400" cy="523220"/>
          </a:xfrm>
          <a:prstGeom prst="rect">
            <a:avLst/>
          </a:prstGeom>
          <a:noFill/>
        </p:spPr>
        <p:txBody>
          <a:bodyPr wrap="square" rtlCol="0">
            <a:spAutoFit/>
          </a:bodyPr>
          <a:lstStyle/>
          <a:p>
            <a:pPr algn="ctr"/>
            <a:r>
              <a:rPr lang="en-US" sz="2800" b="1" dirty="0" smtClean="0">
                <a:latin typeface="Arial" pitchFamily="34" charset="0"/>
                <a:cs typeface="Arial" pitchFamily="34" charset="0"/>
              </a:rPr>
              <a:t>Doppler Effect</a:t>
            </a:r>
            <a:endParaRPr lang="en-US" sz="2800" b="1" dirty="0">
              <a:latin typeface="Arial" pitchFamily="34" charset="0"/>
              <a:cs typeface="Arial" pitchFamily="34" charset="0"/>
            </a:endParaRPr>
          </a:p>
        </p:txBody>
      </p:sp>
      <p:graphicFrame>
        <p:nvGraphicFramePr>
          <p:cNvPr id="4098" name="Object 2"/>
          <p:cNvGraphicFramePr>
            <a:graphicFrameLocks noChangeAspect="1"/>
          </p:cNvGraphicFramePr>
          <p:nvPr/>
        </p:nvGraphicFramePr>
        <p:xfrm>
          <a:off x="2743200" y="1295400"/>
          <a:ext cx="2314575" cy="1030288"/>
        </p:xfrm>
        <a:graphic>
          <a:graphicData uri="http://schemas.openxmlformats.org/presentationml/2006/ole">
            <p:oleObj spid="_x0000_s4098" name="Equation" r:id="rId3" imgW="838080" imgH="431640" progId="Equation.3">
              <p:embed/>
            </p:oleObj>
          </a:graphicData>
        </a:graphic>
      </p:graphicFrame>
      <p:sp>
        <p:nvSpPr>
          <p:cNvPr id="4" name="TextBox 3"/>
          <p:cNvSpPr txBox="1"/>
          <p:nvPr/>
        </p:nvSpPr>
        <p:spPr>
          <a:xfrm>
            <a:off x="533400" y="2971800"/>
            <a:ext cx="8229600" cy="1200329"/>
          </a:xfrm>
          <a:prstGeom prst="rect">
            <a:avLst/>
          </a:prstGeom>
          <a:noFill/>
        </p:spPr>
        <p:txBody>
          <a:bodyPr wrap="square" rtlCol="0">
            <a:spAutoFit/>
          </a:bodyPr>
          <a:lstStyle/>
          <a:p>
            <a:pPr algn="just"/>
            <a:r>
              <a:rPr lang="en-US" sz="2400" b="1" dirty="0" smtClean="0">
                <a:latin typeface="Arial" pitchFamily="34" charset="0"/>
                <a:cs typeface="Arial" pitchFamily="34" charset="0"/>
              </a:rPr>
              <a:t>Example</a:t>
            </a:r>
            <a:r>
              <a:rPr lang="en-US" sz="2400" dirty="0" smtClean="0">
                <a:latin typeface="Arial" pitchFamily="34" charset="0"/>
                <a:cs typeface="Arial" pitchFamily="34" charset="0"/>
              </a:rPr>
              <a:t>: a sound source producing a pure tone of 1kHz approaching to a listener with the velocity of 60 km/h what will be the perceive frequency by the listener. </a:t>
            </a:r>
            <a:endParaRPr lang="en-US" sz="24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304800"/>
            <a:ext cx="6096000" cy="523220"/>
          </a:xfrm>
          <a:prstGeom prst="rect">
            <a:avLst/>
          </a:prstGeom>
          <a:noFill/>
        </p:spPr>
        <p:txBody>
          <a:bodyPr wrap="square" rtlCol="0">
            <a:spAutoFit/>
          </a:bodyPr>
          <a:lstStyle/>
          <a:p>
            <a:pPr algn="ctr"/>
            <a:r>
              <a:rPr lang="en-US" sz="2800" b="1" dirty="0" smtClean="0">
                <a:latin typeface="Arial" pitchFamily="34" charset="0"/>
                <a:cs typeface="Arial" pitchFamily="34" charset="0"/>
              </a:rPr>
              <a:t>Reflection and Refraction </a:t>
            </a:r>
            <a:endParaRPr lang="en-US" sz="2800" b="1" dirty="0">
              <a:latin typeface="Arial" pitchFamily="34" charset="0"/>
              <a:cs typeface="Arial" pitchFamily="34" charset="0"/>
            </a:endParaRPr>
          </a:p>
        </p:txBody>
      </p:sp>
      <p:sp>
        <p:nvSpPr>
          <p:cNvPr id="3" name="Rectangle 2"/>
          <p:cNvSpPr/>
          <p:nvPr/>
        </p:nvSpPr>
        <p:spPr>
          <a:xfrm>
            <a:off x="2209800" y="1371600"/>
            <a:ext cx="1676400" cy="152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15000" y="1371600"/>
            <a:ext cx="1676400" cy="152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457200" y="2895600"/>
            <a:ext cx="7543800" cy="15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Action Button: Sound 7">
            <a:hlinkClick r:id="" action="ppaction://noaction" highlightClick="1">
              <a:snd r:embed="rId2" name="applause.wav" builtIn="1"/>
            </a:hlinkClick>
          </p:cNvPr>
          <p:cNvSpPr/>
          <p:nvPr/>
        </p:nvSpPr>
        <p:spPr>
          <a:xfrm>
            <a:off x="4876800" y="1752600"/>
            <a:ext cx="457200" cy="457200"/>
          </a:xfrm>
          <a:prstGeom prst="actionButtonSou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1707204" y="1371599"/>
            <a:ext cx="2178996" cy="609601"/>
          </a:xfrm>
          <a:custGeom>
            <a:avLst/>
            <a:gdLst>
              <a:gd name="connsiteX0" fmla="*/ 0 w 1489622"/>
              <a:gd name="connsiteY0" fmla="*/ 655424 h 655424"/>
              <a:gd name="connsiteX1" fmla="*/ 223736 w 1489622"/>
              <a:gd name="connsiteY1" fmla="*/ 650560 h 655424"/>
              <a:gd name="connsiteX2" fmla="*/ 252919 w 1489622"/>
              <a:gd name="connsiteY2" fmla="*/ 645697 h 655424"/>
              <a:gd name="connsiteX3" fmla="*/ 301558 w 1489622"/>
              <a:gd name="connsiteY3" fmla="*/ 631105 h 655424"/>
              <a:gd name="connsiteX4" fmla="*/ 316149 w 1489622"/>
              <a:gd name="connsiteY4" fmla="*/ 626241 h 655424"/>
              <a:gd name="connsiteX5" fmla="*/ 330741 w 1489622"/>
              <a:gd name="connsiteY5" fmla="*/ 616514 h 655424"/>
              <a:gd name="connsiteX6" fmla="*/ 345332 w 1489622"/>
              <a:gd name="connsiteY6" fmla="*/ 611650 h 655424"/>
              <a:gd name="connsiteX7" fmla="*/ 359924 w 1489622"/>
              <a:gd name="connsiteY7" fmla="*/ 601922 h 655424"/>
              <a:gd name="connsiteX8" fmla="*/ 374515 w 1489622"/>
              <a:gd name="connsiteY8" fmla="*/ 597058 h 655424"/>
              <a:gd name="connsiteX9" fmla="*/ 389107 w 1489622"/>
              <a:gd name="connsiteY9" fmla="*/ 587331 h 655424"/>
              <a:gd name="connsiteX10" fmla="*/ 418290 w 1489622"/>
              <a:gd name="connsiteY10" fmla="*/ 577603 h 655424"/>
              <a:gd name="connsiteX11" fmla="*/ 432881 w 1489622"/>
              <a:gd name="connsiteY11" fmla="*/ 572739 h 655424"/>
              <a:gd name="connsiteX12" fmla="*/ 447473 w 1489622"/>
              <a:gd name="connsiteY12" fmla="*/ 563012 h 655424"/>
              <a:gd name="connsiteX13" fmla="*/ 486383 w 1489622"/>
              <a:gd name="connsiteY13" fmla="*/ 553284 h 655424"/>
              <a:gd name="connsiteX14" fmla="*/ 515566 w 1489622"/>
              <a:gd name="connsiteY14" fmla="*/ 543556 h 655424"/>
              <a:gd name="connsiteX15" fmla="*/ 535022 w 1489622"/>
              <a:gd name="connsiteY15" fmla="*/ 538692 h 655424"/>
              <a:gd name="connsiteX16" fmla="*/ 549613 w 1489622"/>
              <a:gd name="connsiteY16" fmla="*/ 533829 h 655424"/>
              <a:gd name="connsiteX17" fmla="*/ 569068 w 1489622"/>
              <a:gd name="connsiteY17" fmla="*/ 528965 h 655424"/>
              <a:gd name="connsiteX18" fmla="*/ 598251 w 1489622"/>
              <a:gd name="connsiteY18" fmla="*/ 519237 h 655424"/>
              <a:gd name="connsiteX19" fmla="*/ 612843 w 1489622"/>
              <a:gd name="connsiteY19" fmla="*/ 504646 h 655424"/>
              <a:gd name="connsiteX20" fmla="*/ 646890 w 1489622"/>
              <a:gd name="connsiteY20" fmla="*/ 490054 h 655424"/>
              <a:gd name="connsiteX21" fmla="*/ 676073 w 1489622"/>
              <a:gd name="connsiteY21" fmla="*/ 470599 h 655424"/>
              <a:gd name="connsiteX22" fmla="*/ 705256 w 1489622"/>
              <a:gd name="connsiteY22" fmla="*/ 460871 h 655424"/>
              <a:gd name="connsiteX23" fmla="*/ 719847 w 1489622"/>
              <a:gd name="connsiteY23" fmla="*/ 456007 h 655424"/>
              <a:gd name="connsiteX24" fmla="*/ 734439 w 1489622"/>
              <a:gd name="connsiteY24" fmla="*/ 446280 h 655424"/>
              <a:gd name="connsiteX25" fmla="*/ 749030 w 1489622"/>
              <a:gd name="connsiteY25" fmla="*/ 441416 h 655424"/>
              <a:gd name="connsiteX26" fmla="*/ 763622 w 1489622"/>
              <a:gd name="connsiteY26" fmla="*/ 431688 h 655424"/>
              <a:gd name="connsiteX27" fmla="*/ 778213 w 1489622"/>
              <a:gd name="connsiteY27" fmla="*/ 417097 h 655424"/>
              <a:gd name="connsiteX28" fmla="*/ 807396 w 1489622"/>
              <a:gd name="connsiteY28" fmla="*/ 407369 h 655424"/>
              <a:gd name="connsiteX29" fmla="*/ 841443 w 1489622"/>
              <a:gd name="connsiteY29" fmla="*/ 383050 h 655424"/>
              <a:gd name="connsiteX30" fmla="*/ 856034 w 1489622"/>
              <a:gd name="connsiteY30" fmla="*/ 378186 h 655424"/>
              <a:gd name="connsiteX31" fmla="*/ 875490 w 1489622"/>
              <a:gd name="connsiteY31" fmla="*/ 363594 h 655424"/>
              <a:gd name="connsiteX32" fmla="*/ 890081 w 1489622"/>
              <a:gd name="connsiteY32" fmla="*/ 353867 h 655424"/>
              <a:gd name="connsiteX33" fmla="*/ 904673 w 1489622"/>
              <a:gd name="connsiteY33" fmla="*/ 339275 h 655424"/>
              <a:gd name="connsiteX34" fmla="*/ 924128 w 1489622"/>
              <a:gd name="connsiteY34" fmla="*/ 329548 h 655424"/>
              <a:gd name="connsiteX35" fmla="*/ 963039 w 1489622"/>
              <a:gd name="connsiteY35" fmla="*/ 305229 h 655424"/>
              <a:gd name="connsiteX36" fmla="*/ 987358 w 1489622"/>
              <a:gd name="connsiteY36" fmla="*/ 285773 h 655424"/>
              <a:gd name="connsiteX37" fmla="*/ 1001949 w 1489622"/>
              <a:gd name="connsiteY37" fmla="*/ 280909 h 655424"/>
              <a:gd name="connsiteX38" fmla="*/ 1016541 w 1489622"/>
              <a:gd name="connsiteY38" fmla="*/ 266318 h 655424"/>
              <a:gd name="connsiteX39" fmla="*/ 1050587 w 1489622"/>
              <a:gd name="connsiteY39" fmla="*/ 246863 h 655424"/>
              <a:gd name="connsiteX40" fmla="*/ 1060315 w 1489622"/>
              <a:gd name="connsiteY40" fmla="*/ 232271 h 655424"/>
              <a:gd name="connsiteX41" fmla="*/ 1113817 w 1489622"/>
              <a:gd name="connsiteY41" fmla="*/ 203088 h 655424"/>
              <a:gd name="connsiteX42" fmla="*/ 1172183 w 1489622"/>
              <a:gd name="connsiteY42" fmla="*/ 169041 h 655424"/>
              <a:gd name="connsiteX43" fmla="*/ 1172183 w 1489622"/>
              <a:gd name="connsiteY43" fmla="*/ 169041 h 655424"/>
              <a:gd name="connsiteX44" fmla="*/ 1220822 w 1489622"/>
              <a:gd name="connsiteY44" fmla="*/ 144722 h 655424"/>
              <a:gd name="connsiteX45" fmla="*/ 1235413 w 1489622"/>
              <a:gd name="connsiteY45" fmla="*/ 134994 h 655424"/>
              <a:gd name="connsiteX46" fmla="*/ 1250005 w 1489622"/>
              <a:gd name="connsiteY46" fmla="*/ 130131 h 655424"/>
              <a:gd name="connsiteX47" fmla="*/ 1279187 w 1489622"/>
              <a:gd name="connsiteY47" fmla="*/ 110675 h 655424"/>
              <a:gd name="connsiteX48" fmla="*/ 1293779 w 1489622"/>
              <a:gd name="connsiteY48" fmla="*/ 96084 h 655424"/>
              <a:gd name="connsiteX49" fmla="*/ 1308370 w 1489622"/>
              <a:gd name="connsiteY49" fmla="*/ 91220 h 655424"/>
              <a:gd name="connsiteX50" fmla="*/ 1322962 w 1489622"/>
              <a:gd name="connsiteY50" fmla="*/ 81492 h 655424"/>
              <a:gd name="connsiteX51" fmla="*/ 1337553 w 1489622"/>
              <a:gd name="connsiteY51" fmla="*/ 66901 h 655424"/>
              <a:gd name="connsiteX52" fmla="*/ 1357009 w 1489622"/>
              <a:gd name="connsiteY52" fmla="*/ 62037 h 655424"/>
              <a:gd name="connsiteX53" fmla="*/ 1405647 w 1489622"/>
              <a:gd name="connsiteY53" fmla="*/ 32854 h 655424"/>
              <a:gd name="connsiteX54" fmla="*/ 1420239 w 1489622"/>
              <a:gd name="connsiteY54" fmla="*/ 23126 h 655424"/>
              <a:gd name="connsiteX55" fmla="*/ 1468877 w 1489622"/>
              <a:gd name="connsiteY55" fmla="*/ 8535 h 655424"/>
              <a:gd name="connsiteX56" fmla="*/ 1488332 w 1489622"/>
              <a:gd name="connsiteY56" fmla="*/ 3671 h 65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489622" h="655424">
                <a:moveTo>
                  <a:pt x="0" y="655424"/>
                </a:moveTo>
                <a:lnTo>
                  <a:pt x="223736" y="650560"/>
                </a:lnTo>
                <a:cubicBezTo>
                  <a:pt x="233591" y="650181"/>
                  <a:pt x="243249" y="647631"/>
                  <a:pt x="252919" y="645697"/>
                </a:cubicBezTo>
                <a:cubicBezTo>
                  <a:pt x="271295" y="642022"/>
                  <a:pt x="282949" y="637308"/>
                  <a:pt x="301558" y="631105"/>
                </a:cubicBezTo>
                <a:cubicBezTo>
                  <a:pt x="306422" y="629484"/>
                  <a:pt x="311883" y="629085"/>
                  <a:pt x="316149" y="626241"/>
                </a:cubicBezTo>
                <a:cubicBezTo>
                  <a:pt x="321013" y="622999"/>
                  <a:pt x="325512" y="619128"/>
                  <a:pt x="330741" y="616514"/>
                </a:cubicBezTo>
                <a:cubicBezTo>
                  <a:pt x="335327" y="614221"/>
                  <a:pt x="340746" y="613943"/>
                  <a:pt x="345332" y="611650"/>
                </a:cubicBezTo>
                <a:cubicBezTo>
                  <a:pt x="350561" y="609036"/>
                  <a:pt x="354695" y="604536"/>
                  <a:pt x="359924" y="601922"/>
                </a:cubicBezTo>
                <a:cubicBezTo>
                  <a:pt x="364510" y="599629"/>
                  <a:pt x="369929" y="599351"/>
                  <a:pt x="374515" y="597058"/>
                </a:cubicBezTo>
                <a:cubicBezTo>
                  <a:pt x="379744" y="594444"/>
                  <a:pt x="383765" y="589705"/>
                  <a:pt x="389107" y="587331"/>
                </a:cubicBezTo>
                <a:cubicBezTo>
                  <a:pt x="398477" y="583167"/>
                  <a:pt x="408562" y="580846"/>
                  <a:pt x="418290" y="577603"/>
                </a:cubicBezTo>
                <a:cubicBezTo>
                  <a:pt x="423154" y="575982"/>
                  <a:pt x="428615" y="575583"/>
                  <a:pt x="432881" y="572739"/>
                </a:cubicBezTo>
                <a:cubicBezTo>
                  <a:pt x="437745" y="569497"/>
                  <a:pt x="442244" y="565626"/>
                  <a:pt x="447473" y="563012"/>
                </a:cubicBezTo>
                <a:cubicBezTo>
                  <a:pt x="459282" y="557108"/>
                  <a:pt x="474169" y="556615"/>
                  <a:pt x="486383" y="553284"/>
                </a:cubicBezTo>
                <a:cubicBezTo>
                  <a:pt x="496276" y="550586"/>
                  <a:pt x="505618" y="546043"/>
                  <a:pt x="515566" y="543556"/>
                </a:cubicBezTo>
                <a:cubicBezTo>
                  <a:pt x="522051" y="541935"/>
                  <a:pt x="528594" y="540528"/>
                  <a:pt x="535022" y="538692"/>
                </a:cubicBezTo>
                <a:cubicBezTo>
                  <a:pt x="539951" y="537284"/>
                  <a:pt x="544684" y="535237"/>
                  <a:pt x="549613" y="533829"/>
                </a:cubicBezTo>
                <a:cubicBezTo>
                  <a:pt x="556040" y="531993"/>
                  <a:pt x="562665" y="530886"/>
                  <a:pt x="569068" y="528965"/>
                </a:cubicBezTo>
                <a:cubicBezTo>
                  <a:pt x="578889" y="526018"/>
                  <a:pt x="598251" y="519237"/>
                  <a:pt x="598251" y="519237"/>
                </a:cubicBezTo>
                <a:cubicBezTo>
                  <a:pt x="603115" y="514373"/>
                  <a:pt x="607246" y="508644"/>
                  <a:pt x="612843" y="504646"/>
                </a:cubicBezTo>
                <a:cubicBezTo>
                  <a:pt x="623363" y="497132"/>
                  <a:pt x="634981" y="494024"/>
                  <a:pt x="646890" y="490054"/>
                </a:cubicBezTo>
                <a:cubicBezTo>
                  <a:pt x="656618" y="483569"/>
                  <a:pt x="664982" y="474296"/>
                  <a:pt x="676073" y="470599"/>
                </a:cubicBezTo>
                <a:lnTo>
                  <a:pt x="705256" y="460871"/>
                </a:lnTo>
                <a:cubicBezTo>
                  <a:pt x="710120" y="459250"/>
                  <a:pt x="715581" y="458851"/>
                  <a:pt x="719847" y="456007"/>
                </a:cubicBezTo>
                <a:cubicBezTo>
                  <a:pt x="724711" y="452765"/>
                  <a:pt x="729210" y="448894"/>
                  <a:pt x="734439" y="446280"/>
                </a:cubicBezTo>
                <a:cubicBezTo>
                  <a:pt x="739025" y="443987"/>
                  <a:pt x="744444" y="443709"/>
                  <a:pt x="749030" y="441416"/>
                </a:cubicBezTo>
                <a:cubicBezTo>
                  <a:pt x="754259" y="438802"/>
                  <a:pt x="759131" y="435430"/>
                  <a:pt x="763622" y="431688"/>
                </a:cubicBezTo>
                <a:cubicBezTo>
                  <a:pt x="768906" y="427285"/>
                  <a:pt x="772200" y="420437"/>
                  <a:pt x="778213" y="417097"/>
                </a:cubicBezTo>
                <a:cubicBezTo>
                  <a:pt x="787177" y="412117"/>
                  <a:pt x="807396" y="407369"/>
                  <a:pt x="807396" y="407369"/>
                </a:cubicBezTo>
                <a:cubicBezTo>
                  <a:pt x="811812" y="404057"/>
                  <a:pt x="834323" y="386610"/>
                  <a:pt x="841443" y="383050"/>
                </a:cubicBezTo>
                <a:cubicBezTo>
                  <a:pt x="846029" y="380757"/>
                  <a:pt x="851170" y="379807"/>
                  <a:pt x="856034" y="378186"/>
                </a:cubicBezTo>
                <a:cubicBezTo>
                  <a:pt x="862519" y="373322"/>
                  <a:pt x="868893" y="368306"/>
                  <a:pt x="875490" y="363594"/>
                </a:cubicBezTo>
                <a:cubicBezTo>
                  <a:pt x="880247" y="360196"/>
                  <a:pt x="885590" y="357609"/>
                  <a:pt x="890081" y="353867"/>
                </a:cubicBezTo>
                <a:cubicBezTo>
                  <a:pt x="895365" y="349463"/>
                  <a:pt x="899076" y="343273"/>
                  <a:pt x="904673" y="339275"/>
                </a:cubicBezTo>
                <a:cubicBezTo>
                  <a:pt x="910573" y="335061"/>
                  <a:pt x="918095" y="333570"/>
                  <a:pt x="924128" y="329548"/>
                </a:cubicBezTo>
                <a:cubicBezTo>
                  <a:pt x="963779" y="303114"/>
                  <a:pt x="933003" y="315239"/>
                  <a:pt x="963039" y="305229"/>
                </a:cubicBezTo>
                <a:cubicBezTo>
                  <a:pt x="971145" y="298744"/>
                  <a:pt x="978555" y="291275"/>
                  <a:pt x="987358" y="285773"/>
                </a:cubicBezTo>
                <a:cubicBezTo>
                  <a:pt x="991705" y="283056"/>
                  <a:pt x="997683" y="283753"/>
                  <a:pt x="1001949" y="280909"/>
                </a:cubicBezTo>
                <a:cubicBezTo>
                  <a:pt x="1007672" y="277094"/>
                  <a:pt x="1011318" y="270794"/>
                  <a:pt x="1016541" y="266318"/>
                </a:cubicBezTo>
                <a:cubicBezTo>
                  <a:pt x="1035281" y="250255"/>
                  <a:pt x="1031351" y="253274"/>
                  <a:pt x="1050587" y="246863"/>
                </a:cubicBezTo>
                <a:cubicBezTo>
                  <a:pt x="1053830" y="241999"/>
                  <a:pt x="1056181" y="236405"/>
                  <a:pt x="1060315" y="232271"/>
                </a:cubicBezTo>
                <a:cubicBezTo>
                  <a:pt x="1069223" y="223363"/>
                  <a:pt x="1113707" y="203170"/>
                  <a:pt x="1113817" y="203088"/>
                </a:cubicBezTo>
                <a:cubicBezTo>
                  <a:pt x="1144874" y="179797"/>
                  <a:pt x="1126022" y="192122"/>
                  <a:pt x="1172183" y="169041"/>
                </a:cubicBezTo>
                <a:lnTo>
                  <a:pt x="1172183" y="169041"/>
                </a:lnTo>
                <a:cubicBezTo>
                  <a:pt x="1206928" y="145878"/>
                  <a:pt x="1190024" y="152422"/>
                  <a:pt x="1220822" y="144722"/>
                </a:cubicBezTo>
                <a:cubicBezTo>
                  <a:pt x="1225686" y="141479"/>
                  <a:pt x="1230185" y="137608"/>
                  <a:pt x="1235413" y="134994"/>
                </a:cubicBezTo>
                <a:cubicBezTo>
                  <a:pt x="1239999" y="132701"/>
                  <a:pt x="1245523" y="132621"/>
                  <a:pt x="1250005" y="130131"/>
                </a:cubicBezTo>
                <a:cubicBezTo>
                  <a:pt x="1260225" y="124453"/>
                  <a:pt x="1269460" y="117160"/>
                  <a:pt x="1279187" y="110675"/>
                </a:cubicBezTo>
                <a:cubicBezTo>
                  <a:pt x="1284910" y="106859"/>
                  <a:pt x="1288056" y="99899"/>
                  <a:pt x="1293779" y="96084"/>
                </a:cubicBezTo>
                <a:cubicBezTo>
                  <a:pt x="1298045" y="93240"/>
                  <a:pt x="1303784" y="93513"/>
                  <a:pt x="1308370" y="91220"/>
                </a:cubicBezTo>
                <a:cubicBezTo>
                  <a:pt x="1313599" y="88606"/>
                  <a:pt x="1318471" y="85234"/>
                  <a:pt x="1322962" y="81492"/>
                </a:cubicBezTo>
                <a:cubicBezTo>
                  <a:pt x="1328246" y="77089"/>
                  <a:pt x="1331581" y="70314"/>
                  <a:pt x="1337553" y="66901"/>
                </a:cubicBezTo>
                <a:cubicBezTo>
                  <a:pt x="1343357" y="63584"/>
                  <a:pt x="1350524" y="63658"/>
                  <a:pt x="1357009" y="62037"/>
                </a:cubicBezTo>
                <a:cubicBezTo>
                  <a:pt x="1386920" y="47081"/>
                  <a:pt x="1370432" y="56330"/>
                  <a:pt x="1405647" y="32854"/>
                </a:cubicBezTo>
                <a:cubicBezTo>
                  <a:pt x="1410511" y="29611"/>
                  <a:pt x="1414693" y="24974"/>
                  <a:pt x="1420239" y="23126"/>
                </a:cubicBezTo>
                <a:cubicBezTo>
                  <a:pt x="1489622" y="0"/>
                  <a:pt x="1417402" y="23243"/>
                  <a:pt x="1468877" y="8535"/>
                </a:cubicBezTo>
                <a:cubicBezTo>
                  <a:pt x="1487694" y="3158"/>
                  <a:pt x="1477491" y="3671"/>
                  <a:pt x="1488332" y="3671"/>
                </a:cubicBezTo>
              </a:path>
            </a:pathLst>
          </a:cu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p:cNvSpPr txBox="1"/>
          <p:nvPr/>
        </p:nvSpPr>
        <p:spPr>
          <a:xfrm>
            <a:off x="4724400" y="2514600"/>
            <a:ext cx="914400" cy="369332"/>
          </a:xfrm>
          <a:prstGeom prst="rect">
            <a:avLst/>
          </a:prstGeom>
          <a:noFill/>
        </p:spPr>
        <p:txBody>
          <a:bodyPr wrap="square" rtlCol="0">
            <a:spAutoFit/>
          </a:bodyPr>
          <a:lstStyle/>
          <a:p>
            <a:r>
              <a:rPr lang="en-US" dirty="0" smtClean="0"/>
              <a:t>Cooler</a:t>
            </a:r>
            <a:endParaRPr lang="en-US" dirty="0"/>
          </a:p>
        </p:txBody>
      </p:sp>
      <p:sp>
        <p:nvSpPr>
          <p:cNvPr id="14" name="TextBox 13"/>
          <p:cNvSpPr txBox="1"/>
          <p:nvPr/>
        </p:nvSpPr>
        <p:spPr>
          <a:xfrm>
            <a:off x="1295400" y="2514600"/>
            <a:ext cx="1066800" cy="369332"/>
          </a:xfrm>
          <a:prstGeom prst="rect">
            <a:avLst/>
          </a:prstGeom>
          <a:noFill/>
        </p:spPr>
        <p:txBody>
          <a:bodyPr wrap="square" rtlCol="0">
            <a:spAutoFit/>
          </a:bodyPr>
          <a:lstStyle/>
          <a:p>
            <a:r>
              <a:rPr lang="en-US" dirty="0" smtClean="0"/>
              <a:t>Warmer</a:t>
            </a:r>
            <a:endParaRPr lang="en-US" dirty="0"/>
          </a:p>
        </p:txBody>
      </p:sp>
      <p:sp>
        <p:nvSpPr>
          <p:cNvPr id="15" name="TextBox 14"/>
          <p:cNvSpPr txBox="1"/>
          <p:nvPr/>
        </p:nvSpPr>
        <p:spPr>
          <a:xfrm>
            <a:off x="4724400" y="1143000"/>
            <a:ext cx="1066800" cy="369332"/>
          </a:xfrm>
          <a:prstGeom prst="rect">
            <a:avLst/>
          </a:prstGeom>
          <a:noFill/>
        </p:spPr>
        <p:txBody>
          <a:bodyPr wrap="square" rtlCol="0">
            <a:spAutoFit/>
          </a:bodyPr>
          <a:lstStyle/>
          <a:p>
            <a:r>
              <a:rPr lang="en-US" dirty="0" smtClean="0"/>
              <a:t>Warmer</a:t>
            </a:r>
            <a:endParaRPr lang="en-US" dirty="0"/>
          </a:p>
        </p:txBody>
      </p:sp>
      <p:sp>
        <p:nvSpPr>
          <p:cNvPr id="16" name="Freeform 15"/>
          <p:cNvSpPr/>
          <p:nvPr/>
        </p:nvSpPr>
        <p:spPr>
          <a:xfrm>
            <a:off x="5486400" y="2008909"/>
            <a:ext cx="1817507" cy="881554"/>
          </a:xfrm>
          <a:custGeom>
            <a:avLst/>
            <a:gdLst>
              <a:gd name="connsiteX0" fmla="*/ 0 w 1817507"/>
              <a:gd name="connsiteY0" fmla="*/ 0 h 881554"/>
              <a:gd name="connsiteX1" fmla="*/ 41564 w 1817507"/>
              <a:gd name="connsiteY1" fmla="*/ 13855 h 881554"/>
              <a:gd name="connsiteX2" fmla="*/ 96982 w 1817507"/>
              <a:gd name="connsiteY2" fmla="*/ 27709 h 881554"/>
              <a:gd name="connsiteX3" fmla="*/ 180109 w 1817507"/>
              <a:gd name="connsiteY3" fmla="*/ 55418 h 881554"/>
              <a:gd name="connsiteX4" fmla="*/ 221673 w 1817507"/>
              <a:gd name="connsiteY4" fmla="*/ 83127 h 881554"/>
              <a:gd name="connsiteX5" fmla="*/ 277091 w 1817507"/>
              <a:gd name="connsiteY5" fmla="*/ 96982 h 881554"/>
              <a:gd name="connsiteX6" fmla="*/ 318655 w 1817507"/>
              <a:gd name="connsiteY6" fmla="*/ 110836 h 881554"/>
              <a:gd name="connsiteX7" fmla="*/ 346364 w 1817507"/>
              <a:gd name="connsiteY7" fmla="*/ 138546 h 881554"/>
              <a:gd name="connsiteX8" fmla="*/ 387927 w 1817507"/>
              <a:gd name="connsiteY8" fmla="*/ 166255 h 881554"/>
              <a:gd name="connsiteX9" fmla="*/ 415636 w 1817507"/>
              <a:gd name="connsiteY9" fmla="*/ 207818 h 881554"/>
              <a:gd name="connsiteX10" fmla="*/ 443345 w 1817507"/>
              <a:gd name="connsiteY10" fmla="*/ 290946 h 881554"/>
              <a:gd name="connsiteX11" fmla="*/ 498764 w 1817507"/>
              <a:gd name="connsiteY11" fmla="*/ 360218 h 881554"/>
              <a:gd name="connsiteX12" fmla="*/ 554182 w 1817507"/>
              <a:gd name="connsiteY12" fmla="*/ 484909 h 881554"/>
              <a:gd name="connsiteX13" fmla="*/ 595745 w 1817507"/>
              <a:gd name="connsiteY13" fmla="*/ 568036 h 881554"/>
              <a:gd name="connsiteX14" fmla="*/ 609600 w 1817507"/>
              <a:gd name="connsiteY14" fmla="*/ 609600 h 881554"/>
              <a:gd name="connsiteX15" fmla="*/ 651164 w 1817507"/>
              <a:gd name="connsiteY15" fmla="*/ 637309 h 881554"/>
              <a:gd name="connsiteX16" fmla="*/ 692727 w 1817507"/>
              <a:gd name="connsiteY16" fmla="*/ 762000 h 881554"/>
              <a:gd name="connsiteX17" fmla="*/ 706582 w 1817507"/>
              <a:gd name="connsiteY17" fmla="*/ 803564 h 881554"/>
              <a:gd name="connsiteX18" fmla="*/ 748145 w 1817507"/>
              <a:gd name="connsiteY18" fmla="*/ 720436 h 881554"/>
              <a:gd name="connsiteX19" fmla="*/ 775855 w 1817507"/>
              <a:gd name="connsiteY19" fmla="*/ 637309 h 881554"/>
              <a:gd name="connsiteX20" fmla="*/ 817418 w 1817507"/>
              <a:gd name="connsiteY20" fmla="*/ 568036 h 881554"/>
              <a:gd name="connsiteX21" fmla="*/ 900545 w 1817507"/>
              <a:gd name="connsiteY21" fmla="*/ 554182 h 881554"/>
              <a:gd name="connsiteX22" fmla="*/ 1011382 w 1817507"/>
              <a:gd name="connsiteY22" fmla="*/ 540327 h 881554"/>
              <a:gd name="connsiteX23" fmla="*/ 1316182 w 1817507"/>
              <a:gd name="connsiteY23" fmla="*/ 554182 h 881554"/>
              <a:gd name="connsiteX24" fmla="*/ 1385455 w 1817507"/>
              <a:gd name="connsiteY24" fmla="*/ 665018 h 881554"/>
              <a:gd name="connsiteX25" fmla="*/ 1482436 w 1817507"/>
              <a:gd name="connsiteY25" fmla="*/ 775855 h 881554"/>
              <a:gd name="connsiteX26" fmla="*/ 1634836 w 1817507"/>
              <a:gd name="connsiteY26" fmla="*/ 762000 h 881554"/>
              <a:gd name="connsiteX27" fmla="*/ 1662545 w 1817507"/>
              <a:gd name="connsiteY27" fmla="*/ 720436 h 881554"/>
              <a:gd name="connsiteX28" fmla="*/ 1690255 w 1817507"/>
              <a:gd name="connsiteY28" fmla="*/ 692727 h 881554"/>
              <a:gd name="connsiteX29" fmla="*/ 1717964 w 1817507"/>
              <a:gd name="connsiteY29" fmla="*/ 651164 h 881554"/>
              <a:gd name="connsiteX30" fmla="*/ 1759527 w 1817507"/>
              <a:gd name="connsiteY30" fmla="*/ 609600 h 881554"/>
              <a:gd name="connsiteX31" fmla="*/ 1814945 w 1817507"/>
              <a:gd name="connsiteY31" fmla="*/ 512618 h 881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17507" h="881554">
                <a:moveTo>
                  <a:pt x="0" y="0"/>
                </a:moveTo>
                <a:cubicBezTo>
                  <a:pt x="13855" y="4618"/>
                  <a:pt x="27522" y="9843"/>
                  <a:pt x="41564" y="13855"/>
                </a:cubicBezTo>
                <a:cubicBezTo>
                  <a:pt x="59873" y="19086"/>
                  <a:pt x="78744" y="22238"/>
                  <a:pt x="96982" y="27709"/>
                </a:cubicBezTo>
                <a:cubicBezTo>
                  <a:pt x="124958" y="36102"/>
                  <a:pt x="180109" y="55418"/>
                  <a:pt x="180109" y="55418"/>
                </a:cubicBezTo>
                <a:cubicBezTo>
                  <a:pt x="193964" y="64654"/>
                  <a:pt x="206368" y="76568"/>
                  <a:pt x="221673" y="83127"/>
                </a:cubicBezTo>
                <a:cubicBezTo>
                  <a:pt x="239175" y="90628"/>
                  <a:pt x="258782" y="91751"/>
                  <a:pt x="277091" y="96982"/>
                </a:cubicBezTo>
                <a:cubicBezTo>
                  <a:pt x="291133" y="100994"/>
                  <a:pt x="304800" y="106218"/>
                  <a:pt x="318655" y="110836"/>
                </a:cubicBezTo>
                <a:cubicBezTo>
                  <a:pt x="327891" y="120073"/>
                  <a:pt x="336164" y="130386"/>
                  <a:pt x="346364" y="138546"/>
                </a:cubicBezTo>
                <a:cubicBezTo>
                  <a:pt x="359366" y="148948"/>
                  <a:pt x="376153" y="154481"/>
                  <a:pt x="387927" y="166255"/>
                </a:cubicBezTo>
                <a:cubicBezTo>
                  <a:pt x="399701" y="178029"/>
                  <a:pt x="408873" y="192602"/>
                  <a:pt x="415636" y="207818"/>
                </a:cubicBezTo>
                <a:cubicBezTo>
                  <a:pt x="427499" y="234509"/>
                  <a:pt x="422691" y="270293"/>
                  <a:pt x="443345" y="290946"/>
                </a:cubicBezTo>
                <a:cubicBezTo>
                  <a:pt x="482829" y="330429"/>
                  <a:pt x="463809" y="307786"/>
                  <a:pt x="498764" y="360218"/>
                </a:cubicBezTo>
                <a:cubicBezTo>
                  <a:pt x="531738" y="459142"/>
                  <a:pt x="510271" y="419043"/>
                  <a:pt x="554182" y="484909"/>
                </a:cubicBezTo>
                <a:cubicBezTo>
                  <a:pt x="589002" y="589375"/>
                  <a:pt x="542033" y="460614"/>
                  <a:pt x="595745" y="568036"/>
                </a:cubicBezTo>
                <a:cubicBezTo>
                  <a:pt x="602276" y="581098"/>
                  <a:pt x="600477" y="598196"/>
                  <a:pt x="609600" y="609600"/>
                </a:cubicBezTo>
                <a:cubicBezTo>
                  <a:pt x="620002" y="622602"/>
                  <a:pt x="637309" y="628073"/>
                  <a:pt x="651164" y="637309"/>
                </a:cubicBezTo>
                <a:lnTo>
                  <a:pt x="692727" y="762000"/>
                </a:lnTo>
                <a:lnTo>
                  <a:pt x="706582" y="803564"/>
                </a:lnTo>
                <a:cubicBezTo>
                  <a:pt x="757099" y="652005"/>
                  <a:pt x="676536" y="881554"/>
                  <a:pt x="748145" y="720436"/>
                </a:cubicBezTo>
                <a:cubicBezTo>
                  <a:pt x="760008" y="693745"/>
                  <a:pt x="766618" y="665018"/>
                  <a:pt x="775855" y="637309"/>
                </a:cubicBezTo>
                <a:cubicBezTo>
                  <a:pt x="783715" y="613729"/>
                  <a:pt x="788439" y="578903"/>
                  <a:pt x="817418" y="568036"/>
                </a:cubicBezTo>
                <a:cubicBezTo>
                  <a:pt x="843721" y="558172"/>
                  <a:pt x="872736" y="558155"/>
                  <a:pt x="900545" y="554182"/>
                </a:cubicBezTo>
                <a:cubicBezTo>
                  <a:pt x="937404" y="548916"/>
                  <a:pt x="974436" y="544945"/>
                  <a:pt x="1011382" y="540327"/>
                </a:cubicBezTo>
                <a:cubicBezTo>
                  <a:pt x="1112982" y="544945"/>
                  <a:pt x="1215202" y="542064"/>
                  <a:pt x="1316182" y="554182"/>
                </a:cubicBezTo>
                <a:cubicBezTo>
                  <a:pt x="1376387" y="561407"/>
                  <a:pt x="1362408" y="630447"/>
                  <a:pt x="1385455" y="665018"/>
                </a:cubicBezTo>
                <a:cubicBezTo>
                  <a:pt x="1450109" y="762000"/>
                  <a:pt x="1413164" y="729673"/>
                  <a:pt x="1482436" y="775855"/>
                </a:cubicBezTo>
                <a:cubicBezTo>
                  <a:pt x="1533236" y="771237"/>
                  <a:pt x="1586082" y="777001"/>
                  <a:pt x="1634836" y="762000"/>
                </a:cubicBezTo>
                <a:cubicBezTo>
                  <a:pt x="1650751" y="757103"/>
                  <a:pt x="1652143" y="733438"/>
                  <a:pt x="1662545" y="720436"/>
                </a:cubicBezTo>
                <a:cubicBezTo>
                  <a:pt x="1670705" y="710236"/>
                  <a:pt x="1682095" y="702927"/>
                  <a:pt x="1690255" y="692727"/>
                </a:cubicBezTo>
                <a:cubicBezTo>
                  <a:pt x="1700657" y="679725"/>
                  <a:pt x="1707304" y="663956"/>
                  <a:pt x="1717964" y="651164"/>
                </a:cubicBezTo>
                <a:cubicBezTo>
                  <a:pt x="1730507" y="636112"/>
                  <a:pt x="1747498" y="625066"/>
                  <a:pt x="1759527" y="609600"/>
                </a:cubicBezTo>
                <a:cubicBezTo>
                  <a:pt x="1817507" y="535054"/>
                  <a:pt x="1814945" y="558052"/>
                  <a:pt x="1814945" y="512618"/>
                </a:cubicBezTo>
              </a:path>
            </a:pathLst>
          </a:cu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1219200" y="1143000"/>
            <a:ext cx="914400" cy="369332"/>
          </a:xfrm>
          <a:prstGeom prst="rect">
            <a:avLst/>
          </a:prstGeom>
          <a:noFill/>
        </p:spPr>
        <p:txBody>
          <a:bodyPr wrap="square" rtlCol="0">
            <a:spAutoFit/>
          </a:bodyPr>
          <a:lstStyle/>
          <a:p>
            <a:r>
              <a:rPr lang="en-US" dirty="0" smtClean="0"/>
              <a:t>Cooler</a:t>
            </a:r>
            <a:endParaRPr lang="en-US" dirty="0"/>
          </a:p>
        </p:txBody>
      </p:sp>
      <p:sp>
        <p:nvSpPr>
          <p:cNvPr id="18" name="TextBox 17"/>
          <p:cNvSpPr txBox="1"/>
          <p:nvPr/>
        </p:nvSpPr>
        <p:spPr>
          <a:xfrm>
            <a:off x="457200" y="3657600"/>
            <a:ext cx="8382000" cy="2862322"/>
          </a:xfrm>
          <a:prstGeom prst="rect">
            <a:avLst/>
          </a:prstGeom>
          <a:noFill/>
        </p:spPr>
        <p:txBody>
          <a:bodyPr wrap="square" rtlCol="0">
            <a:spAutoFit/>
          </a:bodyPr>
          <a:lstStyle/>
          <a:p>
            <a:pPr algn="just">
              <a:buFont typeface="Wingdings" pitchFamily="2" charset="2"/>
              <a:buChar char="q"/>
            </a:pPr>
            <a:r>
              <a:rPr lang="en-US" sz="2400" dirty="0" smtClean="0">
                <a:latin typeface="Arial" pitchFamily="34" charset="0"/>
                <a:cs typeface="Arial" pitchFamily="34" charset="0"/>
              </a:rPr>
              <a:t> Wind blowing in the same direction of sound produces temperature gradients along the ground surface that tend to refract the sound downward</a:t>
            </a:r>
          </a:p>
          <a:p>
            <a:pPr algn="just">
              <a:buFont typeface="Wingdings" pitchFamily="2" charset="2"/>
              <a:buChar char="q"/>
            </a:pPr>
            <a:r>
              <a:rPr lang="en-US" sz="2400" dirty="0" smtClean="0">
                <a:latin typeface="Arial" pitchFamily="34" charset="0"/>
                <a:cs typeface="Arial" pitchFamily="34" charset="0"/>
              </a:rPr>
              <a:t> Wind blowing against the sound  direction produces temperature gradients near the ground surface that tend to refract the sound upward.</a:t>
            </a:r>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8077200" cy="1200329"/>
          </a:xfrm>
          <a:prstGeom prst="rect">
            <a:avLst/>
          </a:prstGeom>
          <a:noFill/>
        </p:spPr>
        <p:txBody>
          <a:bodyPr wrap="square" rtlCol="0">
            <a:spAutoFit/>
          </a:bodyPr>
          <a:lstStyle/>
          <a:p>
            <a:pPr algn="just"/>
            <a:r>
              <a:rPr lang="en-US" sz="2400" dirty="0" smtClean="0">
                <a:latin typeface="Arial" pitchFamily="34" charset="0"/>
                <a:cs typeface="Arial" pitchFamily="34" charset="0"/>
              </a:rPr>
              <a:t>Reflection from large boundary when delayed in time relative to the direct sound can highly destructive of speech intelligibility.</a:t>
            </a:r>
            <a:endParaRPr lang="en-US" sz="2400" dirty="0">
              <a:latin typeface="Arial" pitchFamily="34" charset="0"/>
              <a:cs typeface="Arial" pitchFamily="34" charset="0"/>
            </a:endParaRPr>
          </a:p>
        </p:txBody>
      </p:sp>
      <p:sp>
        <p:nvSpPr>
          <p:cNvPr id="3" name="Rectangle 2"/>
          <p:cNvSpPr/>
          <p:nvPr/>
        </p:nvSpPr>
        <p:spPr>
          <a:xfrm>
            <a:off x="1371600" y="2362200"/>
            <a:ext cx="762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ction Button: Sound 3">
            <a:hlinkClick r:id="" action="ppaction://noaction" highlightClick="1">
              <a:snd r:embed="rId3" name="applause.wav" builtIn="1"/>
            </a:hlinkClick>
          </p:cNvPr>
          <p:cNvSpPr/>
          <p:nvPr/>
        </p:nvSpPr>
        <p:spPr>
          <a:xfrm>
            <a:off x="2133600" y="3124200"/>
            <a:ext cx="457200" cy="457200"/>
          </a:xfrm>
          <a:prstGeom prst="actionButtonSou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elay 4"/>
          <p:cNvSpPr/>
          <p:nvPr/>
        </p:nvSpPr>
        <p:spPr>
          <a:xfrm>
            <a:off x="3581400" y="3124200"/>
            <a:ext cx="304800" cy="457200"/>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533400" y="3352800"/>
            <a:ext cx="495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447800" y="2819400"/>
            <a:ext cx="914400" cy="533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447800" y="2819400"/>
            <a:ext cx="2133600" cy="38100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1295400" y="3276600"/>
            <a:ext cx="1981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2591594" y="3275806"/>
            <a:ext cx="1981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447800" y="4038600"/>
            <a:ext cx="838200" cy="1588"/>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286000" y="4038600"/>
            <a:ext cx="1295400" cy="1588"/>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524000" y="3657600"/>
            <a:ext cx="685800" cy="369332"/>
          </a:xfrm>
          <a:prstGeom prst="rect">
            <a:avLst/>
          </a:prstGeom>
          <a:noFill/>
        </p:spPr>
        <p:txBody>
          <a:bodyPr wrap="square" rtlCol="0">
            <a:spAutoFit/>
          </a:bodyPr>
          <a:lstStyle/>
          <a:p>
            <a:r>
              <a:rPr lang="en-US" dirty="0" smtClean="0"/>
              <a:t>D</a:t>
            </a:r>
            <a:r>
              <a:rPr lang="en-US" baseline="-25000" dirty="0" smtClean="0"/>
              <a:t>s</a:t>
            </a:r>
            <a:endParaRPr lang="en-US" baseline="-25000" dirty="0"/>
          </a:p>
        </p:txBody>
      </p:sp>
      <p:sp>
        <p:nvSpPr>
          <p:cNvPr id="22" name="TextBox 21"/>
          <p:cNvSpPr txBox="1"/>
          <p:nvPr/>
        </p:nvSpPr>
        <p:spPr>
          <a:xfrm>
            <a:off x="2590800" y="3657600"/>
            <a:ext cx="685800" cy="369332"/>
          </a:xfrm>
          <a:prstGeom prst="rect">
            <a:avLst/>
          </a:prstGeom>
          <a:noFill/>
        </p:spPr>
        <p:txBody>
          <a:bodyPr wrap="square" rtlCol="0">
            <a:spAutoFit/>
          </a:bodyPr>
          <a:lstStyle/>
          <a:p>
            <a:r>
              <a:rPr lang="en-US" dirty="0" smtClean="0"/>
              <a:t>D</a:t>
            </a:r>
            <a:r>
              <a:rPr lang="en-US" baseline="-25000" dirty="0" smtClean="0"/>
              <a:t>m</a:t>
            </a:r>
            <a:endParaRPr lang="en-US" baseline="-25000" dirty="0"/>
          </a:p>
        </p:txBody>
      </p:sp>
      <p:sp>
        <p:nvSpPr>
          <p:cNvPr id="23" name="TextBox 22"/>
          <p:cNvSpPr txBox="1"/>
          <p:nvPr/>
        </p:nvSpPr>
        <p:spPr>
          <a:xfrm>
            <a:off x="2438400" y="2514600"/>
            <a:ext cx="1600200" cy="369332"/>
          </a:xfrm>
          <a:prstGeom prst="rect">
            <a:avLst/>
          </a:prstGeom>
          <a:noFill/>
        </p:spPr>
        <p:txBody>
          <a:bodyPr wrap="square" rtlCol="0">
            <a:spAutoFit/>
          </a:bodyPr>
          <a:lstStyle/>
          <a:p>
            <a:r>
              <a:rPr lang="en-US" dirty="0" smtClean="0"/>
              <a:t>2D</a:t>
            </a:r>
            <a:r>
              <a:rPr lang="en-US" baseline="-25000" dirty="0" smtClean="0"/>
              <a:t>m </a:t>
            </a:r>
            <a:r>
              <a:rPr lang="en-US" dirty="0" smtClean="0"/>
              <a:t>  +  D</a:t>
            </a:r>
            <a:r>
              <a:rPr lang="en-US" baseline="-25000" dirty="0" smtClean="0"/>
              <a:t>m</a:t>
            </a:r>
            <a:endParaRPr lang="en-US" baseline="-25000" dirty="0"/>
          </a:p>
        </p:txBody>
      </p:sp>
      <p:sp>
        <p:nvSpPr>
          <p:cNvPr id="25" name="TextBox 24"/>
          <p:cNvSpPr txBox="1"/>
          <p:nvPr/>
        </p:nvSpPr>
        <p:spPr>
          <a:xfrm>
            <a:off x="685800" y="4724400"/>
            <a:ext cx="3429000" cy="369332"/>
          </a:xfrm>
          <a:prstGeom prst="rect">
            <a:avLst/>
          </a:prstGeom>
          <a:noFill/>
        </p:spPr>
        <p:txBody>
          <a:bodyPr wrap="square" rtlCol="0">
            <a:spAutoFit/>
          </a:bodyPr>
          <a:lstStyle/>
          <a:p>
            <a:r>
              <a:rPr lang="en-US" dirty="0" smtClean="0"/>
              <a:t>Reflected signal relative level=</a:t>
            </a:r>
            <a:endParaRPr lang="en-US" dirty="0"/>
          </a:p>
        </p:txBody>
      </p:sp>
      <p:graphicFrame>
        <p:nvGraphicFramePr>
          <p:cNvPr id="5122" name="Object 13"/>
          <p:cNvGraphicFramePr>
            <a:graphicFrameLocks noChangeAspect="1"/>
          </p:cNvGraphicFramePr>
          <p:nvPr/>
        </p:nvGraphicFramePr>
        <p:xfrm>
          <a:off x="3733800" y="4343400"/>
          <a:ext cx="3190875" cy="914400"/>
        </p:xfrm>
        <a:graphic>
          <a:graphicData uri="http://schemas.openxmlformats.org/presentationml/2006/ole">
            <p:oleObj spid="_x0000_s5122" name="Equation" r:id="rId4" imgW="1155600" imgH="482400" progId="Equation.3">
              <p:embed/>
            </p:oleObj>
          </a:graphicData>
        </a:graphic>
      </p:graphicFrame>
      <p:graphicFrame>
        <p:nvGraphicFramePr>
          <p:cNvPr id="27" name="Object 13"/>
          <p:cNvGraphicFramePr>
            <a:graphicFrameLocks noChangeAspect="1"/>
          </p:cNvGraphicFramePr>
          <p:nvPr/>
        </p:nvGraphicFramePr>
        <p:xfrm>
          <a:off x="1219200" y="5562600"/>
          <a:ext cx="5505451" cy="847725"/>
        </p:xfrm>
        <a:graphic>
          <a:graphicData uri="http://schemas.openxmlformats.org/presentationml/2006/ole">
            <p:oleObj spid="_x0000_s5123" name="Equation" r:id="rId5" imgW="1993680" imgH="482400" progId="Equation.3">
              <p:embed/>
            </p:oleObj>
          </a:graphicData>
        </a:graphic>
      </p:graphicFrame>
      <p:sp>
        <p:nvSpPr>
          <p:cNvPr id="20" name="Rectangle 19"/>
          <p:cNvSpPr/>
          <p:nvPr/>
        </p:nvSpPr>
        <p:spPr>
          <a:xfrm>
            <a:off x="8305800" y="2438400"/>
            <a:ext cx="762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ction Button: Sound 23">
            <a:hlinkClick r:id="" action="ppaction://noaction" highlightClick="1">
              <a:snd r:embed="rId3" name="applause.wav" builtIn="1"/>
            </a:hlinkClick>
          </p:cNvPr>
          <p:cNvSpPr/>
          <p:nvPr/>
        </p:nvSpPr>
        <p:spPr>
          <a:xfrm>
            <a:off x="6172200" y="3124200"/>
            <a:ext cx="457200" cy="457200"/>
          </a:xfrm>
          <a:prstGeom prst="actionButtonSou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Delay 25"/>
          <p:cNvSpPr/>
          <p:nvPr/>
        </p:nvSpPr>
        <p:spPr>
          <a:xfrm>
            <a:off x="7620000" y="3131125"/>
            <a:ext cx="304800" cy="457200"/>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p:cNvCxnSpPr/>
          <p:nvPr/>
        </p:nvCxnSpPr>
        <p:spPr>
          <a:xfrm>
            <a:off x="4191000" y="3352800"/>
            <a:ext cx="495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5410994" y="3275806"/>
            <a:ext cx="1981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6630194" y="3275806"/>
            <a:ext cx="1981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705600" y="3657600"/>
            <a:ext cx="685800" cy="369332"/>
          </a:xfrm>
          <a:prstGeom prst="rect">
            <a:avLst/>
          </a:prstGeom>
          <a:noFill/>
        </p:spPr>
        <p:txBody>
          <a:bodyPr wrap="square" rtlCol="0">
            <a:spAutoFit/>
          </a:bodyPr>
          <a:lstStyle/>
          <a:p>
            <a:r>
              <a:rPr lang="en-US" dirty="0" smtClean="0"/>
              <a:t>D</a:t>
            </a:r>
            <a:r>
              <a:rPr lang="en-US" baseline="-25000" dirty="0" smtClean="0"/>
              <a:t>m</a:t>
            </a:r>
            <a:endParaRPr lang="en-US" baseline="-25000" dirty="0"/>
          </a:p>
        </p:txBody>
      </p:sp>
      <p:cxnSp>
        <p:nvCxnSpPr>
          <p:cNvPr id="32" name="Straight Connector 31"/>
          <p:cNvCxnSpPr/>
          <p:nvPr/>
        </p:nvCxnSpPr>
        <p:spPr>
          <a:xfrm>
            <a:off x="6400800" y="4114800"/>
            <a:ext cx="1219200" cy="1588"/>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543800" y="4114800"/>
            <a:ext cx="685800" cy="1588"/>
          </a:xfrm>
          <a:prstGeom prst="line">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620000" y="3657600"/>
            <a:ext cx="685800" cy="369332"/>
          </a:xfrm>
          <a:prstGeom prst="rect">
            <a:avLst/>
          </a:prstGeom>
          <a:noFill/>
        </p:spPr>
        <p:txBody>
          <a:bodyPr wrap="square" rtlCol="0">
            <a:spAutoFit/>
          </a:bodyPr>
          <a:lstStyle/>
          <a:p>
            <a:r>
              <a:rPr lang="en-US" dirty="0" err="1" smtClean="0"/>
              <a:t>D</a:t>
            </a:r>
            <a:r>
              <a:rPr lang="en-US" baseline="-25000" dirty="0" err="1" smtClean="0"/>
              <a:t>ms</a:t>
            </a:r>
            <a:endParaRPr lang="en-US" baseline="-25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381000"/>
            <a:ext cx="2502608" cy="523220"/>
          </a:xfrm>
          <a:prstGeom prst="rect">
            <a:avLst/>
          </a:prstGeom>
        </p:spPr>
        <p:txBody>
          <a:bodyPr wrap="none">
            <a:spAutoFit/>
          </a:bodyPr>
          <a:lstStyle/>
          <a:p>
            <a:pPr>
              <a:buFont typeface="Wingdings" pitchFamily="2" charset="2"/>
              <a:buChar char="q"/>
            </a:pPr>
            <a:r>
              <a:rPr lang="en-US" sz="2800" b="1" dirty="0" smtClean="0">
                <a:latin typeface="Arial" pitchFamily="34" charset="0"/>
                <a:cs typeface="Arial" pitchFamily="34" charset="0"/>
              </a:rPr>
              <a:t> Free Fields</a:t>
            </a:r>
            <a:endParaRPr lang="en-US" sz="2800" b="1" dirty="0">
              <a:latin typeface="Arial" pitchFamily="34" charset="0"/>
              <a:cs typeface="Arial" pitchFamily="34" charset="0"/>
            </a:endParaRPr>
          </a:p>
        </p:txBody>
      </p:sp>
      <p:sp>
        <p:nvSpPr>
          <p:cNvPr id="3" name="TextBox 2"/>
          <p:cNvSpPr txBox="1"/>
          <p:nvPr/>
        </p:nvSpPr>
        <p:spPr>
          <a:xfrm>
            <a:off x="304800" y="914400"/>
            <a:ext cx="8610600" cy="3046988"/>
          </a:xfrm>
          <a:prstGeom prst="rect">
            <a:avLst/>
          </a:prstGeom>
          <a:noFill/>
        </p:spPr>
        <p:txBody>
          <a:bodyPr wrap="square" rtlCol="0">
            <a:spAutoFit/>
          </a:bodyPr>
          <a:lstStyle/>
          <a:p>
            <a:pPr algn="just"/>
            <a:r>
              <a:rPr lang="en-US" sz="2400" dirty="0" smtClean="0">
                <a:latin typeface="Arial" pitchFamily="34" charset="0"/>
                <a:cs typeface="Arial" pitchFamily="34" charset="0"/>
              </a:rPr>
              <a:t>A sound field is said to be a free field if it is uniform, free of boundaries, and is undisturbed by other sources of sound. In practice, it is a field in which the effects of the boundaries are negligible over the region of interest. The flow of sound energy is in one direction only. Anechoic chambers and well-above-the-ground outdoors are free fields.</a:t>
            </a:r>
          </a:p>
          <a:p>
            <a:pPr algn="just"/>
            <a:r>
              <a:rPr lang="en-US" sz="2400" dirty="0" smtClean="0"/>
              <a:t>The direct sound level from a sound source in a free field is labeled </a:t>
            </a:r>
            <a:r>
              <a:rPr lang="en-US" sz="2400" i="1" dirty="0" smtClean="0"/>
              <a:t>L</a:t>
            </a:r>
            <a:r>
              <a:rPr lang="en-US" sz="2400" i="1" baseline="-25000" dirty="0" smtClean="0"/>
              <a:t>D</a:t>
            </a:r>
            <a:endParaRPr lang="en-US" sz="2400" baseline="-25000" dirty="0">
              <a:latin typeface="Arial" pitchFamily="34" charset="0"/>
              <a:cs typeface="Arial" pitchFamily="34" charset="0"/>
            </a:endParaRPr>
          </a:p>
        </p:txBody>
      </p:sp>
      <p:sp>
        <p:nvSpPr>
          <p:cNvPr id="4" name="Rectangle 3"/>
          <p:cNvSpPr/>
          <p:nvPr/>
        </p:nvSpPr>
        <p:spPr>
          <a:xfrm>
            <a:off x="381000" y="3810000"/>
            <a:ext cx="5402441" cy="523220"/>
          </a:xfrm>
          <a:prstGeom prst="rect">
            <a:avLst/>
          </a:prstGeom>
        </p:spPr>
        <p:txBody>
          <a:bodyPr wrap="none">
            <a:spAutoFit/>
          </a:bodyPr>
          <a:lstStyle/>
          <a:p>
            <a:pPr>
              <a:buFont typeface="Wingdings" pitchFamily="2" charset="2"/>
              <a:buChar char="q"/>
            </a:pPr>
            <a:r>
              <a:rPr lang="en-US" sz="2800" b="1" dirty="0" smtClean="0">
                <a:latin typeface="Arial" pitchFamily="34" charset="0"/>
                <a:cs typeface="Arial" pitchFamily="34" charset="0"/>
              </a:rPr>
              <a:t> Diffuse (Reverberant) Fields</a:t>
            </a:r>
            <a:endParaRPr lang="en-US" sz="2800" b="1" dirty="0">
              <a:latin typeface="Arial" pitchFamily="34" charset="0"/>
              <a:cs typeface="Arial" pitchFamily="34" charset="0"/>
            </a:endParaRPr>
          </a:p>
        </p:txBody>
      </p:sp>
      <p:sp>
        <p:nvSpPr>
          <p:cNvPr id="5" name="TextBox 4"/>
          <p:cNvSpPr txBox="1"/>
          <p:nvPr/>
        </p:nvSpPr>
        <p:spPr>
          <a:xfrm>
            <a:off x="609600" y="4267200"/>
            <a:ext cx="8153400" cy="2308324"/>
          </a:xfrm>
          <a:prstGeom prst="rect">
            <a:avLst/>
          </a:prstGeom>
          <a:noFill/>
        </p:spPr>
        <p:txBody>
          <a:bodyPr wrap="square" rtlCol="0">
            <a:spAutoFit/>
          </a:bodyPr>
          <a:lstStyle/>
          <a:p>
            <a:pPr algn="just"/>
            <a:r>
              <a:rPr lang="en-US" sz="2400" dirty="0">
                <a:latin typeface="Arial" pitchFamily="34" charset="0"/>
                <a:cs typeface="Arial" pitchFamily="34" charset="0"/>
              </a:rPr>
              <a:t>A diffuse or reverberant sound field is one in which the time average of the mean square sound pressure is the same everywhere and the flow of energy in all directions is equally probable. This requires an enclosed space with essentially no acoustic absorption</a:t>
            </a:r>
            <a:r>
              <a:rPr lang="en-US" sz="2400" dirty="0" smtClean="0">
                <a:latin typeface="Arial" pitchFamily="34" charset="0"/>
                <a:cs typeface="Arial" pitchFamily="34" charset="0"/>
              </a:rPr>
              <a:t>.</a:t>
            </a:r>
          </a:p>
          <a:p>
            <a:pPr algn="just"/>
            <a:r>
              <a:rPr lang="en-US" sz="2400" dirty="0" smtClean="0"/>
              <a:t>The reverberant sound level is labeled </a:t>
            </a:r>
            <a:r>
              <a:rPr lang="en-US" sz="2400" i="1" dirty="0" smtClean="0"/>
              <a:t>L</a:t>
            </a:r>
            <a:r>
              <a:rPr lang="en-US" sz="2400" i="1" baseline="-25000" dirty="0" smtClean="0"/>
              <a:t>R</a:t>
            </a:r>
            <a:r>
              <a:rPr lang="en-US" sz="2400" dirty="0" smtClean="0"/>
              <a:t>. </a:t>
            </a:r>
            <a:endParaRPr lang="en-US" sz="2400" dirty="0">
              <a:latin typeface="Arial" pitchFamily="34" charset="0"/>
              <a:cs typeface="Arial" pitchFamily="34" charset="0"/>
            </a:endParaRPr>
          </a:p>
        </p:txBody>
      </p:sp>
      <p:sp>
        <p:nvSpPr>
          <p:cNvPr id="6" name="TextBox 5"/>
          <p:cNvSpPr txBox="1"/>
          <p:nvPr/>
        </p:nvSpPr>
        <p:spPr>
          <a:xfrm>
            <a:off x="3733800" y="0"/>
            <a:ext cx="3276600" cy="523220"/>
          </a:xfrm>
          <a:prstGeom prst="rect">
            <a:avLst/>
          </a:prstGeom>
          <a:noFill/>
        </p:spPr>
        <p:txBody>
          <a:bodyPr wrap="square" rtlCol="0">
            <a:spAutoFit/>
          </a:bodyPr>
          <a:lstStyle/>
          <a:p>
            <a:r>
              <a:rPr lang="en-US" sz="2800" b="1" dirty="0" smtClean="0">
                <a:solidFill>
                  <a:schemeClr val="tx2"/>
                </a:solidFill>
                <a:latin typeface="Arial" pitchFamily="34" charset="0"/>
                <a:cs typeface="Arial" pitchFamily="34" charset="0"/>
              </a:rPr>
              <a:t>Sound Field</a:t>
            </a:r>
            <a:endParaRPr lang="en-US" sz="2800" b="1" dirty="0">
              <a:solidFill>
                <a:schemeClr val="tx2"/>
              </a:solidFill>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1321</TotalTime>
  <Words>683</Words>
  <Application>Microsoft Office PowerPoint</Application>
  <PresentationFormat>On-screen Show (4:3)</PresentationFormat>
  <Paragraphs>56</Paragraphs>
  <Slides>15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Office Theme</vt:lpstr>
      <vt:lpstr>Equation</vt:lpstr>
      <vt:lpstr>The Acoustic Environment </vt:lpstr>
      <vt:lpstr>Factors effecting Acoustic Environment </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Acoustic Environment</dc:title>
  <dc:creator>user</dc:creator>
  <cp:lastModifiedBy>CET--04</cp:lastModifiedBy>
  <cp:revision>79</cp:revision>
  <dcterms:created xsi:type="dcterms:W3CDTF">2013-02-27T15:18:10Z</dcterms:created>
  <dcterms:modified xsi:type="dcterms:W3CDTF">2023-03-01T04:54:45Z</dcterms:modified>
</cp:coreProperties>
</file>