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6" r:id="rId12"/>
    <p:sldId id="265" r:id="rId13"/>
    <p:sldId id="267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190" autoAdjust="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56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38.wmf"/><Relationship Id="rId1" Type="http://schemas.openxmlformats.org/officeDocument/2006/relationships/image" Target="../media/image58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4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22105-4B84-4615-A740-941DED8B576E}" type="datetimeFigureOut">
              <a:rPr lang="en-US" smtClean="0"/>
              <a:pPr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316C-AEB4-47DA-97CC-73038E1F9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image" Target="../media/image42.gif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gi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2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Transduction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irf.com/technical-info/images/30206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219200"/>
            <a:ext cx="2514600" cy="205740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3810000" y="1600200"/>
            <a:ext cx="2286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762000" y="126417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15418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18288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EB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99880" y="9144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ms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105400" y="1293812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81800" y="1295400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69110" y="3139190"/>
            <a:ext cx="2514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9" idx="0"/>
          </p:cNvCxnSpPr>
          <p:nvPr/>
        </p:nvCxnSpPr>
        <p:spPr>
          <a:xfrm rot="5400000">
            <a:off x="1714500" y="15621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677194" y="2818606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 flipH="1" flipV="1">
            <a:off x="4038600" y="22098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 flipH="1" flipV="1">
            <a:off x="6706394" y="22090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4800600" y="1752600"/>
          <a:ext cx="574675" cy="401638"/>
        </p:xfrm>
        <a:graphic>
          <a:graphicData uri="http://schemas.openxmlformats.org/presentationml/2006/ole">
            <p:oleObj spid="_x0000_s7171" name="Equation" r:id="rId4" imgW="228600" imgH="203040" progId="Equation.3">
              <p:embed/>
            </p:oleObj>
          </a:graphicData>
        </a:graphic>
      </p:graphicFrame>
      <p:graphicFrame>
        <p:nvGraphicFramePr>
          <p:cNvPr id="30" name="Object 4"/>
          <p:cNvGraphicFramePr>
            <a:graphicFrameLocks noChangeAspect="1"/>
          </p:cNvGraphicFramePr>
          <p:nvPr/>
        </p:nvGraphicFramePr>
        <p:xfrm>
          <a:off x="3657600" y="838200"/>
          <a:ext cx="669925" cy="401638"/>
        </p:xfrm>
        <a:graphic>
          <a:graphicData uri="http://schemas.openxmlformats.org/presentationml/2006/ole">
            <p:oleObj spid="_x0000_s7172" name="Equation" r:id="rId5" imgW="266400" imgH="203040" progId="Equation.3">
              <p:embed/>
            </p:oleObj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2714625" y="1371600"/>
          <a:ext cx="479425" cy="401638"/>
        </p:xfrm>
        <a:graphic>
          <a:graphicData uri="http://schemas.openxmlformats.org/presentationml/2006/ole">
            <p:oleObj spid="_x0000_s7173" name="Equation" r:id="rId6" imgW="190440" imgH="203040" progId="Equation.3">
              <p:embed/>
            </p:oleObj>
          </a:graphicData>
        </a:graphic>
      </p:graphicFrame>
      <p:cxnSp>
        <p:nvCxnSpPr>
          <p:cNvPr id="33" name="Straight Arrow Connector 32"/>
          <p:cNvCxnSpPr/>
          <p:nvPr/>
        </p:nvCxnSpPr>
        <p:spPr>
          <a:xfrm>
            <a:off x="838200" y="1524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2667000" y="1828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4"/>
          <p:cNvGraphicFramePr>
            <a:graphicFrameLocks noChangeAspect="1"/>
          </p:cNvGraphicFramePr>
          <p:nvPr/>
        </p:nvGraphicFramePr>
        <p:xfrm>
          <a:off x="628650" y="1930400"/>
          <a:ext cx="382588" cy="350838"/>
        </p:xfrm>
        <a:graphic>
          <a:graphicData uri="http://schemas.openxmlformats.org/presentationml/2006/ole">
            <p:oleObj spid="_x0000_s7174" name="Equation" r:id="rId7" imgW="152280" imgH="177480" progId="Equation.3">
              <p:embed/>
            </p:oleObj>
          </a:graphicData>
        </a:graphic>
      </p:graphicFrame>
      <p:graphicFrame>
        <p:nvGraphicFramePr>
          <p:cNvPr id="37" name="Object 4"/>
          <p:cNvGraphicFramePr>
            <a:graphicFrameLocks noChangeAspect="1"/>
          </p:cNvGraphicFramePr>
          <p:nvPr/>
        </p:nvGraphicFramePr>
        <p:xfrm>
          <a:off x="7546975" y="1941513"/>
          <a:ext cx="415925" cy="327025"/>
        </p:xfrm>
        <a:graphic>
          <a:graphicData uri="http://schemas.openxmlformats.org/presentationml/2006/ole">
            <p:oleObj spid="_x0000_s7175" name="Equation" r:id="rId8" imgW="164880" imgH="164880" progId="Equation.3">
              <p:embed/>
            </p:oleObj>
          </a:graphicData>
        </a:graphic>
      </p:graphicFrame>
      <p:sp>
        <p:nvSpPr>
          <p:cNvPr id="38" name="Rectangle 37"/>
          <p:cNvSpPr/>
          <p:nvPr/>
        </p:nvSpPr>
        <p:spPr>
          <a:xfrm>
            <a:off x="3581400" y="44958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EB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562600" y="38100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Straight Connector 40"/>
          <p:cNvCxnSpPr>
            <a:endCxn id="39" idx="1"/>
          </p:cNvCxnSpPr>
          <p:nvPr/>
        </p:nvCxnSpPr>
        <p:spPr>
          <a:xfrm flipV="1">
            <a:off x="1143000" y="4152900"/>
            <a:ext cx="44196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143000" y="5715000"/>
            <a:ext cx="70104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38" idx="0"/>
          </p:cNvCxnSpPr>
          <p:nvPr/>
        </p:nvCxnSpPr>
        <p:spPr>
          <a:xfrm rot="5400000">
            <a:off x="3886200" y="4343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772694" y="5447506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6477000" y="4038600"/>
            <a:ext cx="17526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4"/>
          <p:cNvGraphicFramePr>
            <a:graphicFrameLocks noChangeAspect="1"/>
          </p:cNvGraphicFramePr>
          <p:nvPr/>
        </p:nvGraphicFramePr>
        <p:xfrm>
          <a:off x="5638800" y="3925888"/>
          <a:ext cx="609600" cy="476250"/>
        </p:xfrm>
        <a:graphic>
          <a:graphicData uri="http://schemas.openxmlformats.org/presentationml/2006/ole">
            <p:oleObj spid="_x0000_s7176" name="Equation" r:id="rId9" imgW="482400" imgH="241200" progId="Equation.3">
              <p:embed/>
            </p:oleObj>
          </a:graphicData>
        </a:graphic>
      </p:graphicFrame>
      <p:graphicFrame>
        <p:nvGraphicFramePr>
          <p:cNvPr id="54" name="Object 4"/>
          <p:cNvGraphicFramePr>
            <a:graphicFrameLocks noChangeAspect="1"/>
          </p:cNvGraphicFramePr>
          <p:nvPr/>
        </p:nvGraphicFramePr>
        <p:xfrm>
          <a:off x="1066800" y="4724400"/>
          <a:ext cx="382588" cy="350838"/>
        </p:xfrm>
        <a:graphic>
          <a:graphicData uri="http://schemas.openxmlformats.org/presentationml/2006/ole">
            <p:oleObj spid="_x0000_s7177" name="Equation" r:id="rId10" imgW="152280" imgH="177480" progId="Equation.3">
              <p:embed/>
            </p:oleObj>
          </a:graphicData>
        </a:graphic>
      </p:graphicFrame>
      <p:graphicFrame>
        <p:nvGraphicFramePr>
          <p:cNvPr id="55" name="Object 4"/>
          <p:cNvGraphicFramePr>
            <a:graphicFrameLocks noChangeAspect="1"/>
          </p:cNvGraphicFramePr>
          <p:nvPr/>
        </p:nvGraphicFramePr>
        <p:xfrm>
          <a:off x="7564438" y="4611688"/>
          <a:ext cx="831850" cy="401637"/>
        </p:xfrm>
        <a:graphic>
          <a:graphicData uri="http://schemas.openxmlformats.org/presentationml/2006/ole">
            <p:oleObj spid="_x0000_s7178" name="Equation" r:id="rId11" imgW="330120" imgH="203040" progId="Equation.3">
              <p:embed/>
            </p:oleObj>
          </a:graphicData>
        </a:graphic>
      </p:graphicFrame>
      <p:graphicFrame>
        <p:nvGraphicFramePr>
          <p:cNvPr id="56" name="Object 4"/>
          <p:cNvGraphicFramePr>
            <a:graphicFrameLocks noChangeAspect="1"/>
          </p:cNvGraphicFramePr>
          <p:nvPr/>
        </p:nvGraphicFramePr>
        <p:xfrm>
          <a:off x="2241550" y="4389438"/>
          <a:ext cx="319088" cy="411162"/>
        </p:xfrm>
        <a:graphic>
          <a:graphicData uri="http://schemas.openxmlformats.org/presentationml/2006/ole">
            <p:oleObj spid="_x0000_s7179" name="Equation" r:id="rId12" imgW="126720" imgH="164880" progId="Equation.3">
              <p:embed/>
            </p:oleObj>
          </a:graphicData>
        </a:graphic>
      </p:graphicFrame>
      <p:graphicFrame>
        <p:nvGraphicFramePr>
          <p:cNvPr id="57" name="Object 4"/>
          <p:cNvGraphicFramePr>
            <a:graphicFrameLocks noChangeAspect="1"/>
          </p:cNvGraphicFramePr>
          <p:nvPr/>
        </p:nvGraphicFramePr>
        <p:xfrm>
          <a:off x="4873625" y="4295775"/>
          <a:ext cx="479425" cy="506413"/>
        </p:xfrm>
        <a:graphic>
          <a:graphicData uri="http://schemas.openxmlformats.org/presentationml/2006/ole">
            <p:oleObj spid="_x0000_s7180" name="Equation" r:id="rId13" imgW="190440" imgH="20304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4384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Crystal, ceramic and Electrostatic transducer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4200" y="45720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5000" y="2286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Antireciprocal Transducer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362200" y="1066800"/>
          <a:ext cx="2455863" cy="423863"/>
        </p:xfrm>
        <a:graphic>
          <a:graphicData uri="http://schemas.openxmlformats.org/presentationml/2006/ole">
            <p:oleObj spid="_x0000_s22530" name="Equation" r:id="rId3" imgW="977760" imgH="215640" progId="Equation.3">
              <p:embed/>
            </p:oleObj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393950" y="1752600"/>
          <a:ext cx="2679700" cy="450850"/>
        </p:xfrm>
        <a:graphic>
          <a:graphicData uri="http://schemas.openxmlformats.org/presentationml/2006/ole">
            <p:oleObj spid="_x0000_s22531" name="Equation" r:id="rId4" imgW="1066680" imgH="228600" progId="Equation.3">
              <p:embed/>
            </p:oleObj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5448300" y="762000"/>
          <a:ext cx="2455863" cy="685800"/>
        </p:xfrm>
        <a:graphic>
          <a:graphicData uri="http://schemas.openxmlformats.org/presentationml/2006/ole">
            <p:oleObj spid="_x0000_s22532" name="Equation" r:id="rId5" imgW="977760" imgH="228600" progId="Equation.3">
              <p:embed/>
            </p:oleObj>
          </a:graphicData>
        </a:graphic>
      </p:graphicFrame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2209800" y="2286000"/>
          <a:ext cx="3159125" cy="477838"/>
        </p:xfrm>
        <a:graphic>
          <a:graphicData uri="http://schemas.openxmlformats.org/presentationml/2006/ole">
            <p:oleObj spid="_x0000_s22533" name="Equation" r:id="rId6" imgW="1257120" imgH="241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28956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Transformation factor  is either real or complex and constant for more frequency of interest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1219200"/>
            <a:ext cx="1981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4648200" y="21336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648200" y="14478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676400" y="14478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76400" y="21336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91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152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91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000" y="152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1600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5334000" y="1600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67000" y="2743200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Mechanical Dual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305050" y="3570288"/>
          <a:ext cx="3028950" cy="447675"/>
        </p:xfrm>
        <a:graphic>
          <a:graphicData uri="http://schemas.openxmlformats.org/presentationml/2006/ole">
            <p:oleObj spid="_x0000_s23554" name="Equation" r:id="rId3" imgW="1206360" imgH="228600" progId="Equation.3">
              <p:embed/>
            </p:oleObj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19325" y="4191000"/>
          <a:ext cx="2967038" cy="450850"/>
        </p:xfrm>
        <a:graphic>
          <a:graphicData uri="http://schemas.openxmlformats.org/presentationml/2006/ole">
            <p:oleObj spid="_x0000_s23555" name="Equation" r:id="rId4" imgW="1180800" imgH="228600" progId="Equation.3">
              <p:embed/>
            </p:oleObj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11425" y="5016500"/>
          <a:ext cx="1882775" cy="452438"/>
        </p:xfrm>
        <a:graphic>
          <a:graphicData uri="http://schemas.openxmlformats.org/presentationml/2006/ole">
            <p:oleObj spid="_x0000_s23556" name="Equation" r:id="rId5" imgW="749160" imgH="228600" progId="Equation.3">
              <p:embed/>
            </p:oleObj>
          </a:graphicData>
        </a:graphic>
      </p:graphicFrame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5946775" y="3962400"/>
          <a:ext cx="2681288" cy="1006475"/>
        </p:xfrm>
        <a:graphic>
          <a:graphicData uri="http://schemas.openxmlformats.org/presentationml/2006/ole">
            <p:oleObj spid="_x0000_s23558" name="Equation" r:id="rId6" imgW="1066680" imgH="507960" progId="Equation.3">
              <p:embed/>
            </p:oleObj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9912" y="533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81112" y="533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8512" y="5334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43512" y="533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76712" y="1676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3" idx="1"/>
          </p:cNvCxnSpPr>
          <p:nvPr/>
        </p:nvCxnSpPr>
        <p:spPr>
          <a:xfrm>
            <a:off x="442912" y="91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81512" y="91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52712" y="91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538912" y="914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rot="5400000">
            <a:off x="4481512" y="1295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900112" y="2743200"/>
            <a:ext cx="792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8139112" y="914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</p:cNvCxnSpPr>
          <p:nvPr/>
        </p:nvCxnSpPr>
        <p:spPr>
          <a:xfrm rot="5400000">
            <a:off x="4672012" y="2628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184525" y="595313"/>
          <a:ext cx="1228725" cy="552450"/>
        </p:xfrm>
        <a:graphic>
          <a:graphicData uri="http://schemas.openxmlformats.org/presentationml/2006/ole">
            <p:oleObj spid="_x0000_s24578" name="Equation" r:id="rId3" imgW="507960" imgH="228600" progId="Equation.3">
              <p:embed/>
            </p:oleObj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709737" y="685800"/>
          <a:ext cx="644525" cy="522288"/>
        </p:xfrm>
        <a:graphic>
          <a:graphicData uri="http://schemas.openxmlformats.org/presentationml/2006/ole">
            <p:oleObj spid="_x0000_s24579" name="Equation" r:id="rId4" imgW="266400" imgH="215640" progId="Equation.3">
              <p:embed/>
            </p:oleObj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7362825" y="669925"/>
          <a:ext cx="614362" cy="554038"/>
        </p:xfrm>
        <a:graphic>
          <a:graphicData uri="http://schemas.openxmlformats.org/presentationml/2006/ole">
            <p:oleObj spid="_x0000_s24580" name="Equation" r:id="rId5" imgW="253800" imgH="228600" progId="Equation.3">
              <p:embed/>
            </p:oleObj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4375150" y="1814513"/>
          <a:ext cx="954088" cy="552450"/>
        </p:xfrm>
        <a:graphic>
          <a:graphicData uri="http://schemas.openxmlformats.org/presentationml/2006/ole">
            <p:oleObj spid="_x0000_s24582" name="Equation" r:id="rId6" imgW="393480" imgH="2286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553200" y="1371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986712" y="1600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23912" y="1828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890712" y="1828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6386512" y="1752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24112" y="1371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5334000" y="609600"/>
          <a:ext cx="1228725" cy="552450"/>
        </p:xfrm>
        <a:graphic>
          <a:graphicData uri="http://schemas.openxmlformats.org/presentationml/2006/ole">
            <p:oleObj spid="_x0000_s24583" name="Equation" r:id="rId7" imgW="507960" imgH="228600" progId="Equation.3">
              <p:embed/>
            </p:oleObj>
          </a:graphicData>
        </a:graphic>
      </p:graphicFrame>
      <p:pic>
        <p:nvPicPr>
          <p:cNvPr id="27" name="Picture 2" descr="http://www.irf.com/technical-info/images/30206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71800" y="3733800"/>
            <a:ext cx="2514600" cy="2057400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3962400" y="4114800"/>
            <a:ext cx="2286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32" idx="1"/>
          </p:cNvCxnSpPr>
          <p:nvPr/>
        </p:nvCxnSpPr>
        <p:spPr>
          <a:xfrm flipV="1">
            <a:off x="914400" y="3771900"/>
            <a:ext cx="914400" cy="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90600" y="5668780"/>
            <a:ext cx="2286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28800" y="34290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</a:t>
            </a:r>
            <a:r>
              <a:rPr lang="en-US" sz="2400" baseline="-25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EB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5257800" y="3733800"/>
            <a:ext cx="2895600" cy="324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21510" y="5653790"/>
            <a:ext cx="2514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211094" y="3999706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249194" y="5333206"/>
            <a:ext cx="60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 flipH="1" flipV="1">
            <a:off x="6858794" y="47236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Object 4"/>
          <p:cNvGraphicFramePr>
            <a:graphicFrameLocks noChangeAspect="1"/>
          </p:cNvGraphicFramePr>
          <p:nvPr/>
        </p:nvGraphicFramePr>
        <p:xfrm>
          <a:off x="4873625" y="4254500"/>
          <a:ext cx="733425" cy="427038"/>
        </p:xfrm>
        <a:graphic>
          <a:graphicData uri="http://schemas.openxmlformats.org/presentationml/2006/ole">
            <p:oleObj spid="_x0000_s24584" name="Equation" r:id="rId9" imgW="291960" imgH="215640" progId="Equation.3">
              <p:embed/>
            </p:oleObj>
          </a:graphicData>
        </a:graphic>
      </p:graphicFrame>
      <p:graphicFrame>
        <p:nvGraphicFramePr>
          <p:cNvPr id="41" name="Object 4"/>
          <p:cNvGraphicFramePr>
            <a:graphicFrameLocks noChangeAspect="1"/>
          </p:cNvGraphicFramePr>
          <p:nvPr/>
        </p:nvGraphicFramePr>
        <p:xfrm>
          <a:off x="3698875" y="3340100"/>
          <a:ext cx="893763" cy="427038"/>
        </p:xfrm>
        <a:graphic>
          <a:graphicData uri="http://schemas.openxmlformats.org/presentationml/2006/ole">
            <p:oleObj spid="_x0000_s24585" name="Equation" r:id="rId10" imgW="355320" imgH="215640" progId="Equation.3">
              <p:embed/>
            </p:oleObj>
          </a:graphicData>
        </a:graphic>
      </p:graphicFrame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2667000" y="4267200"/>
          <a:ext cx="735013" cy="427038"/>
        </p:xfrm>
        <a:graphic>
          <a:graphicData uri="http://schemas.openxmlformats.org/presentationml/2006/ole">
            <p:oleObj spid="_x0000_s24586" name="Equation" r:id="rId11" imgW="291960" imgH="215640" progId="Equation.3">
              <p:embed/>
            </p:oleObj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990600" y="4038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"/>
          <p:cNvGraphicFramePr>
            <a:graphicFrameLocks noChangeAspect="1"/>
          </p:cNvGraphicFramePr>
          <p:nvPr/>
        </p:nvGraphicFramePr>
        <p:xfrm>
          <a:off x="781050" y="4445000"/>
          <a:ext cx="382588" cy="350838"/>
        </p:xfrm>
        <a:graphic>
          <a:graphicData uri="http://schemas.openxmlformats.org/presentationml/2006/ole">
            <p:oleObj spid="_x0000_s24587" name="Equation" r:id="rId12" imgW="152280" imgH="177480" progId="Equation.3">
              <p:embed/>
            </p:oleObj>
          </a:graphicData>
        </a:graphic>
      </p:graphicFrame>
      <p:graphicFrame>
        <p:nvGraphicFramePr>
          <p:cNvPr id="46" name="Object 4"/>
          <p:cNvGraphicFramePr>
            <a:graphicFrameLocks noChangeAspect="1"/>
          </p:cNvGraphicFramePr>
          <p:nvPr/>
        </p:nvGraphicFramePr>
        <p:xfrm>
          <a:off x="7747000" y="4481513"/>
          <a:ext cx="319088" cy="276225"/>
        </p:xfrm>
        <a:graphic>
          <a:graphicData uri="http://schemas.openxmlformats.org/presentationml/2006/ole">
            <p:oleObj spid="_x0000_s24588" name="Equation" r:id="rId13" imgW="126720" imgH="139680" progId="Equation.3">
              <p:embed/>
            </p:oleObj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rot="5400000" flipH="1" flipV="1">
            <a:off x="2667794" y="4647406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2743200" y="3778770"/>
            <a:ext cx="914400" cy="68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172200" y="43434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n-US" sz="2400" baseline="-25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</a:t>
            </a:r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5105400" y="40386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600200" y="41910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9775" y="2486025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676400"/>
            <a:ext cx="914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41375" y="3705225"/>
            <a:ext cx="7010400" cy="381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2" idx="0"/>
          </p:cNvCxnSpPr>
          <p:nvPr/>
        </p:nvCxnSpPr>
        <p:spPr>
          <a:xfrm rot="16200000" flipH="1">
            <a:off x="3521075" y="2270124"/>
            <a:ext cx="42862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3471069" y="3437731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660524" y="1778000"/>
          <a:ext cx="473075" cy="425450"/>
        </p:xfrm>
        <a:graphic>
          <a:graphicData uri="http://schemas.openxmlformats.org/presentationml/2006/ole">
            <p:oleObj spid="_x0000_s25602" name="Equation" r:id="rId3" imgW="266400" imgH="215640" progId="Equation.3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765175" y="2714625"/>
          <a:ext cx="382588" cy="350838"/>
        </p:xfrm>
        <a:graphic>
          <a:graphicData uri="http://schemas.openxmlformats.org/presentationml/2006/ole">
            <p:oleObj spid="_x0000_s25603" name="Equation" r:id="rId4" imgW="152280" imgH="17748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7310438" y="2587625"/>
          <a:ext cx="736600" cy="428625"/>
        </p:xfrm>
        <a:graphic>
          <a:graphicData uri="http://schemas.openxmlformats.org/presentationml/2006/ole">
            <p:oleObj spid="_x0000_s25604" name="Equation" r:id="rId5" imgW="291960" imgH="215640" progId="Equation.3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1939925" y="2379663"/>
          <a:ext cx="319088" cy="411162"/>
        </p:xfrm>
        <a:graphic>
          <a:graphicData uri="http://schemas.openxmlformats.org/presentationml/2006/ole">
            <p:oleObj spid="_x0000_s25605" name="Equation" r:id="rId6" imgW="126720" imgH="164880" progId="Equation.3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741863" y="2041525"/>
          <a:ext cx="1054100" cy="566738"/>
        </p:xfrm>
        <a:graphic>
          <a:graphicData uri="http://schemas.openxmlformats.org/presentationml/2006/ole">
            <p:oleObj spid="_x0000_s25606" name="Equation" r:id="rId7" imgW="419040" imgH="215640" progId="Equation.3">
              <p:embed/>
            </p:oleObj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392488" y="2643188"/>
          <a:ext cx="698500" cy="474662"/>
        </p:xfrm>
        <a:graphic>
          <a:graphicData uri="http://schemas.openxmlformats.org/presentationml/2006/ole">
            <p:oleObj spid="_x0000_s25607" name="Equation" r:id="rId8" imgW="393480" imgH="241200" progId="Equation.3">
              <p:embed/>
            </p:oleObj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914400" y="2057400"/>
            <a:ext cx="457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286000" y="2057400"/>
            <a:ext cx="5638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600200" y="2819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4876800" y="2667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219200" y="609600"/>
          <a:ext cx="1344612" cy="857250"/>
        </p:xfrm>
        <a:graphic>
          <a:graphicData uri="http://schemas.openxmlformats.org/presentationml/2006/ole">
            <p:oleObj spid="_x0000_s30722" name="Equation" r:id="rId3" imgW="533160" imgH="43164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048000" y="685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epsilon (</a:t>
            </a:r>
            <a:r>
              <a:rPr lang="en-US" b="1" dirty="0" smtClean="0">
                <a:sym typeface="Symbol"/>
              </a:rPr>
              <a:t>)</a:t>
            </a:r>
            <a:r>
              <a:rPr lang="en-US" dirty="0" smtClean="0"/>
              <a:t> is the dielectric constant</a:t>
            </a:r>
          </a:p>
          <a:p>
            <a:r>
              <a:rPr lang="en-US" dirty="0" smtClean="0"/>
              <a:t>S is the surface area 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123950" y="1649413"/>
          <a:ext cx="1536700" cy="454025"/>
        </p:xfrm>
        <a:graphic>
          <a:graphicData uri="http://schemas.openxmlformats.org/presentationml/2006/ole">
            <p:oleObj spid="_x0000_s30723" name="Equation" r:id="rId4" imgW="609480" imgH="228600" progId="Equation.3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835025" y="2286000"/>
          <a:ext cx="6978650" cy="1362075"/>
        </p:xfrm>
        <a:graphic>
          <a:graphicData uri="http://schemas.openxmlformats.org/presentationml/2006/ole">
            <p:oleObj spid="_x0000_s30724" name="Equation" r:id="rId5" imgW="2768400" imgH="685800" progId="Equation.3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5867400" y="3429000"/>
          <a:ext cx="2593975" cy="503237"/>
        </p:xfrm>
        <a:graphic>
          <a:graphicData uri="http://schemas.openxmlformats.org/presentationml/2006/ole">
            <p:oleObj spid="_x0000_s30725" name="Equation" r:id="rId6" imgW="1028520" imgH="253800" progId="Equation.3">
              <p:embed/>
            </p:oleObj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6172200" y="4343400"/>
          <a:ext cx="1344613" cy="857250"/>
        </p:xfrm>
        <a:graphic>
          <a:graphicData uri="http://schemas.openxmlformats.org/presentationml/2006/ole">
            <p:oleObj spid="_x0000_s30726" name="Equation" r:id="rId7" imgW="533160" imgH="431640" progId="Equation.3">
              <p:embed/>
            </p:oleObj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685800" y="3886200"/>
          <a:ext cx="5040313" cy="1384300"/>
        </p:xfrm>
        <a:graphic>
          <a:graphicData uri="http://schemas.openxmlformats.org/presentationml/2006/ole">
            <p:oleObj spid="_x0000_s30727" name="Equation" r:id="rId8" imgW="2400120" imgH="66024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914400" y="5410200"/>
          <a:ext cx="2590800" cy="1447800"/>
        </p:xfrm>
        <a:graphic>
          <a:graphicData uri="http://schemas.openxmlformats.org/presentationml/2006/ole">
            <p:oleObj spid="_x0000_s30728" name="Equation" r:id="rId9" imgW="799920" imgH="888840" progId="Equation.3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371600" y="304800"/>
          <a:ext cx="4418013" cy="857250"/>
        </p:xfrm>
        <a:graphic>
          <a:graphicData uri="http://schemas.openxmlformats.org/presentationml/2006/ole">
            <p:oleObj spid="_x0000_s31746" name="Equation" r:id="rId3" imgW="1752480" imgH="431640" progId="Equation.3">
              <p:embed/>
            </p:oleObj>
          </a:graphicData>
        </a:graphic>
      </p:graphicFrame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1371600" y="1219200"/>
          <a:ext cx="4672013" cy="1311275"/>
        </p:xfrm>
        <a:graphic>
          <a:graphicData uri="http://schemas.openxmlformats.org/presentationml/2006/ole">
            <p:oleObj spid="_x0000_s31747" name="Equation" r:id="rId4" imgW="1854000" imgH="660240" progId="Equation.3">
              <p:embed/>
            </p:oleObj>
          </a:graphicData>
        </a:graphic>
      </p:graphicFrame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990600" y="2590800"/>
          <a:ext cx="2016125" cy="1447800"/>
        </p:xfrm>
        <a:graphic>
          <a:graphicData uri="http://schemas.openxmlformats.org/presentationml/2006/ole">
            <p:oleObj spid="_x0000_s31748" name="Equation" r:id="rId5" imgW="622080" imgH="888840" progId="Equation.3">
              <p:embed/>
            </p:oleObj>
          </a:graphicData>
        </a:graphic>
      </p:graphicFrame>
      <p:graphicFrame>
        <p:nvGraphicFramePr>
          <p:cNvPr id="31749" name="Object 4"/>
          <p:cNvGraphicFramePr>
            <a:graphicFrameLocks noChangeAspect="1"/>
          </p:cNvGraphicFramePr>
          <p:nvPr/>
        </p:nvGraphicFramePr>
        <p:xfrm>
          <a:off x="3810000" y="2819400"/>
          <a:ext cx="1722438" cy="427038"/>
        </p:xfrm>
        <a:graphic>
          <a:graphicData uri="http://schemas.openxmlformats.org/presentationml/2006/ole">
            <p:oleObj spid="_x0000_s31749" name="Equation" r:id="rId6" imgW="685800" imgH="21564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581400" y="3581400"/>
          <a:ext cx="3478212" cy="777875"/>
        </p:xfrm>
        <a:graphic>
          <a:graphicData uri="http://schemas.openxmlformats.org/presentationml/2006/ole">
            <p:oleObj spid="_x0000_s31750" name="Equation" r:id="rId7" imgW="1384200" imgH="393480" progId="Equation.3">
              <p:embed/>
            </p:oleObj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838200" y="4191000"/>
          <a:ext cx="6354762" cy="2235200"/>
        </p:xfrm>
        <a:graphic>
          <a:graphicData uri="http://schemas.openxmlformats.org/presentationml/2006/ole">
            <p:oleObj spid="_x0000_s31751" name="Equation" r:id="rId8" imgW="2768400" imgH="107928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011613" y="5918200"/>
          <a:ext cx="2233612" cy="477838"/>
        </p:xfrm>
        <a:graphic>
          <a:graphicData uri="http://schemas.openxmlformats.org/presentationml/2006/ole">
            <p:oleObj spid="_x0000_s31752" name="Equation" r:id="rId9" imgW="88884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685800" y="457200"/>
          <a:ext cx="1595438" cy="1295400"/>
        </p:xfrm>
        <a:graphic>
          <a:graphicData uri="http://schemas.openxmlformats.org/presentationml/2006/ole">
            <p:oleObj spid="_x0000_s32770" name="Equation" r:id="rId3" imgW="634680" imgH="86328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124200" y="1752600"/>
          <a:ext cx="2667000" cy="2476500"/>
        </p:xfrm>
        <a:graphic>
          <a:graphicData uri="http://schemas.openxmlformats.org/presentationml/2006/ole">
            <p:oleObj spid="_x0000_s32771" name="Equation" r:id="rId4" imgW="1244520" imgH="1155600" progId="Equation.3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19450" y="4648200"/>
          <a:ext cx="3103563" cy="914400"/>
        </p:xfrm>
        <a:graphic>
          <a:graphicData uri="http://schemas.openxmlformats.org/presentationml/2006/ole">
            <p:oleObj spid="_x0000_s32772" name="Equation" r:id="rId5" imgW="1028520" imgH="50796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191000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If electrical capacitance equivalent to short- circuit mechanical stiffness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152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Moving Coil Transducer</a:t>
            </a:r>
            <a:endParaRPr lang="en-US" dirty="0"/>
          </a:p>
        </p:txBody>
      </p:sp>
      <p:pic>
        <p:nvPicPr>
          <p:cNvPr id="3" name="Picture 2" descr="C:\Users\hemee\Desktop\Moving-Coil-Loudspeaker-or-Dynamic-Loud-Speak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28600" y="457200"/>
            <a:ext cx="5943600" cy="4540827"/>
          </a:xfrm>
          <a:prstGeom prst="rect">
            <a:avLst/>
          </a:prstGeom>
        </p:spPr>
      </p:pic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4572000"/>
            <a:ext cx="4581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33401"/>
            <a:ext cx="861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Transduction</a:t>
            </a:r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Transduction means converting energy from one form to another</a:t>
            </a: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Acoustic transduction generally means converting sound energy into an electrical signal, or an electrical signal into sound</a:t>
            </a:r>
          </a:p>
          <a:p>
            <a:pPr algn="just"/>
            <a:endParaRPr lang="en-US" sz="32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 Microphones and loudspeakers are acoustic transducers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524000" y="1143000"/>
          <a:ext cx="2625725" cy="454025"/>
        </p:xfrm>
        <a:graphic>
          <a:graphicData uri="http://schemas.openxmlformats.org/presentationml/2006/ole">
            <p:oleObj spid="_x0000_s35842" name="Equation" r:id="rId3" imgW="1041120" imgH="22860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752600" y="1905000"/>
          <a:ext cx="2401888" cy="428625"/>
        </p:xfrm>
        <a:graphic>
          <a:graphicData uri="http://schemas.openxmlformats.org/presentationml/2006/ole">
            <p:oleObj spid="_x0000_s35843" name="Equation" r:id="rId4" imgW="952200" imgH="215640" progId="Equation.3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992188" y="381000"/>
          <a:ext cx="3843337" cy="454025"/>
        </p:xfrm>
        <a:graphic>
          <a:graphicData uri="http://schemas.openxmlformats.org/presentationml/2006/ole">
            <p:oleObj spid="_x0000_s35844" name="Equation" r:id="rId5" imgW="1523880" imgH="2286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71600" y="2590800"/>
          <a:ext cx="1312862" cy="428625"/>
        </p:xfrm>
        <a:graphic>
          <a:graphicData uri="http://schemas.openxmlformats.org/presentationml/2006/ole">
            <p:oleObj spid="_x0000_s35845" name="Equation" r:id="rId6" imgW="52056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724400" y="2590800"/>
          <a:ext cx="2081213" cy="1612900"/>
        </p:xfrm>
        <a:graphic>
          <a:graphicData uri="http://schemas.openxmlformats.org/presentationml/2006/ole">
            <p:oleObj spid="_x0000_s35846" name="Equation" r:id="rId7" imgW="825480" imgH="812520" progId="Equation.3">
              <p:embed/>
            </p:oleObj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1323975" y="4257675"/>
          <a:ext cx="4926013" cy="2101850"/>
        </p:xfrm>
        <a:graphic>
          <a:graphicData uri="http://schemas.openxmlformats.org/presentationml/2006/ole">
            <p:oleObj spid="_x0000_s35847" name="Equation" r:id="rId8" imgW="2145960" imgH="1015920" progId="Equation.3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600200" y="1219200"/>
          <a:ext cx="6640513" cy="3048000"/>
        </p:xfrm>
        <a:graphic>
          <a:graphicData uri="http://schemas.openxmlformats.org/presentationml/2006/ole">
            <p:oleObj spid="_x0000_s36866" name="Equation" r:id="rId3" imgW="3098520" imgH="1422360" progId="Equation.3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228600"/>
            <a:ext cx="6019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Acoustics and Psychoacoustic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450" y="914401"/>
            <a:ext cx="828675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906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Drive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Force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acting on a wire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length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carrying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current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located in a magnetic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field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2667000" y="228600"/>
            <a:ext cx="50209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Electrodynamics </a:t>
            </a:r>
            <a:r>
              <a:rPr lang="en-US" sz="28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transducer</a:t>
            </a:r>
          </a:p>
        </p:txBody>
      </p:sp>
      <p:graphicFrame>
        <p:nvGraphicFramePr>
          <p:cNvPr id="2050" name="Object 8"/>
          <p:cNvGraphicFramePr>
            <a:graphicFrameLocks noChangeAspect="1"/>
          </p:cNvGraphicFramePr>
          <p:nvPr/>
        </p:nvGraphicFramePr>
        <p:xfrm>
          <a:off x="3200400" y="1905001"/>
          <a:ext cx="2432050" cy="533400"/>
        </p:xfrm>
        <a:graphic>
          <a:graphicData uri="http://schemas.openxmlformats.org/presentationml/2006/ole">
            <p:oleObj spid="_x0000_s2050" name="Equation" r:id="rId3" imgW="685800" imgH="17748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2971800"/>
            <a:ext cx="8305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other way round, a voltage V is induced for a wire moving with velocity u: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3070225" y="4038600"/>
          <a:ext cx="2387600" cy="533400"/>
        </p:xfrm>
        <a:graphic>
          <a:graphicData uri="http://schemas.openxmlformats.org/presentationml/2006/ole">
            <p:oleObj spid="_x0000_s2051" name="Equation" r:id="rId4" imgW="67284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28600"/>
            <a:ext cx="4302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Electrostatic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transducer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106680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Drive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mechanism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Electrostatic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force F acting on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plate condenser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area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distance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for a voltage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3124200" y="2286000"/>
          <a:ext cx="2568575" cy="1257300"/>
        </p:xfrm>
        <a:graphic>
          <a:graphicData uri="http://schemas.openxmlformats.org/presentationml/2006/ole">
            <p:oleObj spid="_x0000_s3074" name="Equation" r:id="rId3" imgW="723600" imgH="419040" progId="Equation.3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914400" y="3733800"/>
          <a:ext cx="457200" cy="535258"/>
        </p:xfrm>
        <a:graphic>
          <a:graphicData uri="http://schemas.openxmlformats.org/presentationml/2006/ole">
            <p:oleObj spid="_x0000_s3075" name="Equation" r:id="rId4" imgW="164880" imgH="22860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0" y="3810000"/>
            <a:ext cx="381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Dielectric constant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15240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Transducer as an electrical network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219200"/>
            <a:ext cx="19812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648200" y="21336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48200" y="14478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14478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2133600"/>
            <a:ext cx="1600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91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52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77000" y="152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57400" y="16002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5334000" y="1600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892175" y="3009900"/>
          <a:ext cx="1851025" cy="876300"/>
        </p:xfrm>
        <a:graphic>
          <a:graphicData uri="http://schemas.openxmlformats.org/presentationml/2006/ole">
            <p:oleObj spid="_x0000_s4098" name="Equation" r:id="rId3" imgW="736560" imgH="444240" progId="Equation.3">
              <p:embed/>
            </p:oleObj>
          </a:graphicData>
        </a:graphic>
      </p:graphicFrame>
      <p:graphicFrame>
        <p:nvGraphicFramePr>
          <p:cNvPr id="18" name="Object 8"/>
          <p:cNvGraphicFramePr>
            <a:graphicFrameLocks noChangeAspect="1"/>
          </p:cNvGraphicFramePr>
          <p:nvPr/>
        </p:nvGraphicFramePr>
        <p:xfrm>
          <a:off x="869950" y="4876800"/>
          <a:ext cx="1851025" cy="876300"/>
        </p:xfrm>
        <a:graphic>
          <a:graphicData uri="http://schemas.openxmlformats.org/presentationml/2006/ole">
            <p:oleObj spid="_x0000_s4099" name="Equation" r:id="rId4" imgW="736560" imgH="444240" progId="Equation.3">
              <p:embed/>
            </p:oleObj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838200" y="3886200"/>
          <a:ext cx="1914525" cy="876300"/>
        </p:xfrm>
        <a:graphic>
          <a:graphicData uri="http://schemas.openxmlformats.org/presentationml/2006/ole">
            <p:oleObj spid="_x0000_s4100" name="Equation" r:id="rId5" imgW="761760" imgH="444240" progId="Equation.3">
              <p:embed/>
            </p:oleObj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854075" y="5791200"/>
          <a:ext cx="1882775" cy="876300"/>
        </p:xfrm>
        <a:graphic>
          <a:graphicData uri="http://schemas.openxmlformats.org/presentationml/2006/ole">
            <p:oleObj spid="_x0000_s4101" name="Equation" r:id="rId6" imgW="749160" imgH="44424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76600" y="3200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Blocked electrical impedance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39624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Free electrical impedance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24200" y="57912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Short-circuit mechanical impedance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0" y="4953000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Open-circuit mechanical impedance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8"/>
          <p:cNvGraphicFramePr>
            <a:graphicFrameLocks noChangeAspect="1"/>
          </p:cNvGraphicFramePr>
          <p:nvPr/>
        </p:nvGraphicFramePr>
        <p:xfrm>
          <a:off x="2133600" y="533400"/>
          <a:ext cx="2233613" cy="425450"/>
        </p:xfrm>
        <a:graphic>
          <a:graphicData uri="http://schemas.openxmlformats.org/presentationml/2006/ole">
            <p:oleObj spid="_x0000_s5122" name="Equation" r:id="rId3" imgW="888840" imgH="215640" progId="Equation.3">
              <p:embed/>
            </p:oleObj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12192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If u is not zero and linear relationship with V </a:t>
            </a:r>
            <a:endParaRPr lang="en-US" sz="2400" i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854200" y="1893888"/>
          <a:ext cx="2487613" cy="449262"/>
        </p:xfrm>
        <a:graphic>
          <a:graphicData uri="http://schemas.openxmlformats.org/presentationml/2006/ole">
            <p:oleObj spid="_x0000_s5123" name="Equation" r:id="rId4" imgW="990360" imgH="228600" progId="Equation.3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752600" y="2362200"/>
          <a:ext cx="2328863" cy="450850"/>
        </p:xfrm>
        <a:graphic>
          <a:graphicData uri="http://schemas.openxmlformats.org/presentationml/2006/ole">
            <p:oleObj spid="_x0000_s5124" name="Equation" r:id="rId5" imgW="927000" imgH="228600" progId="Equation.3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733550" y="3048000"/>
          <a:ext cx="2519363" cy="450850"/>
        </p:xfrm>
        <a:graphic>
          <a:graphicData uri="http://schemas.openxmlformats.org/presentationml/2006/ole">
            <p:oleObj spid="_x0000_s5125" name="Equation" r:id="rId6" imgW="1002960" imgH="228600" progId="Equation.3">
              <p:embed/>
            </p:oleObj>
          </a:graphicData>
        </a:graphic>
      </p:graphicFrame>
      <p:sp>
        <p:nvSpPr>
          <p:cNvPr id="7" name="Oval 6"/>
          <p:cNvSpPr/>
          <p:nvPr/>
        </p:nvSpPr>
        <p:spPr>
          <a:xfrm>
            <a:off x="4876800" y="18288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257800" y="2971800"/>
            <a:ext cx="685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39624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are Transduction coefficient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914400" y="3886200"/>
          <a:ext cx="2009775" cy="625475"/>
        </p:xfrm>
        <a:graphic>
          <a:graphicData uri="http://schemas.openxmlformats.org/presentationml/2006/ole">
            <p:oleObj spid="_x0000_s5126" name="Equation" r:id="rId7" imgW="799920" imgH="31716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472440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If V=0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590800" y="4724400"/>
          <a:ext cx="2103437" cy="449263"/>
        </p:xfrm>
        <a:graphic>
          <a:graphicData uri="http://schemas.openxmlformats.org/presentationml/2006/ole">
            <p:oleObj spid="_x0000_s5127" name="Equation" r:id="rId8" imgW="838080" imgH="228600" progId="Equation.3">
              <p:embed/>
            </p:oleObj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4800600" y="4648200"/>
          <a:ext cx="4081463" cy="1427162"/>
        </p:xfrm>
        <a:graphic>
          <a:graphicData uri="http://schemas.openxmlformats.org/presentationml/2006/ole">
            <p:oleObj spid="_x0000_s5128" name="Equation" r:id="rId9" imgW="1625400" imgH="723600" progId="Equation.3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344488" y="5614988"/>
          <a:ext cx="3090862" cy="498475"/>
        </p:xfrm>
        <a:graphic>
          <a:graphicData uri="http://schemas.openxmlformats.org/presentationml/2006/ole">
            <p:oleObj spid="_x0000_s5129" name="Equation" r:id="rId10" imgW="1231560" imgH="253800" progId="Equation.3">
              <p:embed/>
            </p:oleObj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649538" y="6313488"/>
          <a:ext cx="3084512" cy="544512"/>
        </p:xfrm>
        <a:graphic>
          <a:graphicData uri="http://schemas.openxmlformats.org/presentationml/2006/ole">
            <p:oleObj spid="_x0000_s5131" name="Equation" r:id="rId11" imgW="107928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286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Reciprocal Transducer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762000" y="1143000"/>
          <a:ext cx="2073275" cy="685800"/>
        </p:xfrm>
        <a:graphic>
          <a:graphicData uri="http://schemas.openxmlformats.org/presentationml/2006/ole">
            <p:oleObj spid="_x0000_s6146" name="Equation" r:id="rId3" imgW="825480" imgH="228600" progId="Equation.3">
              <p:embed/>
            </p:oleObj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276600" y="1295400"/>
          <a:ext cx="2741613" cy="423863"/>
        </p:xfrm>
        <a:graphic>
          <a:graphicData uri="http://schemas.openxmlformats.org/presentationml/2006/ole">
            <p:oleObj spid="_x0000_s6147" name="Equation" r:id="rId4" imgW="1091880" imgH="21564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124200" y="1676400"/>
          <a:ext cx="2743200" cy="450850"/>
        </p:xfrm>
        <a:graphic>
          <a:graphicData uri="http://schemas.openxmlformats.org/presentationml/2006/ole">
            <p:oleObj spid="_x0000_s6148" name="Equation" r:id="rId5" imgW="1091880" imgH="228600" progId="Equation.3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429000" y="2133600"/>
          <a:ext cx="1722437" cy="427037"/>
        </p:xfrm>
        <a:graphic>
          <a:graphicData uri="http://schemas.openxmlformats.org/presentationml/2006/ole">
            <p:oleObj spid="_x0000_s6149" name="Equation" r:id="rId6" imgW="685800" imgH="215640" progId="Equation.3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429000" y="3962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00200" y="3962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67600" y="3962400"/>
            <a:ext cx="990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562600" y="3962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51054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8" idx="1"/>
          </p:cNvCxnSpPr>
          <p:nvPr/>
        </p:nvCxnSpPr>
        <p:spPr>
          <a:xfrm>
            <a:off x="762000" y="4343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00600" y="4343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4343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58000" y="43434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11" idx="0"/>
          </p:cNvCxnSpPr>
          <p:nvPr/>
        </p:nvCxnSpPr>
        <p:spPr>
          <a:xfrm rot="5400000">
            <a:off x="4800600" y="47244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219200" y="6172200"/>
            <a:ext cx="792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3"/>
          </p:cNvCxnSpPr>
          <p:nvPr/>
        </p:nvCxnSpPr>
        <p:spPr>
          <a:xfrm>
            <a:off x="8458200" y="43434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2"/>
          </p:cNvCxnSpPr>
          <p:nvPr/>
        </p:nvCxnSpPr>
        <p:spPr>
          <a:xfrm rot="5400000">
            <a:off x="4991100" y="60579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3595688" y="4038600"/>
          <a:ext cx="1044575" cy="522288"/>
        </p:xfrm>
        <a:graphic>
          <a:graphicData uri="http://schemas.openxmlformats.org/presentationml/2006/ole">
            <p:oleObj spid="_x0000_s6150" name="Equation" r:id="rId7" imgW="431640" imgH="215640" progId="Equation.3">
              <p:embed/>
            </p:oleObj>
          </a:graphicData>
        </a:graphic>
      </p:graphicFrame>
      <p:graphicFrame>
        <p:nvGraphicFramePr>
          <p:cNvPr id="30" name="Object 6"/>
          <p:cNvGraphicFramePr>
            <a:graphicFrameLocks noChangeAspect="1"/>
          </p:cNvGraphicFramePr>
          <p:nvPr/>
        </p:nvGraphicFramePr>
        <p:xfrm>
          <a:off x="2028825" y="4114800"/>
          <a:ext cx="644525" cy="522288"/>
        </p:xfrm>
        <a:graphic>
          <a:graphicData uri="http://schemas.openxmlformats.org/presentationml/2006/ole">
            <p:oleObj spid="_x0000_s6151" name="Equation" r:id="rId8" imgW="266400" imgH="215640" progId="Equation.3">
              <p:embed/>
            </p:oleObj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7681913" y="4098925"/>
          <a:ext cx="614362" cy="554038"/>
        </p:xfrm>
        <a:graphic>
          <a:graphicData uri="http://schemas.openxmlformats.org/presentationml/2006/ole">
            <p:oleObj spid="_x0000_s6152" name="Equation" r:id="rId9" imgW="253800" imgH="228600" progId="Equation.3">
              <p:embed/>
            </p:oleObj>
          </a:graphicData>
        </a:graphic>
      </p:graphicFrame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5715000" y="4114800"/>
          <a:ext cx="1044575" cy="522288"/>
        </p:xfrm>
        <a:graphic>
          <a:graphicData uri="http://schemas.openxmlformats.org/presentationml/2006/ole">
            <p:oleObj spid="_x0000_s6153" name="Equation" r:id="rId10" imgW="431640" imgH="215640" progId="Equation.3">
              <p:embed/>
            </p:oleObj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4786313" y="5257800"/>
          <a:ext cx="768350" cy="522288"/>
        </p:xfrm>
        <a:graphic>
          <a:graphicData uri="http://schemas.openxmlformats.org/presentationml/2006/ole">
            <p:oleObj spid="_x0000_s6154" name="Equation" r:id="rId11" imgW="317160" imgH="215640" progId="Equation.3">
              <p:embed/>
            </p:oleObj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7086600" y="47244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u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305800" y="50292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F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43000" y="5257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209800" y="5257800"/>
            <a:ext cx="121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6705600" y="5181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43200" y="48006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6096000" y="1752600"/>
          <a:ext cx="2840038" cy="1006475"/>
        </p:xfrm>
        <a:graphic>
          <a:graphicData uri="http://schemas.openxmlformats.org/presentationml/2006/ole">
            <p:oleObj spid="_x0000_s6155" name="Equation" r:id="rId12" imgW="1130040" imgH="507960" progId="Equation.3">
              <p:embed/>
            </p:oleObj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533400" y="28956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Transformation factor  is real and constant for more frequency of interest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524000" y="609600"/>
          <a:ext cx="2741613" cy="423863"/>
        </p:xfrm>
        <a:graphic>
          <a:graphicData uri="http://schemas.openxmlformats.org/presentationml/2006/ole">
            <p:oleObj spid="_x0000_s29698" name="Equation" r:id="rId3" imgW="1091880" imgH="215640" progId="Equation.3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5800" y="1371600"/>
          <a:ext cx="7364413" cy="1371600"/>
        </p:xfrm>
        <a:graphic>
          <a:graphicData uri="http://schemas.openxmlformats.org/presentationml/2006/ole">
            <p:oleObj spid="_x0000_s29699" name="Equation" r:id="rId4" imgW="2933640" imgH="69840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990600" y="2971800"/>
          <a:ext cx="1722438" cy="427038"/>
        </p:xfrm>
        <a:graphic>
          <a:graphicData uri="http://schemas.openxmlformats.org/presentationml/2006/ole">
            <p:oleObj spid="_x0000_s29700" name="Equation" r:id="rId5" imgW="685800" imgH="215640" progId="Equation.3">
              <p:embed/>
            </p:oleObj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267200" y="3048000"/>
          <a:ext cx="2840038" cy="1006475"/>
        </p:xfrm>
        <a:graphic>
          <a:graphicData uri="http://schemas.openxmlformats.org/presentationml/2006/ole">
            <p:oleObj spid="_x0000_s29701" name="Equation" r:id="rId6" imgW="1130040" imgH="50796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</TotalTime>
  <Words>230</Words>
  <Application>Microsoft Office PowerPoint</Application>
  <PresentationFormat>On-screen Show (4:3)</PresentationFormat>
  <Paragraphs>57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Transduction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Transduction</dc:title>
  <dc:creator>S</dc:creator>
  <cp:lastModifiedBy>sdm</cp:lastModifiedBy>
  <cp:revision>87</cp:revision>
  <dcterms:created xsi:type="dcterms:W3CDTF">2014-03-20T10:24:29Z</dcterms:created>
  <dcterms:modified xsi:type="dcterms:W3CDTF">2021-03-11T13:11:40Z</dcterms:modified>
</cp:coreProperties>
</file>