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38.wmf"/><Relationship Id="rId1" Type="http://schemas.openxmlformats.org/officeDocument/2006/relationships/image" Target="../media/image5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2105-4B84-4615-A740-941DED8B576E}" type="datetimeFigureOut">
              <a:rPr lang="en-US" smtClean="0"/>
              <a:pPr/>
              <a:t>8/3/2016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42.gi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Transduction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irf.com/technical-info/images/3020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2514600" cy="2057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810000" y="1600200"/>
            <a:ext cx="2286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26417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15418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18288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9880" y="914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1293812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81800" y="12954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69110" y="3139190"/>
            <a:ext cx="2514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 rot="5400000">
            <a:off x="1714500" y="15621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677194" y="281860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038600" y="22098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706394" y="2209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800600" y="1752600"/>
          <a:ext cx="574675" cy="401638"/>
        </p:xfrm>
        <a:graphic>
          <a:graphicData uri="http://schemas.openxmlformats.org/presentationml/2006/ole">
            <p:oleObj spid="_x0000_s7171" name="Equation" r:id="rId4" imgW="228600" imgH="203040" progId="Equation.3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3657600" y="838200"/>
          <a:ext cx="669925" cy="401638"/>
        </p:xfrm>
        <a:graphic>
          <a:graphicData uri="http://schemas.openxmlformats.org/presentationml/2006/ole">
            <p:oleObj spid="_x0000_s7172" name="Equation" r:id="rId5" imgW="266400" imgH="203040" progId="Equation.3">
              <p:embed/>
            </p:oleObj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2714625" y="1371600"/>
          <a:ext cx="479425" cy="401638"/>
        </p:xfrm>
        <a:graphic>
          <a:graphicData uri="http://schemas.openxmlformats.org/presentationml/2006/ole">
            <p:oleObj spid="_x0000_s7173" name="Equation" r:id="rId6" imgW="190440" imgH="20304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838200" y="1524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6670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628650" y="1930400"/>
          <a:ext cx="382588" cy="350838"/>
        </p:xfrm>
        <a:graphic>
          <a:graphicData uri="http://schemas.openxmlformats.org/presentationml/2006/ole">
            <p:oleObj spid="_x0000_s7174" name="Equation" r:id="rId7" imgW="152280" imgH="177480" progId="Equation.3">
              <p:embed/>
            </p:oleObj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7546975" y="1941513"/>
          <a:ext cx="415925" cy="327025"/>
        </p:xfrm>
        <a:graphic>
          <a:graphicData uri="http://schemas.openxmlformats.org/presentationml/2006/ole">
            <p:oleObj spid="_x0000_s7175" name="Equation" r:id="rId8" imgW="164880" imgH="164880" progId="Equation.3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>
          <a:xfrm>
            <a:off x="3581400" y="44958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38100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39" idx="1"/>
          </p:cNvCxnSpPr>
          <p:nvPr/>
        </p:nvCxnSpPr>
        <p:spPr>
          <a:xfrm flipV="1">
            <a:off x="1143000" y="4152900"/>
            <a:ext cx="44196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43000" y="5715000"/>
            <a:ext cx="7010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0"/>
          </p:cNvCxnSpPr>
          <p:nvPr/>
        </p:nvCxnSpPr>
        <p:spPr>
          <a:xfrm rot="5400000">
            <a:off x="38862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772694" y="54475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77000" y="4038600"/>
            <a:ext cx="17526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4"/>
          <p:cNvGraphicFramePr>
            <a:graphicFrameLocks noChangeAspect="1"/>
          </p:cNvGraphicFramePr>
          <p:nvPr/>
        </p:nvGraphicFramePr>
        <p:xfrm>
          <a:off x="5638800" y="3925888"/>
          <a:ext cx="609600" cy="476250"/>
        </p:xfrm>
        <a:graphic>
          <a:graphicData uri="http://schemas.openxmlformats.org/presentationml/2006/ole">
            <p:oleObj spid="_x0000_s7176" name="Equation" r:id="rId9" imgW="482400" imgH="241200" progId="Equation.3">
              <p:embed/>
            </p:oleObj>
          </a:graphicData>
        </a:graphic>
      </p:graphicFrame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1066800" y="4724400"/>
          <a:ext cx="382588" cy="350838"/>
        </p:xfrm>
        <a:graphic>
          <a:graphicData uri="http://schemas.openxmlformats.org/presentationml/2006/ole">
            <p:oleObj spid="_x0000_s7177" name="Equation" r:id="rId10" imgW="152280" imgH="177480" progId="Equation.3">
              <p:embed/>
            </p:oleObj>
          </a:graphicData>
        </a:graphic>
      </p:graphicFrame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7564438" y="4611688"/>
          <a:ext cx="831850" cy="401637"/>
        </p:xfrm>
        <a:graphic>
          <a:graphicData uri="http://schemas.openxmlformats.org/presentationml/2006/ole">
            <p:oleObj spid="_x0000_s7178" name="Equation" r:id="rId11" imgW="330120" imgH="203040" progId="Equation.3">
              <p:embed/>
            </p:oleObj>
          </a:graphicData>
        </a:graphic>
      </p:graphicFrame>
      <p:graphicFrame>
        <p:nvGraphicFramePr>
          <p:cNvPr id="56" name="Object 4"/>
          <p:cNvGraphicFramePr>
            <a:graphicFrameLocks noChangeAspect="1"/>
          </p:cNvGraphicFramePr>
          <p:nvPr/>
        </p:nvGraphicFramePr>
        <p:xfrm>
          <a:off x="2241550" y="4389438"/>
          <a:ext cx="319088" cy="411162"/>
        </p:xfrm>
        <a:graphic>
          <a:graphicData uri="http://schemas.openxmlformats.org/presentationml/2006/ole">
            <p:oleObj spid="_x0000_s7179" name="Equation" r:id="rId12" imgW="126720" imgH="164880" progId="Equation.3">
              <p:embed/>
            </p:oleObj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4873625" y="4295775"/>
          <a:ext cx="479425" cy="506413"/>
        </p:xfrm>
        <a:graphic>
          <a:graphicData uri="http://schemas.openxmlformats.org/presentationml/2006/ole">
            <p:oleObj spid="_x0000_s7180" name="Equation" r:id="rId13" imgW="1904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438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Crystal, ceramic and Electrostatic transducer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457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28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Antireciprocal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Transducer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362200" y="1066800"/>
          <a:ext cx="2455863" cy="423863"/>
        </p:xfrm>
        <a:graphic>
          <a:graphicData uri="http://schemas.openxmlformats.org/presentationml/2006/ole">
            <p:oleObj spid="_x0000_s22530" name="Equation" r:id="rId3" imgW="977760" imgH="21564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393950" y="1752600"/>
          <a:ext cx="2679700" cy="450850"/>
        </p:xfrm>
        <a:graphic>
          <a:graphicData uri="http://schemas.openxmlformats.org/presentationml/2006/ole">
            <p:oleObj spid="_x0000_s22531" name="Equation" r:id="rId4" imgW="1066680" imgH="2286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448300" y="762000"/>
          <a:ext cx="2455863" cy="685800"/>
        </p:xfrm>
        <a:graphic>
          <a:graphicData uri="http://schemas.openxmlformats.org/presentationml/2006/ole">
            <p:oleObj spid="_x0000_s22532" name="Equation" r:id="rId5" imgW="977760" imgH="228600" progId="Equation.3">
              <p:embed/>
            </p:oleObj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209800" y="2286000"/>
          <a:ext cx="3159125" cy="477838"/>
        </p:xfrm>
        <a:graphic>
          <a:graphicData uri="http://schemas.openxmlformats.org/presentationml/2006/ole">
            <p:oleObj spid="_x0000_s22533" name="Equation" r:id="rId6" imgW="125712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895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Transformation factor  is either real or complex and constant for more frequency of interest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219200"/>
            <a:ext cx="1981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482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6482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160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334000" y="160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2743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Mechanical Dual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305050" y="3570288"/>
          <a:ext cx="3028950" cy="447675"/>
        </p:xfrm>
        <a:graphic>
          <a:graphicData uri="http://schemas.openxmlformats.org/presentationml/2006/ole">
            <p:oleObj spid="_x0000_s23554" name="Equation" r:id="rId3" imgW="1206360" imgH="228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19325" y="4191000"/>
          <a:ext cx="2967038" cy="450850"/>
        </p:xfrm>
        <a:graphic>
          <a:graphicData uri="http://schemas.openxmlformats.org/presentationml/2006/ole">
            <p:oleObj spid="_x0000_s23555" name="Equation" r:id="rId4" imgW="118080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11425" y="5016500"/>
          <a:ext cx="1882775" cy="452438"/>
        </p:xfrm>
        <a:graphic>
          <a:graphicData uri="http://schemas.openxmlformats.org/presentationml/2006/ole">
            <p:oleObj spid="_x0000_s23556" name="Equation" r:id="rId5" imgW="749160" imgH="2286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946775" y="3962400"/>
          <a:ext cx="2681288" cy="1006475"/>
        </p:xfrm>
        <a:graphic>
          <a:graphicData uri="http://schemas.openxmlformats.org/presentationml/2006/ole">
            <p:oleObj spid="_x0000_s23558" name="Equation" r:id="rId6" imgW="106668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99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811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8512" y="5334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35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6712" y="1676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3" idx="1"/>
          </p:cNvCxnSpPr>
          <p:nvPr/>
        </p:nvCxnSpPr>
        <p:spPr>
          <a:xfrm>
            <a:off x="4429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815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27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389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rot="5400000">
            <a:off x="4481512" y="1295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00112" y="2743200"/>
            <a:ext cx="792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8139112" y="914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rot="5400000">
            <a:off x="4672012" y="2628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184525" y="595313"/>
          <a:ext cx="1228725" cy="552450"/>
        </p:xfrm>
        <a:graphic>
          <a:graphicData uri="http://schemas.openxmlformats.org/presentationml/2006/ole">
            <p:oleObj spid="_x0000_s24578" name="Equation" r:id="rId3" imgW="507960" imgH="22860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709737" y="685800"/>
          <a:ext cx="644525" cy="522288"/>
        </p:xfrm>
        <a:graphic>
          <a:graphicData uri="http://schemas.openxmlformats.org/presentationml/2006/ole">
            <p:oleObj spid="_x0000_s24579" name="Equation" r:id="rId4" imgW="266400" imgH="215640" progId="Equation.3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7362825" y="669925"/>
          <a:ext cx="614362" cy="554038"/>
        </p:xfrm>
        <a:graphic>
          <a:graphicData uri="http://schemas.openxmlformats.org/presentationml/2006/ole">
            <p:oleObj spid="_x0000_s24580" name="Equation" r:id="rId5" imgW="253800" imgH="228600" progId="Equation.3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375150" y="1814513"/>
          <a:ext cx="954088" cy="552450"/>
        </p:xfrm>
        <a:graphic>
          <a:graphicData uri="http://schemas.openxmlformats.org/presentationml/2006/ole">
            <p:oleObj spid="_x0000_s24582" name="Equation" r:id="rId6" imgW="393480" imgH="228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53200" y="137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6712" y="1600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3912" y="1828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90712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6386512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4112" y="137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5334000" y="609600"/>
          <a:ext cx="1228725" cy="552450"/>
        </p:xfrm>
        <a:graphic>
          <a:graphicData uri="http://schemas.openxmlformats.org/presentationml/2006/ole">
            <p:oleObj spid="_x0000_s24583" name="Equation" r:id="rId7" imgW="507960" imgH="228600" progId="Equation.3">
              <p:embed/>
            </p:oleObj>
          </a:graphicData>
        </a:graphic>
      </p:graphicFrame>
      <p:pic>
        <p:nvPicPr>
          <p:cNvPr id="27" name="Picture 2" descr="http://www.irf.com/technical-info/images/30206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0" y="3733800"/>
            <a:ext cx="2514600" cy="205740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3962400" y="4114800"/>
            <a:ext cx="2286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32" idx="1"/>
          </p:cNvCxnSpPr>
          <p:nvPr/>
        </p:nvCxnSpPr>
        <p:spPr>
          <a:xfrm flipV="1">
            <a:off x="914400" y="3771900"/>
            <a:ext cx="914400" cy="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90600" y="566878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28800" y="34290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257800" y="3733800"/>
            <a:ext cx="2895600" cy="32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21510" y="5653790"/>
            <a:ext cx="2514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211094" y="39997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49194" y="533320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858794" y="47236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4873625" y="4254500"/>
          <a:ext cx="733425" cy="427038"/>
        </p:xfrm>
        <a:graphic>
          <a:graphicData uri="http://schemas.openxmlformats.org/presentationml/2006/ole">
            <p:oleObj spid="_x0000_s24584" name="Equation" r:id="rId9" imgW="291960" imgH="215640" progId="Equation.3">
              <p:embed/>
            </p:oleObj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3698875" y="3340100"/>
          <a:ext cx="893763" cy="427038"/>
        </p:xfrm>
        <a:graphic>
          <a:graphicData uri="http://schemas.openxmlformats.org/presentationml/2006/ole">
            <p:oleObj spid="_x0000_s24585" name="Equation" r:id="rId10" imgW="355320" imgH="215640" progId="Equation.3">
              <p:embed/>
            </p:oleObj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2667000" y="4267200"/>
          <a:ext cx="735013" cy="427038"/>
        </p:xfrm>
        <a:graphic>
          <a:graphicData uri="http://schemas.openxmlformats.org/presentationml/2006/ole">
            <p:oleObj spid="_x0000_s24586" name="Equation" r:id="rId11" imgW="291960" imgH="215640" progId="Equation.3">
              <p:embed/>
            </p:oleObj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9906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781050" y="4445000"/>
          <a:ext cx="382588" cy="350838"/>
        </p:xfrm>
        <a:graphic>
          <a:graphicData uri="http://schemas.openxmlformats.org/presentationml/2006/ole">
            <p:oleObj spid="_x0000_s24587" name="Equation" r:id="rId12" imgW="152280" imgH="177480" progId="Equation.3">
              <p:embed/>
            </p:oleObj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7747000" y="4481513"/>
          <a:ext cx="319088" cy="276225"/>
        </p:xfrm>
        <a:graphic>
          <a:graphicData uri="http://schemas.openxmlformats.org/presentationml/2006/ole">
            <p:oleObj spid="_x0000_s24588" name="Equation" r:id="rId13" imgW="126720" imgH="139680" progId="Equation.3">
              <p:embed/>
            </p:oleObj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5400000" flipH="1" flipV="1">
            <a:off x="2667794" y="46474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743200" y="3778770"/>
            <a:ext cx="914400" cy="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72200" y="4343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105400" y="4038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19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9775" y="2486025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676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1375" y="3705225"/>
            <a:ext cx="7010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" idx="0"/>
          </p:cNvCxnSpPr>
          <p:nvPr/>
        </p:nvCxnSpPr>
        <p:spPr>
          <a:xfrm rot="16200000" flipH="1">
            <a:off x="3521075" y="2270124"/>
            <a:ext cx="42862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471069" y="3437731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60524" y="1778000"/>
          <a:ext cx="473075" cy="425450"/>
        </p:xfrm>
        <a:graphic>
          <a:graphicData uri="http://schemas.openxmlformats.org/presentationml/2006/ole">
            <p:oleObj spid="_x0000_s25602" name="Equation" r:id="rId3" imgW="266400" imgH="215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65175" y="2714625"/>
          <a:ext cx="382588" cy="350838"/>
        </p:xfrm>
        <a:graphic>
          <a:graphicData uri="http://schemas.openxmlformats.org/presentationml/2006/ole">
            <p:oleObj spid="_x0000_s25603" name="Equation" r:id="rId4" imgW="152280" imgH="1774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310438" y="2587625"/>
          <a:ext cx="736600" cy="428625"/>
        </p:xfrm>
        <a:graphic>
          <a:graphicData uri="http://schemas.openxmlformats.org/presentationml/2006/ole">
            <p:oleObj spid="_x0000_s25604" name="Equation" r:id="rId5" imgW="291960" imgH="21564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939925" y="2379663"/>
          <a:ext cx="319088" cy="411162"/>
        </p:xfrm>
        <a:graphic>
          <a:graphicData uri="http://schemas.openxmlformats.org/presentationml/2006/ole">
            <p:oleObj spid="_x0000_s25605" name="Equation" r:id="rId6" imgW="126720" imgH="16488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741863" y="2041525"/>
          <a:ext cx="1054100" cy="566738"/>
        </p:xfrm>
        <a:graphic>
          <a:graphicData uri="http://schemas.openxmlformats.org/presentationml/2006/ole">
            <p:oleObj spid="_x0000_s25606" name="Equation" r:id="rId7" imgW="419040" imgH="215640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392488" y="2643188"/>
          <a:ext cx="698500" cy="474662"/>
        </p:xfrm>
        <a:graphic>
          <a:graphicData uri="http://schemas.openxmlformats.org/presentationml/2006/ole">
            <p:oleObj spid="_x0000_s25607" name="Equation" r:id="rId8" imgW="393480" imgH="241200" progId="Equation.3">
              <p:embed/>
            </p:oleObj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914400" y="2057400"/>
            <a:ext cx="45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0" y="2057400"/>
            <a:ext cx="563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876800" y="2667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1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Transduction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Transduction means converting energy from one form to another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Acoustic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transduction generally means converting sound energy into an electrical signal, or an electrical signal into sound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Microphones and loudspeakers are acoustic transducers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Acoustics and Psychoacoustic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914401"/>
            <a:ext cx="82867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Drive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mechanism: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acting on a wire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carrying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located in a magnetic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228600"/>
            <a:ext cx="5020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Electrodynamics 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transducer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200400" y="1905001"/>
          <a:ext cx="2432050" cy="533400"/>
        </p:xfrm>
        <a:graphic>
          <a:graphicData uri="http://schemas.openxmlformats.org/presentationml/2006/ole">
            <p:oleObj spid="_x0000_s2050" name="Equation" r:id="rId3" imgW="685800" imgH="1774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971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other way round, a voltage V is induced for a wire moving with velocity u: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070225" y="4038600"/>
          <a:ext cx="2387600" cy="533400"/>
        </p:xfrm>
        <a:graphic>
          <a:graphicData uri="http://schemas.openxmlformats.org/presentationml/2006/ole">
            <p:oleObj spid="_x0000_s2051" name="Equation" r:id="rId4" imgW="6728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"/>
            <a:ext cx="4302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Electrostatic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transducer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Drive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Electrostatic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force F acting on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plate condenser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area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distance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for a voltage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124200" y="2286000"/>
          <a:ext cx="2568575" cy="1257300"/>
        </p:xfrm>
        <a:graphic>
          <a:graphicData uri="http://schemas.openxmlformats.org/presentationml/2006/ole">
            <p:oleObj spid="_x0000_s3074" name="Equation" r:id="rId3" imgW="723600" imgH="41904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914400" y="3733800"/>
          <a:ext cx="457200" cy="535258"/>
        </p:xfrm>
        <a:graphic>
          <a:graphicData uri="http://schemas.openxmlformats.org/presentationml/2006/ole">
            <p:oleObj spid="_x0000_s3075" name="Equation" r:id="rId4" imgW="164880" imgH="2286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38100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electric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Transducer as an electrical network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219200"/>
            <a:ext cx="1981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82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160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334000" y="160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892175" y="3009900"/>
          <a:ext cx="1851025" cy="876300"/>
        </p:xfrm>
        <a:graphic>
          <a:graphicData uri="http://schemas.openxmlformats.org/presentationml/2006/ole">
            <p:oleObj spid="_x0000_s4098" name="Equation" r:id="rId3" imgW="736560" imgH="44424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869950" y="4876800"/>
          <a:ext cx="1851025" cy="876300"/>
        </p:xfrm>
        <a:graphic>
          <a:graphicData uri="http://schemas.openxmlformats.org/presentationml/2006/ole">
            <p:oleObj spid="_x0000_s4099" name="Equation" r:id="rId4" imgW="736560" imgH="444240" progId="Equation.3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838200" y="3886200"/>
          <a:ext cx="1914525" cy="876300"/>
        </p:xfrm>
        <a:graphic>
          <a:graphicData uri="http://schemas.openxmlformats.org/presentationml/2006/ole">
            <p:oleObj spid="_x0000_s4100" name="Equation" r:id="rId5" imgW="761760" imgH="444240" progId="Equation.3">
              <p:embed/>
            </p:oleObj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854075" y="5791200"/>
          <a:ext cx="1882775" cy="876300"/>
        </p:xfrm>
        <a:graphic>
          <a:graphicData uri="http://schemas.openxmlformats.org/presentationml/2006/ole">
            <p:oleObj spid="_x0000_s4101" name="Equation" r:id="rId6" imgW="749160" imgH="44424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76600" y="3200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Blocked electrical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96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Free electrical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5791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Short-circuit mechanical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Open-circuit mechanical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2133600" y="533400"/>
          <a:ext cx="2233613" cy="425450"/>
        </p:xfrm>
        <a:graphic>
          <a:graphicData uri="http://schemas.openxmlformats.org/presentationml/2006/ole">
            <p:oleObj spid="_x0000_s5122" name="Equation" r:id="rId3" imgW="888840" imgH="2156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1219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If u is not zero and linear relationship with V 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854200" y="1893888"/>
          <a:ext cx="2487613" cy="449262"/>
        </p:xfrm>
        <a:graphic>
          <a:graphicData uri="http://schemas.openxmlformats.org/presentationml/2006/ole">
            <p:oleObj spid="_x0000_s5123" name="Equation" r:id="rId4" imgW="990360" imgH="2286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752600" y="2362200"/>
          <a:ext cx="2328863" cy="450850"/>
        </p:xfrm>
        <a:graphic>
          <a:graphicData uri="http://schemas.openxmlformats.org/presentationml/2006/ole">
            <p:oleObj spid="_x0000_s5124" name="Equation" r:id="rId5" imgW="927000" imgH="22860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733550" y="3048000"/>
          <a:ext cx="2519363" cy="450850"/>
        </p:xfrm>
        <a:graphic>
          <a:graphicData uri="http://schemas.openxmlformats.org/presentationml/2006/ole">
            <p:oleObj spid="_x0000_s5125" name="Equation" r:id="rId6" imgW="1002960" imgH="22860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4876800" y="1828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2971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962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are Transduction coefficient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914400" y="3886200"/>
          <a:ext cx="2009775" cy="625475"/>
        </p:xfrm>
        <a:graphic>
          <a:graphicData uri="http://schemas.openxmlformats.org/presentationml/2006/ole">
            <p:oleObj spid="_x0000_s5126" name="Equation" r:id="rId7" imgW="799920" imgH="3171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724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If V=0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590800" y="4724400"/>
          <a:ext cx="2103437" cy="449263"/>
        </p:xfrm>
        <a:graphic>
          <a:graphicData uri="http://schemas.openxmlformats.org/presentationml/2006/ole">
            <p:oleObj spid="_x0000_s5127" name="Equation" r:id="rId8" imgW="838080" imgH="2286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800600" y="4648200"/>
          <a:ext cx="4081463" cy="1427162"/>
        </p:xfrm>
        <a:graphic>
          <a:graphicData uri="http://schemas.openxmlformats.org/presentationml/2006/ole">
            <p:oleObj spid="_x0000_s5128" name="Equation" r:id="rId9" imgW="1625400" imgH="7236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44488" y="5614988"/>
          <a:ext cx="3090862" cy="498475"/>
        </p:xfrm>
        <a:graphic>
          <a:graphicData uri="http://schemas.openxmlformats.org/presentationml/2006/ole">
            <p:oleObj spid="_x0000_s5129" name="Equation" r:id="rId10" imgW="1231560" imgH="253800" progId="Equation.3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649538" y="6313488"/>
          <a:ext cx="3084512" cy="544512"/>
        </p:xfrm>
        <a:graphic>
          <a:graphicData uri="http://schemas.openxmlformats.org/presentationml/2006/ole">
            <p:oleObj spid="_x0000_s5131" name="Equation" r:id="rId11" imgW="10792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28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Reciprocal Transducer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62000" y="1143000"/>
          <a:ext cx="2073275" cy="685800"/>
        </p:xfrm>
        <a:graphic>
          <a:graphicData uri="http://schemas.openxmlformats.org/presentationml/2006/ole">
            <p:oleObj spid="_x0000_s6146" name="Equation" r:id="rId3" imgW="82548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76600" y="1295400"/>
          <a:ext cx="2741613" cy="423863"/>
        </p:xfrm>
        <a:graphic>
          <a:graphicData uri="http://schemas.openxmlformats.org/presentationml/2006/ole">
            <p:oleObj spid="_x0000_s6147" name="Equation" r:id="rId4" imgW="1091880" imgH="2156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124200" y="1676400"/>
          <a:ext cx="2743200" cy="450850"/>
        </p:xfrm>
        <a:graphic>
          <a:graphicData uri="http://schemas.openxmlformats.org/presentationml/2006/ole">
            <p:oleObj spid="_x0000_s6148" name="Equation" r:id="rId5" imgW="1091880" imgH="22860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429000" y="2133600"/>
          <a:ext cx="1722437" cy="427037"/>
        </p:xfrm>
        <a:graphic>
          <a:graphicData uri="http://schemas.openxmlformats.org/presentationml/2006/ole">
            <p:oleObj spid="_x0000_s6149" name="Equation" r:id="rId6" imgW="68580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4290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39624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5105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7620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6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0"/>
          </p:cNvCxnSpPr>
          <p:nvPr/>
        </p:nvCxnSpPr>
        <p:spPr>
          <a:xfrm rot="5400000">
            <a:off x="4800600" y="4724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19200" y="6172200"/>
            <a:ext cx="792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</p:cNvCxnSpPr>
          <p:nvPr/>
        </p:nvCxnSpPr>
        <p:spPr>
          <a:xfrm>
            <a:off x="8458200" y="4343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</p:cNvCxnSpPr>
          <p:nvPr/>
        </p:nvCxnSpPr>
        <p:spPr>
          <a:xfrm rot="5400000">
            <a:off x="4991100" y="6057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595688" y="4038600"/>
          <a:ext cx="1044575" cy="522288"/>
        </p:xfrm>
        <a:graphic>
          <a:graphicData uri="http://schemas.openxmlformats.org/presentationml/2006/ole">
            <p:oleObj spid="_x0000_s6150" name="Equation" r:id="rId7" imgW="431640" imgH="215640" progId="Equation.3">
              <p:embed/>
            </p:oleObj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2028825" y="4114800"/>
          <a:ext cx="644525" cy="522288"/>
        </p:xfrm>
        <a:graphic>
          <a:graphicData uri="http://schemas.openxmlformats.org/presentationml/2006/ole">
            <p:oleObj spid="_x0000_s6151" name="Equation" r:id="rId8" imgW="266400" imgH="215640" progId="Equation.3">
              <p:embed/>
            </p:oleObj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7681913" y="4098925"/>
          <a:ext cx="614362" cy="554038"/>
        </p:xfrm>
        <a:graphic>
          <a:graphicData uri="http://schemas.openxmlformats.org/presentationml/2006/ole">
            <p:oleObj spid="_x0000_s6152" name="Equation" r:id="rId9" imgW="2538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5715000" y="4114800"/>
          <a:ext cx="1044575" cy="522288"/>
        </p:xfrm>
        <a:graphic>
          <a:graphicData uri="http://schemas.openxmlformats.org/presentationml/2006/ole">
            <p:oleObj spid="_x0000_s6153" name="Equation" r:id="rId10" imgW="431640" imgH="215640" progId="Equation.3">
              <p:embed/>
            </p:oleObj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4786313" y="5257800"/>
          <a:ext cx="768350" cy="522288"/>
        </p:xfrm>
        <a:graphic>
          <a:graphicData uri="http://schemas.openxmlformats.org/presentationml/2006/ole">
            <p:oleObj spid="_x0000_s6154" name="Equation" r:id="rId11" imgW="317160" imgH="2156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86600" y="472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05800" y="5029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5257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9800" y="5257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6705600" y="5181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4800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6096000" y="1752600"/>
          <a:ext cx="2840038" cy="1006475"/>
        </p:xfrm>
        <a:graphic>
          <a:graphicData uri="http://schemas.openxmlformats.org/presentationml/2006/ole">
            <p:oleObj spid="_x0000_s6155" name="Equation" r:id="rId12" imgW="1130040" imgH="507960" progId="Equation.3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33400" y="2895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Transformation factor  is real and constant for more frequency of interest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24000" y="609600"/>
          <a:ext cx="2741613" cy="423863"/>
        </p:xfrm>
        <a:graphic>
          <a:graphicData uri="http://schemas.openxmlformats.org/presentationml/2006/ole">
            <p:oleObj spid="_x0000_s29698" name="Equation" r:id="rId3" imgW="1091880" imgH="21564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5800" y="1371600"/>
          <a:ext cx="7364413" cy="1371600"/>
        </p:xfrm>
        <a:graphic>
          <a:graphicData uri="http://schemas.openxmlformats.org/presentationml/2006/ole">
            <p:oleObj spid="_x0000_s29699" name="Equation" r:id="rId4" imgW="2933640" imgH="69840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90600" y="2971800"/>
          <a:ext cx="1722438" cy="427038"/>
        </p:xfrm>
        <a:graphic>
          <a:graphicData uri="http://schemas.openxmlformats.org/presentationml/2006/ole">
            <p:oleObj spid="_x0000_s29700" name="Equation" r:id="rId5" imgW="685800" imgH="21564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267200" y="3048000"/>
          <a:ext cx="2840038" cy="1006475"/>
        </p:xfrm>
        <a:graphic>
          <a:graphicData uri="http://schemas.openxmlformats.org/presentationml/2006/ole">
            <p:oleObj spid="_x0000_s29701" name="Equation" r:id="rId6" imgW="1130040" imgH="5079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205</Words>
  <Application>Microsoft Office PowerPoint</Application>
  <PresentationFormat>On-screen Show (4:3)</PresentationFormat>
  <Paragraphs>53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Equation</vt:lpstr>
      <vt:lpstr>Microsoft Equation 3.0</vt:lpstr>
      <vt:lpstr>Transduction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Transduction</dc:title>
  <dc:creator>S</dc:creator>
  <cp:lastModifiedBy>sdm</cp:lastModifiedBy>
  <cp:revision>24</cp:revision>
  <dcterms:created xsi:type="dcterms:W3CDTF">2014-03-20T10:24:29Z</dcterms:created>
  <dcterms:modified xsi:type="dcterms:W3CDTF">2016-08-03T03:58:10Z</dcterms:modified>
</cp:coreProperties>
</file>