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v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s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</a:t>
            </a:r>
            <a:r>
              <a:rPr b="0" lang="en-IN" sz="2000" spc="-1" strike="noStrike">
                <a:latin typeface="Arial"/>
              </a:rPr>
              <a:t>to </a:t>
            </a:r>
            <a:r>
              <a:rPr b="0" lang="en-IN" sz="2000" spc="-1" strike="noStrike">
                <a:latin typeface="Arial"/>
              </a:rPr>
              <a:t>edit </a:t>
            </a:r>
            <a:r>
              <a:rPr b="0" lang="en-IN" sz="2000" spc="-1" strike="noStrike">
                <a:latin typeface="Arial"/>
              </a:rPr>
              <a:t>the </a:t>
            </a:r>
            <a:r>
              <a:rPr b="0" lang="en-IN" sz="2000" spc="-1" strike="noStrike">
                <a:latin typeface="Arial"/>
              </a:rPr>
              <a:t>not</a:t>
            </a:r>
            <a:r>
              <a:rPr b="0" lang="en-IN" sz="2000" spc="-1" strike="noStrike">
                <a:latin typeface="Arial"/>
              </a:rPr>
              <a:t>es </a:t>
            </a:r>
            <a:r>
              <a:rPr b="0" lang="en-IN" sz="2000" spc="-1" strike="noStrike">
                <a:latin typeface="Arial"/>
              </a:rPr>
              <a:t>for</a:t>
            </a:r>
            <a:r>
              <a:rPr b="0" lang="en-IN" sz="2000" spc="-1" strike="noStrike">
                <a:latin typeface="Arial"/>
              </a:rPr>
              <a:t>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053C93D-86AB-427D-A13B-92AC04A1F3A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38C70F2-A213-4945-8F5D-89E30944422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4C269E-DFA1-442E-9BA5-86E120B18F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DD606-1DAE-4007-A11E-BCD97C721D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CDC14-4A48-4C08-A9F7-36BA0BA444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C1720-3841-4265-A5F3-DAD1393E54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91513B-FDEB-496E-87F1-B7DA69F7FA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B8032A-7ECE-45AC-AF58-67720D2F9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F27193-C55E-47B0-AD04-D52F2E449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CDB7C3-A3C2-4415-B14D-3A0F8FD48E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B6E29F-9B21-46E3-A5E7-E3D8078337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349B2F-9372-4D60-BF22-E8406DFCAD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1D2C7F-D5BC-4895-B288-6E98D3E9B3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451235-88D0-44E8-A00D-F2D167CB09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27BECC-BACD-4700-A88A-FEBAF5D49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E16695-EEBB-4486-97B4-109E2D5787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F8BF93-3EE3-423E-98AC-80EFC38C63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3A5314-D270-4AB5-B385-AEAE99C54B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F247BD-2709-4BAB-9B33-F0593A7C7B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B25CDB-5576-46CE-B98C-3F54DAE276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31B457-A7F0-4B18-BFE8-758CAE1E8D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B2816-01D1-4551-A194-DFA65761EA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8FC740-C546-4123-89EA-AF60BE97C2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D2EBF3-AA92-40C5-8D8E-AFC2AD90D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E8C31E-C985-4EE9-810C-B164DA3BE8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6AF3AA-AD18-4AB5-BB53-5433065061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k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l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5B02E7-85DA-4D06-87B8-C3F3E605A526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200" spc="-1" strike="noStrike">
                <a:solidFill>
                  <a:srgbClr val="1c1911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1c1911"/>
                </a:solidFill>
                <a:latin typeface="Century Schoolbook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DB3536-0F8A-489A-9EC2-4AA77115C271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5880" y="1122480"/>
            <a:ext cx="9970920" cy="14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B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ig 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D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at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a 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P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r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o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c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e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ss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in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11480" y="350028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Ji</a:t>
            </a: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a</a:t>
            </a: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ul </a:t>
            </a: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P</a:t>
            </a: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ai</a:t>
            </a: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k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Le</a:t>
            </a: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ct</a:t>
            </a: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ur</a:t>
            </a: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e 8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55600" y="258840"/>
            <a:ext cx="987444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Word Count Using MapReduce: Pseudocode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143000" y="990720"/>
            <a:ext cx="8533440" cy="228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map(key, value)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// </a:t>
            </a:r>
            <a:r>
              <a:rPr b="1" lang="en-US" sz="2400" spc="-1" strike="noStrike">
                <a:solidFill>
                  <a:srgbClr val="000000"/>
                </a:solidFill>
                <a:latin typeface="Adobe Caslon Pro"/>
              </a:rPr>
              <a:t>key: document name;   value: text of the document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for each word w in value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emit(w, 1)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8" name="Rectangle 4"/>
          <p:cNvSpPr/>
          <p:nvPr/>
        </p:nvSpPr>
        <p:spPr>
          <a:xfrm>
            <a:off x="1143000" y="3657600"/>
            <a:ext cx="10209600" cy="228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reduce(key, values)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// </a:t>
            </a:r>
            <a:r>
              <a:rPr b="1" lang="en-US" sz="2400" spc="-1" strike="noStrike">
                <a:solidFill>
                  <a:srgbClr val="000000"/>
                </a:solidFill>
                <a:latin typeface="Adobe Caslon Pro"/>
                <a:ea typeface="DejaVu Sans"/>
              </a:rPr>
              <a:t>key:</a:t>
            </a:r>
            <a:r>
              <a:rPr b="0" lang="en-US" sz="2400" spc="-1" strike="noStrike">
                <a:solidFill>
                  <a:srgbClr val="000000"/>
                </a:solidFill>
                <a:latin typeface="Adobe Caslon Pro"/>
                <a:ea typeface="DejaVu Sans"/>
              </a:rPr>
              <a:t> a word;   </a:t>
            </a:r>
            <a:r>
              <a:rPr b="1" lang="en-US" sz="2400" spc="-1" strike="noStrike">
                <a:solidFill>
                  <a:srgbClr val="000000"/>
                </a:solidFill>
                <a:latin typeface="Adobe Caslon Pro"/>
                <a:ea typeface="DejaVu Sans"/>
              </a:rPr>
              <a:t>value:</a:t>
            </a:r>
            <a:r>
              <a:rPr b="0" lang="en-US" sz="2400" spc="-1" strike="noStrike">
                <a:solidFill>
                  <a:srgbClr val="000000"/>
                </a:solidFill>
                <a:latin typeface="Adobe Caslon Pro"/>
                <a:ea typeface="DejaVu Sans"/>
              </a:rPr>
              <a:t> set of counts values for a word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result =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for each count v in values: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result += v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  <a:ea typeface="DejaVu Sans"/>
              </a:rPr>
              <a:t>emit(key, result)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891440" y="2576520"/>
            <a:ext cx="8407800" cy="170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Map-Reduce Execution</a:t>
            </a:r>
            <a:br>
              <a:rPr sz="4400"/>
            </a:b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 </a:t>
            </a:r>
            <a:br>
              <a:rPr sz="4400"/>
            </a:b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Detailed Look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12640" y="198000"/>
            <a:ext cx="9874440" cy="53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Map-reduce System: Inside Look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1" name="Rectangle 6"/>
          <p:cNvSpPr/>
          <p:nvPr/>
        </p:nvSpPr>
        <p:spPr>
          <a:xfrm>
            <a:off x="726120" y="1207440"/>
            <a:ext cx="2361240" cy="198000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42" name="Table 7"/>
          <p:cNvGraphicFramePr/>
          <p:nvPr/>
        </p:nvGraphicFramePr>
        <p:xfrm>
          <a:off x="802440" y="1283760"/>
          <a:ext cx="2208960" cy="31428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le 11"/>
          <p:cNvGraphicFramePr/>
          <p:nvPr/>
        </p:nvGraphicFramePr>
        <p:xfrm>
          <a:off x="802440" y="2167560"/>
          <a:ext cx="2208960" cy="45684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45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44" name="Rounded Rectangle 8"/>
          <p:cNvSpPr/>
          <p:nvPr/>
        </p:nvSpPr>
        <p:spPr>
          <a:xfrm>
            <a:off x="878400" y="2807640"/>
            <a:ext cx="2056320" cy="303840"/>
          </a:xfrm>
          <a:prstGeom prst="roundRect">
            <a:avLst>
              <a:gd name="adj" fmla="val 16667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partition function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5" name="Oval 9"/>
          <p:cNvSpPr/>
          <p:nvPr/>
        </p:nvSpPr>
        <p:spPr>
          <a:xfrm>
            <a:off x="95472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6" name="Straight Arrow Connector 12"/>
          <p:cNvSpPr/>
          <p:nvPr/>
        </p:nvSpPr>
        <p:spPr>
          <a:xfrm>
            <a:off x="110700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7" name="Straight Connector 23"/>
          <p:cNvSpPr/>
          <p:nvPr/>
        </p:nvSpPr>
        <p:spPr>
          <a:xfrm>
            <a:off x="110700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48" name="Oval 26"/>
          <p:cNvSpPr/>
          <p:nvPr/>
        </p:nvSpPr>
        <p:spPr>
          <a:xfrm>
            <a:off x="171684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9" name="Straight Arrow Connector 27"/>
          <p:cNvSpPr/>
          <p:nvPr/>
        </p:nvSpPr>
        <p:spPr>
          <a:xfrm>
            <a:off x="186912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0" name="Straight Connector 28"/>
          <p:cNvSpPr/>
          <p:nvPr/>
        </p:nvSpPr>
        <p:spPr>
          <a:xfrm>
            <a:off x="186912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1" name="Oval 29"/>
          <p:cNvSpPr/>
          <p:nvPr/>
        </p:nvSpPr>
        <p:spPr>
          <a:xfrm>
            <a:off x="247860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2" name="Straight Arrow Connector 30"/>
          <p:cNvSpPr/>
          <p:nvPr/>
        </p:nvSpPr>
        <p:spPr>
          <a:xfrm>
            <a:off x="263124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3" name="Straight Connector 31"/>
          <p:cNvSpPr/>
          <p:nvPr/>
        </p:nvSpPr>
        <p:spPr>
          <a:xfrm>
            <a:off x="263088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4" name="Rectangle 32"/>
          <p:cNvSpPr/>
          <p:nvPr/>
        </p:nvSpPr>
        <p:spPr>
          <a:xfrm>
            <a:off x="3545640" y="1207440"/>
            <a:ext cx="2361240" cy="198000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55" name="Table 33"/>
          <p:cNvGraphicFramePr/>
          <p:nvPr/>
        </p:nvGraphicFramePr>
        <p:xfrm>
          <a:off x="3621600" y="1283760"/>
          <a:ext cx="2208960" cy="31428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Table 34"/>
          <p:cNvGraphicFramePr/>
          <p:nvPr/>
        </p:nvGraphicFramePr>
        <p:xfrm>
          <a:off x="3621600" y="2167560"/>
          <a:ext cx="2208960" cy="49716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49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57" name="Rounded Rectangle 35"/>
          <p:cNvSpPr/>
          <p:nvPr/>
        </p:nvSpPr>
        <p:spPr>
          <a:xfrm>
            <a:off x="3697920" y="2807640"/>
            <a:ext cx="2056320" cy="303840"/>
          </a:xfrm>
          <a:prstGeom prst="roundRect">
            <a:avLst>
              <a:gd name="adj" fmla="val 16667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partition function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8" name="Oval 36"/>
          <p:cNvSpPr/>
          <p:nvPr/>
        </p:nvSpPr>
        <p:spPr>
          <a:xfrm>
            <a:off x="377424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9" name="Straight Arrow Connector 37"/>
          <p:cNvSpPr/>
          <p:nvPr/>
        </p:nvSpPr>
        <p:spPr>
          <a:xfrm>
            <a:off x="392652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0" name="Straight Connector 38"/>
          <p:cNvSpPr/>
          <p:nvPr/>
        </p:nvSpPr>
        <p:spPr>
          <a:xfrm>
            <a:off x="392652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1" name="Oval 39"/>
          <p:cNvSpPr/>
          <p:nvPr/>
        </p:nvSpPr>
        <p:spPr>
          <a:xfrm>
            <a:off x="453600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2" name="Straight Arrow Connector 40"/>
          <p:cNvSpPr/>
          <p:nvPr/>
        </p:nvSpPr>
        <p:spPr>
          <a:xfrm>
            <a:off x="468864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3" name="Straight Connector 41"/>
          <p:cNvSpPr/>
          <p:nvPr/>
        </p:nvSpPr>
        <p:spPr>
          <a:xfrm>
            <a:off x="468828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4" name="Oval 42"/>
          <p:cNvSpPr/>
          <p:nvPr/>
        </p:nvSpPr>
        <p:spPr>
          <a:xfrm>
            <a:off x="529812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5" name="Straight Arrow Connector 43"/>
          <p:cNvSpPr/>
          <p:nvPr/>
        </p:nvSpPr>
        <p:spPr>
          <a:xfrm>
            <a:off x="545040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6" name="Straight Connector 44"/>
          <p:cNvSpPr/>
          <p:nvPr/>
        </p:nvSpPr>
        <p:spPr>
          <a:xfrm>
            <a:off x="545040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7" name="Rectangle 45"/>
          <p:cNvSpPr/>
          <p:nvPr/>
        </p:nvSpPr>
        <p:spPr>
          <a:xfrm>
            <a:off x="6364800" y="1207440"/>
            <a:ext cx="2361240" cy="198000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68" name="Table 46"/>
          <p:cNvGraphicFramePr/>
          <p:nvPr/>
        </p:nvGraphicFramePr>
        <p:xfrm>
          <a:off x="6441120" y="1283760"/>
          <a:ext cx="2208960" cy="31428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Table 47"/>
          <p:cNvGraphicFramePr/>
          <p:nvPr/>
        </p:nvGraphicFramePr>
        <p:xfrm>
          <a:off x="6441120" y="2167560"/>
          <a:ext cx="2208960" cy="49716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49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70" name="Rounded Rectangle 48"/>
          <p:cNvSpPr/>
          <p:nvPr/>
        </p:nvSpPr>
        <p:spPr>
          <a:xfrm>
            <a:off x="6517440" y="2807640"/>
            <a:ext cx="2056320" cy="303840"/>
          </a:xfrm>
          <a:prstGeom prst="roundRect">
            <a:avLst>
              <a:gd name="adj" fmla="val 16667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partition function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1" name="Oval 49"/>
          <p:cNvSpPr/>
          <p:nvPr/>
        </p:nvSpPr>
        <p:spPr>
          <a:xfrm>
            <a:off x="659340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2" name="Straight Arrow Connector 50"/>
          <p:cNvSpPr/>
          <p:nvPr/>
        </p:nvSpPr>
        <p:spPr>
          <a:xfrm>
            <a:off x="674604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3" name="Straight Connector 51"/>
          <p:cNvSpPr/>
          <p:nvPr/>
        </p:nvSpPr>
        <p:spPr>
          <a:xfrm>
            <a:off x="674568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4" name="Oval 52"/>
          <p:cNvSpPr/>
          <p:nvPr/>
        </p:nvSpPr>
        <p:spPr>
          <a:xfrm>
            <a:off x="735552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5" name="Straight Arrow Connector 53"/>
          <p:cNvSpPr/>
          <p:nvPr/>
        </p:nvSpPr>
        <p:spPr>
          <a:xfrm>
            <a:off x="750780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6" name="Straight Connector 54"/>
          <p:cNvSpPr/>
          <p:nvPr/>
        </p:nvSpPr>
        <p:spPr>
          <a:xfrm>
            <a:off x="750780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7" name="Oval 55"/>
          <p:cNvSpPr/>
          <p:nvPr/>
        </p:nvSpPr>
        <p:spPr>
          <a:xfrm>
            <a:off x="8117640" y="166464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8" name="Straight Arrow Connector 56"/>
          <p:cNvSpPr/>
          <p:nvPr/>
        </p:nvSpPr>
        <p:spPr>
          <a:xfrm>
            <a:off x="8269920" y="196956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9" name="Straight Connector 57"/>
          <p:cNvSpPr/>
          <p:nvPr/>
        </p:nvSpPr>
        <p:spPr>
          <a:xfrm>
            <a:off x="826992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0" name="Rectangle 24"/>
          <p:cNvSpPr/>
          <p:nvPr/>
        </p:nvSpPr>
        <p:spPr>
          <a:xfrm>
            <a:off x="802440" y="4026960"/>
            <a:ext cx="3580200" cy="182772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81" name="Table 2047"/>
          <p:cNvGraphicFramePr/>
          <p:nvPr/>
        </p:nvGraphicFramePr>
        <p:xfrm>
          <a:off x="878400" y="4179240"/>
          <a:ext cx="3428280" cy="64944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SORT and GROUP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2" name="Oval 60"/>
          <p:cNvSpPr/>
          <p:nvPr/>
        </p:nvSpPr>
        <p:spPr>
          <a:xfrm>
            <a:off x="1450080" y="494136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3" name="Straight Arrow Connector 61"/>
          <p:cNvSpPr/>
          <p:nvPr/>
        </p:nvSpPr>
        <p:spPr>
          <a:xfrm>
            <a:off x="1602360" y="524628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4" name="Straight Connector 62"/>
          <p:cNvSpPr/>
          <p:nvPr/>
        </p:nvSpPr>
        <p:spPr>
          <a:xfrm>
            <a:off x="160236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5" name="Oval 63"/>
          <p:cNvSpPr/>
          <p:nvPr/>
        </p:nvSpPr>
        <p:spPr>
          <a:xfrm>
            <a:off x="3240720" y="494136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86" name="Straight Arrow Connector 64"/>
          <p:cNvSpPr/>
          <p:nvPr/>
        </p:nvSpPr>
        <p:spPr>
          <a:xfrm>
            <a:off x="3393000" y="524628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7" name="Straight Connector 65"/>
          <p:cNvSpPr/>
          <p:nvPr/>
        </p:nvSpPr>
        <p:spPr>
          <a:xfrm>
            <a:off x="339300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288" name="Table 66"/>
          <p:cNvGraphicFramePr/>
          <p:nvPr/>
        </p:nvGraphicFramePr>
        <p:xfrm>
          <a:off x="878400" y="5474880"/>
          <a:ext cx="3428280" cy="31428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89" name="Rectangle 67"/>
          <p:cNvSpPr/>
          <p:nvPr/>
        </p:nvSpPr>
        <p:spPr>
          <a:xfrm>
            <a:off x="5221800" y="4026960"/>
            <a:ext cx="3580200" cy="182772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90" name="Table 68"/>
          <p:cNvGraphicFramePr/>
          <p:nvPr/>
        </p:nvGraphicFramePr>
        <p:xfrm>
          <a:off x="5298120" y="4179240"/>
          <a:ext cx="3428280" cy="64944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SORT and GROUP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1" name="Oval 69"/>
          <p:cNvSpPr/>
          <p:nvPr/>
        </p:nvSpPr>
        <p:spPr>
          <a:xfrm>
            <a:off x="5869800" y="494136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2" name="Straight Arrow Connector 70"/>
          <p:cNvSpPr/>
          <p:nvPr/>
        </p:nvSpPr>
        <p:spPr>
          <a:xfrm>
            <a:off x="6022080" y="524628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3" name="Straight Connector 71"/>
          <p:cNvSpPr/>
          <p:nvPr/>
        </p:nvSpPr>
        <p:spPr>
          <a:xfrm>
            <a:off x="602172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4" name="Oval 72"/>
          <p:cNvSpPr/>
          <p:nvPr/>
        </p:nvSpPr>
        <p:spPr>
          <a:xfrm>
            <a:off x="7660440" y="4941360"/>
            <a:ext cx="303840" cy="30384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95" name="Straight Arrow Connector 73"/>
          <p:cNvSpPr/>
          <p:nvPr/>
        </p:nvSpPr>
        <p:spPr>
          <a:xfrm>
            <a:off x="7812720" y="5246280"/>
            <a:ext cx="36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6" name="Straight Connector 74"/>
          <p:cNvSpPr/>
          <p:nvPr/>
        </p:nvSpPr>
        <p:spPr>
          <a:xfrm>
            <a:off x="781272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297" name="Table 75"/>
          <p:cNvGraphicFramePr/>
          <p:nvPr/>
        </p:nvGraphicFramePr>
        <p:xfrm>
          <a:off x="5298120" y="5474880"/>
          <a:ext cx="3428280" cy="31428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98" name="Straight Arrow Connector 2050"/>
          <p:cNvSpPr/>
          <p:nvPr/>
        </p:nvSpPr>
        <p:spPr>
          <a:xfrm>
            <a:off x="1907280" y="3188880"/>
            <a:ext cx="510444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9" name="Straight Arrow Connector 2052"/>
          <p:cNvSpPr/>
          <p:nvPr/>
        </p:nvSpPr>
        <p:spPr>
          <a:xfrm>
            <a:off x="4726800" y="3188880"/>
            <a:ext cx="228492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0" name="Straight Arrow Connector 2054"/>
          <p:cNvSpPr/>
          <p:nvPr/>
        </p:nvSpPr>
        <p:spPr>
          <a:xfrm flipH="1">
            <a:off x="7011360" y="3188880"/>
            <a:ext cx="53244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Straight Arrow Connector 2056"/>
          <p:cNvSpPr/>
          <p:nvPr/>
        </p:nvSpPr>
        <p:spPr>
          <a:xfrm>
            <a:off x="2021400" y="3188880"/>
            <a:ext cx="57060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2" name="Straight Arrow Connector 2058"/>
          <p:cNvSpPr/>
          <p:nvPr/>
        </p:nvSpPr>
        <p:spPr>
          <a:xfrm flipH="1">
            <a:off x="2592360" y="3188880"/>
            <a:ext cx="213264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3" name="Straight Arrow Connector 2060"/>
          <p:cNvSpPr/>
          <p:nvPr/>
        </p:nvSpPr>
        <p:spPr>
          <a:xfrm flipH="1">
            <a:off x="2591640" y="3188880"/>
            <a:ext cx="495180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4" name="TextBox 2061"/>
          <p:cNvSpPr/>
          <p:nvPr/>
        </p:nvSpPr>
        <p:spPr>
          <a:xfrm>
            <a:off x="1906920" y="838080"/>
            <a:ext cx="1055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 task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5" name="TextBox 89"/>
          <p:cNvSpPr/>
          <p:nvPr/>
        </p:nvSpPr>
        <p:spPr>
          <a:xfrm>
            <a:off x="4679280" y="804600"/>
            <a:ext cx="1055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 task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6" name="TextBox 90"/>
          <p:cNvSpPr/>
          <p:nvPr/>
        </p:nvSpPr>
        <p:spPr>
          <a:xfrm>
            <a:off x="7545600" y="803160"/>
            <a:ext cx="1055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 task 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7" name="TextBox 91"/>
          <p:cNvSpPr/>
          <p:nvPr/>
        </p:nvSpPr>
        <p:spPr>
          <a:xfrm>
            <a:off x="1917360" y="5943600"/>
            <a:ext cx="1254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reduce task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8" name="TextBox 92"/>
          <p:cNvSpPr/>
          <p:nvPr/>
        </p:nvSpPr>
        <p:spPr>
          <a:xfrm>
            <a:off x="6348240" y="5942160"/>
            <a:ext cx="1254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reduce task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9" name="Rectangle 93"/>
          <p:cNvSpPr/>
          <p:nvPr/>
        </p:nvSpPr>
        <p:spPr>
          <a:xfrm>
            <a:off x="9255960" y="3112560"/>
            <a:ext cx="26748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All phases are distributed with many tasks running in parallel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96160" y="219240"/>
            <a:ext cx="987444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Partitioning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1" name="Rounded Rectangle 6"/>
          <p:cNvSpPr/>
          <p:nvPr/>
        </p:nvSpPr>
        <p:spPr>
          <a:xfrm>
            <a:off x="1730160" y="2039400"/>
            <a:ext cx="913320" cy="98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2" name="Rounded Rectangle 7"/>
          <p:cNvSpPr/>
          <p:nvPr/>
        </p:nvSpPr>
        <p:spPr>
          <a:xfrm>
            <a:off x="1730160" y="3258720"/>
            <a:ext cx="913320" cy="98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3" name="Rounded Rectangle 8"/>
          <p:cNvSpPr/>
          <p:nvPr/>
        </p:nvSpPr>
        <p:spPr>
          <a:xfrm>
            <a:off x="1730160" y="4478040"/>
            <a:ext cx="913320" cy="98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4" name="Rounded Rectangle 9"/>
          <p:cNvSpPr/>
          <p:nvPr/>
        </p:nvSpPr>
        <p:spPr>
          <a:xfrm>
            <a:off x="1730160" y="5697000"/>
            <a:ext cx="913320" cy="98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5" name="Oval 11"/>
          <p:cNvSpPr/>
          <p:nvPr/>
        </p:nvSpPr>
        <p:spPr>
          <a:xfrm>
            <a:off x="3939840" y="3182400"/>
            <a:ext cx="2665800" cy="1751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16" name="Can 12"/>
          <p:cNvSpPr/>
          <p:nvPr/>
        </p:nvSpPr>
        <p:spPr>
          <a:xfrm>
            <a:off x="8130960" y="1694520"/>
            <a:ext cx="761040" cy="11440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  <a:ea typeface="DejaVu Sans"/>
              </a:rPr>
              <a:t>0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7" name="Can 14"/>
          <p:cNvSpPr/>
          <p:nvPr/>
        </p:nvSpPr>
        <p:spPr>
          <a:xfrm>
            <a:off x="8178480" y="3030120"/>
            <a:ext cx="761040" cy="119016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8" name="Can 15"/>
          <p:cNvSpPr/>
          <p:nvPr/>
        </p:nvSpPr>
        <p:spPr>
          <a:xfrm>
            <a:off x="8207280" y="5468400"/>
            <a:ext cx="761040" cy="11419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  <a:ea typeface="DejaVu Sans"/>
              </a:rPr>
              <a:t>m-1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319" name="TextBox 16"/>
          <p:cNvSpPr/>
          <p:nvPr/>
        </p:nvSpPr>
        <p:spPr>
          <a:xfrm>
            <a:off x="8285760" y="4744440"/>
            <a:ext cx="53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……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0" name="Straight Arrow Connector 18"/>
          <p:cNvSpPr/>
          <p:nvPr/>
        </p:nvSpPr>
        <p:spPr>
          <a:xfrm>
            <a:off x="2644560" y="2534760"/>
            <a:ext cx="1684800" cy="90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1" name="Straight Arrow Connector 20"/>
          <p:cNvSpPr/>
          <p:nvPr/>
        </p:nvSpPr>
        <p:spPr>
          <a:xfrm>
            <a:off x="2644560" y="3754080"/>
            <a:ext cx="1294200" cy="30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2" name="Straight Arrow Connector 22"/>
          <p:cNvSpPr/>
          <p:nvPr/>
        </p:nvSpPr>
        <p:spPr>
          <a:xfrm flipV="1">
            <a:off x="2644560" y="4057200"/>
            <a:ext cx="129420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3" name="Straight Arrow Connector 24"/>
          <p:cNvSpPr/>
          <p:nvPr/>
        </p:nvSpPr>
        <p:spPr>
          <a:xfrm flipV="1">
            <a:off x="2644560" y="4677840"/>
            <a:ext cx="1684800" cy="151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4" name="Straight Arrow Connector 26"/>
          <p:cNvSpPr/>
          <p:nvPr/>
        </p:nvSpPr>
        <p:spPr>
          <a:xfrm flipV="1">
            <a:off x="6216480" y="2381760"/>
            <a:ext cx="1913400" cy="10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5" name="Straight Arrow Connector 28"/>
          <p:cNvSpPr/>
          <p:nvPr/>
        </p:nvSpPr>
        <p:spPr>
          <a:xfrm flipV="1">
            <a:off x="6607080" y="3600000"/>
            <a:ext cx="157068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6" name="Straight Arrow Connector 30"/>
          <p:cNvSpPr/>
          <p:nvPr/>
        </p:nvSpPr>
        <p:spPr>
          <a:xfrm>
            <a:off x="6216480" y="4678560"/>
            <a:ext cx="1989720" cy="147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327" name="TextBox 32"/>
          <p:cNvSpPr/>
          <p:nvPr/>
        </p:nvSpPr>
        <p:spPr>
          <a:xfrm>
            <a:off x="1149120" y="1050480"/>
            <a:ext cx="2742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Output from mappers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(on multiple machines)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8" name="TextBox 33"/>
          <p:cNvSpPr/>
          <p:nvPr/>
        </p:nvSpPr>
        <p:spPr>
          <a:xfrm>
            <a:off x="4411080" y="1201320"/>
            <a:ext cx="2074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Partition function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29" name="TextBox 34"/>
          <p:cNvSpPr/>
          <p:nvPr/>
        </p:nvSpPr>
        <p:spPr>
          <a:xfrm>
            <a:off x="7584480" y="768960"/>
            <a:ext cx="2192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Output files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(partition by keys)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23520" y="164520"/>
            <a:ext cx="10514520" cy="73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Shuffle and Sort</a:t>
            </a:r>
            <a:endParaRPr b="0" lang="en-IN" sz="374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710280" y="2447280"/>
            <a:ext cx="11043720" cy="339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70c0"/>
                </a:solidFill>
                <a:latin typeface="Century Schoolbook"/>
              </a:rPr>
              <a:t>MapReduce guarantees input to every reducer is </a:t>
            </a:r>
            <a:r>
              <a:rPr b="1" lang="en-US" sz="2400" spc="-1" strike="noStrike">
                <a:solidFill>
                  <a:srgbClr val="00b050"/>
                </a:solidFill>
                <a:latin typeface="Century Schoolbook"/>
              </a:rPr>
              <a:t>sorted by key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0070c0"/>
                </a:solidFill>
                <a:latin typeface="Century Schoolbook"/>
              </a:rPr>
              <a:t>The heart of mapreduce is the </a:t>
            </a:r>
            <a:r>
              <a:rPr b="1" i="1" lang="en-IN" sz="2400" spc="-1" strike="noStrike">
                <a:solidFill>
                  <a:srgbClr val="00b050"/>
                </a:solidFill>
                <a:latin typeface="Century Schoolbook"/>
              </a:rPr>
              <a:t>shuffle</a:t>
            </a:r>
            <a:r>
              <a:rPr b="1" lang="en-IN" sz="2400" spc="-1" strike="noStrike">
                <a:solidFill>
                  <a:srgbClr val="0070c0"/>
                </a:solidFill>
                <a:latin typeface="Century Schoolbook"/>
              </a:rPr>
              <a:t> operation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latin typeface="Century Schoolbook"/>
              </a:rPr>
              <a:t>Shuffle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does the following</a:t>
            </a:r>
            <a:endParaRPr b="0" lang="en-IN" sz="2400" spc="-1" strike="noStrike">
              <a:latin typeface="Arial"/>
            </a:endParaRPr>
          </a:p>
          <a:p>
            <a:pPr lvl="2" marL="13716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performs the sort </a:t>
            </a:r>
            <a:endParaRPr b="0" lang="en-IN" sz="2000" spc="-1" strike="noStrike">
              <a:latin typeface="Arial"/>
            </a:endParaRPr>
          </a:p>
          <a:p>
            <a:pPr lvl="2" marL="13716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transfers the map outputs to the reducers as inputs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2" name="TextBox 3"/>
          <p:cNvSpPr/>
          <p:nvPr/>
        </p:nvSpPr>
        <p:spPr>
          <a:xfrm>
            <a:off x="2333880" y="1308960"/>
            <a:ext cx="7178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00000"/>
                </a:solidFill>
                <a:latin typeface="Century Schoolbook"/>
                <a:ea typeface="DejaVu Sans"/>
              </a:rPr>
              <a:t>IMPORTANT and EXPENSIVE OPERATION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23520" y="164520"/>
            <a:ext cx="10514520" cy="73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Shuffle and Sort: the 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map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 side</a:t>
            </a:r>
            <a:endParaRPr b="0" lang="en-IN" sz="3740" spc="-1" strike="noStrike">
              <a:latin typeface="Arial"/>
            </a:endParaRPr>
          </a:p>
        </p:txBody>
      </p:sp>
      <p:sp>
        <p:nvSpPr>
          <p:cNvPr id="334" name="Rectangle 3"/>
          <p:cNvSpPr/>
          <p:nvPr/>
        </p:nvSpPr>
        <p:spPr>
          <a:xfrm>
            <a:off x="1391400" y="1989000"/>
            <a:ext cx="478800" cy="201528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35" name="Straight Arrow Connector 7"/>
          <p:cNvSpPr/>
          <p:nvPr/>
        </p:nvSpPr>
        <p:spPr>
          <a:xfrm>
            <a:off x="1871640" y="2997000"/>
            <a:ext cx="47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Rectangle 9"/>
          <p:cNvSpPr/>
          <p:nvPr/>
        </p:nvSpPr>
        <p:spPr>
          <a:xfrm>
            <a:off x="2351520" y="2468880"/>
            <a:ext cx="862920" cy="105516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map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7" name="Straight Arrow Connector 10"/>
          <p:cNvSpPr/>
          <p:nvPr/>
        </p:nvSpPr>
        <p:spPr>
          <a:xfrm>
            <a:off x="3215520" y="2997000"/>
            <a:ext cx="47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Rectangle 11"/>
          <p:cNvSpPr/>
          <p:nvPr/>
        </p:nvSpPr>
        <p:spPr>
          <a:xfrm>
            <a:off x="3695760" y="2756880"/>
            <a:ext cx="1150920" cy="478800"/>
          </a:xfrm>
          <a:prstGeom prst="rect">
            <a:avLst/>
          </a:prstGeom>
          <a:gradFill rotWithShape="0">
            <a:gsLst>
              <a:gs pos="0">
                <a:srgbClr val="c2dea1"/>
              </a:gs>
              <a:gs pos="100000">
                <a:srgbClr val="b8d594"/>
              </a:gs>
            </a:gsLst>
            <a:lin ang="5400000"/>
          </a:gradFill>
          <a:ln>
            <a:solidFill>
              <a:srgbClr val="8ab833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9" name="Elbow Connector 22"/>
          <p:cNvSpPr/>
          <p:nvPr/>
        </p:nvSpPr>
        <p:spPr>
          <a:xfrm flipV="1">
            <a:off x="4847760" y="2275560"/>
            <a:ext cx="1055160" cy="6231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Straight Arrow Connector 24"/>
          <p:cNvSpPr/>
          <p:nvPr/>
        </p:nvSpPr>
        <p:spPr>
          <a:xfrm>
            <a:off x="4847760" y="3029760"/>
            <a:ext cx="105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Elbow Connector 26"/>
          <p:cNvSpPr/>
          <p:nvPr/>
        </p:nvSpPr>
        <p:spPr>
          <a:xfrm>
            <a:off x="4847760" y="3141000"/>
            <a:ext cx="1055160" cy="718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42" name="Table 27"/>
          <p:cNvGraphicFramePr/>
          <p:nvPr/>
        </p:nvGraphicFramePr>
        <p:xfrm>
          <a:off x="6176160" y="2062440"/>
          <a:ext cx="1117080" cy="487080"/>
        </p:xfrm>
        <a:graphic>
          <a:graphicData uri="http://schemas.openxmlformats.org/drawingml/2006/table">
            <a:tbl>
              <a:tblPr/>
              <a:tblGrid>
                <a:gridCol w="279360"/>
                <a:gridCol w="279360"/>
                <a:gridCol w="279360"/>
                <a:gridCol w="27936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Table 28"/>
          <p:cNvGraphicFramePr/>
          <p:nvPr/>
        </p:nvGraphicFramePr>
        <p:xfrm>
          <a:off x="6176160" y="2826720"/>
          <a:ext cx="1117080" cy="487080"/>
        </p:xfrm>
        <a:graphic>
          <a:graphicData uri="http://schemas.openxmlformats.org/drawingml/2006/table">
            <a:tbl>
              <a:tblPr/>
              <a:tblGrid>
                <a:gridCol w="279360"/>
                <a:gridCol w="279360"/>
                <a:gridCol w="279360"/>
                <a:gridCol w="27936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 29"/>
          <p:cNvGraphicFramePr/>
          <p:nvPr/>
        </p:nvGraphicFramePr>
        <p:xfrm>
          <a:off x="6176160" y="3657960"/>
          <a:ext cx="1117080" cy="487080"/>
        </p:xfrm>
        <a:graphic>
          <a:graphicData uri="http://schemas.openxmlformats.org/drawingml/2006/table">
            <a:tbl>
              <a:tblPr/>
              <a:tblGrid>
                <a:gridCol w="279360"/>
                <a:gridCol w="279360"/>
                <a:gridCol w="279360"/>
                <a:gridCol w="27936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Table 32"/>
          <p:cNvGraphicFramePr/>
          <p:nvPr/>
        </p:nvGraphicFramePr>
        <p:xfrm>
          <a:off x="8496360" y="2830680"/>
          <a:ext cx="1823400" cy="487080"/>
        </p:xfrm>
        <a:graphic>
          <a:graphicData uri="http://schemas.openxmlformats.org/drawingml/2006/table">
            <a:tbl>
              <a:tblPr/>
              <a:tblGrid>
                <a:gridCol w="455760"/>
                <a:gridCol w="455760"/>
                <a:gridCol w="455760"/>
                <a:gridCol w="45648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</a:tr>
            </a:tbl>
          </a:graphicData>
        </a:graphic>
      </p:graphicFrame>
      <p:sp>
        <p:nvSpPr>
          <p:cNvPr id="346" name="Straight Arrow Connector 34"/>
          <p:cNvSpPr/>
          <p:nvPr/>
        </p:nvSpPr>
        <p:spPr>
          <a:xfrm>
            <a:off x="7286760" y="2277000"/>
            <a:ext cx="1208520" cy="79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Straight Arrow Connector 36"/>
          <p:cNvSpPr/>
          <p:nvPr/>
        </p:nvSpPr>
        <p:spPr>
          <a:xfrm flipV="1">
            <a:off x="7286760" y="3073680"/>
            <a:ext cx="1208520" cy="7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Straight Arrow Connector 41"/>
          <p:cNvSpPr/>
          <p:nvPr/>
        </p:nvSpPr>
        <p:spPr>
          <a:xfrm flipV="1">
            <a:off x="7286760" y="3029040"/>
            <a:ext cx="11124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TextBox 42"/>
          <p:cNvSpPr/>
          <p:nvPr/>
        </p:nvSpPr>
        <p:spPr>
          <a:xfrm>
            <a:off x="1116720" y="4293000"/>
            <a:ext cx="12884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Input data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(chunk)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0" name="TextBox 43"/>
          <p:cNvSpPr/>
          <p:nvPr/>
        </p:nvSpPr>
        <p:spPr>
          <a:xfrm>
            <a:off x="3756240" y="3354840"/>
            <a:ext cx="1109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Buffer in memory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1" name="Straight Arrow Connector 45"/>
          <p:cNvSpPr/>
          <p:nvPr/>
        </p:nvSpPr>
        <p:spPr>
          <a:xfrm flipH="1" flipV="1">
            <a:off x="6287400" y="4062960"/>
            <a:ext cx="38304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Straight Arrow Connector 47"/>
          <p:cNvSpPr/>
          <p:nvPr/>
        </p:nvSpPr>
        <p:spPr>
          <a:xfrm flipV="1">
            <a:off x="6672240" y="4062960"/>
            <a:ext cx="47880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TextBox 48"/>
          <p:cNvSpPr/>
          <p:nvPr/>
        </p:nvSpPr>
        <p:spPr>
          <a:xfrm>
            <a:off x="6202080" y="4773240"/>
            <a:ext cx="1109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partitions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4" name="TextBox 49"/>
          <p:cNvSpPr/>
          <p:nvPr/>
        </p:nvSpPr>
        <p:spPr>
          <a:xfrm>
            <a:off x="5669640" y="1390320"/>
            <a:ext cx="21956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partition, sort and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spill to disk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5" name="TextBox 50"/>
          <p:cNvSpPr/>
          <p:nvPr/>
        </p:nvSpPr>
        <p:spPr>
          <a:xfrm rot="5400000">
            <a:off x="7147800" y="2863080"/>
            <a:ext cx="14212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340" spc="-1" strike="noStrike">
                <a:solidFill>
                  <a:srgbClr val="0070c0"/>
                </a:solidFill>
                <a:latin typeface="Century Schoolbook"/>
                <a:ea typeface="DejaVu Sans"/>
              </a:rPr>
              <a:t>merge on disk</a:t>
            </a:r>
            <a:endParaRPr b="0" lang="en-IN" sz="1340" spc="-1" strike="noStrike">
              <a:latin typeface="Arial"/>
            </a:endParaRPr>
          </a:p>
        </p:txBody>
      </p:sp>
      <p:sp>
        <p:nvSpPr>
          <p:cNvPr id="356" name="Straight Arrow Connector 52"/>
          <p:cNvSpPr/>
          <p:nvPr/>
        </p:nvSpPr>
        <p:spPr>
          <a:xfrm flipH="1" flipV="1">
            <a:off x="6575400" y="4100400"/>
            <a:ext cx="95040" cy="60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Straight Arrow Connector 54"/>
          <p:cNvSpPr/>
          <p:nvPr/>
        </p:nvSpPr>
        <p:spPr>
          <a:xfrm flipV="1">
            <a:off x="6672240" y="4100400"/>
            <a:ext cx="190800" cy="60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TextBox 55"/>
          <p:cNvSpPr/>
          <p:nvPr/>
        </p:nvSpPr>
        <p:spPr>
          <a:xfrm>
            <a:off x="8719560" y="3295800"/>
            <a:ext cx="1504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on local disk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326320"/>
            <a:ext cx="10514520" cy="22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g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i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g 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n 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H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p</a:t>
            </a:r>
            <a:br>
              <a:rPr sz="5400"/>
            </a:br>
            <a:br>
              <a:rPr sz="5400"/>
            </a:b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el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63880" y="218520"/>
            <a:ext cx="9264960" cy="60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x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l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b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l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: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i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g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14800" y="1046520"/>
            <a:ext cx="10657800" cy="548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Sample application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Result ranking, Language model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How can you solve this using a single machine?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Rectangle 2"/>
          <p:cNvSpPr/>
          <p:nvPr/>
        </p:nvSpPr>
        <p:spPr>
          <a:xfrm>
            <a:off x="631800" y="1219320"/>
            <a:ext cx="9337680" cy="1141920"/>
          </a:xfrm>
          <a:prstGeom prst="rect">
            <a:avLst/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marL="38160"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have a huge collection of text document and count the number of times each distinct word appears in the file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4000" y="448200"/>
            <a:ext cx="9874440" cy="53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74280" y="1600200"/>
            <a:ext cx="10620360" cy="40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Case 1: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Files too large for memory, but all &lt;word, count&gt; pairs fit in memory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You can create a big string array OR you can create  a hash table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4000" y="221400"/>
            <a:ext cx="9874440" cy="51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W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82840" y="921600"/>
            <a:ext cx="10873080" cy="571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Case 2:  </a:t>
            </a:r>
            <a:r>
              <a:rPr b="1" lang="en-US" sz="2200" spc="-1" strike="noStrike">
                <a:solidFill>
                  <a:srgbClr val="000000"/>
                </a:solidFill>
                <a:latin typeface="Century Schoolbook"/>
              </a:rPr>
              <a:t>All &lt;word, count&gt; pairs do not fit in memory, but fit into disk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A possible approach (write computer programs/functions for each step)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lvl="7" marL="170172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Break the text document into sequence of words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lvl="7" marL="170172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Sort the words</a:t>
            </a:r>
            <a:endParaRPr b="0" lang="en-IN" sz="1800" spc="-1" strike="noStrike">
              <a:latin typeface="Arial"/>
            </a:endParaRPr>
          </a:p>
          <a:p>
            <a:pPr marL="14857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this will bring the same words together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en-IN" sz="2000" spc="-1" strike="noStrike">
              <a:latin typeface="Arial"/>
            </a:endParaRPr>
          </a:p>
          <a:p>
            <a:pPr marL="14857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12445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3.   Count the frequencies in a single pass</a:t>
            </a:r>
            <a:endParaRPr b="0" lang="en-IN" sz="1800" spc="-1" strike="noStrike">
              <a:latin typeface="Arial"/>
            </a:endParaRPr>
          </a:p>
          <a:p>
            <a:pPr marL="12445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12445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124452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Century Schoolbook"/>
              </a:rPr>
              <a:t>This captures the essence of Map-Reduce model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8" name="Rectangle 3"/>
          <p:cNvSpPr/>
          <p:nvPr/>
        </p:nvSpPr>
        <p:spPr>
          <a:xfrm>
            <a:off x="8839080" y="2788200"/>
            <a:ext cx="2056320" cy="456120"/>
          </a:xfrm>
          <a:prstGeom prst="rect">
            <a:avLst/>
          </a:prstGeom>
          <a:solidFill>
            <a:srgbClr val="00b050"/>
          </a:solidFill>
          <a:ln>
            <a:solidFill>
              <a:srgbClr val="c0cf3a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getWords(textFile)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8951040" y="3778920"/>
            <a:ext cx="1868400" cy="303840"/>
          </a:xfrm>
          <a:prstGeom prst="rect">
            <a:avLst/>
          </a:prstGeom>
          <a:solidFill>
            <a:srgbClr val="00b050"/>
          </a:solidFill>
          <a:ln>
            <a:solidFill>
              <a:srgbClr val="c0cf3a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sortWords(list)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0" name="Rectangle 6"/>
          <p:cNvSpPr/>
          <p:nvPr/>
        </p:nvSpPr>
        <p:spPr>
          <a:xfrm>
            <a:off x="8951040" y="4617000"/>
            <a:ext cx="2056320" cy="303840"/>
          </a:xfrm>
          <a:prstGeom prst="rect">
            <a:avLst/>
          </a:prstGeom>
          <a:solidFill>
            <a:srgbClr val="00b050"/>
          </a:solidFill>
          <a:ln>
            <a:solidFill>
              <a:srgbClr val="c0cf3a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countWords(sorted list)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1" name="Down Arrow 7"/>
          <p:cNvSpPr/>
          <p:nvPr/>
        </p:nvSpPr>
        <p:spPr>
          <a:xfrm>
            <a:off x="9735120" y="3245400"/>
            <a:ext cx="242640" cy="532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Down Arrow 8"/>
          <p:cNvSpPr/>
          <p:nvPr/>
        </p:nvSpPr>
        <p:spPr>
          <a:xfrm>
            <a:off x="9763920" y="4103640"/>
            <a:ext cx="24264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"/>
          <p:cNvSpPr/>
          <p:nvPr/>
        </p:nvSpPr>
        <p:spPr>
          <a:xfrm>
            <a:off x="8390880" y="1729080"/>
            <a:ext cx="1047960" cy="2743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: Rounded Corners 9"/>
          <p:cNvSpPr/>
          <p:nvPr/>
        </p:nvSpPr>
        <p:spPr>
          <a:xfrm>
            <a:off x="5477400" y="1658520"/>
            <a:ext cx="873360" cy="4327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: Rounded Corners 7"/>
          <p:cNvSpPr/>
          <p:nvPr/>
        </p:nvSpPr>
        <p:spPr>
          <a:xfrm>
            <a:off x="1019160" y="1658520"/>
            <a:ext cx="3453120" cy="4327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36600" y="180720"/>
            <a:ext cx="987444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ap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ce: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In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Nu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ts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he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ll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2520" y="1658520"/>
            <a:ext cx="9462960" cy="397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335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getWords(dataFile)      sort            count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Rectangle 4"/>
          <p:cNvSpPr/>
          <p:nvPr/>
        </p:nvSpPr>
        <p:spPr>
          <a:xfrm>
            <a:off x="1219320" y="2919600"/>
            <a:ext cx="3900240" cy="989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extract something you care about (here word and count)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5306400" y="2915280"/>
            <a:ext cx="2437200" cy="913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Group by key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(sort and shuffle)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Rectangle 6"/>
          <p:cNvSpPr/>
          <p:nvPr/>
        </p:nvSpPr>
        <p:spPr>
          <a:xfrm>
            <a:off x="8298360" y="2955240"/>
            <a:ext cx="3087720" cy="913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Aggregate, summarize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1" name="Straight Arrow Connector 8"/>
          <p:cNvSpPr/>
          <p:nvPr/>
        </p:nvSpPr>
        <p:spPr>
          <a:xfrm>
            <a:off x="3088800" y="2158200"/>
            <a:ext cx="360" cy="89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12" name="Straight Arrow Connector 12"/>
          <p:cNvSpPr/>
          <p:nvPr/>
        </p:nvSpPr>
        <p:spPr>
          <a:xfrm>
            <a:off x="8904600" y="2130120"/>
            <a:ext cx="360" cy="9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13" name="Straight Arrow Connector 14"/>
          <p:cNvSpPr/>
          <p:nvPr/>
        </p:nvSpPr>
        <p:spPr>
          <a:xfrm>
            <a:off x="6000120" y="2200320"/>
            <a:ext cx="360" cy="67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14" name="TextBox 15"/>
          <p:cNvSpPr/>
          <p:nvPr/>
        </p:nvSpPr>
        <p:spPr>
          <a:xfrm>
            <a:off x="1047600" y="4648320"/>
            <a:ext cx="780228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549e39"/>
                </a:solidFill>
                <a:latin typeface="Arial"/>
                <a:ea typeface="DejaVu Sans"/>
              </a:rPr>
              <a:t>Summary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lvl="1" marL="792720" indent="-457200" algn="just">
              <a:lnSpc>
                <a:spcPct val="100000"/>
              </a:lnSpc>
              <a:buClr>
                <a:srgbClr val="549e39"/>
              </a:buClr>
              <a:buFont typeface="Century Schoolbook"/>
              <a:buAutoNum type="arabicPeriod"/>
            </a:pPr>
            <a:r>
              <a:rPr b="0" lang="en-US" sz="2000" spc="-1" strike="noStrike">
                <a:solidFill>
                  <a:srgbClr val="549e39"/>
                </a:solidFill>
                <a:latin typeface="Arial"/>
                <a:ea typeface="DejaVu Sans"/>
              </a:rPr>
              <a:t>Structure remains the same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lvl="1" marL="792720" indent="-457200" algn="just">
              <a:lnSpc>
                <a:spcPct val="100000"/>
              </a:lnSpc>
              <a:buClr>
                <a:srgbClr val="0070c0"/>
              </a:buClr>
              <a:buFont typeface="Century Schoolbook"/>
              <a:buAutoNum type="arabicPeriod"/>
            </a:pPr>
            <a:r>
              <a:rPr b="1" lang="en-US" sz="2000" spc="-1" strike="noStrike">
                <a:solidFill>
                  <a:srgbClr val="0070c0"/>
                </a:solidFill>
                <a:latin typeface="Arial"/>
                <a:ea typeface="DejaVu Sans"/>
              </a:rPr>
              <a:t>Map</a:t>
            </a:r>
            <a:r>
              <a:rPr b="1" lang="en-US" sz="2000" spc="-1" strike="noStrike">
                <a:solidFill>
                  <a:srgbClr val="549e39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49e39"/>
                </a:solidFill>
                <a:latin typeface="Arial"/>
                <a:ea typeface="DejaVu Sans"/>
              </a:rPr>
              <a:t>and </a:t>
            </a:r>
            <a:r>
              <a:rPr b="1" lang="en-US" sz="2000" spc="-1" strike="noStrike">
                <a:solidFill>
                  <a:srgbClr val="0070c0"/>
                </a:solidFill>
                <a:latin typeface="Arial"/>
                <a:ea typeface="DejaVu Sans"/>
              </a:rPr>
              <a:t>Reduce</a:t>
            </a:r>
            <a:r>
              <a:rPr b="1" lang="en-US" sz="2000" spc="-1" strike="noStrike">
                <a:solidFill>
                  <a:srgbClr val="549e39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549e39"/>
                </a:solidFill>
                <a:latin typeface="Arial"/>
                <a:ea typeface="DejaVu Sans"/>
              </a:rPr>
              <a:t>to be defined by the user to fit the problem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5" name="Right Arrow 2"/>
          <p:cNvSpPr/>
          <p:nvPr/>
        </p:nvSpPr>
        <p:spPr>
          <a:xfrm>
            <a:off x="4786920" y="1729080"/>
            <a:ext cx="486720" cy="241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7d55b"/>
              </a:gs>
              <a:gs pos="100000">
                <a:srgbClr val="c5d533"/>
              </a:gs>
            </a:gsLst>
            <a:lin ang="5400000"/>
          </a:gradFill>
          <a:ln>
            <a:solidFill>
              <a:srgbClr val="c0cf3a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116" name="Right Arrow 11"/>
          <p:cNvSpPr/>
          <p:nvPr/>
        </p:nvSpPr>
        <p:spPr>
          <a:xfrm>
            <a:off x="7152840" y="1762200"/>
            <a:ext cx="486720" cy="241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7d55b"/>
              </a:gs>
              <a:gs pos="100000">
                <a:srgbClr val="c5d533"/>
              </a:gs>
            </a:gsLst>
            <a:lin ang="5400000"/>
          </a:gradFill>
          <a:ln>
            <a:solidFill>
              <a:srgbClr val="c0cf3a"/>
            </a:solidFill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rIns="90000" tIns="120960" bIns="1209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26600" y="234720"/>
            <a:ext cx="987444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ap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Re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du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ce: 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ap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St</a:t>
            </a:r>
            <a:r>
              <a:rPr b="0" lang="en-US" sz="3200" spc="-1" strike="noStrike">
                <a:solidFill>
                  <a:srgbClr val="c00000"/>
                </a:solidFill>
                <a:latin typeface="Century Schoolbook"/>
              </a:rPr>
              <a:t>ep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18" name="Group 21"/>
          <p:cNvGrpSpPr/>
          <p:nvPr/>
        </p:nvGrpSpPr>
        <p:grpSpPr>
          <a:xfrm>
            <a:off x="2031840" y="3809880"/>
            <a:ext cx="1299600" cy="379800"/>
            <a:chOff x="2031840" y="3809880"/>
            <a:chExt cx="1299600" cy="379800"/>
          </a:xfrm>
        </p:grpSpPr>
        <p:sp>
          <p:nvSpPr>
            <p:cNvPr id="119" name="Rectangle 4"/>
            <p:cNvSpPr/>
            <p:nvPr/>
          </p:nvSpPr>
          <p:spPr>
            <a:xfrm>
              <a:off x="2601000" y="3809880"/>
              <a:ext cx="730440" cy="379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20" name="AutoShape 5"/>
            <p:cNvSpPr/>
            <p:nvPr/>
          </p:nvSpPr>
          <p:spPr>
            <a:xfrm>
              <a:off x="2031840" y="3809880"/>
              <a:ext cx="486720" cy="3798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f2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21" name="Group 36"/>
          <p:cNvGrpSpPr/>
          <p:nvPr/>
        </p:nvGrpSpPr>
        <p:grpSpPr>
          <a:xfrm>
            <a:off x="4632840" y="2514600"/>
            <a:ext cx="1787040" cy="1218240"/>
            <a:chOff x="4632840" y="2514600"/>
            <a:chExt cx="1787040" cy="1218240"/>
          </a:xfrm>
        </p:grpSpPr>
        <p:grpSp>
          <p:nvGrpSpPr>
            <p:cNvPr id="122" name="Group 10"/>
            <p:cNvGrpSpPr/>
            <p:nvPr/>
          </p:nvGrpSpPr>
          <p:grpSpPr>
            <a:xfrm>
              <a:off x="4632840" y="2514600"/>
              <a:ext cx="1787040" cy="532440"/>
              <a:chOff x="4632840" y="2514600"/>
              <a:chExt cx="1787040" cy="532440"/>
            </a:xfrm>
          </p:grpSpPr>
          <p:sp>
            <p:nvSpPr>
              <p:cNvPr id="123" name="AutoShape 8"/>
              <p:cNvSpPr/>
              <p:nvPr/>
            </p:nvSpPr>
            <p:spPr>
              <a:xfrm>
                <a:off x="4632840" y="2514600"/>
                <a:ext cx="730440" cy="532440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k1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124" name="AutoShape 9"/>
              <p:cNvSpPr/>
              <p:nvPr/>
            </p:nvSpPr>
            <p:spPr>
              <a:xfrm>
                <a:off x="5364360" y="2514600"/>
                <a:ext cx="1055520" cy="532440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v1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125" name="Group 11"/>
            <p:cNvGrpSpPr/>
            <p:nvPr/>
          </p:nvGrpSpPr>
          <p:grpSpPr>
            <a:xfrm>
              <a:off x="4632840" y="3200400"/>
              <a:ext cx="1787040" cy="532440"/>
              <a:chOff x="4632840" y="3200400"/>
              <a:chExt cx="1787040" cy="532440"/>
            </a:xfrm>
          </p:grpSpPr>
          <p:sp>
            <p:nvSpPr>
              <p:cNvPr id="126" name="AutoShape 12"/>
              <p:cNvSpPr/>
              <p:nvPr/>
            </p:nvSpPr>
            <p:spPr>
              <a:xfrm>
                <a:off x="4632840" y="3200400"/>
                <a:ext cx="730440" cy="532440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k2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127" name="AutoShape 13"/>
              <p:cNvSpPr/>
              <p:nvPr/>
            </p:nvSpPr>
            <p:spPr>
              <a:xfrm>
                <a:off x="5364360" y="3200400"/>
                <a:ext cx="1055520" cy="532440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v2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grpSp>
        <p:nvGrpSpPr>
          <p:cNvPr id="128" name="Group 35"/>
          <p:cNvGrpSpPr/>
          <p:nvPr/>
        </p:nvGrpSpPr>
        <p:grpSpPr>
          <a:xfrm>
            <a:off x="3498120" y="2895480"/>
            <a:ext cx="808560" cy="608760"/>
            <a:chOff x="3498120" y="2895480"/>
            <a:chExt cx="808560" cy="608760"/>
          </a:xfrm>
        </p:grpSpPr>
        <p:sp>
          <p:nvSpPr>
            <p:cNvPr id="129" name="AutoShape 19"/>
            <p:cNvSpPr/>
            <p:nvPr/>
          </p:nvSpPr>
          <p:spPr>
            <a:xfrm>
              <a:off x="3576240" y="3200400"/>
              <a:ext cx="730440" cy="30384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Text Box 20"/>
            <p:cNvSpPr/>
            <p:nvPr/>
          </p:nvSpPr>
          <p:spPr>
            <a:xfrm>
              <a:off x="3498120" y="2895480"/>
              <a:ext cx="546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map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31" name="Group 25"/>
          <p:cNvGrpSpPr/>
          <p:nvPr/>
        </p:nvGrpSpPr>
        <p:grpSpPr>
          <a:xfrm>
            <a:off x="2031840" y="3124080"/>
            <a:ext cx="1299600" cy="379800"/>
            <a:chOff x="2031840" y="3124080"/>
            <a:chExt cx="1299600" cy="379800"/>
          </a:xfrm>
        </p:grpSpPr>
        <p:sp>
          <p:nvSpPr>
            <p:cNvPr id="132" name="Rectangle 26"/>
            <p:cNvSpPr/>
            <p:nvPr/>
          </p:nvSpPr>
          <p:spPr>
            <a:xfrm>
              <a:off x="2601000" y="3124080"/>
              <a:ext cx="730440" cy="379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3" name="AutoShape 27"/>
            <p:cNvSpPr/>
            <p:nvPr/>
          </p:nvSpPr>
          <p:spPr>
            <a:xfrm>
              <a:off x="2031840" y="3124080"/>
              <a:ext cx="486720" cy="37980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f1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34" name="Group 28"/>
          <p:cNvGrpSpPr/>
          <p:nvPr/>
        </p:nvGrpSpPr>
        <p:grpSpPr>
          <a:xfrm>
            <a:off x="1950840" y="5257800"/>
            <a:ext cx="1299240" cy="379800"/>
            <a:chOff x="1950840" y="5257800"/>
            <a:chExt cx="1299240" cy="379800"/>
          </a:xfrm>
        </p:grpSpPr>
        <p:sp>
          <p:nvSpPr>
            <p:cNvPr id="135" name="Rectangle 29"/>
            <p:cNvSpPr/>
            <p:nvPr/>
          </p:nvSpPr>
          <p:spPr>
            <a:xfrm>
              <a:off x="2519640" y="5257800"/>
              <a:ext cx="730440" cy="3798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c3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6" name="AutoShape 30"/>
            <p:cNvSpPr/>
            <p:nvPr/>
          </p:nvSpPr>
          <p:spPr>
            <a:xfrm>
              <a:off x="1950840" y="5257800"/>
              <a:ext cx="486720" cy="37980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f3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37" name="Text Box 33"/>
          <p:cNvSpPr/>
          <p:nvPr/>
        </p:nvSpPr>
        <p:spPr>
          <a:xfrm>
            <a:off x="2310840" y="4419720"/>
            <a:ext cx="485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38" name="Group 37"/>
          <p:cNvGrpSpPr/>
          <p:nvPr/>
        </p:nvGrpSpPr>
        <p:grpSpPr>
          <a:xfrm>
            <a:off x="4632840" y="3886200"/>
            <a:ext cx="1787040" cy="532440"/>
            <a:chOff x="4632840" y="3886200"/>
            <a:chExt cx="1787040" cy="532440"/>
          </a:xfrm>
        </p:grpSpPr>
        <p:sp>
          <p:nvSpPr>
            <p:cNvPr id="139" name="AutoShape 38"/>
            <p:cNvSpPr/>
            <p:nvPr/>
          </p:nvSpPr>
          <p:spPr>
            <a:xfrm>
              <a:off x="4632840" y="3886200"/>
              <a:ext cx="730440" cy="532440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k3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40" name="AutoShape 39"/>
            <p:cNvSpPr/>
            <p:nvPr/>
          </p:nvSpPr>
          <p:spPr>
            <a:xfrm>
              <a:off x="5364360" y="3886200"/>
              <a:ext cx="1055520" cy="532440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v3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41" name="Group 40"/>
          <p:cNvGrpSpPr/>
          <p:nvPr/>
        </p:nvGrpSpPr>
        <p:grpSpPr>
          <a:xfrm>
            <a:off x="3498120" y="3657600"/>
            <a:ext cx="808560" cy="608760"/>
            <a:chOff x="3498120" y="3657600"/>
            <a:chExt cx="808560" cy="608760"/>
          </a:xfrm>
        </p:grpSpPr>
        <p:sp>
          <p:nvSpPr>
            <p:cNvPr id="142" name="AutoShape 41"/>
            <p:cNvSpPr/>
            <p:nvPr/>
          </p:nvSpPr>
          <p:spPr>
            <a:xfrm>
              <a:off x="3576240" y="3962520"/>
              <a:ext cx="730440" cy="30384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Text Box 42"/>
            <p:cNvSpPr/>
            <p:nvPr/>
          </p:nvSpPr>
          <p:spPr>
            <a:xfrm>
              <a:off x="3498120" y="3657600"/>
              <a:ext cx="546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map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44" name="Text Box 67"/>
          <p:cNvSpPr/>
          <p:nvPr/>
        </p:nvSpPr>
        <p:spPr>
          <a:xfrm>
            <a:off x="1706760" y="1438920"/>
            <a:ext cx="23900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Input key-value pairs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(file name and its content)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5" name="Text Box 34"/>
          <p:cNvSpPr/>
          <p:nvPr/>
        </p:nvSpPr>
        <p:spPr>
          <a:xfrm>
            <a:off x="4841640" y="1438920"/>
            <a:ext cx="3386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Intermediate key-value pairs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(word and count)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6" name="Text Box 75"/>
          <p:cNvSpPr/>
          <p:nvPr/>
        </p:nvSpPr>
        <p:spPr>
          <a:xfrm>
            <a:off x="4960800" y="4495680"/>
            <a:ext cx="485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AutoShape 76"/>
          <p:cNvSpPr/>
          <p:nvPr/>
        </p:nvSpPr>
        <p:spPr>
          <a:xfrm>
            <a:off x="4714200" y="5181480"/>
            <a:ext cx="730440" cy="532440"/>
          </a:xfrm>
          <a:prstGeom prst="diamond">
            <a:avLst/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AutoShape 77"/>
          <p:cNvSpPr/>
          <p:nvPr/>
        </p:nvSpPr>
        <p:spPr>
          <a:xfrm>
            <a:off x="5445720" y="5181480"/>
            <a:ext cx="1055520" cy="53244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v4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149" name="Group 40"/>
          <p:cNvGrpSpPr/>
          <p:nvPr/>
        </p:nvGrpSpPr>
        <p:grpSpPr>
          <a:xfrm>
            <a:off x="3508560" y="5105520"/>
            <a:ext cx="808200" cy="608400"/>
            <a:chOff x="3508560" y="5105520"/>
            <a:chExt cx="808200" cy="608400"/>
          </a:xfrm>
        </p:grpSpPr>
        <p:sp>
          <p:nvSpPr>
            <p:cNvPr id="150" name="AutoShape 41"/>
            <p:cNvSpPr/>
            <p:nvPr/>
          </p:nvSpPr>
          <p:spPr>
            <a:xfrm>
              <a:off x="3586320" y="5410080"/>
              <a:ext cx="730440" cy="30384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Text Box 42"/>
            <p:cNvSpPr/>
            <p:nvPr/>
          </p:nvSpPr>
          <p:spPr>
            <a:xfrm>
              <a:off x="3508560" y="5105520"/>
              <a:ext cx="5461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map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11520" y="103320"/>
            <a:ext cx="987444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: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R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d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u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c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S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53" name="Group 67"/>
          <p:cNvGrpSpPr/>
          <p:nvPr/>
        </p:nvGrpSpPr>
        <p:grpSpPr>
          <a:xfrm>
            <a:off x="3810960" y="3087720"/>
            <a:ext cx="902160" cy="873720"/>
            <a:chOff x="3810960" y="3087720"/>
            <a:chExt cx="902160" cy="873720"/>
          </a:xfrm>
        </p:grpSpPr>
        <p:sp>
          <p:nvSpPr>
            <p:cNvPr id="154" name="AutoShape 29"/>
            <p:cNvSpPr/>
            <p:nvPr/>
          </p:nvSpPr>
          <p:spPr>
            <a:xfrm>
              <a:off x="3901320" y="3657600"/>
              <a:ext cx="811800" cy="30384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Text Box 30"/>
            <p:cNvSpPr/>
            <p:nvPr/>
          </p:nvSpPr>
          <p:spPr>
            <a:xfrm>
              <a:off x="3810960" y="3087720"/>
              <a:ext cx="7351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Group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by key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56" name="Group 33"/>
          <p:cNvGrpSpPr/>
          <p:nvPr/>
        </p:nvGrpSpPr>
        <p:grpSpPr>
          <a:xfrm>
            <a:off x="7561800" y="2362320"/>
            <a:ext cx="1134000" cy="532080"/>
            <a:chOff x="7561800" y="2362320"/>
            <a:chExt cx="1134000" cy="532080"/>
          </a:xfrm>
        </p:grpSpPr>
        <p:sp>
          <p:nvSpPr>
            <p:cNvPr id="157" name="AutoShape 31"/>
            <p:cNvSpPr/>
            <p:nvPr/>
          </p:nvSpPr>
          <p:spPr>
            <a:xfrm>
              <a:off x="7640280" y="2666880"/>
              <a:ext cx="1055520" cy="22752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Text Box 32"/>
            <p:cNvSpPr/>
            <p:nvPr/>
          </p:nvSpPr>
          <p:spPr>
            <a:xfrm>
              <a:off x="7561800" y="2362320"/>
              <a:ext cx="8143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reduce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59" name="Group 34"/>
          <p:cNvGrpSpPr/>
          <p:nvPr/>
        </p:nvGrpSpPr>
        <p:grpSpPr>
          <a:xfrm>
            <a:off x="7562520" y="2971800"/>
            <a:ext cx="1133280" cy="532440"/>
            <a:chOff x="7562520" y="2971800"/>
            <a:chExt cx="1133280" cy="532440"/>
          </a:xfrm>
        </p:grpSpPr>
        <p:sp>
          <p:nvSpPr>
            <p:cNvPr id="160" name="AutoShape 35"/>
            <p:cNvSpPr/>
            <p:nvPr/>
          </p:nvSpPr>
          <p:spPr>
            <a:xfrm>
              <a:off x="7640280" y="3276720"/>
              <a:ext cx="1055520" cy="22752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Text Box 36"/>
            <p:cNvSpPr/>
            <p:nvPr/>
          </p:nvSpPr>
          <p:spPr>
            <a:xfrm>
              <a:off x="7562520" y="2971800"/>
              <a:ext cx="76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reduce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62" name="Group 42"/>
          <p:cNvGrpSpPr/>
          <p:nvPr/>
        </p:nvGrpSpPr>
        <p:grpSpPr>
          <a:xfrm>
            <a:off x="8778240" y="2514600"/>
            <a:ext cx="1380600" cy="532440"/>
            <a:chOff x="8778240" y="2514600"/>
            <a:chExt cx="1380600" cy="532440"/>
          </a:xfrm>
        </p:grpSpPr>
        <p:sp>
          <p:nvSpPr>
            <p:cNvPr id="163" name="AutoShape 37"/>
            <p:cNvSpPr/>
            <p:nvPr/>
          </p:nvSpPr>
          <p:spPr>
            <a:xfrm>
              <a:off x="8778240" y="2514600"/>
              <a:ext cx="730440" cy="532440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k1</a:t>
              </a:r>
              <a:endParaRPr b="0" lang="en-IN" sz="1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64" name="AutoShape 39"/>
                <p:cNvSpPr txBox="1"/>
                <p:nvPr/>
              </p:nvSpPr>
              <p:spPr>
                <a:xfrm>
                  <a:off x="9591120" y="2514600"/>
                  <a:ext cx="567720" cy="5324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𝑣</m:t>
                      </m:r>
                      <m:r>
                        <m:t xml:space="preserve">′</m:t>
                      </m:r>
                    </m:oMath>
                  </a14:m>
                </a:p>
              </p:txBody>
            </p:sp>
          </mc:Choice>
          <mc:Fallback/>
        </mc:AlternateContent>
      </p:grpSp>
      <p:grpSp>
        <p:nvGrpSpPr>
          <p:cNvPr id="165" name="Group 43"/>
          <p:cNvGrpSpPr/>
          <p:nvPr/>
        </p:nvGrpSpPr>
        <p:grpSpPr>
          <a:xfrm>
            <a:off x="8778240" y="3124080"/>
            <a:ext cx="1380600" cy="532440"/>
            <a:chOff x="8778240" y="3124080"/>
            <a:chExt cx="1380600" cy="532440"/>
          </a:xfrm>
        </p:grpSpPr>
        <p:sp>
          <p:nvSpPr>
            <p:cNvPr id="166" name="AutoShape 44"/>
            <p:cNvSpPr/>
            <p:nvPr/>
          </p:nvSpPr>
          <p:spPr>
            <a:xfrm>
              <a:off x="8778240" y="3124080"/>
              <a:ext cx="730440" cy="53244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k2</a:t>
              </a:r>
              <a:endParaRPr b="0" lang="en-IN" sz="1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67" name="AutoShape 45"/>
                <p:cNvSpPr txBox="1"/>
                <p:nvPr/>
              </p:nvSpPr>
              <p:spPr>
                <a:xfrm>
                  <a:off x="9591120" y="3124080"/>
                  <a:ext cx="567720" cy="5324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𝑣</m:t>
                      </m:r>
                      <m:r>
                        <m:t xml:space="preserve">′</m:t>
                      </m:r>
                      <m:r>
                        <m:t xml:space="preserve">′</m:t>
                      </m:r>
                    </m:oMath>
                  </a14:m>
                </a:p>
              </p:txBody>
            </p:sp>
          </mc:Choice>
          <mc:Fallback/>
        </mc:AlternateContent>
      </p:grpSp>
      <p:grpSp>
        <p:nvGrpSpPr>
          <p:cNvPr id="168" name="Group 46"/>
          <p:cNvGrpSpPr/>
          <p:nvPr/>
        </p:nvGrpSpPr>
        <p:grpSpPr>
          <a:xfrm>
            <a:off x="8859600" y="5105520"/>
            <a:ext cx="1380600" cy="532440"/>
            <a:chOff x="8859600" y="5105520"/>
            <a:chExt cx="1380600" cy="532440"/>
          </a:xfrm>
        </p:grpSpPr>
        <p:sp>
          <p:nvSpPr>
            <p:cNvPr id="169" name="AutoShape 47"/>
            <p:cNvSpPr/>
            <p:nvPr/>
          </p:nvSpPr>
          <p:spPr>
            <a:xfrm>
              <a:off x="8859600" y="5105520"/>
              <a:ext cx="730440" cy="532440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k3</a:t>
              </a:r>
              <a:endParaRPr b="0" lang="en-IN" sz="1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70" name="AutoShape 48"/>
                <p:cNvSpPr txBox="1"/>
                <p:nvPr/>
              </p:nvSpPr>
              <p:spPr>
                <a:xfrm>
                  <a:off x="9672480" y="5105520"/>
                  <a:ext cx="567720" cy="53244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𝑣</m:t>
                      </m:r>
                      <m:r>
                        <m:t xml:space="preserve">′</m:t>
                      </m:r>
                      <m:r>
                        <m:t xml:space="preserve">′</m:t>
                      </m:r>
                      <m:r>
                        <m:t xml:space="preserve">′</m:t>
                      </m:r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171" name="Text Box 49"/>
          <p:cNvSpPr/>
          <p:nvPr/>
        </p:nvSpPr>
        <p:spPr>
          <a:xfrm>
            <a:off x="9300960" y="4267080"/>
            <a:ext cx="485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72" name="Group 66"/>
          <p:cNvGrpSpPr/>
          <p:nvPr/>
        </p:nvGrpSpPr>
        <p:grpSpPr>
          <a:xfrm>
            <a:off x="4714200" y="1905120"/>
            <a:ext cx="2925360" cy="3656520"/>
            <a:chOff x="4714200" y="1905120"/>
            <a:chExt cx="2925360" cy="3656520"/>
          </a:xfrm>
        </p:grpSpPr>
        <p:sp>
          <p:nvSpPr>
            <p:cNvPr id="173" name="AutoShape 5"/>
            <p:cNvSpPr/>
            <p:nvPr/>
          </p:nvSpPr>
          <p:spPr>
            <a:xfrm>
              <a:off x="4795560" y="5029200"/>
              <a:ext cx="730440" cy="532440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k3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4" name="AutoShape 6"/>
            <p:cNvSpPr/>
            <p:nvPr/>
          </p:nvSpPr>
          <p:spPr>
            <a:xfrm>
              <a:off x="5527080" y="5029200"/>
              <a:ext cx="893160" cy="53244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v4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5" name="Text Box 7"/>
            <p:cNvSpPr/>
            <p:nvPr/>
          </p:nvSpPr>
          <p:spPr>
            <a:xfrm>
              <a:off x="5400000" y="4267080"/>
              <a:ext cx="485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6" name="AutoShape 8"/>
            <p:cNvSpPr/>
            <p:nvPr/>
          </p:nvSpPr>
          <p:spPr>
            <a:xfrm>
              <a:off x="4714200" y="2514600"/>
              <a:ext cx="730440" cy="532440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7" name="AutoShape 9"/>
            <p:cNvSpPr/>
            <p:nvPr/>
          </p:nvSpPr>
          <p:spPr>
            <a:xfrm>
              <a:off x="5445720" y="2514600"/>
              <a:ext cx="893160" cy="53244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8" name="AutoShape 10"/>
            <p:cNvSpPr/>
            <p:nvPr/>
          </p:nvSpPr>
          <p:spPr>
            <a:xfrm>
              <a:off x="4714200" y="3200400"/>
              <a:ext cx="730440" cy="53244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79" name="AutoShape 11"/>
            <p:cNvSpPr/>
            <p:nvPr/>
          </p:nvSpPr>
          <p:spPr>
            <a:xfrm>
              <a:off x="5445720" y="3200400"/>
              <a:ext cx="811800" cy="532440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80" name="AutoShape 12"/>
            <p:cNvSpPr/>
            <p:nvPr/>
          </p:nvSpPr>
          <p:spPr>
            <a:xfrm>
              <a:off x="6014880" y="3200400"/>
              <a:ext cx="893160" cy="53244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v5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81" name="AutoShape 13"/>
            <p:cNvSpPr/>
            <p:nvPr/>
          </p:nvSpPr>
          <p:spPr>
            <a:xfrm>
              <a:off x="6095880" y="2514600"/>
              <a:ext cx="893160" cy="53244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v3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82" name="AutoShape 14"/>
            <p:cNvSpPr/>
            <p:nvPr/>
          </p:nvSpPr>
          <p:spPr>
            <a:xfrm>
              <a:off x="6746400" y="2514600"/>
              <a:ext cx="893160" cy="53244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v6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83" name="Rectangle 64"/>
            <p:cNvSpPr/>
            <p:nvPr/>
          </p:nvSpPr>
          <p:spPr>
            <a:xfrm>
              <a:off x="4876920" y="1905120"/>
              <a:ext cx="25185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Key-value groups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84" name="Rectangle 65"/>
          <p:cNvSpPr/>
          <p:nvPr/>
        </p:nvSpPr>
        <p:spPr>
          <a:xfrm>
            <a:off x="8371800" y="1676520"/>
            <a:ext cx="21934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key-value pairs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185" name="Group 34"/>
          <p:cNvGrpSpPr/>
          <p:nvPr/>
        </p:nvGrpSpPr>
        <p:grpSpPr>
          <a:xfrm>
            <a:off x="7643880" y="5029200"/>
            <a:ext cx="1133280" cy="532440"/>
            <a:chOff x="7643880" y="5029200"/>
            <a:chExt cx="1133280" cy="532440"/>
          </a:xfrm>
        </p:grpSpPr>
        <p:sp>
          <p:nvSpPr>
            <p:cNvPr id="186" name="AutoShape 35"/>
            <p:cNvSpPr/>
            <p:nvPr/>
          </p:nvSpPr>
          <p:spPr>
            <a:xfrm>
              <a:off x="7721640" y="5334120"/>
              <a:ext cx="1055520" cy="22752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Text Box 36"/>
            <p:cNvSpPr/>
            <p:nvPr/>
          </p:nvSpPr>
          <p:spPr>
            <a:xfrm>
              <a:off x="7643880" y="5029200"/>
              <a:ext cx="76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reduce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88" name="AutoShape 21"/>
          <p:cNvSpPr/>
          <p:nvPr/>
        </p:nvSpPr>
        <p:spPr>
          <a:xfrm>
            <a:off x="2079360" y="5105520"/>
            <a:ext cx="730440" cy="379800"/>
          </a:xfrm>
          <a:prstGeom prst="diamond">
            <a:avLst/>
          </a:prstGeom>
          <a:solidFill>
            <a:srgbClr val="9966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9" name="AutoShape 22"/>
          <p:cNvSpPr/>
          <p:nvPr/>
        </p:nvSpPr>
        <p:spPr>
          <a:xfrm>
            <a:off x="2971440" y="5086800"/>
            <a:ext cx="564840" cy="3420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v6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" name="AutoShape 17"/>
          <p:cNvSpPr/>
          <p:nvPr/>
        </p:nvSpPr>
        <p:spPr>
          <a:xfrm>
            <a:off x="2031840" y="4038480"/>
            <a:ext cx="730440" cy="423360"/>
          </a:xfrm>
          <a:prstGeom prst="diamond">
            <a:avLst/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1" name="AutoShape 18"/>
          <p:cNvSpPr/>
          <p:nvPr/>
        </p:nvSpPr>
        <p:spPr>
          <a:xfrm>
            <a:off x="2916000" y="4114800"/>
            <a:ext cx="682920" cy="33264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2" name="Text Box 19"/>
          <p:cNvSpPr/>
          <p:nvPr/>
        </p:nvSpPr>
        <p:spPr>
          <a:xfrm>
            <a:off x="2488680" y="3649680"/>
            <a:ext cx="485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3" name="AutoShape 21"/>
          <p:cNvSpPr/>
          <p:nvPr/>
        </p:nvSpPr>
        <p:spPr>
          <a:xfrm>
            <a:off x="1998000" y="2133720"/>
            <a:ext cx="730440" cy="423360"/>
          </a:xfrm>
          <a:prstGeom prst="diamond">
            <a:avLst/>
          </a:prstGeom>
          <a:solidFill>
            <a:srgbClr val="9966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4" name="AutoShape 22"/>
          <p:cNvSpPr/>
          <p:nvPr/>
        </p:nvSpPr>
        <p:spPr>
          <a:xfrm>
            <a:off x="2897280" y="2163960"/>
            <a:ext cx="713520" cy="36288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5" name="AutoShape 25"/>
          <p:cNvSpPr/>
          <p:nvPr/>
        </p:nvSpPr>
        <p:spPr>
          <a:xfrm>
            <a:off x="2900520" y="2738880"/>
            <a:ext cx="713520" cy="32616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6" name="AutoShape 10"/>
          <p:cNvSpPr/>
          <p:nvPr/>
        </p:nvSpPr>
        <p:spPr>
          <a:xfrm>
            <a:off x="2062440" y="2670120"/>
            <a:ext cx="601920" cy="45468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7" name="AutoShape 25"/>
          <p:cNvSpPr/>
          <p:nvPr/>
        </p:nvSpPr>
        <p:spPr>
          <a:xfrm>
            <a:off x="2943000" y="4642200"/>
            <a:ext cx="713520" cy="32616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v5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8" name="AutoShape 10"/>
          <p:cNvSpPr/>
          <p:nvPr/>
        </p:nvSpPr>
        <p:spPr>
          <a:xfrm>
            <a:off x="2104920" y="4573440"/>
            <a:ext cx="601920" cy="45468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9" name="AutoShape 21"/>
          <p:cNvSpPr/>
          <p:nvPr/>
        </p:nvSpPr>
        <p:spPr>
          <a:xfrm>
            <a:off x="2031840" y="3352680"/>
            <a:ext cx="730440" cy="379800"/>
          </a:xfrm>
          <a:prstGeom prst="diamond">
            <a:avLst/>
          </a:prstGeom>
          <a:solidFill>
            <a:srgbClr val="9966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0" name="AutoShape 22"/>
          <p:cNvSpPr/>
          <p:nvPr/>
        </p:nvSpPr>
        <p:spPr>
          <a:xfrm>
            <a:off x="2924280" y="3371760"/>
            <a:ext cx="564840" cy="3420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1" name="Text Box 34"/>
          <p:cNvSpPr/>
          <p:nvPr/>
        </p:nvSpPr>
        <p:spPr>
          <a:xfrm>
            <a:off x="1336680" y="1113840"/>
            <a:ext cx="3386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key-value pairs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(produced by Map step)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nodeType="clickEffect" fill="hold">
                      <p:stCondLst>
                        <p:cond delay="indefinite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6400" y="168480"/>
            <a:ext cx="987444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M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p-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re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d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u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e: 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W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or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d 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u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Rectangle 4"/>
          <p:cNvSpPr/>
          <p:nvPr/>
        </p:nvSpPr>
        <p:spPr>
          <a:xfrm>
            <a:off x="1425600" y="2362320"/>
            <a:ext cx="1705680" cy="3045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Narrow"/>
                <a:ea typeface="DejaVu Sans"/>
              </a:rPr>
              <a:t>deep learning architectures such as deep neural networks, deep belief networks,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Narrow"/>
                <a:ea typeface="DejaVu Sans"/>
              </a:rPr>
              <a:t>deep reinforcement learning, recurrent neural networks and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convolutional neural nets have been applied to fields including computer vision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4" name="TextBox 37"/>
          <p:cNvSpPr/>
          <p:nvPr/>
        </p:nvSpPr>
        <p:spPr>
          <a:xfrm>
            <a:off x="1452240" y="5924520"/>
            <a:ext cx="1366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  <a:ea typeface="DejaVu Sans"/>
              </a:rPr>
              <a:t>Big document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5" name="Rectangle 46"/>
          <p:cNvSpPr/>
          <p:nvPr/>
        </p:nvSpPr>
        <p:spPr>
          <a:xfrm>
            <a:off x="3543120" y="3352680"/>
            <a:ext cx="1705680" cy="2818440"/>
          </a:xfrm>
          <a:prstGeom prst="rect">
            <a:avLst/>
          </a:prstGeom>
          <a:solidFill>
            <a:srgbClr val="00b0f0"/>
          </a:solidFill>
          <a:ln>
            <a:solidFill>
              <a:srgbClr val="66882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(deep,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(learning,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(architectures,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(such,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(as,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(….,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(…..,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(….,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(networks,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(deep,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(reinforcement 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(….,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  <a:ea typeface="DejaVu Sans"/>
              </a:rPr>
              <a:t>(and,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(vision, 1) 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……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..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6" name="Rectangle 50"/>
          <p:cNvSpPr/>
          <p:nvPr/>
        </p:nvSpPr>
        <p:spPr>
          <a:xfrm>
            <a:off x="5656680" y="3468600"/>
            <a:ext cx="1705680" cy="2702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(deep,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(deep,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(networks,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(networks,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(networks,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(the,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(the,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(the,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(reinforcement,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(vision,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7" name="Rectangle 53"/>
          <p:cNvSpPr/>
          <p:nvPr/>
        </p:nvSpPr>
        <p:spPr>
          <a:xfrm>
            <a:off x="7769880" y="3456000"/>
            <a:ext cx="1705680" cy="2589840"/>
          </a:xfrm>
          <a:prstGeom prst="rect">
            <a:avLst/>
          </a:prstGeom>
          <a:gradFill rotWithShape="0">
            <a:gsLst>
              <a:gs pos="0">
                <a:srgbClr val="c7d55b"/>
              </a:gs>
              <a:gs pos="100000">
                <a:srgbClr val="c5d533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(deep, 2)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(networks, 3)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(the, 3)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(reinforcement,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(vision,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8" name="Rectangle 54"/>
          <p:cNvSpPr/>
          <p:nvPr/>
        </p:nvSpPr>
        <p:spPr>
          <a:xfrm>
            <a:off x="3543120" y="1828800"/>
            <a:ext cx="1705680" cy="1370520"/>
          </a:xfrm>
          <a:prstGeom prst="rect">
            <a:avLst/>
          </a:prstGeom>
          <a:solidFill>
            <a:srgbClr val="00b0f0"/>
          </a:solidFill>
          <a:ln>
            <a:solidFill>
              <a:srgbClr val="66882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Read input and produces a set of key-value pairs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9" name="Rectangle 55"/>
          <p:cNvSpPr/>
          <p:nvPr/>
        </p:nvSpPr>
        <p:spPr>
          <a:xfrm>
            <a:off x="5656680" y="1828800"/>
            <a:ext cx="1860840" cy="137052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Group by key: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Collect all pairs with the same key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0" name="Rectangle 56"/>
          <p:cNvSpPr/>
          <p:nvPr/>
        </p:nvSpPr>
        <p:spPr>
          <a:xfrm>
            <a:off x="7769880" y="1828800"/>
            <a:ext cx="1906560" cy="1370520"/>
          </a:xfrm>
          <a:prstGeom prst="rect">
            <a:avLst/>
          </a:prstGeom>
          <a:gradFill rotWithShape="0">
            <a:gsLst>
              <a:gs pos="0">
                <a:srgbClr val="c7d55b"/>
              </a:gs>
              <a:gs pos="100000">
                <a:srgbClr val="c5d533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Reduce: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Collect all values belonging to the key and output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1" name="TextBox 57"/>
          <p:cNvSpPr/>
          <p:nvPr/>
        </p:nvSpPr>
        <p:spPr>
          <a:xfrm>
            <a:off x="3741120" y="6183720"/>
            <a:ext cx="1139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  <a:ea typeface="DejaVu Sans"/>
              </a:rPr>
              <a:t>(key, value)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2" name="TextBox 58"/>
          <p:cNvSpPr/>
          <p:nvPr/>
        </p:nvSpPr>
        <p:spPr>
          <a:xfrm>
            <a:off x="3313080" y="963000"/>
            <a:ext cx="22748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Provided by the programmer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TextBox 59"/>
          <p:cNvSpPr/>
          <p:nvPr/>
        </p:nvSpPr>
        <p:spPr>
          <a:xfrm>
            <a:off x="7640280" y="990720"/>
            <a:ext cx="22748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Provided by the programmer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4" name="TextBox 64"/>
          <p:cNvSpPr/>
          <p:nvPr/>
        </p:nvSpPr>
        <p:spPr>
          <a:xfrm>
            <a:off x="7891200" y="6183720"/>
            <a:ext cx="1139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  <a:ea typeface="DejaVu Sans"/>
              </a:rPr>
              <a:t>(key, value)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5" name="TextBox 65"/>
          <p:cNvSpPr/>
          <p:nvPr/>
        </p:nvSpPr>
        <p:spPr>
          <a:xfrm>
            <a:off x="5854320" y="6183720"/>
            <a:ext cx="1139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  <a:ea typeface="DejaVu Sans"/>
              </a:rPr>
              <a:t>(key, value)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216" name="Group 97"/>
          <p:cNvGrpSpPr/>
          <p:nvPr/>
        </p:nvGrpSpPr>
        <p:grpSpPr>
          <a:xfrm>
            <a:off x="5283000" y="3886200"/>
            <a:ext cx="243720" cy="1600200"/>
            <a:chOff x="5283000" y="3886200"/>
            <a:chExt cx="243720" cy="1600200"/>
          </a:xfrm>
        </p:grpSpPr>
        <p:sp>
          <p:nvSpPr>
            <p:cNvPr id="217" name="Straight Connector 89"/>
            <p:cNvSpPr/>
            <p:nvPr/>
          </p:nvSpPr>
          <p:spPr>
            <a:xfrm>
              <a:off x="5364360" y="3886200"/>
              <a:ext cx="162360" cy="68580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  <p:sp>
          <p:nvSpPr>
            <p:cNvPr id="218" name="Straight Connector 91"/>
            <p:cNvSpPr/>
            <p:nvPr/>
          </p:nvSpPr>
          <p:spPr>
            <a:xfrm flipV="1">
              <a:off x="5364360" y="4572000"/>
              <a:ext cx="162360" cy="91440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  <p:sp>
          <p:nvSpPr>
            <p:cNvPr id="219" name="Straight Connector 93"/>
            <p:cNvSpPr/>
            <p:nvPr/>
          </p:nvSpPr>
          <p:spPr>
            <a:xfrm flipV="1">
              <a:off x="5283000" y="4572000"/>
              <a:ext cx="243720" cy="53316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  <p:sp>
          <p:nvSpPr>
            <p:cNvPr id="220" name="Straight Connector 95"/>
            <p:cNvSpPr/>
            <p:nvPr/>
          </p:nvSpPr>
          <p:spPr>
            <a:xfrm>
              <a:off x="5283000" y="4190760"/>
              <a:ext cx="243720" cy="38124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</p:grpSp>
      <p:sp>
        <p:nvSpPr>
          <p:cNvPr id="221" name="Straight Connector 8"/>
          <p:cNvSpPr/>
          <p:nvPr/>
        </p:nvSpPr>
        <p:spPr>
          <a:xfrm>
            <a:off x="1446840" y="4190760"/>
            <a:ext cx="170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Straight Connector 10"/>
          <p:cNvSpPr/>
          <p:nvPr/>
        </p:nvSpPr>
        <p:spPr>
          <a:xfrm>
            <a:off x="1463040" y="342900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Straight Connector 12"/>
          <p:cNvSpPr/>
          <p:nvPr/>
        </p:nvSpPr>
        <p:spPr>
          <a:xfrm>
            <a:off x="3543120" y="495288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4" name="Straight Connector 19"/>
          <p:cNvSpPr/>
          <p:nvPr/>
        </p:nvSpPr>
        <p:spPr>
          <a:xfrm>
            <a:off x="3543120" y="5790960"/>
            <a:ext cx="1739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Straight Arrow Connector 21"/>
          <p:cNvSpPr/>
          <p:nvPr/>
        </p:nvSpPr>
        <p:spPr>
          <a:xfrm>
            <a:off x="3128040" y="3009960"/>
            <a:ext cx="398160" cy="102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6" name="Straight Arrow Connector 23"/>
          <p:cNvSpPr/>
          <p:nvPr/>
        </p:nvSpPr>
        <p:spPr>
          <a:xfrm>
            <a:off x="3139560" y="3848040"/>
            <a:ext cx="386640" cy="13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7" name="Straight Arrow Connector 25"/>
          <p:cNvSpPr/>
          <p:nvPr/>
        </p:nvSpPr>
        <p:spPr>
          <a:xfrm>
            <a:off x="3139560" y="5162400"/>
            <a:ext cx="386640" cy="79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28" name="Straight Connector 27"/>
          <p:cNvSpPr/>
          <p:nvPr/>
        </p:nvSpPr>
        <p:spPr>
          <a:xfrm>
            <a:off x="5656320" y="464796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Straight Connector 60"/>
          <p:cNvSpPr/>
          <p:nvPr/>
        </p:nvSpPr>
        <p:spPr>
          <a:xfrm>
            <a:off x="5656320" y="556236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0" name="Straight Connector 29"/>
          <p:cNvSpPr/>
          <p:nvPr/>
        </p:nvSpPr>
        <p:spPr>
          <a:xfrm>
            <a:off x="7769520" y="4381200"/>
            <a:ext cx="170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Straight Connector 61"/>
          <p:cNvSpPr/>
          <p:nvPr/>
        </p:nvSpPr>
        <p:spPr>
          <a:xfrm>
            <a:off x="7769520" y="4932360"/>
            <a:ext cx="170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Straight Arrow Connector 31"/>
          <p:cNvSpPr/>
          <p:nvPr/>
        </p:nvSpPr>
        <p:spPr>
          <a:xfrm>
            <a:off x="7363440" y="3962520"/>
            <a:ext cx="40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33" name="Straight Arrow Connector 62"/>
          <p:cNvSpPr/>
          <p:nvPr/>
        </p:nvSpPr>
        <p:spPr>
          <a:xfrm>
            <a:off x="7363440" y="4869000"/>
            <a:ext cx="40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34" name="Straight Arrow Connector 63"/>
          <p:cNvSpPr/>
          <p:nvPr/>
        </p:nvSpPr>
        <p:spPr>
          <a:xfrm>
            <a:off x="7315200" y="5562720"/>
            <a:ext cx="40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35" name="TextBox 34"/>
          <p:cNvSpPr/>
          <p:nvPr/>
        </p:nvSpPr>
        <p:spPr>
          <a:xfrm>
            <a:off x="5405040" y="963000"/>
            <a:ext cx="2274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  <a:ea typeface="DejaVu Sans"/>
              </a:rPr>
              <a:t>Handled by MR system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Application>LibreOffice/7.3.7.2$Linux_X86_64 LibreOffice_project/30$Build-2</Application>
  <AppVersion>15.0000</AppVersion>
  <Words>976</Words>
  <Paragraphs>302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2020-05-13T23:12:08Z</dcterms:created>
  <dc:creator>jiaul paik</dc:creator>
  <dc:description/>
  <dc:language>en-IN</dc:language>
  <cp:lastModifiedBy/>
  <dcterms:modified xsi:type="dcterms:W3CDTF">2024-02-19T18:07:59Z</dcterms:modified>
  <cp:revision>614</cp:revision>
  <dc:subject/>
  <dc:title>Big Data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</Properties>
</file>