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</a:t>
            </a:r>
            <a:r>
              <a:rPr b="0" lang="en-IN" sz="2000" spc="-1" strike="noStrike">
                <a:latin typeface="Arial"/>
              </a:rPr>
              <a:t>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624609B-AB7A-4101-B849-E3B3FC593EF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09154B1-60A8-4380-B333-23827197A816}" type="slidenum">
              <a:rPr b="0" lang="en-GB" sz="1200" spc="-1" strike="noStrike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73" name="Text Box 1"/>
          <p:cNvSpPr/>
          <p:nvPr/>
        </p:nvSpPr>
        <p:spPr>
          <a:xfrm>
            <a:off x="1232640" y="720000"/>
            <a:ext cx="4851000" cy="3600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32240" y="4561920"/>
            <a:ext cx="5851800" cy="432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AC5B185-82C6-4E30-815E-9374DB20072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5D1EE2-A088-498A-8E96-EFB13D3DAE75}" type="slidenum">
              <a:rPr b="0" lang="en-IN" sz="1200" spc="-1" strike="noStrike">
                <a:latin typeface="Times New Roman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AEA0A-F786-4B4F-82A6-6AB0823324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D14E7A-B008-49B3-B69B-0B72348D38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1666B6-1318-4A3B-B069-A5DDFE2614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AF8349-C755-4DF2-868A-7F504A483F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A65E6E-AAFA-48DF-97E1-131003E1A3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4DFC5E-9525-49B7-B5FD-4D368DA3D2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FFE474-94D3-43CF-881C-D7B6F6FCB9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D9F94F-C297-4B58-84CB-1C429F75A7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9DC52B-63D5-45AE-9612-DC0D040E20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93CE34-5ED0-4099-9F65-9DFC7754D2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BABD2F-CF75-447F-9CD3-537DFC43E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64B6D9-7A66-4481-B8F9-43E25E671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32F49A-5B9A-47F4-ABE1-D4E91145AE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C7F955-0D63-4EE2-AB96-23D2888B34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4F4B4E-14F0-4E66-A329-93C412CD06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B7F11F-6CEF-4C7B-9FC1-D0194E44D3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47168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3929040"/>
            <a:ext cx="338580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CBE329-3F60-4605-B179-3A67CCDA89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F42D3C-45CF-49DF-9FFB-263C7FC2E1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2680B5-F952-437A-8405-F4FBE9F1F7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7CCEA-03AD-46C5-B60D-62CC8E9E2E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3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E671D1-B461-4161-B35C-913D29D7AF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94DDEF-6290-40AE-9E14-6C5B34629F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47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92904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9D43B-121B-45D0-B660-236E9ADDC9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471680"/>
            <a:ext cx="513108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929040"/>
            <a:ext cx="10515240" cy="22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B4166D-1AF4-4956-AF43-F063BC4593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edi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ast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sty</a:t>
            </a: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le</a:t>
            </a:r>
            <a:endParaRPr b="0" lang="en-US" sz="6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74CFB8-6643-4E6D-919C-108A0DD7CA9E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Click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to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edit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Mast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er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title </a:t>
            </a:r>
            <a:r>
              <a:rPr b="0" lang="en-US" sz="4400" spc="-1" strike="noStrike">
                <a:solidFill>
                  <a:srgbClr val="027159"/>
                </a:solidFill>
                <a:latin typeface="Century Schoolbook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471680"/>
            <a:ext cx="10515240" cy="470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200" spc="-1" strike="noStrike">
                <a:solidFill>
                  <a:srgbClr val="1c1911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1c1911"/>
                </a:solidFill>
                <a:latin typeface="Century Schoolbook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0E6B0-8E72-4761-8C9F-9689FE287BF0}" type="slidenum">
              <a:rPr b="0" lang="en-IN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95880" y="1122480"/>
            <a:ext cx="9971640" cy="140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B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i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g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 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D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a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t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a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 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P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r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o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c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e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s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s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i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n</a:t>
            </a:r>
            <a:r>
              <a:rPr b="0" lang="en-US" sz="4800" spc="-1" strike="noStrike">
                <a:solidFill>
                  <a:srgbClr val="029676"/>
                </a:solidFill>
                <a:latin typeface="Century Schoolbook"/>
              </a:rPr>
              <a:t>g</a:t>
            </a:r>
            <a:endParaRPr b="0" lang="en-US" sz="4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11480" y="350028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Century Schoolbook"/>
              </a:rPr>
              <a:t>Jiaul Paik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entury Schoolbook"/>
              </a:rPr>
              <a:t>Lecture 9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92120" y="45252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W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h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-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F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w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k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s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f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Y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1" lang="en-GB" sz="3200" spc="-1" strike="noStrike">
                <a:solidFill>
                  <a:srgbClr val="027159"/>
                </a:solidFill>
                <a:latin typeface="Century Schoolbook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835560" y="1582200"/>
            <a:ext cx="9875160" cy="472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5626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Partitioning the input data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626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Scheduling the program`s execution across a set of machines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626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Performing the group by key step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626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Handling machine failures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626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eriod"/>
            </a:pPr>
            <a:r>
              <a:rPr b="0" lang="en-GB" sz="2400" spc="-1" strike="noStrike">
                <a:solidFill>
                  <a:srgbClr val="000000"/>
                </a:solidFill>
                <a:latin typeface="Century Schoolbook"/>
              </a:rPr>
              <a:t>Inter-machine communication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47680" y="26820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F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l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w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158120" y="1066680"/>
            <a:ext cx="10220760" cy="540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Input and final output are stored on a distributed file system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Scheduler tries to schedule map tasks “close” to storage location of input data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This minimizes data movement through the network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377172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Intermediate results are stored on local file system of Map and Reduce workers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Output can be input to another  Map-reduce task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22080" y="184680"/>
            <a:ext cx="9875160" cy="46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i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i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b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y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s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US" sz="3600" spc="-1" strike="noStrike">
                <a:solidFill>
                  <a:srgbClr val="027159"/>
                </a:solidFill>
                <a:latin typeface="Century Schoolbook"/>
              </a:rPr>
              <a:t>r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158120" y="838080"/>
            <a:ext cx="9875160" cy="533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Master node takes care of coordination: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Task status: (idle, in-progress, completed)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Idle tasks get scheduled as workers become available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When a map task completes, it records the location and sizes of the intermediate files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Master pings periodically to detect failures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158120" y="22860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Dealing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with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Failures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158120" y="914400"/>
            <a:ext cx="9875160" cy="556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entury Schoolbook"/>
              </a:rPr>
              <a:t>Map worker failure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Map tasks completed or in-progress at worker are reset to idle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Why?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Reduce workers are notified when task is rescheduled on another worker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158120" y="22860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ali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ng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wi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th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Fa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ilu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1158120" y="914400"/>
            <a:ext cx="9875160" cy="556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entury Schoolbook"/>
              </a:rPr>
              <a:t>Reduce worker failure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Only in-progress tasks are reset to idle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Why?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Reduce task is restarted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158120" y="22860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ali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ng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wi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th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Fa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ilu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1158120" y="914400"/>
            <a:ext cx="9875160" cy="5562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entury Schoolbook"/>
              </a:rPr>
              <a:t>Master failure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381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Map-reduce task is aborted and client is notified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056600" y="15228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Ho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w 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ma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ny 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Ma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p 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an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d 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du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ce 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job</a:t>
            </a:r>
            <a:r>
              <a:rPr b="0" lang="en-US" sz="2800" spc="-1" strike="noStrike">
                <a:solidFill>
                  <a:srgbClr val="027159"/>
                </a:solidFill>
                <a:latin typeface="Century Schoolbook"/>
              </a:rPr>
              <a:t>s?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1158120" y="838080"/>
            <a:ext cx="9875160" cy="56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0070c0"/>
                </a:solidFill>
                <a:latin typeface="Century Schoolbook"/>
              </a:rPr>
              <a:t> </a:t>
            </a: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map tasks, reduce tasks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381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entury Schoolbook"/>
              </a:rPr>
              <a:t>General Rule: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Make  much larger than the number of nodes in the cluster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One DFS chunk per map is common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Improves dynamic load balancing 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Speeds up recovery from worker failures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Usually  is smaller than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295280" y="2049480"/>
            <a:ext cx="9219960" cy="176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algn="ctr">
              <a:lnSpc>
                <a:spcPct val="90000"/>
              </a:lnSpc>
              <a:buNone/>
            </a:pPr>
            <a:br>
              <a:rPr sz="4000"/>
            </a:br>
            <a:br>
              <a:rPr sz="4000"/>
            </a:br>
            <a:br>
              <a:rPr sz="4000"/>
            </a:b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ap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-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ed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uc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e 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Al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go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ri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th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m 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es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ig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n</a:t>
            </a:r>
            <a:br>
              <a:rPr sz="4000"/>
            </a:br>
            <a:endParaRPr b="0" lang="en-US" sz="4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74320" y="272880"/>
            <a:ext cx="98751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Pr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ob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le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m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s 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Su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it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ab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le 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fo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r 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M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ap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-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re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du</a:t>
            </a: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ce</a:t>
            </a: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r>
              <a:rPr b="1" lang="en-US" sz="3200" spc="-1" strike="noStrike">
                <a:solidFill>
                  <a:srgbClr val="c00000"/>
                </a:solidFill>
                <a:latin typeface="Century Schoolbook"/>
              </a:rPr>
              <a:t> </a:t>
            </a: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63680" y="1183320"/>
            <a:ext cx="11051640" cy="530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Map-reduce is suitable for batch processing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arenR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Updates are made after whole batch of data is processed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Schoolbook"/>
              <a:buAutoNum type="arabicParenR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</a:t>
            </a:r>
            <a:r>
              <a:rPr b="0" lang="en-US" sz="2400" spc="-1" strike="noStrike">
                <a:solidFill>
                  <a:srgbClr val="00b0f0"/>
                </a:solidFill>
                <a:latin typeface="Century Schoolbook"/>
              </a:rPr>
              <a:t>mappers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and </a:t>
            </a:r>
            <a:r>
              <a:rPr b="0" lang="en-US" sz="2400" spc="-1" strike="noStrike">
                <a:solidFill>
                  <a:srgbClr val="00b0f0"/>
                </a:solidFill>
                <a:latin typeface="Century Schoolbook"/>
              </a:rPr>
              <a:t>reducers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Century Schoolbook"/>
              </a:rPr>
              <a:t>do not need large volume of data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from one another while they are running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439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c0"/>
                </a:solidFill>
                <a:latin typeface="Century Schoolbook"/>
              </a:rPr>
              <a:t>In general, map-reduce is suitable: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1" name="Rounded Rectangle 1"/>
          <p:cNvSpPr/>
          <p:nvPr/>
        </p:nvSpPr>
        <p:spPr>
          <a:xfrm>
            <a:off x="655560" y="5306760"/>
            <a:ext cx="10667520" cy="627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dc9b8"/>
              </a:gs>
              <a:gs pos="100000">
                <a:srgbClr val="90bfad"/>
              </a:gs>
            </a:gsLst>
            <a:lin ang="5400000"/>
          </a:gradFill>
          <a:ln>
            <a:solidFill>
              <a:srgbClr val="02967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c00000"/>
                </a:solidFill>
                <a:latin typeface="Arial"/>
              </a:rPr>
              <a:t>When the problem can be broken into independent components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33800" y="243360"/>
            <a:ext cx="987516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Pr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ob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le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s </a:t>
            </a:r>
            <a:r>
              <a:rPr b="1" lang="en-US" sz="3200" spc="-1" strike="noStrike">
                <a:solidFill>
                  <a:srgbClr val="ff0000"/>
                </a:solidFill>
                <a:latin typeface="Century Schoolbook"/>
              </a:rPr>
              <a:t>N</a:t>
            </a:r>
            <a:r>
              <a:rPr b="1" lang="en-US" sz="3200" spc="-1" strike="noStrike">
                <a:solidFill>
                  <a:srgbClr val="ff0000"/>
                </a:solidFill>
                <a:latin typeface="Century Schoolbook"/>
              </a:rPr>
              <a:t>O</a:t>
            </a:r>
            <a:r>
              <a:rPr b="1" lang="en-US" sz="3200" spc="-1" strike="noStrike">
                <a:solidFill>
                  <a:srgbClr val="ff0000"/>
                </a:solidFill>
                <a:latin typeface="Century Schoolbook"/>
              </a:rPr>
              <a:t>T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Su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it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ab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le 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fo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r 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ap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-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du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ce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771480" y="1283760"/>
            <a:ext cx="9990000" cy="491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rgbClr val="0070c0"/>
                </a:solidFill>
                <a:latin typeface="Century Schoolbook"/>
              </a:rPr>
              <a:t>Large shared data with frequent updates</a:t>
            </a:r>
            <a:endParaRPr b="0" lang="en-US" sz="2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rgbClr val="0070c0"/>
                </a:solidFill>
                <a:latin typeface="Century Schoolbook"/>
              </a:rPr>
              <a:t>Online algorithms</a:t>
            </a:r>
            <a:endParaRPr b="0" lang="en-US" sz="2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rgbClr val="0070c0"/>
                </a:solidFill>
                <a:latin typeface="Century Schoolbook"/>
              </a:rPr>
              <a:t>Quick response time</a:t>
            </a:r>
            <a:endParaRPr b="0" lang="en-US" sz="26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70" spc="-1" strike="noStrike">
                <a:solidFill>
                  <a:srgbClr val="000000"/>
                </a:solidFill>
                <a:latin typeface="Century Schoolbook"/>
              </a:rPr>
              <a:t>In milliseconds</a:t>
            </a:r>
            <a:endParaRPr b="0" lang="en-US" sz="2470" spc="-1" strike="noStrike">
              <a:solidFill>
                <a:srgbClr val="000000"/>
              </a:solidFill>
              <a:latin typeface="Century Schoolbook"/>
            </a:endParaRPr>
          </a:p>
          <a:p>
            <a:pPr marL="53352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3816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326320"/>
            <a:ext cx="10515240" cy="2204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Program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ming on 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Hadoop</a:t>
            </a:r>
            <a:br>
              <a:rPr sz="5400"/>
            </a:br>
            <a:br>
              <a:rPr sz="5400"/>
            </a:b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Map-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reduce </a:t>
            </a:r>
            <a:r>
              <a:rPr b="0" lang="en-IN" sz="5400" spc="-1" strike="noStrike">
                <a:solidFill>
                  <a:srgbClr val="027159"/>
                </a:solidFill>
                <a:latin typeface="Century Schoolbook"/>
              </a:rPr>
              <a:t>Model</a:t>
            </a:r>
            <a:endParaRPr b="0" lang="en-US" sz="5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"/>
          <p:cNvSpPr/>
          <p:nvPr/>
        </p:nvSpPr>
        <p:spPr>
          <a:xfrm>
            <a:off x="1234440" y="1066680"/>
            <a:ext cx="3107880" cy="17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b050"/>
                </a:solidFill>
                <a:latin typeface="Arial"/>
              </a:rPr>
              <a:t>Main Components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Mapper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Reducer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5" name="TextBox 4"/>
          <p:cNvSpPr/>
          <p:nvPr/>
        </p:nvSpPr>
        <p:spPr>
          <a:xfrm>
            <a:off x="1266120" y="3704400"/>
            <a:ext cx="9342720" cy="17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b050"/>
                </a:solidFill>
                <a:latin typeface="Arial"/>
              </a:rPr>
              <a:t>Optional Components </a:t>
            </a:r>
            <a:r>
              <a:rPr b="0" lang="en-US" sz="2400" spc="-1" strike="noStrike">
                <a:solidFill>
                  <a:srgbClr val="0070c0"/>
                </a:solidFill>
                <a:latin typeface="Arial"/>
              </a:rPr>
              <a:t>(need based and for optimized execution)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Combiner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Partitioner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42440" y="111240"/>
            <a:ext cx="9219960" cy="693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-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l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g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i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h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l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US" sz="3200" spc="-1" strike="noStrike">
                <a:solidFill>
                  <a:srgbClr val="027159"/>
                </a:solidFill>
                <a:latin typeface="Century Schoolbook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5" dur="indefinite" restart="never" nodeType="tmRoot">
          <p:childTnLst>
            <p:seq>
              <p:cTn id="416" dur="indefinite" nodeType="mainSeq">
                <p:childTnLst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838080" y="16452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y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s</a:t>
            </a:r>
            <a:endParaRPr b="0" lang="en-US" sz="374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838080" y="1316880"/>
            <a:ext cx="10515240" cy="48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b050"/>
                </a:solidFill>
                <a:latin typeface="Century Schoolbook"/>
              </a:rPr>
              <a:t>map</a:t>
            </a:r>
            <a:r>
              <a:rPr b="1" lang="en-IN" sz="3200" spc="-1" strike="noStrike">
                <a:solidFill>
                  <a:srgbClr val="0070c0"/>
                </a:solidFill>
                <a:latin typeface="Century Schoolbook"/>
              </a:rPr>
              <a:t> function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K1 -&gt; input key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V1 -&gt; input value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K2 -&gt; output key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V2 -&gt; output value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9" name="TextBox 3"/>
          <p:cNvSpPr/>
          <p:nvPr/>
        </p:nvSpPr>
        <p:spPr>
          <a:xfrm>
            <a:off x="1263960" y="2084760"/>
            <a:ext cx="4410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55a51c"/>
                </a:solidFill>
                <a:latin typeface="Century Schoolbook"/>
              </a:rPr>
              <a:t>map: (K1, V1) → list(K2, V2)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8080" y="16452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T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y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1" lang="en-IN" sz="3740" spc="-1" strike="noStrike">
                <a:solidFill>
                  <a:srgbClr val="027159"/>
                </a:solidFill>
                <a:latin typeface="Century Schoolbook"/>
              </a:rPr>
              <a:t>s</a:t>
            </a:r>
            <a:endParaRPr b="0" lang="en-US" sz="374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838080" y="1316880"/>
            <a:ext cx="10515240" cy="48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b050"/>
                </a:solidFill>
                <a:latin typeface="Century Schoolbook"/>
              </a:rPr>
              <a:t>reduce</a:t>
            </a:r>
            <a:r>
              <a:rPr b="1" lang="en-IN" sz="3200" spc="-1" strike="noStrike">
                <a:solidFill>
                  <a:srgbClr val="0070c0"/>
                </a:solidFill>
                <a:latin typeface="Century Schoolbook"/>
              </a:rPr>
              <a:t> function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K2 -&gt; input key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list(V2) -&gt; list of values associated with a key K2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K3 -&gt; output key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V3 -&gt; output value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2" name="TextBox 3"/>
          <p:cNvSpPr/>
          <p:nvPr/>
        </p:nvSpPr>
        <p:spPr>
          <a:xfrm>
            <a:off x="1262880" y="2084760"/>
            <a:ext cx="5573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55a51c"/>
                </a:solidFill>
                <a:latin typeface="Century Schoolbook"/>
              </a:rPr>
              <a:t>reduce: (K2, list(V2)) → list(K3, V3)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360800" y="2273400"/>
            <a:ext cx="9219960" cy="176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br>
              <a:rPr sz="4000"/>
            </a:b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Proble</a:t>
            </a:r>
            <a:r>
              <a:rPr b="0" lang="en-US" sz="4000" spc="-1" strike="noStrike">
                <a:solidFill>
                  <a:srgbClr val="027159"/>
                </a:solidFill>
                <a:latin typeface="Century Schoolbook"/>
              </a:rPr>
              <a:t>ms</a:t>
            </a:r>
            <a:endParaRPr b="0" lang="en-US" sz="4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70520" y="311400"/>
            <a:ext cx="112190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at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ri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x 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V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ec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to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r 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P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ro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ct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: 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p-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ce 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lg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or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it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h</a:t>
            </a:r>
            <a:r>
              <a:rPr b="0" lang="en-IN" sz="4400" spc="-1" strike="noStrike">
                <a:solidFill>
                  <a:srgbClr val="027159"/>
                </a:solidFill>
                <a:latin typeface="Century Schoolbook"/>
              </a:rPr>
              <a:t>m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65" name="Picture 3" descr=""/>
          <p:cNvPicPr/>
          <p:nvPr/>
        </p:nvPicPr>
        <p:blipFill>
          <a:blip r:embed="rId1"/>
          <a:stretch/>
        </p:blipFill>
        <p:spPr>
          <a:xfrm>
            <a:off x="1676520" y="2139840"/>
            <a:ext cx="5242680" cy="257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1520" y="10332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MapReduce: </a:t>
            </a:r>
            <a:r>
              <a:rPr b="0" lang="en-US" sz="3200" spc="-1" strike="noStrike">
                <a:solidFill>
                  <a:srgbClr val="00b050"/>
                </a:solidFill>
                <a:latin typeface="Century Schoolbook"/>
              </a:rPr>
              <a:t>Reduce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Step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grpSp>
        <p:nvGrpSpPr>
          <p:cNvPr id="92" name="Group 67"/>
          <p:cNvGrpSpPr/>
          <p:nvPr/>
        </p:nvGrpSpPr>
        <p:grpSpPr>
          <a:xfrm>
            <a:off x="3810960" y="3087720"/>
            <a:ext cx="902880" cy="874440"/>
            <a:chOff x="3810960" y="3087720"/>
            <a:chExt cx="902880" cy="874440"/>
          </a:xfrm>
        </p:grpSpPr>
        <p:sp>
          <p:nvSpPr>
            <p:cNvPr id="93" name="AutoShape 29"/>
            <p:cNvSpPr/>
            <p:nvPr/>
          </p:nvSpPr>
          <p:spPr>
            <a:xfrm>
              <a:off x="3901320" y="3657600"/>
              <a:ext cx="812520" cy="30456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Text Box 30"/>
            <p:cNvSpPr/>
            <p:nvPr/>
          </p:nvSpPr>
          <p:spPr>
            <a:xfrm>
              <a:off x="3810960" y="3087720"/>
              <a:ext cx="73584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Group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by key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95" name="Group 33"/>
          <p:cNvGrpSpPr/>
          <p:nvPr/>
        </p:nvGrpSpPr>
        <p:grpSpPr>
          <a:xfrm>
            <a:off x="7561800" y="2362320"/>
            <a:ext cx="1134720" cy="532800"/>
            <a:chOff x="7561800" y="2362320"/>
            <a:chExt cx="1134720" cy="532800"/>
          </a:xfrm>
        </p:grpSpPr>
        <p:sp>
          <p:nvSpPr>
            <p:cNvPr id="96" name="AutoShape 31"/>
            <p:cNvSpPr/>
            <p:nvPr/>
          </p:nvSpPr>
          <p:spPr>
            <a:xfrm>
              <a:off x="7640280" y="2666880"/>
              <a:ext cx="1056240" cy="228240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Text Box 32"/>
            <p:cNvSpPr/>
            <p:nvPr/>
          </p:nvSpPr>
          <p:spPr>
            <a:xfrm>
              <a:off x="7561800" y="2362320"/>
              <a:ext cx="8150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 </a:t>
              </a: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reduce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98" name="Group 34"/>
          <p:cNvGrpSpPr/>
          <p:nvPr/>
        </p:nvGrpSpPr>
        <p:grpSpPr>
          <a:xfrm>
            <a:off x="7562520" y="2971800"/>
            <a:ext cx="1134000" cy="533160"/>
            <a:chOff x="7562520" y="2971800"/>
            <a:chExt cx="1134000" cy="533160"/>
          </a:xfrm>
        </p:grpSpPr>
        <p:sp>
          <p:nvSpPr>
            <p:cNvPr id="99" name="AutoShape 35"/>
            <p:cNvSpPr/>
            <p:nvPr/>
          </p:nvSpPr>
          <p:spPr>
            <a:xfrm>
              <a:off x="7640280" y="3276720"/>
              <a:ext cx="1056240" cy="228240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Text Box 36"/>
            <p:cNvSpPr/>
            <p:nvPr/>
          </p:nvSpPr>
          <p:spPr>
            <a:xfrm>
              <a:off x="7562520" y="2971800"/>
              <a:ext cx="764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reduce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01" name="Group 42"/>
          <p:cNvGrpSpPr/>
          <p:nvPr/>
        </p:nvGrpSpPr>
        <p:grpSpPr>
          <a:xfrm>
            <a:off x="8778240" y="2514600"/>
            <a:ext cx="1381320" cy="533160"/>
            <a:chOff x="8778240" y="2514600"/>
            <a:chExt cx="1381320" cy="533160"/>
          </a:xfrm>
        </p:grpSpPr>
        <p:sp>
          <p:nvSpPr>
            <p:cNvPr id="102" name="AutoShape 37"/>
            <p:cNvSpPr/>
            <p:nvPr/>
          </p:nvSpPr>
          <p:spPr>
            <a:xfrm>
              <a:off x="8778240" y="2514600"/>
              <a:ext cx="731160" cy="533160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k1</a:t>
              </a:r>
              <a:endParaRPr b="0" lang="en-IN" sz="14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03" name="AutoShape 39"/>
                <p:cNvSpPr txBox="1"/>
                <p:nvPr/>
              </p:nvSpPr>
              <p:spPr>
                <a:xfrm>
                  <a:off x="9591120" y="2514600"/>
                  <a:ext cx="568440" cy="5331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𝑣</m:t>
                      </m:r>
                      <m:r>
                        <m:t xml:space="preserve">′</m:t>
                      </m:r>
                    </m:oMath>
                  </a14:m>
                </a:p>
              </p:txBody>
            </p:sp>
          </mc:Choice>
          <mc:Fallback/>
        </mc:AlternateContent>
      </p:grpSp>
      <p:grpSp>
        <p:nvGrpSpPr>
          <p:cNvPr id="104" name="Group 43"/>
          <p:cNvGrpSpPr/>
          <p:nvPr/>
        </p:nvGrpSpPr>
        <p:grpSpPr>
          <a:xfrm>
            <a:off x="8778240" y="3124080"/>
            <a:ext cx="1381320" cy="533160"/>
            <a:chOff x="8778240" y="3124080"/>
            <a:chExt cx="1381320" cy="533160"/>
          </a:xfrm>
        </p:grpSpPr>
        <p:sp>
          <p:nvSpPr>
            <p:cNvPr id="105" name="AutoShape 44"/>
            <p:cNvSpPr/>
            <p:nvPr/>
          </p:nvSpPr>
          <p:spPr>
            <a:xfrm>
              <a:off x="8778240" y="3124080"/>
              <a:ext cx="731160" cy="53316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k2</a:t>
              </a:r>
              <a:endParaRPr b="0" lang="en-IN" sz="14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06" name="AutoShape 45"/>
                <p:cNvSpPr txBox="1"/>
                <p:nvPr/>
              </p:nvSpPr>
              <p:spPr>
                <a:xfrm>
                  <a:off x="9591120" y="3124080"/>
                  <a:ext cx="568440" cy="5331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𝑣</m:t>
                      </m:r>
                      <m:r>
                        <m:t xml:space="preserve">′</m:t>
                      </m:r>
                      <m:r>
                        <m:t xml:space="preserve">′</m:t>
                      </m:r>
                    </m:oMath>
                  </a14:m>
                </a:p>
              </p:txBody>
            </p:sp>
          </mc:Choice>
          <mc:Fallback/>
        </mc:AlternateContent>
      </p:grpSp>
      <p:grpSp>
        <p:nvGrpSpPr>
          <p:cNvPr id="107" name="Group 46"/>
          <p:cNvGrpSpPr/>
          <p:nvPr/>
        </p:nvGrpSpPr>
        <p:grpSpPr>
          <a:xfrm>
            <a:off x="8859600" y="5105520"/>
            <a:ext cx="1381320" cy="533160"/>
            <a:chOff x="8859600" y="5105520"/>
            <a:chExt cx="1381320" cy="533160"/>
          </a:xfrm>
        </p:grpSpPr>
        <p:sp>
          <p:nvSpPr>
            <p:cNvPr id="108" name="AutoShape 47"/>
            <p:cNvSpPr/>
            <p:nvPr/>
          </p:nvSpPr>
          <p:spPr>
            <a:xfrm>
              <a:off x="8859600" y="5105520"/>
              <a:ext cx="731160" cy="533160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k3</a:t>
              </a:r>
              <a:endParaRPr b="0" lang="en-IN" sz="14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09" name="AutoShape 48"/>
                <p:cNvSpPr txBox="1"/>
                <p:nvPr/>
              </p:nvSpPr>
              <p:spPr>
                <a:xfrm>
                  <a:off x="9672480" y="5105520"/>
                  <a:ext cx="568440" cy="5331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𝑣</m:t>
                      </m:r>
                      <m:r>
                        <m:t xml:space="preserve">′</m:t>
                      </m:r>
                      <m:r>
                        <m:t xml:space="preserve">′</m:t>
                      </m:r>
                      <m:r>
                        <m:t xml:space="preserve">′</m:t>
                      </m:r>
                    </m:oMath>
                  </a14:m>
                </a:p>
              </p:txBody>
            </p:sp>
          </mc:Choice>
          <mc:Fallback/>
        </mc:AlternateContent>
      </p:grpSp>
      <p:sp>
        <p:nvSpPr>
          <p:cNvPr id="110" name="Text Box 49"/>
          <p:cNvSpPr/>
          <p:nvPr/>
        </p:nvSpPr>
        <p:spPr>
          <a:xfrm>
            <a:off x="9300960" y="426708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11" name="Group 66"/>
          <p:cNvGrpSpPr/>
          <p:nvPr/>
        </p:nvGrpSpPr>
        <p:grpSpPr>
          <a:xfrm>
            <a:off x="4714200" y="1905120"/>
            <a:ext cx="2926080" cy="3657240"/>
            <a:chOff x="4714200" y="1905120"/>
            <a:chExt cx="2926080" cy="3657240"/>
          </a:xfrm>
        </p:grpSpPr>
        <p:sp>
          <p:nvSpPr>
            <p:cNvPr id="112" name="AutoShape 5"/>
            <p:cNvSpPr/>
            <p:nvPr/>
          </p:nvSpPr>
          <p:spPr>
            <a:xfrm>
              <a:off x="4795560" y="5029200"/>
              <a:ext cx="731160" cy="533160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k3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13" name="AutoShape 6"/>
            <p:cNvSpPr/>
            <p:nvPr/>
          </p:nvSpPr>
          <p:spPr>
            <a:xfrm>
              <a:off x="5527080" y="5029200"/>
              <a:ext cx="893880" cy="53316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v4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14" name="Text Box 7"/>
            <p:cNvSpPr/>
            <p:nvPr/>
          </p:nvSpPr>
          <p:spPr>
            <a:xfrm>
              <a:off x="5400000" y="4267080"/>
              <a:ext cx="486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</a:rPr>
                <a:t>…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5" name="AutoShape 8"/>
            <p:cNvSpPr/>
            <p:nvPr/>
          </p:nvSpPr>
          <p:spPr>
            <a:xfrm>
              <a:off x="4714200" y="2514600"/>
              <a:ext cx="731160" cy="533160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k1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16" name="AutoShape 9"/>
            <p:cNvSpPr/>
            <p:nvPr/>
          </p:nvSpPr>
          <p:spPr>
            <a:xfrm>
              <a:off x="5445720" y="2514600"/>
              <a:ext cx="893880" cy="53316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v1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17" name="AutoShape 10"/>
            <p:cNvSpPr/>
            <p:nvPr/>
          </p:nvSpPr>
          <p:spPr>
            <a:xfrm>
              <a:off x="4714200" y="3200400"/>
              <a:ext cx="731160" cy="53316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k2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18" name="AutoShape 11"/>
            <p:cNvSpPr/>
            <p:nvPr/>
          </p:nvSpPr>
          <p:spPr>
            <a:xfrm>
              <a:off x="5445720" y="3200400"/>
              <a:ext cx="812520" cy="533160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v2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19" name="AutoShape 12"/>
            <p:cNvSpPr/>
            <p:nvPr/>
          </p:nvSpPr>
          <p:spPr>
            <a:xfrm>
              <a:off x="6014880" y="3200400"/>
              <a:ext cx="893880" cy="53316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v5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20" name="AutoShape 13"/>
            <p:cNvSpPr/>
            <p:nvPr/>
          </p:nvSpPr>
          <p:spPr>
            <a:xfrm>
              <a:off x="6095880" y="2514600"/>
              <a:ext cx="893880" cy="53316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v3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21" name="AutoShape 14"/>
            <p:cNvSpPr/>
            <p:nvPr/>
          </p:nvSpPr>
          <p:spPr>
            <a:xfrm>
              <a:off x="6746400" y="2514600"/>
              <a:ext cx="893880" cy="533160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v6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22" name="Rectangle 64"/>
            <p:cNvSpPr/>
            <p:nvPr/>
          </p:nvSpPr>
          <p:spPr>
            <a:xfrm>
              <a:off x="4876920" y="1905120"/>
              <a:ext cx="25192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Key-value groups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123" name="Rectangle 65"/>
          <p:cNvSpPr/>
          <p:nvPr/>
        </p:nvSpPr>
        <p:spPr>
          <a:xfrm>
            <a:off x="8371800" y="1676520"/>
            <a:ext cx="21942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Output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key-value pairs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124" name="Group 34"/>
          <p:cNvGrpSpPr/>
          <p:nvPr/>
        </p:nvGrpSpPr>
        <p:grpSpPr>
          <a:xfrm>
            <a:off x="7643880" y="5029200"/>
            <a:ext cx="1134000" cy="533160"/>
            <a:chOff x="7643880" y="5029200"/>
            <a:chExt cx="1134000" cy="533160"/>
          </a:xfrm>
        </p:grpSpPr>
        <p:sp>
          <p:nvSpPr>
            <p:cNvPr id="125" name="AutoShape 35"/>
            <p:cNvSpPr/>
            <p:nvPr/>
          </p:nvSpPr>
          <p:spPr>
            <a:xfrm>
              <a:off x="7721640" y="5334120"/>
              <a:ext cx="1056240" cy="228240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Text Box 36"/>
            <p:cNvSpPr/>
            <p:nvPr/>
          </p:nvSpPr>
          <p:spPr>
            <a:xfrm>
              <a:off x="7643880" y="5029200"/>
              <a:ext cx="764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reduce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127" name="AutoShape 21"/>
          <p:cNvSpPr/>
          <p:nvPr/>
        </p:nvSpPr>
        <p:spPr>
          <a:xfrm>
            <a:off x="2079360" y="5105520"/>
            <a:ext cx="731160" cy="380520"/>
          </a:xfrm>
          <a:prstGeom prst="diamond">
            <a:avLst/>
          </a:prstGeom>
          <a:solidFill>
            <a:srgbClr val="9966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8" name="AutoShape 22"/>
          <p:cNvSpPr/>
          <p:nvPr/>
        </p:nvSpPr>
        <p:spPr>
          <a:xfrm>
            <a:off x="2971440" y="5086800"/>
            <a:ext cx="565560" cy="34272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v6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" name="AutoShape 17"/>
          <p:cNvSpPr/>
          <p:nvPr/>
        </p:nvSpPr>
        <p:spPr>
          <a:xfrm>
            <a:off x="2031840" y="4038480"/>
            <a:ext cx="731160" cy="424080"/>
          </a:xfrm>
          <a:prstGeom prst="diamond">
            <a:avLst/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" name="AutoShape 18"/>
          <p:cNvSpPr/>
          <p:nvPr/>
        </p:nvSpPr>
        <p:spPr>
          <a:xfrm>
            <a:off x="2916000" y="4114800"/>
            <a:ext cx="683640" cy="33336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1" name="Text Box 19"/>
          <p:cNvSpPr/>
          <p:nvPr/>
        </p:nvSpPr>
        <p:spPr>
          <a:xfrm>
            <a:off x="2488680" y="3649680"/>
            <a:ext cx="4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AutoShape 21"/>
          <p:cNvSpPr/>
          <p:nvPr/>
        </p:nvSpPr>
        <p:spPr>
          <a:xfrm>
            <a:off x="1998000" y="2133720"/>
            <a:ext cx="731160" cy="424080"/>
          </a:xfrm>
          <a:prstGeom prst="diamond">
            <a:avLst/>
          </a:prstGeom>
          <a:solidFill>
            <a:srgbClr val="9966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3" name="AutoShape 22"/>
          <p:cNvSpPr/>
          <p:nvPr/>
        </p:nvSpPr>
        <p:spPr>
          <a:xfrm>
            <a:off x="2897280" y="2163960"/>
            <a:ext cx="714240" cy="3636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4" name="AutoShape 25"/>
          <p:cNvSpPr/>
          <p:nvPr/>
        </p:nvSpPr>
        <p:spPr>
          <a:xfrm>
            <a:off x="2900520" y="2738880"/>
            <a:ext cx="714240" cy="32688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5" name="AutoShape 10"/>
          <p:cNvSpPr/>
          <p:nvPr/>
        </p:nvSpPr>
        <p:spPr>
          <a:xfrm>
            <a:off x="2062440" y="2670120"/>
            <a:ext cx="602640" cy="4554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" name="AutoShape 25"/>
          <p:cNvSpPr/>
          <p:nvPr/>
        </p:nvSpPr>
        <p:spPr>
          <a:xfrm>
            <a:off x="2943000" y="4642200"/>
            <a:ext cx="714240" cy="32688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v5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7" name="AutoShape 10"/>
          <p:cNvSpPr/>
          <p:nvPr/>
        </p:nvSpPr>
        <p:spPr>
          <a:xfrm>
            <a:off x="2104920" y="4573440"/>
            <a:ext cx="602640" cy="4554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8" name="AutoShape 21"/>
          <p:cNvSpPr/>
          <p:nvPr/>
        </p:nvSpPr>
        <p:spPr>
          <a:xfrm>
            <a:off x="2031840" y="3352680"/>
            <a:ext cx="731160" cy="380520"/>
          </a:xfrm>
          <a:prstGeom prst="diamond">
            <a:avLst/>
          </a:prstGeom>
          <a:solidFill>
            <a:srgbClr val="9966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9" name="AutoShape 22"/>
          <p:cNvSpPr/>
          <p:nvPr/>
        </p:nvSpPr>
        <p:spPr>
          <a:xfrm>
            <a:off x="2924280" y="3371760"/>
            <a:ext cx="565560" cy="34272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0" name="Text Box 34"/>
          <p:cNvSpPr/>
          <p:nvPr/>
        </p:nvSpPr>
        <p:spPr>
          <a:xfrm>
            <a:off x="1336680" y="1113840"/>
            <a:ext cx="33876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key-value pairs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(produced by Map step)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6400" y="16848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M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a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p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-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r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d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u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e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: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W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r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d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 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C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o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u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n</a:t>
            </a:r>
            <a:r>
              <a:rPr b="0" lang="en-US" sz="4400" spc="-1" strike="noStrike">
                <a:solidFill>
                  <a:srgbClr val="027159"/>
                </a:solidFill>
                <a:latin typeface="Calibri"/>
                <a:ea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Rectangle 4"/>
          <p:cNvSpPr/>
          <p:nvPr/>
        </p:nvSpPr>
        <p:spPr>
          <a:xfrm>
            <a:off x="1425600" y="2362320"/>
            <a:ext cx="1706400" cy="3046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Narrow"/>
              </a:rPr>
              <a:t>deep learning architectures such as deep neural networks, deep belief networks, 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Narrow"/>
              </a:rPr>
              <a:t>deep reinforcement learning, recurrent neural networks and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Narrow"/>
              </a:rPr>
              <a:t>convolutional neural nets have been applied to fields including computer vision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3" name="TextBox 37"/>
          <p:cNvSpPr/>
          <p:nvPr/>
        </p:nvSpPr>
        <p:spPr>
          <a:xfrm>
            <a:off x="1452240" y="5924520"/>
            <a:ext cx="1366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</a:rPr>
              <a:t>Big document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4" name="Rectangle 46"/>
          <p:cNvSpPr/>
          <p:nvPr/>
        </p:nvSpPr>
        <p:spPr>
          <a:xfrm>
            <a:off x="3543120" y="3352680"/>
            <a:ext cx="1706400" cy="2819160"/>
          </a:xfrm>
          <a:prstGeom prst="rect">
            <a:avLst/>
          </a:prstGeom>
          <a:solidFill>
            <a:srgbClr val="00b0f0"/>
          </a:solidFill>
          <a:ln>
            <a:solidFill>
              <a:srgbClr val="66882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(deep,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(learning,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(architectures,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(such,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(as,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(….,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(…..,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(….,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(networks,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(deep,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(reinforcement 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(….,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(</a:t>
            </a:r>
            <a:r>
              <a:rPr b="0" lang="en-US" sz="1100" spc="-1" strike="noStrike">
                <a:solidFill>
                  <a:srgbClr val="ffffff"/>
                </a:solidFill>
                <a:latin typeface="Arial Body"/>
              </a:rPr>
              <a:t>and, 1)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…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(vision, 1) 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……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</a:rPr>
              <a:t>..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Rectangle 50"/>
          <p:cNvSpPr/>
          <p:nvPr/>
        </p:nvSpPr>
        <p:spPr>
          <a:xfrm>
            <a:off x="5656680" y="3468600"/>
            <a:ext cx="1706400" cy="270324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(deep,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(deep,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(networks,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(networks,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(networks,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(the,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(the,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(the,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(reinforcement,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(vision,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…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6" name="Rectangle 53"/>
          <p:cNvSpPr/>
          <p:nvPr/>
        </p:nvSpPr>
        <p:spPr>
          <a:xfrm>
            <a:off x="7769880" y="3456000"/>
            <a:ext cx="1706400" cy="2590560"/>
          </a:xfrm>
          <a:prstGeom prst="rect">
            <a:avLst/>
          </a:prstGeom>
          <a:gradFill rotWithShape="0">
            <a:gsLst>
              <a:gs pos="0">
                <a:srgbClr val="c7d55b"/>
              </a:gs>
              <a:gs pos="100000">
                <a:srgbClr val="c5d533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(deep, 2)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(networks, 3)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(the, 3)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(reinforcement,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(vision, 1)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…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" name="Rectangle 54"/>
          <p:cNvSpPr/>
          <p:nvPr/>
        </p:nvSpPr>
        <p:spPr>
          <a:xfrm>
            <a:off x="3543120" y="1828800"/>
            <a:ext cx="1706400" cy="1371240"/>
          </a:xfrm>
          <a:prstGeom prst="rect">
            <a:avLst/>
          </a:prstGeom>
          <a:solidFill>
            <a:srgbClr val="00b0f0"/>
          </a:solidFill>
          <a:ln>
            <a:solidFill>
              <a:srgbClr val="66882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MAP: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Read input and produces a set of key-value pairs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" name="Rectangle 55"/>
          <p:cNvSpPr/>
          <p:nvPr/>
        </p:nvSpPr>
        <p:spPr>
          <a:xfrm>
            <a:off x="5656680" y="1828800"/>
            <a:ext cx="1861560" cy="1371240"/>
          </a:xfrm>
          <a:prstGeom prst="rect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Group by key: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Collect all pairs with the same key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9" name="Rectangle 56"/>
          <p:cNvSpPr/>
          <p:nvPr/>
        </p:nvSpPr>
        <p:spPr>
          <a:xfrm>
            <a:off x="7769880" y="1828800"/>
            <a:ext cx="1907280" cy="1371240"/>
          </a:xfrm>
          <a:prstGeom prst="rect">
            <a:avLst/>
          </a:prstGeom>
          <a:gradFill rotWithShape="0">
            <a:gsLst>
              <a:gs pos="0">
                <a:srgbClr val="c7d55b"/>
              </a:gs>
              <a:gs pos="100000">
                <a:srgbClr val="c5d533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Reduce: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Collect all values belonging to the key and output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0" name="TextBox 57"/>
          <p:cNvSpPr/>
          <p:nvPr/>
        </p:nvSpPr>
        <p:spPr>
          <a:xfrm>
            <a:off x="3741120" y="6183720"/>
            <a:ext cx="1139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</a:rPr>
              <a:t>(key, value)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1" name="TextBox 58"/>
          <p:cNvSpPr/>
          <p:nvPr/>
        </p:nvSpPr>
        <p:spPr>
          <a:xfrm>
            <a:off x="3313080" y="963000"/>
            <a:ext cx="22755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Provided by the programmer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2" name="TextBox 59"/>
          <p:cNvSpPr/>
          <p:nvPr/>
        </p:nvSpPr>
        <p:spPr>
          <a:xfrm>
            <a:off x="7640280" y="990720"/>
            <a:ext cx="22755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Provided by the programmer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3" name="TextBox 64"/>
          <p:cNvSpPr/>
          <p:nvPr/>
        </p:nvSpPr>
        <p:spPr>
          <a:xfrm>
            <a:off x="7891200" y="6183720"/>
            <a:ext cx="1139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</a:rPr>
              <a:t>(key, value)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4" name="TextBox 65"/>
          <p:cNvSpPr/>
          <p:nvPr/>
        </p:nvSpPr>
        <p:spPr>
          <a:xfrm>
            <a:off x="5854320" y="6183720"/>
            <a:ext cx="1139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8000"/>
                </a:solidFill>
                <a:latin typeface="Arial"/>
              </a:rPr>
              <a:t>(key, value)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155" name="Group 97"/>
          <p:cNvGrpSpPr/>
          <p:nvPr/>
        </p:nvGrpSpPr>
        <p:grpSpPr>
          <a:xfrm>
            <a:off x="5283000" y="3886200"/>
            <a:ext cx="243720" cy="1600200"/>
            <a:chOff x="5283000" y="3886200"/>
            <a:chExt cx="243720" cy="1600200"/>
          </a:xfrm>
        </p:grpSpPr>
        <p:sp>
          <p:nvSpPr>
            <p:cNvPr id="156" name="Straight Connector 89"/>
            <p:cNvSpPr/>
            <p:nvPr/>
          </p:nvSpPr>
          <p:spPr>
            <a:xfrm>
              <a:off x="5364360" y="3886200"/>
              <a:ext cx="162360" cy="68580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  <p:sp>
          <p:nvSpPr>
            <p:cNvPr id="157" name="Straight Connector 91"/>
            <p:cNvSpPr/>
            <p:nvPr/>
          </p:nvSpPr>
          <p:spPr>
            <a:xfrm flipV="1">
              <a:off x="5364360" y="4572000"/>
              <a:ext cx="162360" cy="91440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  <p:sp>
          <p:nvSpPr>
            <p:cNvPr id="158" name="Straight Connector 93"/>
            <p:cNvSpPr/>
            <p:nvPr/>
          </p:nvSpPr>
          <p:spPr>
            <a:xfrm flipV="1">
              <a:off x="5283000" y="4572000"/>
              <a:ext cx="243720" cy="53316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  <p:sp>
          <p:nvSpPr>
            <p:cNvPr id="159" name="Straight Connector 95"/>
            <p:cNvSpPr/>
            <p:nvPr/>
          </p:nvSpPr>
          <p:spPr>
            <a:xfrm>
              <a:off x="5283000" y="4190760"/>
              <a:ext cx="243720" cy="381240"/>
            </a:xfrm>
            <a:prstGeom prst="line">
              <a:avLst/>
            </a:prstGeom>
            <a:ln>
              <a:solidFill>
                <a:srgbClr val="02967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/>
          </p:style>
        </p:sp>
      </p:grpSp>
      <p:sp>
        <p:nvSpPr>
          <p:cNvPr id="160" name="Straight Connector 8"/>
          <p:cNvSpPr/>
          <p:nvPr/>
        </p:nvSpPr>
        <p:spPr>
          <a:xfrm>
            <a:off x="1446840" y="4190760"/>
            <a:ext cx="170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1" name="Straight Connector 10"/>
          <p:cNvSpPr/>
          <p:nvPr/>
        </p:nvSpPr>
        <p:spPr>
          <a:xfrm>
            <a:off x="1463040" y="342900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2" name="Straight Connector 12"/>
          <p:cNvSpPr/>
          <p:nvPr/>
        </p:nvSpPr>
        <p:spPr>
          <a:xfrm>
            <a:off x="3543120" y="495288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3" name="Straight Connector 19"/>
          <p:cNvSpPr/>
          <p:nvPr/>
        </p:nvSpPr>
        <p:spPr>
          <a:xfrm>
            <a:off x="3543120" y="5790960"/>
            <a:ext cx="17398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4" name="Straight Arrow Connector 21"/>
          <p:cNvSpPr/>
          <p:nvPr/>
        </p:nvSpPr>
        <p:spPr>
          <a:xfrm>
            <a:off x="3128040" y="3009960"/>
            <a:ext cx="398880" cy="102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5" name="Straight Arrow Connector 23"/>
          <p:cNvSpPr/>
          <p:nvPr/>
        </p:nvSpPr>
        <p:spPr>
          <a:xfrm>
            <a:off x="3139560" y="3848040"/>
            <a:ext cx="387360" cy="13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6" name="Straight Arrow Connector 25"/>
          <p:cNvSpPr/>
          <p:nvPr/>
        </p:nvSpPr>
        <p:spPr>
          <a:xfrm>
            <a:off x="3139560" y="5162400"/>
            <a:ext cx="387360" cy="79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67" name="Straight Connector 27"/>
          <p:cNvSpPr/>
          <p:nvPr/>
        </p:nvSpPr>
        <p:spPr>
          <a:xfrm>
            <a:off x="5656320" y="464796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8" name="Straight Connector 60"/>
          <p:cNvSpPr/>
          <p:nvPr/>
        </p:nvSpPr>
        <p:spPr>
          <a:xfrm>
            <a:off x="5656320" y="5562360"/>
            <a:ext cx="170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9" name="Straight Connector 29"/>
          <p:cNvSpPr/>
          <p:nvPr/>
        </p:nvSpPr>
        <p:spPr>
          <a:xfrm>
            <a:off x="7769520" y="4381200"/>
            <a:ext cx="170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0" name="Straight Connector 61"/>
          <p:cNvSpPr/>
          <p:nvPr/>
        </p:nvSpPr>
        <p:spPr>
          <a:xfrm>
            <a:off x="7769520" y="4932360"/>
            <a:ext cx="170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1" name="Straight Arrow Connector 31"/>
          <p:cNvSpPr/>
          <p:nvPr/>
        </p:nvSpPr>
        <p:spPr>
          <a:xfrm>
            <a:off x="7363440" y="3962520"/>
            <a:ext cx="40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2" name="Straight Arrow Connector 62"/>
          <p:cNvSpPr/>
          <p:nvPr/>
        </p:nvSpPr>
        <p:spPr>
          <a:xfrm>
            <a:off x="7363440" y="4869000"/>
            <a:ext cx="40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3" name="Straight Arrow Connector 63"/>
          <p:cNvSpPr/>
          <p:nvPr/>
        </p:nvSpPr>
        <p:spPr>
          <a:xfrm>
            <a:off x="7315200" y="5562720"/>
            <a:ext cx="40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29676"/>
            </a:solidFill>
            <a:tailEnd len="med" type="arrow" w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74" name="TextBox 34"/>
          <p:cNvSpPr/>
          <p:nvPr/>
        </p:nvSpPr>
        <p:spPr>
          <a:xfrm>
            <a:off x="5405040" y="963000"/>
            <a:ext cx="2275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c00000"/>
                </a:solidFill>
                <a:latin typeface="Arial"/>
              </a:rPr>
              <a:t>Handled by MR system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5600" y="258840"/>
            <a:ext cx="9875160" cy="54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W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or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Co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un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t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Us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in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g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ap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ce: 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Ps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eu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co</a:t>
            </a:r>
            <a:r>
              <a:rPr b="0" lang="en-US" sz="3200" spc="-1" strike="noStrike">
                <a:solidFill>
                  <a:srgbClr val="027159"/>
                </a:solidFill>
                <a:latin typeface="Century Schoolbook"/>
              </a:rPr>
              <a:t>de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143000" y="990720"/>
            <a:ext cx="8534160" cy="228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map(key, value)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// </a:t>
            </a:r>
            <a:r>
              <a:rPr b="1" lang="en-US" sz="2400" spc="-1" strike="noStrike">
                <a:solidFill>
                  <a:srgbClr val="000000"/>
                </a:solidFill>
                <a:latin typeface="Adobe Caslon Pro"/>
              </a:rPr>
              <a:t>key: document name;   value: text of the document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for each word w in value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Bell MT"/>
              </a:rPr>
              <a:t>emit(w, 1)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7" name="Rectangle 4"/>
          <p:cNvSpPr/>
          <p:nvPr/>
        </p:nvSpPr>
        <p:spPr>
          <a:xfrm>
            <a:off x="1143000" y="3657600"/>
            <a:ext cx="10210320" cy="228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reduce(key, values)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// </a:t>
            </a:r>
            <a:r>
              <a:rPr b="1" lang="en-US" sz="2400" spc="-1" strike="noStrike">
                <a:solidFill>
                  <a:srgbClr val="000000"/>
                </a:solidFill>
                <a:latin typeface="Adobe Caslon Pro"/>
              </a:rPr>
              <a:t>key:</a:t>
            </a:r>
            <a:r>
              <a:rPr b="0" lang="en-US" sz="2400" spc="-1" strike="noStrike">
                <a:solidFill>
                  <a:srgbClr val="000000"/>
                </a:solidFill>
                <a:latin typeface="Adobe Caslon Pro"/>
              </a:rPr>
              <a:t> a word;   </a:t>
            </a:r>
            <a:r>
              <a:rPr b="1" lang="en-US" sz="2400" spc="-1" strike="noStrike">
                <a:solidFill>
                  <a:srgbClr val="000000"/>
                </a:solidFill>
                <a:latin typeface="Adobe Caslon Pro"/>
              </a:rPr>
              <a:t>value:</a:t>
            </a:r>
            <a:r>
              <a:rPr b="0" lang="en-US" sz="2400" spc="-1" strike="noStrike">
                <a:solidFill>
                  <a:srgbClr val="000000"/>
                </a:solidFill>
                <a:latin typeface="Adobe Caslon Pro"/>
              </a:rPr>
              <a:t> set of counts values for a word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result =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for each count v in values: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result += v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ell MT"/>
              </a:rPr>
              <a:t>emit(key, result)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12640" y="198000"/>
            <a:ext cx="9875160" cy="53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ap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-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re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du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ce 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Sy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st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m: 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In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si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de 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Lo</a:t>
            </a:r>
            <a:r>
              <a:rPr b="0" lang="en-US" sz="3600" spc="-1" strike="noStrike">
                <a:solidFill>
                  <a:srgbClr val="027159"/>
                </a:solidFill>
                <a:latin typeface="Century Schoolbook"/>
              </a:rPr>
              <a:t>ok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9" name="Rectangle 6"/>
          <p:cNvSpPr/>
          <p:nvPr/>
        </p:nvSpPr>
        <p:spPr>
          <a:xfrm>
            <a:off x="726120" y="1207440"/>
            <a:ext cx="2361960" cy="198072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180" name="Table 7"/>
          <p:cNvGraphicFramePr/>
          <p:nvPr/>
        </p:nvGraphicFramePr>
        <p:xfrm>
          <a:off x="802440" y="1283760"/>
          <a:ext cx="2209320" cy="31464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Table 11"/>
          <p:cNvGraphicFramePr/>
          <p:nvPr/>
        </p:nvGraphicFramePr>
        <p:xfrm>
          <a:off x="802440" y="2167560"/>
          <a:ext cx="2209320" cy="45684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457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82" name="Rounded Rectangle 8"/>
          <p:cNvSpPr/>
          <p:nvPr/>
        </p:nvSpPr>
        <p:spPr>
          <a:xfrm>
            <a:off x="878400" y="2807640"/>
            <a:ext cx="2057040" cy="304560"/>
          </a:xfrm>
          <a:prstGeom prst="roundRect">
            <a:avLst>
              <a:gd name="adj" fmla="val 16667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partition function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3" name="Oval 9"/>
          <p:cNvSpPr/>
          <p:nvPr/>
        </p:nvSpPr>
        <p:spPr>
          <a:xfrm>
            <a:off x="95472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4" name="Straight Arrow Connector 12"/>
          <p:cNvSpPr/>
          <p:nvPr/>
        </p:nvSpPr>
        <p:spPr>
          <a:xfrm>
            <a:off x="110700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Straight Connector 23"/>
          <p:cNvSpPr/>
          <p:nvPr/>
        </p:nvSpPr>
        <p:spPr>
          <a:xfrm>
            <a:off x="110700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6" name="Oval 26"/>
          <p:cNvSpPr/>
          <p:nvPr/>
        </p:nvSpPr>
        <p:spPr>
          <a:xfrm>
            <a:off x="171684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7" name="Straight Arrow Connector 27"/>
          <p:cNvSpPr/>
          <p:nvPr/>
        </p:nvSpPr>
        <p:spPr>
          <a:xfrm>
            <a:off x="186912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8" name="Straight Connector 28"/>
          <p:cNvSpPr/>
          <p:nvPr/>
        </p:nvSpPr>
        <p:spPr>
          <a:xfrm>
            <a:off x="186912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9" name="Oval 29"/>
          <p:cNvSpPr/>
          <p:nvPr/>
        </p:nvSpPr>
        <p:spPr>
          <a:xfrm>
            <a:off x="247860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0" name="Straight Arrow Connector 30"/>
          <p:cNvSpPr/>
          <p:nvPr/>
        </p:nvSpPr>
        <p:spPr>
          <a:xfrm>
            <a:off x="263124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Straight Connector 31"/>
          <p:cNvSpPr/>
          <p:nvPr/>
        </p:nvSpPr>
        <p:spPr>
          <a:xfrm>
            <a:off x="263088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Rectangle 32"/>
          <p:cNvSpPr/>
          <p:nvPr/>
        </p:nvSpPr>
        <p:spPr>
          <a:xfrm>
            <a:off x="3545640" y="1207440"/>
            <a:ext cx="2361960" cy="198072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193" name="Table 33"/>
          <p:cNvGraphicFramePr/>
          <p:nvPr/>
        </p:nvGraphicFramePr>
        <p:xfrm>
          <a:off x="3621600" y="1283760"/>
          <a:ext cx="2209320" cy="31464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Table 34"/>
          <p:cNvGraphicFramePr/>
          <p:nvPr/>
        </p:nvGraphicFramePr>
        <p:xfrm>
          <a:off x="3621600" y="2167560"/>
          <a:ext cx="2209320" cy="49752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49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95" name="Rounded Rectangle 35"/>
          <p:cNvSpPr/>
          <p:nvPr/>
        </p:nvSpPr>
        <p:spPr>
          <a:xfrm>
            <a:off x="3697920" y="2807640"/>
            <a:ext cx="2057040" cy="304560"/>
          </a:xfrm>
          <a:prstGeom prst="roundRect">
            <a:avLst>
              <a:gd name="adj" fmla="val 16667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partition function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6" name="Oval 36"/>
          <p:cNvSpPr/>
          <p:nvPr/>
        </p:nvSpPr>
        <p:spPr>
          <a:xfrm>
            <a:off x="377424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7" name="Straight Arrow Connector 37"/>
          <p:cNvSpPr/>
          <p:nvPr/>
        </p:nvSpPr>
        <p:spPr>
          <a:xfrm>
            <a:off x="392652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8" name="Straight Connector 38"/>
          <p:cNvSpPr/>
          <p:nvPr/>
        </p:nvSpPr>
        <p:spPr>
          <a:xfrm>
            <a:off x="392652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Oval 39"/>
          <p:cNvSpPr/>
          <p:nvPr/>
        </p:nvSpPr>
        <p:spPr>
          <a:xfrm>
            <a:off x="453600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0" name="Straight Arrow Connector 40"/>
          <p:cNvSpPr/>
          <p:nvPr/>
        </p:nvSpPr>
        <p:spPr>
          <a:xfrm>
            <a:off x="468864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1" name="Straight Connector 41"/>
          <p:cNvSpPr/>
          <p:nvPr/>
        </p:nvSpPr>
        <p:spPr>
          <a:xfrm>
            <a:off x="468828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Oval 42"/>
          <p:cNvSpPr/>
          <p:nvPr/>
        </p:nvSpPr>
        <p:spPr>
          <a:xfrm>
            <a:off x="529812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3" name="Straight Arrow Connector 43"/>
          <p:cNvSpPr/>
          <p:nvPr/>
        </p:nvSpPr>
        <p:spPr>
          <a:xfrm>
            <a:off x="545040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Straight Connector 44"/>
          <p:cNvSpPr/>
          <p:nvPr/>
        </p:nvSpPr>
        <p:spPr>
          <a:xfrm>
            <a:off x="545040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5" name="Rectangle 45"/>
          <p:cNvSpPr/>
          <p:nvPr/>
        </p:nvSpPr>
        <p:spPr>
          <a:xfrm>
            <a:off x="6364800" y="1207440"/>
            <a:ext cx="2361960" cy="198072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06" name="Table 46"/>
          <p:cNvGraphicFramePr/>
          <p:nvPr/>
        </p:nvGraphicFramePr>
        <p:xfrm>
          <a:off x="6441120" y="1283760"/>
          <a:ext cx="2209320" cy="31464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data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 47"/>
          <p:cNvGraphicFramePr/>
          <p:nvPr/>
        </p:nvGraphicFramePr>
        <p:xfrm>
          <a:off x="6441120" y="2167560"/>
          <a:ext cx="2209320" cy="497520"/>
        </p:xfrm>
        <a:graphic>
          <a:graphicData uri="http://schemas.openxmlformats.org/drawingml/2006/table">
            <a:tbl>
              <a:tblPr/>
              <a:tblGrid>
                <a:gridCol w="753120"/>
                <a:gridCol w="727920"/>
                <a:gridCol w="728280"/>
              </a:tblGrid>
              <a:tr h="497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()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08" name="Rounded Rectangle 48"/>
          <p:cNvSpPr/>
          <p:nvPr/>
        </p:nvSpPr>
        <p:spPr>
          <a:xfrm>
            <a:off x="6517440" y="2807640"/>
            <a:ext cx="2057040" cy="304560"/>
          </a:xfrm>
          <a:prstGeom prst="roundRect">
            <a:avLst>
              <a:gd name="adj" fmla="val 16667"/>
            </a:avLst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partition function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9" name="Oval 49"/>
          <p:cNvSpPr/>
          <p:nvPr/>
        </p:nvSpPr>
        <p:spPr>
          <a:xfrm>
            <a:off x="659340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0" name="Straight Arrow Connector 50"/>
          <p:cNvSpPr/>
          <p:nvPr/>
        </p:nvSpPr>
        <p:spPr>
          <a:xfrm>
            <a:off x="674604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1" name="Straight Connector 51"/>
          <p:cNvSpPr/>
          <p:nvPr/>
        </p:nvSpPr>
        <p:spPr>
          <a:xfrm>
            <a:off x="674568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2" name="Oval 52"/>
          <p:cNvSpPr/>
          <p:nvPr/>
        </p:nvSpPr>
        <p:spPr>
          <a:xfrm>
            <a:off x="735552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3" name="Straight Arrow Connector 53"/>
          <p:cNvSpPr/>
          <p:nvPr/>
        </p:nvSpPr>
        <p:spPr>
          <a:xfrm>
            <a:off x="750780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4" name="Straight Connector 54"/>
          <p:cNvSpPr/>
          <p:nvPr/>
        </p:nvSpPr>
        <p:spPr>
          <a:xfrm>
            <a:off x="750780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5" name="Oval 55"/>
          <p:cNvSpPr/>
          <p:nvPr/>
        </p:nvSpPr>
        <p:spPr>
          <a:xfrm>
            <a:off x="8117640" y="166464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6" name="Straight Arrow Connector 56"/>
          <p:cNvSpPr/>
          <p:nvPr/>
        </p:nvSpPr>
        <p:spPr>
          <a:xfrm>
            <a:off x="8269920" y="196956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7" name="Straight Connector 57"/>
          <p:cNvSpPr/>
          <p:nvPr/>
        </p:nvSpPr>
        <p:spPr>
          <a:xfrm>
            <a:off x="8269920" y="1512000"/>
            <a:ext cx="360" cy="152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18" name="Rectangle 24"/>
          <p:cNvSpPr/>
          <p:nvPr/>
        </p:nvSpPr>
        <p:spPr>
          <a:xfrm>
            <a:off x="802440" y="4026960"/>
            <a:ext cx="3580920" cy="182844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19" name="Table 2047"/>
          <p:cNvGraphicFramePr/>
          <p:nvPr/>
        </p:nvGraphicFramePr>
        <p:xfrm>
          <a:off x="878400" y="4179240"/>
          <a:ext cx="3428640" cy="64980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SORT and GROUP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0" name="Oval 60"/>
          <p:cNvSpPr/>
          <p:nvPr/>
        </p:nvSpPr>
        <p:spPr>
          <a:xfrm>
            <a:off x="1450080" y="494136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1" name="Straight Arrow Connector 61"/>
          <p:cNvSpPr/>
          <p:nvPr/>
        </p:nvSpPr>
        <p:spPr>
          <a:xfrm>
            <a:off x="1602360" y="524628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2" name="Straight Connector 62"/>
          <p:cNvSpPr/>
          <p:nvPr/>
        </p:nvSpPr>
        <p:spPr>
          <a:xfrm>
            <a:off x="160236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3" name="Oval 63"/>
          <p:cNvSpPr/>
          <p:nvPr/>
        </p:nvSpPr>
        <p:spPr>
          <a:xfrm>
            <a:off x="3240720" y="494136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4" name="Straight Arrow Connector 64"/>
          <p:cNvSpPr/>
          <p:nvPr/>
        </p:nvSpPr>
        <p:spPr>
          <a:xfrm>
            <a:off x="3393000" y="524628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25" name="Straight Connector 65"/>
          <p:cNvSpPr/>
          <p:nvPr/>
        </p:nvSpPr>
        <p:spPr>
          <a:xfrm>
            <a:off x="339300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226" name="Table 66"/>
          <p:cNvGraphicFramePr/>
          <p:nvPr/>
        </p:nvGraphicFramePr>
        <p:xfrm>
          <a:off x="878400" y="5474880"/>
          <a:ext cx="3428640" cy="31464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7" name="Rectangle 67"/>
          <p:cNvSpPr/>
          <p:nvPr/>
        </p:nvSpPr>
        <p:spPr>
          <a:xfrm>
            <a:off x="5221800" y="4026960"/>
            <a:ext cx="3580920" cy="1828440"/>
          </a:xfrm>
          <a:prstGeom prst="rect">
            <a:avLst/>
          </a:prstGeom>
          <a:solidFill>
            <a:srgbClr val="ffffff"/>
          </a:solidFill>
          <a:ln>
            <a:solidFill>
              <a:srgbClr val="549e3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graphicFrame>
        <p:nvGraphicFramePr>
          <p:cNvPr id="228" name="Table 68"/>
          <p:cNvGraphicFramePr/>
          <p:nvPr/>
        </p:nvGraphicFramePr>
        <p:xfrm>
          <a:off x="5298120" y="4179240"/>
          <a:ext cx="3428640" cy="64980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SORT and GROUP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35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9" name="Oval 69"/>
          <p:cNvSpPr/>
          <p:nvPr/>
        </p:nvSpPr>
        <p:spPr>
          <a:xfrm>
            <a:off x="5869800" y="494136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0" name="Straight Arrow Connector 70"/>
          <p:cNvSpPr/>
          <p:nvPr/>
        </p:nvSpPr>
        <p:spPr>
          <a:xfrm>
            <a:off x="6022080" y="524628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1" name="Straight Connector 71"/>
          <p:cNvSpPr/>
          <p:nvPr/>
        </p:nvSpPr>
        <p:spPr>
          <a:xfrm>
            <a:off x="602172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2" name="Oval 72"/>
          <p:cNvSpPr/>
          <p:nvPr/>
        </p:nvSpPr>
        <p:spPr>
          <a:xfrm>
            <a:off x="7660440" y="4941360"/>
            <a:ext cx="304560" cy="304560"/>
          </a:xfrm>
          <a:prstGeom prst="ellipse">
            <a:avLst/>
          </a:prstGeom>
          <a:solidFill>
            <a:srgbClr val="549e39"/>
          </a:solidFill>
          <a:ln>
            <a:solidFill>
              <a:srgbClr val="3e74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33" name="Straight Arrow Connector 73"/>
          <p:cNvSpPr/>
          <p:nvPr/>
        </p:nvSpPr>
        <p:spPr>
          <a:xfrm>
            <a:off x="7812720" y="5246280"/>
            <a:ext cx="3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arrow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Straight Connector 74"/>
          <p:cNvSpPr/>
          <p:nvPr/>
        </p:nvSpPr>
        <p:spPr>
          <a:xfrm>
            <a:off x="7812720" y="4788720"/>
            <a:ext cx="360" cy="152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aphicFrame>
        <p:nvGraphicFramePr>
          <p:cNvPr id="235" name="Table 75"/>
          <p:cNvGraphicFramePr/>
          <p:nvPr/>
        </p:nvGraphicFramePr>
        <p:xfrm>
          <a:off x="5298120" y="5474880"/>
          <a:ext cx="3428640" cy="314640"/>
        </p:xfrm>
        <a:graphic>
          <a:graphicData uri="http://schemas.openxmlformats.org/drawingml/2006/table">
            <a:tbl>
              <a:tblPr/>
              <a:tblGrid>
                <a:gridCol w="1714320"/>
                <a:gridCol w="1714320"/>
              </a:tblGrid>
              <a:tr h="314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Final output</a:t>
                      </a:r>
                      <a:endParaRPr b="0" lang="en-IN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6" name="Straight Arrow Connector 2050"/>
          <p:cNvSpPr/>
          <p:nvPr/>
        </p:nvSpPr>
        <p:spPr>
          <a:xfrm>
            <a:off x="1907280" y="3188880"/>
            <a:ext cx="510516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7" name="Straight Arrow Connector 2052"/>
          <p:cNvSpPr/>
          <p:nvPr/>
        </p:nvSpPr>
        <p:spPr>
          <a:xfrm>
            <a:off x="4726800" y="3188880"/>
            <a:ext cx="228564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8" name="Straight Arrow Connector 2054"/>
          <p:cNvSpPr/>
          <p:nvPr/>
        </p:nvSpPr>
        <p:spPr>
          <a:xfrm flipH="1">
            <a:off x="7012080" y="3188880"/>
            <a:ext cx="53316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9" name="Straight Arrow Connector 2056"/>
          <p:cNvSpPr/>
          <p:nvPr/>
        </p:nvSpPr>
        <p:spPr>
          <a:xfrm>
            <a:off x="2021400" y="3188880"/>
            <a:ext cx="57132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0" name="Straight Arrow Connector 2058"/>
          <p:cNvSpPr/>
          <p:nvPr/>
        </p:nvSpPr>
        <p:spPr>
          <a:xfrm flipH="1">
            <a:off x="2593080" y="3188880"/>
            <a:ext cx="213336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Straight Arrow Connector 2060"/>
          <p:cNvSpPr/>
          <p:nvPr/>
        </p:nvSpPr>
        <p:spPr>
          <a:xfrm flipH="1">
            <a:off x="2592360" y="3188880"/>
            <a:ext cx="495252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2" name="TextBox 2061"/>
          <p:cNvSpPr/>
          <p:nvPr/>
        </p:nvSpPr>
        <p:spPr>
          <a:xfrm>
            <a:off x="1906920" y="838080"/>
            <a:ext cx="1055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map task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3" name="TextBox 89"/>
          <p:cNvSpPr/>
          <p:nvPr/>
        </p:nvSpPr>
        <p:spPr>
          <a:xfrm>
            <a:off x="4679280" y="804600"/>
            <a:ext cx="1055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map task 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4" name="TextBox 90"/>
          <p:cNvSpPr/>
          <p:nvPr/>
        </p:nvSpPr>
        <p:spPr>
          <a:xfrm>
            <a:off x="7545600" y="803160"/>
            <a:ext cx="1055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map task 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5" name="TextBox 91"/>
          <p:cNvSpPr/>
          <p:nvPr/>
        </p:nvSpPr>
        <p:spPr>
          <a:xfrm>
            <a:off x="1917360" y="5943600"/>
            <a:ext cx="1255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reduce task 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6" name="TextBox 92"/>
          <p:cNvSpPr/>
          <p:nvPr/>
        </p:nvSpPr>
        <p:spPr>
          <a:xfrm>
            <a:off x="6348240" y="5942160"/>
            <a:ext cx="1255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reduce task 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7" name="Rectangle 93"/>
          <p:cNvSpPr/>
          <p:nvPr/>
        </p:nvSpPr>
        <p:spPr>
          <a:xfrm>
            <a:off x="9255960" y="3112560"/>
            <a:ext cx="26755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All phases are distributed with many tasks running in parallel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23520" y="16452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h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ffl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e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an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d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So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rt: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th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e </a:t>
            </a:r>
            <a:r>
              <a:rPr b="0" lang="en-IN" sz="3740" spc="-1" strike="noStrike">
                <a:solidFill>
                  <a:srgbClr val="7030a0"/>
                </a:solidFill>
                <a:latin typeface="Century Schoolbook"/>
              </a:rPr>
              <a:t>m</a:t>
            </a:r>
            <a:r>
              <a:rPr b="0" lang="en-IN" sz="3740" spc="-1" strike="noStrike">
                <a:solidFill>
                  <a:srgbClr val="7030a0"/>
                </a:solidFill>
                <a:latin typeface="Century Schoolbook"/>
              </a:rPr>
              <a:t>ap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si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de</a:t>
            </a:r>
            <a:endParaRPr b="0" lang="en-US" sz="374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9" name="Rectangle 3"/>
          <p:cNvSpPr/>
          <p:nvPr/>
        </p:nvSpPr>
        <p:spPr>
          <a:xfrm>
            <a:off x="1391400" y="1989000"/>
            <a:ext cx="479520" cy="2016000"/>
          </a:xfrm>
          <a:prstGeom prst="rect">
            <a:avLst/>
          </a:prstGeom>
          <a:solidFill>
            <a:srgbClr val="c0cf3a"/>
          </a:solidFill>
          <a:ln>
            <a:solidFill>
              <a:srgbClr val="8e992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50" name="Straight Arrow Connector 7"/>
          <p:cNvSpPr/>
          <p:nvPr/>
        </p:nvSpPr>
        <p:spPr>
          <a:xfrm>
            <a:off x="1871640" y="2997000"/>
            <a:ext cx="4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Rectangle 9"/>
          <p:cNvSpPr/>
          <p:nvPr/>
        </p:nvSpPr>
        <p:spPr>
          <a:xfrm>
            <a:off x="2351520" y="2468880"/>
            <a:ext cx="863640" cy="105588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map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2" name="Straight Arrow Connector 10"/>
          <p:cNvSpPr/>
          <p:nvPr/>
        </p:nvSpPr>
        <p:spPr>
          <a:xfrm>
            <a:off x="3215520" y="2997000"/>
            <a:ext cx="4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ectangle 11"/>
          <p:cNvSpPr/>
          <p:nvPr/>
        </p:nvSpPr>
        <p:spPr>
          <a:xfrm>
            <a:off x="3695760" y="2756880"/>
            <a:ext cx="1151640" cy="479520"/>
          </a:xfrm>
          <a:prstGeom prst="rect">
            <a:avLst/>
          </a:prstGeom>
          <a:gradFill rotWithShape="0">
            <a:gsLst>
              <a:gs pos="0">
                <a:srgbClr val="c2dea1"/>
              </a:gs>
              <a:gs pos="100000">
                <a:srgbClr val="b8d594"/>
              </a:gs>
            </a:gsLst>
            <a:lin ang="5400000"/>
          </a:gradFill>
          <a:ln>
            <a:solidFill>
              <a:srgbClr val="8ab83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4" name="Elbow Connector 22"/>
          <p:cNvSpPr/>
          <p:nvPr/>
        </p:nvSpPr>
        <p:spPr>
          <a:xfrm flipV="1">
            <a:off x="4847760" y="2276280"/>
            <a:ext cx="1055880" cy="623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Straight Arrow Connector 24"/>
          <p:cNvSpPr/>
          <p:nvPr/>
        </p:nvSpPr>
        <p:spPr>
          <a:xfrm>
            <a:off x="4847760" y="3029760"/>
            <a:ext cx="105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Elbow Connector 26"/>
          <p:cNvSpPr/>
          <p:nvPr/>
        </p:nvSpPr>
        <p:spPr>
          <a:xfrm>
            <a:off x="4847760" y="3141000"/>
            <a:ext cx="1055880" cy="719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57" name="Table 27"/>
          <p:cNvGraphicFramePr/>
          <p:nvPr/>
        </p:nvGraphicFramePr>
        <p:xfrm>
          <a:off x="6176160" y="2062440"/>
          <a:ext cx="1110600" cy="487440"/>
        </p:xfrm>
        <a:graphic>
          <a:graphicData uri="http://schemas.openxmlformats.org/drawingml/2006/table">
            <a:tbl>
              <a:tblPr/>
              <a:tblGrid>
                <a:gridCol w="279360"/>
                <a:gridCol w="279360"/>
                <a:gridCol w="279360"/>
                <a:gridCol w="27936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28"/>
          <p:cNvGraphicFramePr/>
          <p:nvPr/>
        </p:nvGraphicFramePr>
        <p:xfrm>
          <a:off x="6176160" y="2826720"/>
          <a:ext cx="1110600" cy="487440"/>
        </p:xfrm>
        <a:graphic>
          <a:graphicData uri="http://schemas.openxmlformats.org/drawingml/2006/table">
            <a:tbl>
              <a:tblPr/>
              <a:tblGrid>
                <a:gridCol w="279360"/>
                <a:gridCol w="279360"/>
                <a:gridCol w="279360"/>
                <a:gridCol w="27936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Table 29"/>
          <p:cNvGraphicFramePr/>
          <p:nvPr/>
        </p:nvGraphicFramePr>
        <p:xfrm>
          <a:off x="6176160" y="3657960"/>
          <a:ext cx="1110600" cy="487440"/>
        </p:xfrm>
        <a:graphic>
          <a:graphicData uri="http://schemas.openxmlformats.org/drawingml/2006/table">
            <a:tbl>
              <a:tblPr/>
              <a:tblGrid>
                <a:gridCol w="279360"/>
                <a:gridCol w="279360"/>
                <a:gridCol w="279360"/>
                <a:gridCol w="27936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49e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Table 32"/>
          <p:cNvGraphicFramePr/>
          <p:nvPr/>
        </p:nvGraphicFramePr>
        <p:xfrm>
          <a:off x="8496360" y="2830680"/>
          <a:ext cx="1823760" cy="487440"/>
        </p:xfrm>
        <a:graphic>
          <a:graphicData uri="http://schemas.openxmlformats.org/drawingml/2006/table">
            <a:tbl>
              <a:tblPr/>
              <a:tblGrid>
                <a:gridCol w="455760"/>
                <a:gridCol w="455760"/>
                <a:gridCol w="455760"/>
                <a:gridCol w="45648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</a:tr>
            </a:tbl>
          </a:graphicData>
        </a:graphic>
      </p:graphicFrame>
      <p:sp>
        <p:nvSpPr>
          <p:cNvPr id="261" name="Straight Arrow Connector 34"/>
          <p:cNvSpPr/>
          <p:nvPr/>
        </p:nvSpPr>
        <p:spPr>
          <a:xfrm>
            <a:off x="7286760" y="2277000"/>
            <a:ext cx="1209240" cy="79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Straight Arrow Connector 36"/>
          <p:cNvSpPr/>
          <p:nvPr/>
        </p:nvSpPr>
        <p:spPr>
          <a:xfrm flipV="1">
            <a:off x="7286760" y="3074400"/>
            <a:ext cx="1209240" cy="78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Straight Arrow Connector 41"/>
          <p:cNvSpPr/>
          <p:nvPr/>
        </p:nvSpPr>
        <p:spPr>
          <a:xfrm flipV="1">
            <a:off x="7286760" y="3029760"/>
            <a:ext cx="11131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TextBox 42"/>
          <p:cNvSpPr/>
          <p:nvPr/>
        </p:nvSpPr>
        <p:spPr>
          <a:xfrm>
            <a:off x="1116720" y="4293000"/>
            <a:ext cx="12891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Input data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(chunk)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5" name="TextBox 43"/>
          <p:cNvSpPr/>
          <p:nvPr/>
        </p:nvSpPr>
        <p:spPr>
          <a:xfrm>
            <a:off x="3756240" y="3354840"/>
            <a:ext cx="1110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Buffer in memory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6" name="Straight Arrow Connector 45"/>
          <p:cNvSpPr/>
          <p:nvPr/>
        </p:nvSpPr>
        <p:spPr>
          <a:xfrm flipH="1" flipV="1">
            <a:off x="6288120" y="4063680"/>
            <a:ext cx="383760" cy="63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Straight Arrow Connector 47"/>
          <p:cNvSpPr/>
          <p:nvPr/>
        </p:nvSpPr>
        <p:spPr>
          <a:xfrm flipV="1">
            <a:off x="6672240" y="4063680"/>
            <a:ext cx="479520" cy="63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Box 48"/>
          <p:cNvSpPr/>
          <p:nvPr/>
        </p:nvSpPr>
        <p:spPr>
          <a:xfrm>
            <a:off x="6202080" y="4773240"/>
            <a:ext cx="1110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entury Schoolbook"/>
              </a:rPr>
              <a:t>partitions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9" name="TextBox 49"/>
          <p:cNvSpPr/>
          <p:nvPr/>
        </p:nvSpPr>
        <p:spPr>
          <a:xfrm>
            <a:off x="5669640" y="1390320"/>
            <a:ext cx="21963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partition, sort and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spill to disk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0" name="TextBox 50"/>
          <p:cNvSpPr/>
          <p:nvPr/>
        </p:nvSpPr>
        <p:spPr>
          <a:xfrm rot="5400000">
            <a:off x="7250040" y="2966040"/>
            <a:ext cx="142200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340" spc="-1" strike="noStrike">
                <a:solidFill>
                  <a:srgbClr val="0070c0"/>
                </a:solidFill>
                <a:latin typeface="Century Schoolbook"/>
              </a:rPr>
              <a:t>merge on disk</a:t>
            </a:r>
            <a:endParaRPr b="0" lang="en-IN" sz="1340" spc="-1" strike="noStrike">
              <a:latin typeface="Arial"/>
            </a:endParaRPr>
          </a:p>
        </p:txBody>
      </p:sp>
      <p:sp>
        <p:nvSpPr>
          <p:cNvPr id="271" name="Straight Arrow Connector 52"/>
          <p:cNvSpPr/>
          <p:nvPr/>
        </p:nvSpPr>
        <p:spPr>
          <a:xfrm flipH="1" flipV="1">
            <a:off x="6576120" y="4101120"/>
            <a:ext cx="95760" cy="6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Straight Arrow Connector 54"/>
          <p:cNvSpPr/>
          <p:nvPr/>
        </p:nvSpPr>
        <p:spPr>
          <a:xfrm flipV="1">
            <a:off x="6672240" y="4101120"/>
            <a:ext cx="191520" cy="60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55"/>
          <p:cNvSpPr/>
          <p:nvPr/>
        </p:nvSpPr>
        <p:spPr>
          <a:xfrm>
            <a:off x="8719560" y="3295800"/>
            <a:ext cx="1505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Century Schoolbook"/>
              </a:rPr>
              <a:t>on local disk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19"/>
          <p:cNvSpPr/>
          <p:nvPr/>
        </p:nvSpPr>
        <p:spPr>
          <a:xfrm>
            <a:off x="623520" y="1412640"/>
            <a:ext cx="3840120" cy="41281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23520" y="164520"/>
            <a:ext cx="10515240" cy="731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h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ffl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e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an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d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So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rt: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th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e </a:t>
            </a:r>
            <a:r>
              <a:rPr b="0" lang="en-IN" sz="3740" spc="-1" strike="noStrike">
                <a:solidFill>
                  <a:srgbClr val="7030a0"/>
                </a:solidFill>
                <a:latin typeface="Century Schoolbook"/>
              </a:rPr>
              <a:t>re</a:t>
            </a:r>
            <a:r>
              <a:rPr b="0" lang="en-IN" sz="3740" spc="-1" strike="noStrike">
                <a:solidFill>
                  <a:srgbClr val="7030a0"/>
                </a:solidFill>
                <a:latin typeface="Century Schoolbook"/>
              </a:rPr>
              <a:t>d</a:t>
            </a:r>
            <a:r>
              <a:rPr b="0" lang="en-IN" sz="3740" spc="-1" strike="noStrike">
                <a:solidFill>
                  <a:srgbClr val="7030a0"/>
                </a:solidFill>
                <a:latin typeface="Century Schoolbook"/>
              </a:rPr>
              <a:t>uc</a:t>
            </a:r>
            <a:r>
              <a:rPr b="0" lang="en-IN" sz="3740" spc="-1" strike="noStrike">
                <a:solidFill>
                  <a:srgbClr val="7030a0"/>
                </a:solidFill>
                <a:latin typeface="Century Schoolbook"/>
              </a:rPr>
              <a:t>e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 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si</a:t>
            </a:r>
            <a:r>
              <a:rPr b="0" lang="en-IN" sz="3740" spc="-1" strike="noStrike">
                <a:solidFill>
                  <a:srgbClr val="027159"/>
                </a:solidFill>
                <a:latin typeface="Century Schoolbook"/>
              </a:rPr>
              <a:t>de</a:t>
            </a:r>
            <a:endParaRPr b="0" lang="en-US" sz="374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6" name="Rectangle 2"/>
          <p:cNvSpPr/>
          <p:nvPr/>
        </p:nvSpPr>
        <p:spPr>
          <a:xfrm>
            <a:off x="863280" y="1743840"/>
            <a:ext cx="479520" cy="465120"/>
          </a:xfrm>
          <a:prstGeom prst="rect">
            <a:avLst/>
          </a:prstGeom>
          <a:solidFill>
            <a:srgbClr val="c0cf3a"/>
          </a:solidFill>
          <a:ln>
            <a:solidFill>
              <a:srgbClr val="8e992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7" name="Straight Arrow Connector 3"/>
          <p:cNvSpPr/>
          <p:nvPr/>
        </p:nvSpPr>
        <p:spPr>
          <a:xfrm>
            <a:off x="1343520" y="1976760"/>
            <a:ext cx="4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Rectangle 4"/>
          <p:cNvSpPr/>
          <p:nvPr/>
        </p:nvSpPr>
        <p:spPr>
          <a:xfrm>
            <a:off x="1823400" y="1714320"/>
            <a:ext cx="863640" cy="57564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map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279" name="Table 5"/>
          <p:cNvGraphicFramePr/>
          <p:nvPr/>
        </p:nvGraphicFramePr>
        <p:xfrm>
          <a:off x="2975760" y="1798920"/>
          <a:ext cx="1223640" cy="487440"/>
        </p:xfrm>
        <a:graphic>
          <a:graphicData uri="http://schemas.openxmlformats.org/drawingml/2006/table">
            <a:tbl>
              <a:tblPr/>
              <a:tblGrid>
                <a:gridCol w="407880"/>
                <a:gridCol w="407880"/>
                <a:gridCol w="40788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</a:tr>
            </a:tbl>
          </a:graphicData>
        </a:graphic>
      </p:graphicFrame>
      <p:sp>
        <p:nvSpPr>
          <p:cNvPr id="280" name="Straight Arrow Connector 6"/>
          <p:cNvSpPr/>
          <p:nvPr/>
        </p:nvSpPr>
        <p:spPr>
          <a:xfrm>
            <a:off x="2687760" y="2002320"/>
            <a:ext cx="38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Rectangle 9"/>
          <p:cNvSpPr/>
          <p:nvPr/>
        </p:nvSpPr>
        <p:spPr>
          <a:xfrm>
            <a:off x="863280" y="2863080"/>
            <a:ext cx="479520" cy="465120"/>
          </a:xfrm>
          <a:prstGeom prst="rect">
            <a:avLst/>
          </a:prstGeom>
          <a:solidFill>
            <a:srgbClr val="c0cf3a"/>
          </a:solidFill>
          <a:ln>
            <a:solidFill>
              <a:srgbClr val="8e992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82" name="Straight Arrow Connector 10"/>
          <p:cNvSpPr/>
          <p:nvPr/>
        </p:nvSpPr>
        <p:spPr>
          <a:xfrm>
            <a:off x="1343520" y="3095640"/>
            <a:ext cx="4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Rectangle 11"/>
          <p:cNvSpPr/>
          <p:nvPr/>
        </p:nvSpPr>
        <p:spPr>
          <a:xfrm>
            <a:off x="1823400" y="2833200"/>
            <a:ext cx="863640" cy="57564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map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284" name="Table 12"/>
          <p:cNvGraphicFramePr/>
          <p:nvPr/>
        </p:nvGraphicFramePr>
        <p:xfrm>
          <a:off x="2975760" y="2918160"/>
          <a:ext cx="1223640" cy="487440"/>
        </p:xfrm>
        <a:graphic>
          <a:graphicData uri="http://schemas.openxmlformats.org/drawingml/2006/table">
            <a:tbl>
              <a:tblPr/>
              <a:tblGrid>
                <a:gridCol w="407880"/>
                <a:gridCol w="407880"/>
                <a:gridCol w="40788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</a:tr>
            </a:tbl>
          </a:graphicData>
        </a:graphic>
      </p:graphicFrame>
      <p:sp>
        <p:nvSpPr>
          <p:cNvPr id="285" name="Straight Arrow Connector 13"/>
          <p:cNvSpPr/>
          <p:nvPr/>
        </p:nvSpPr>
        <p:spPr>
          <a:xfrm>
            <a:off x="2687760" y="3121560"/>
            <a:ext cx="38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Rectangle 14"/>
          <p:cNvSpPr/>
          <p:nvPr/>
        </p:nvSpPr>
        <p:spPr>
          <a:xfrm>
            <a:off x="863280" y="3903120"/>
            <a:ext cx="479520" cy="465120"/>
          </a:xfrm>
          <a:prstGeom prst="rect">
            <a:avLst/>
          </a:prstGeom>
          <a:solidFill>
            <a:srgbClr val="c0cf3a"/>
          </a:solidFill>
          <a:ln>
            <a:solidFill>
              <a:srgbClr val="8e992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87" name="Straight Arrow Connector 15"/>
          <p:cNvSpPr/>
          <p:nvPr/>
        </p:nvSpPr>
        <p:spPr>
          <a:xfrm>
            <a:off x="1343520" y="4136040"/>
            <a:ext cx="4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Rectangle 16"/>
          <p:cNvSpPr/>
          <p:nvPr/>
        </p:nvSpPr>
        <p:spPr>
          <a:xfrm>
            <a:off x="1823400" y="3873600"/>
            <a:ext cx="863640" cy="57564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map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289" name="Table 17"/>
          <p:cNvGraphicFramePr/>
          <p:nvPr/>
        </p:nvGraphicFramePr>
        <p:xfrm>
          <a:off x="2975760" y="3958200"/>
          <a:ext cx="1223640" cy="487440"/>
        </p:xfrm>
        <a:graphic>
          <a:graphicData uri="http://schemas.openxmlformats.org/drawingml/2006/table">
            <a:tbl>
              <a:tblPr/>
              <a:tblGrid>
                <a:gridCol w="407880"/>
                <a:gridCol w="407880"/>
                <a:gridCol w="40788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</a:tr>
            </a:tbl>
          </a:graphicData>
        </a:graphic>
      </p:graphicFrame>
      <p:sp>
        <p:nvSpPr>
          <p:cNvPr id="290" name="Straight Arrow Connector 18"/>
          <p:cNvSpPr/>
          <p:nvPr/>
        </p:nvSpPr>
        <p:spPr>
          <a:xfrm>
            <a:off x="2687760" y="4161600"/>
            <a:ext cx="38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TextBox 20"/>
          <p:cNvSpPr/>
          <p:nvPr/>
        </p:nvSpPr>
        <p:spPr>
          <a:xfrm>
            <a:off x="1672200" y="5695920"/>
            <a:ext cx="1877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15a2d"/>
                </a:solidFill>
                <a:latin typeface="Century Schoolbook"/>
              </a:rPr>
              <a:t>map phase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2" name="Rectangle 21"/>
          <p:cNvSpPr/>
          <p:nvPr/>
        </p:nvSpPr>
        <p:spPr>
          <a:xfrm>
            <a:off x="863280" y="4707000"/>
            <a:ext cx="479520" cy="465120"/>
          </a:xfrm>
          <a:prstGeom prst="rect">
            <a:avLst/>
          </a:prstGeom>
          <a:solidFill>
            <a:srgbClr val="c0cf3a"/>
          </a:solidFill>
          <a:ln>
            <a:solidFill>
              <a:srgbClr val="8e992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93" name="Straight Arrow Connector 22"/>
          <p:cNvSpPr/>
          <p:nvPr/>
        </p:nvSpPr>
        <p:spPr>
          <a:xfrm>
            <a:off x="1343520" y="4939560"/>
            <a:ext cx="4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Rectangle 23"/>
          <p:cNvSpPr/>
          <p:nvPr/>
        </p:nvSpPr>
        <p:spPr>
          <a:xfrm>
            <a:off x="1823400" y="4677120"/>
            <a:ext cx="863640" cy="57564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map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295" name="Table 24"/>
          <p:cNvGraphicFramePr/>
          <p:nvPr/>
        </p:nvGraphicFramePr>
        <p:xfrm>
          <a:off x="2975760" y="4762080"/>
          <a:ext cx="1223640" cy="487440"/>
        </p:xfrm>
        <a:graphic>
          <a:graphicData uri="http://schemas.openxmlformats.org/drawingml/2006/table">
            <a:tbl>
              <a:tblPr/>
              <a:tblGrid>
                <a:gridCol w="407880"/>
                <a:gridCol w="407880"/>
                <a:gridCol w="407880"/>
              </a:tblGrid>
              <a:tr h="487440"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cPr anchor="t" marL="121680" marR="121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cf3a"/>
                    </a:solidFill>
                  </a:tcPr>
                </a:tc>
              </a:tr>
            </a:tbl>
          </a:graphicData>
        </a:graphic>
      </p:graphicFrame>
      <p:sp>
        <p:nvSpPr>
          <p:cNvPr id="296" name="Straight Arrow Connector 25"/>
          <p:cNvSpPr/>
          <p:nvPr/>
        </p:nvSpPr>
        <p:spPr>
          <a:xfrm>
            <a:off x="2687760" y="4965480"/>
            <a:ext cx="383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Rectangle 26"/>
          <p:cNvSpPr/>
          <p:nvPr/>
        </p:nvSpPr>
        <p:spPr>
          <a:xfrm>
            <a:off x="5616000" y="1412640"/>
            <a:ext cx="671760" cy="370080"/>
          </a:xfrm>
          <a:prstGeom prst="rect">
            <a:avLst/>
          </a:prstGeom>
          <a:gradFill rotWithShape="0">
            <a:gsLst>
              <a:gs pos="0">
                <a:srgbClr val="dce5a5"/>
              </a:gs>
              <a:gs pos="100000">
                <a:srgbClr val="d6e097"/>
              </a:gs>
            </a:gsLst>
            <a:lin ang="5400000"/>
          </a:gradFill>
          <a:ln>
            <a:solidFill>
              <a:srgbClr val="c0cf3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8" name="Rectangle 27"/>
          <p:cNvSpPr/>
          <p:nvPr/>
        </p:nvSpPr>
        <p:spPr>
          <a:xfrm>
            <a:off x="5623920" y="2161440"/>
            <a:ext cx="671760" cy="370080"/>
          </a:xfrm>
          <a:prstGeom prst="rect">
            <a:avLst/>
          </a:prstGeom>
          <a:gradFill rotWithShape="0">
            <a:gsLst>
              <a:gs pos="0">
                <a:srgbClr val="dce5a5"/>
              </a:gs>
              <a:gs pos="100000">
                <a:srgbClr val="d6e097"/>
              </a:gs>
            </a:gsLst>
            <a:lin ang="5400000"/>
          </a:gradFill>
          <a:ln>
            <a:solidFill>
              <a:srgbClr val="c0cf3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99" name="Rectangle 28"/>
          <p:cNvSpPr/>
          <p:nvPr/>
        </p:nvSpPr>
        <p:spPr>
          <a:xfrm>
            <a:off x="5616000" y="2909880"/>
            <a:ext cx="671760" cy="370080"/>
          </a:xfrm>
          <a:prstGeom prst="rect">
            <a:avLst/>
          </a:prstGeom>
          <a:gradFill rotWithShape="0">
            <a:gsLst>
              <a:gs pos="0">
                <a:srgbClr val="dce5a5"/>
              </a:gs>
              <a:gs pos="100000">
                <a:srgbClr val="d6e097"/>
              </a:gs>
            </a:gsLst>
            <a:lin ang="5400000"/>
          </a:gradFill>
          <a:ln>
            <a:solidFill>
              <a:srgbClr val="c0cf3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0" name="Rectangle 29"/>
          <p:cNvSpPr/>
          <p:nvPr/>
        </p:nvSpPr>
        <p:spPr>
          <a:xfrm>
            <a:off x="5616000" y="3640320"/>
            <a:ext cx="671760" cy="370080"/>
          </a:xfrm>
          <a:prstGeom prst="rect">
            <a:avLst/>
          </a:prstGeom>
          <a:gradFill rotWithShape="0">
            <a:gsLst>
              <a:gs pos="0">
                <a:srgbClr val="dce5a5"/>
              </a:gs>
              <a:gs pos="100000">
                <a:srgbClr val="d6e097"/>
              </a:gs>
            </a:gsLst>
            <a:lin ang="5400000"/>
          </a:gradFill>
          <a:ln>
            <a:solidFill>
              <a:srgbClr val="c0cf3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1" name="Rectangle 30"/>
          <p:cNvSpPr/>
          <p:nvPr/>
        </p:nvSpPr>
        <p:spPr>
          <a:xfrm>
            <a:off x="7152120" y="1773720"/>
            <a:ext cx="1055880" cy="383760"/>
          </a:xfrm>
          <a:prstGeom prst="rect">
            <a:avLst/>
          </a:prstGeom>
          <a:gradFill rotWithShape="0">
            <a:gsLst>
              <a:gs pos="0">
                <a:srgbClr val="dce5a5"/>
              </a:gs>
              <a:gs pos="100000">
                <a:srgbClr val="d6e097"/>
              </a:gs>
            </a:gsLst>
            <a:lin ang="5400000"/>
          </a:gradFill>
          <a:ln>
            <a:solidFill>
              <a:srgbClr val="c0cf3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2" name="Rectangle 31"/>
          <p:cNvSpPr/>
          <p:nvPr/>
        </p:nvSpPr>
        <p:spPr>
          <a:xfrm>
            <a:off x="7152120" y="3193560"/>
            <a:ext cx="1055880" cy="383760"/>
          </a:xfrm>
          <a:prstGeom prst="rect">
            <a:avLst/>
          </a:prstGeom>
          <a:gradFill rotWithShape="0">
            <a:gsLst>
              <a:gs pos="0">
                <a:srgbClr val="dce5a5"/>
              </a:gs>
              <a:gs pos="100000">
                <a:srgbClr val="d6e097"/>
              </a:gs>
            </a:gsLst>
            <a:lin ang="5400000"/>
          </a:gradFill>
          <a:ln>
            <a:solidFill>
              <a:srgbClr val="c0cf3a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3" name="Rectangle 32"/>
          <p:cNvSpPr/>
          <p:nvPr/>
        </p:nvSpPr>
        <p:spPr>
          <a:xfrm>
            <a:off x="8688240" y="2281320"/>
            <a:ext cx="1247760" cy="70416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reduce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4" name="Rectangle 33"/>
          <p:cNvSpPr/>
          <p:nvPr/>
        </p:nvSpPr>
        <p:spPr>
          <a:xfrm>
            <a:off x="10320480" y="2475720"/>
            <a:ext cx="1151640" cy="287640"/>
          </a:xfrm>
          <a:prstGeom prst="rect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>
            <a:solidFill>
              <a:srgbClr val="549e3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output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5" name="Straight Arrow Connector 35"/>
          <p:cNvSpPr/>
          <p:nvPr/>
        </p:nvSpPr>
        <p:spPr>
          <a:xfrm>
            <a:off x="6288120" y="1598040"/>
            <a:ext cx="76788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Straight Arrow Connector 45"/>
          <p:cNvSpPr/>
          <p:nvPr/>
        </p:nvSpPr>
        <p:spPr>
          <a:xfrm flipV="1">
            <a:off x="6296040" y="2090160"/>
            <a:ext cx="759600" cy="25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Straight Arrow Connector 48"/>
          <p:cNvSpPr/>
          <p:nvPr/>
        </p:nvSpPr>
        <p:spPr>
          <a:xfrm>
            <a:off x="6288120" y="3094920"/>
            <a:ext cx="767880" cy="2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Straight Arrow Connector 50"/>
          <p:cNvSpPr/>
          <p:nvPr/>
        </p:nvSpPr>
        <p:spPr>
          <a:xfrm flipV="1">
            <a:off x="6288120" y="3495600"/>
            <a:ext cx="767880" cy="3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Straight Arrow Connector 52"/>
          <p:cNvSpPr/>
          <p:nvPr/>
        </p:nvSpPr>
        <p:spPr>
          <a:xfrm>
            <a:off x="8208360" y="1965600"/>
            <a:ext cx="47952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Straight Arrow Connector 54"/>
          <p:cNvSpPr/>
          <p:nvPr/>
        </p:nvSpPr>
        <p:spPr>
          <a:xfrm flipV="1">
            <a:off x="8208360" y="2633400"/>
            <a:ext cx="479520" cy="75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TextBox 56"/>
          <p:cNvSpPr/>
          <p:nvPr/>
        </p:nvSpPr>
        <p:spPr>
          <a:xfrm>
            <a:off x="5596560" y="1826280"/>
            <a:ext cx="66564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340" spc="-1" strike="noStrike">
                <a:solidFill>
                  <a:srgbClr val="000000"/>
                </a:solidFill>
                <a:latin typeface="Century Schoolbook"/>
              </a:rPr>
              <a:t>merge</a:t>
            </a:r>
            <a:endParaRPr b="0" lang="en-IN" sz="1340" spc="-1" strike="noStrike">
              <a:latin typeface="Arial"/>
            </a:endParaRPr>
          </a:p>
        </p:txBody>
      </p:sp>
      <p:sp>
        <p:nvSpPr>
          <p:cNvPr id="312" name="TextBox 57"/>
          <p:cNvSpPr/>
          <p:nvPr/>
        </p:nvSpPr>
        <p:spPr>
          <a:xfrm>
            <a:off x="5583240" y="3292200"/>
            <a:ext cx="66564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340" spc="-1" strike="noStrike">
                <a:solidFill>
                  <a:srgbClr val="000000"/>
                </a:solidFill>
                <a:latin typeface="Century Schoolbook"/>
              </a:rPr>
              <a:t>merge</a:t>
            </a:r>
            <a:endParaRPr b="0" lang="en-IN" sz="1340" spc="-1" strike="noStrike">
              <a:latin typeface="Arial"/>
            </a:endParaRPr>
          </a:p>
        </p:txBody>
      </p:sp>
      <p:sp>
        <p:nvSpPr>
          <p:cNvPr id="313" name="TextBox 58"/>
          <p:cNvSpPr/>
          <p:nvPr/>
        </p:nvSpPr>
        <p:spPr>
          <a:xfrm>
            <a:off x="7324920" y="2511360"/>
            <a:ext cx="66564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340" spc="-1" strike="noStrike">
                <a:solidFill>
                  <a:srgbClr val="000000"/>
                </a:solidFill>
                <a:latin typeface="Century Schoolbook"/>
              </a:rPr>
              <a:t>merge</a:t>
            </a:r>
            <a:endParaRPr b="0" lang="en-IN" sz="1340" spc="-1" strike="noStrike">
              <a:latin typeface="Arial"/>
            </a:endParaRPr>
          </a:p>
        </p:txBody>
      </p:sp>
      <p:sp>
        <p:nvSpPr>
          <p:cNvPr id="314" name="Straight Arrow Connector 60"/>
          <p:cNvSpPr/>
          <p:nvPr/>
        </p:nvSpPr>
        <p:spPr>
          <a:xfrm flipV="1">
            <a:off x="3167640" y="1597320"/>
            <a:ext cx="244800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15" name="Straight Arrow Connector 62"/>
          <p:cNvSpPr/>
          <p:nvPr/>
        </p:nvSpPr>
        <p:spPr>
          <a:xfrm flipV="1">
            <a:off x="3167640" y="2345760"/>
            <a:ext cx="2455920" cy="5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16" name="Straight Arrow Connector 64"/>
          <p:cNvSpPr/>
          <p:nvPr/>
        </p:nvSpPr>
        <p:spPr>
          <a:xfrm flipV="1">
            <a:off x="3167640" y="3094920"/>
            <a:ext cx="2448000" cy="87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17" name="Straight Arrow Connector 66"/>
          <p:cNvSpPr/>
          <p:nvPr/>
        </p:nvSpPr>
        <p:spPr>
          <a:xfrm flipV="1">
            <a:off x="3167640" y="3825720"/>
            <a:ext cx="244800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18" name="Straight Arrow Connector 78"/>
          <p:cNvSpPr/>
          <p:nvPr/>
        </p:nvSpPr>
        <p:spPr>
          <a:xfrm flipV="1">
            <a:off x="9936360" y="2619000"/>
            <a:ext cx="38376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rved Connector 85"/>
          <p:cNvSpPr/>
          <p:nvPr/>
        </p:nvSpPr>
        <p:spPr>
          <a:xfrm flipH="1" rot="16200000">
            <a:off x="4599000" y="1275480"/>
            <a:ext cx="2333880" cy="4356000"/>
          </a:xfrm>
          <a:prstGeom prst="curved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20" name="Rectangle 89"/>
          <p:cNvSpPr/>
          <p:nvPr/>
        </p:nvSpPr>
        <p:spPr>
          <a:xfrm>
            <a:off x="7944120" y="4411080"/>
            <a:ext cx="1247760" cy="41904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reduce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1" name="Rectangle 90"/>
          <p:cNvSpPr/>
          <p:nvPr/>
        </p:nvSpPr>
        <p:spPr>
          <a:xfrm>
            <a:off x="7967160" y="5122800"/>
            <a:ext cx="1271880" cy="40068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reduce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2" name="Curved Connector 92"/>
          <p:cNvSpPr/>
          <p:nvPr/>
        </p:nvSpPr>
        <p:spPr>
          <a:xfrm flipH="1" rot="16200000">
            <a:off x="5088240" y="1905840"/>
            <a:ext cx="1355760" cy="4356000"/>
          </a:xfrm>
          <a:prstGeom prst="curved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23" name="Curved Connector 95"/>
          <p:cNvSpPr/>
          <p:nvPr/>
        </p:nvSpPr>
        <p:spPr>
          <a:xfrm flipH="1" flipV="1" rot="5400000">
            <a:off x="5620320" y="2437920"/>
            <a:ext cx="291600" cy="4356000"/>
          </a:xfrm>
          <a:prstGeom prst="curved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24" name="Straight Arrow Connector 116"/>
          <p:cNvSpPr/>
          <p:nvPr/>
        </p:nvSpPr>
        <p:spPr>
          <a:xfrm>
            <a:off x="4025160" y="2281320"/>
            <a:ext cx="3918600" cy="297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Straight Arrow Connector 118"/>
          <p:cNvSpPr/>
          <p:nvPr/>
        </p:nvSpPr>
        <p:spPr>
          <a:xfrm>
            <a:off x="4199760" y="5005800"/>
            <a:ext cx="3744000" cy="4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rved Connector 92"/>
          <p:cNvSpPr/>
          <p:nvPr/>
        </p:nvSpPr>
        <p:spPr>
          <a:xfrm flipH="1" rot="16200000">
            <a:off x="5635800" y="2398320"/>
            <a:ext cx="260640" cy="4356000"/>
          </a:xfrm>
          <a:prstGeom prst="curved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27" name="Straight Arrow Connector 61"/>
          <p:cNvSpPr/>
          <p:nvPr/>
        </p:nvSpPr>
        <p:spPr>
          <a:xfrm>
            <a:off x="4199760" y="4202280"/>
            <a:ext cx="3792240" cy="10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Straight Arrow Connector 63"/>
          <p:cNvSpPr/>
          <p:nvPr/>
        </p:nvSpPr>
        <p:spPr>
          <a:xfrm>
            <a:off x="4199760" y="3161880"/>
            <a:ext cx="3744000" cy="217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Rectangle 65"/>
          <p:cNvSpPr/>
          <p:nvPr/>
        </p:nvSpPr>
        <p:spPr>
          <a:xfrm>
            <a:off x="9574560" y="4474080"/>
            <a:ext cx="1151640" cy="287640"/>
          </a:xfrm>
          <a:prstGeom prst="rect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>
            <a:solidFill>
              <a:srgbClr val="549e3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output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0" name="Straight Arrow Connector 67"/>
          <p:cNvSpPr/>
          <p:nvPr/>
        </p:nvSpPr>
        <p:spPr>
          <a:xfrm flipV="1">
            <a:off x="9190800" y="4617360"/>
            <a:ext cx="38376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Rectangle 68"/>
          <p:cNvSpPr/>
          <p:nvPr/>
        </p:nvSpPr>
        <p:spPr>
          <a:xfrm>
            <a:off x="9616680" y="5179320"/>
            <a:ext cx="1151640" cy="287640"/>
          </a:xfrm>
          <a:prstGeom prst="rect">
            <a:avLst/>
          </a:prstGeom>
          <a:gradFill rotWithShape="0">
            <a:gsLst>
              <a:gs pos="0">
                <a:srgbClr val="a9cfa2"/>
              </a:gs>
              <a:gs pos="100000">
                <a:srgbClr val="9dc395"/>
              </a:gs>
            </a:gsLst>
            <a:lin ang="5400000"/>
          </a:gradFill>
          <a:ln>
            <a:solidFill>
              <a:srgbClr val="549e3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Century Schoolbook"/>
              </a:rPr>
              <a:t>output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2" name="Straight Arrow Connector 69"/>
          <p:cNvSpPr/>
          <p:nvPr/>
        </p:nvSpPr>
        <p:spPr>
          <a:xfrm flipV="1">
            <a:off x="9232920" y="5322600"/>
            <a:ext cx="38376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49e39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2245320" y="2453400"/>
            <a:ext cx="7700760" cy="195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M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p-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e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u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c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e 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I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te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r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al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s</a:t>
            </a:r>
            <a:br>
              <a:rPr sz="4800"/>
            </a:b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 </a:t>
            </a:r>
            <a:br>
              <a:rPr sz="4800"/>
            </a:b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A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di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ti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o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n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al 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D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et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ai</a:t>
            </a:r>
            <a:r>
              <a:rPr b="0" lang="en-US" sz="4800" spc="-1" strike="noStrike">
                <a:solidFill>
                  <a:srgbClr val="027159"/>
                </a:solidFill>
                <a:latin typeface="Century Schoolbook"/>
              </a:rPr>
              <a:t>ls</a:t>
            </a:r>
            <a:endParaRPr b="0" lang="en-US" sz="4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Application>LibreOffice/7.3.7.2$Linux_X86_64 LibreOffice_project/30$Build-2</Application>
  <AppVersion>15.0000</AppVersion>
  <Words>920</Words>
  <Paragraphs>327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2020-05-13T23:12:08Z</dcterms:created>
  <dc:creator>jiaul paik</dc:creator>
  <dc:description/>
  <dc:language>en-IN</dc:language>
  <cp:lastModifiedBy/>
  <dcterms:modified xsi:type="dcterms:W3CDTF">2024-02-18T17:46:37Z</dcterms:modified>
  <cp:revision>616</cp:revision>
  <dc:subject/>
  <dc:title>Big Data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24</vt:i4>
  </property>
</Properties>
</file>