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2503F4F-9CBB-4DAB-B0D8-036ED108F38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1E89F-D12A-4A12-93DA-16D55835C01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89" name="Text Box 2"/>
          <p:cNvSpPr/>
          <p:nvPr/>
        </p:nvSpPr>
        <p:spPr>
          <a:xfrm>
            <a:off x="1219320" y="720720"/>
            <a:ext cx="4876560" cy="3598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4960" cy="4319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1C74E0-9743-4EA1-9AC5-8535B2E0806D}" type="slidenum">
              <a:rPr b="0" lang="en-GB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92" name="Text Box 1"/>
          <p:cNvSpPr/>
          <p:nvPr/>
        </p:nvSpPr>
        <p:spPr>
          <a:xfrm>
            <a:off x="1219320" y="720720"/>
            <a:ext cx="4876560" cy="3598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4960" cy="4319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6A9374-695D-4DDC-9648-2FC187BD17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1C6D85-80D9-431A-8D45-8F339A5AD0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25784-D65F-4AFD-9A60-87B512B6EC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880C9-30FC-4FC6-B428-F0AD0D35E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7AD9A7-84B6-48D6-A5CB-2927BA288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658D8C-E056-4253-9591-9B9BEF838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7810A9-44EA-45F9-9E41-BDB8AF4571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CF463A-72FC-4323-90B3-BDF72A2D92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335739-FBD2-4EA8-A911-4A21B6805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44AA3-BDAD-44AC-9C74-1BE198BB6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6848C8-85C3-46B9-9588-FE8D16D18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C532B-23CE-4C9B-8BAB-05CB86805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42F785-512B-4057-8CFA-A0469E7793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506C5-E2EE-4D19-9EFA-34B01B8601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55270-B4B5-4A18-8E0C-534F8D857C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7A80F2-5FB9-4312-B938-A185A81FAC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E327D7-F5D4-4117-AC50-9D98B3724A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1AB094-81EE-49A1-80C4-752684B1DA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D46D56-D975-4A21-B748-254C5501B6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9924FF-E222-46CF-AD0A-F371A8E93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C645FC-41DD-4888-8262-34EA168D94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55FE13-C99A-4D01-92A2-42C39FED1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3A37E-6790-450C-A0D8-BF31F5334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913736-476C-4955-87FC-8D9AA7870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38423F-8884-4AE0-99B3-7789563D90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4FBB07-79CC-4565-9DDA-0B40684C1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7B9638-E959-4F39-B83F-370B9157A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4E262A-C646-4CA8-A10C-85143E5FF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F9371D-27F9-40C3-9169-7941A9E93C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C2A1E0-FD22-416A-89CF-21D8FA9CF7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D87B73-FB70-4303-9FC1-2F641B25F7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24763-DF46-4D67-A042-80B3644F87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F1BF02-B72C-47FF-8A51-895E032B4C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586C5-332D-4701-907A-913830F31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DBC9D-3780-4FA7-BF2C-8AB412542C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311946-670C-440B-BB26-7D236D892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E66958-BE05-4EF2-B686-16C9C8FEF2E7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200" spc="-1" strike="noStrike">
                <a:solidFill>
                  <a:srgbClr val="1c1911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1c1911"/>
                </a:solidFill>
                <a:latin typeface="Century Schoolbook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AFBCAD-733F-4E9F-989A-B7CA16E38ABE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B59587-53DB-4CAB-9F78-3DD3A4D05D2D}" type="slidenum"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5880" y="1122480"/>
            <a:ext cx="9971640" cy="140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Big Data Processing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311480" y="35002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Jiaul Paik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Lecture 6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Datanode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Datanodes are the workhorses of the filesystem.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They store and retrieve blocks when they are told to (by clients or the namenode)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They report back to the namenode periodically with lists of blocks that they are storing.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HDFS Blocks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Blocks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Disk block size: minimum amount of data it can read and write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Typical size: 128 MB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Why HDFS blocks are larger?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Goal is to minimize the cost of seek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time it takes to transfer the data from the disk can be significantly longer than the time to seek to the start of the block.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HDFS Blocks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660" spc="-1" strike="noStrike">
                <a:solidFill>
                  <a:srgbClr val="0070c0"/>
                </a:solidFill>
                <a:latin typeface="Century Schoolbook"/>
              </a:rPr>
              <a:t>A file is made of a number of blocks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660" spc="-1" strike="noStrike">
                <a:solidFill>
                  <a:srgbClr val="0070c0"/>
                </a:solidFill>
                <a:latin typeface="Century Schoolbook"/>
              </a:rPr>
              <a:t>Command to know the list of blocks for each file in HDFS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      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9" name="TextBox 3"/>
          <p:cNvSpPr/>
          <p:nvPr/>
        </p:nvSpPr>
        <p:spPr>
          <a:xfrm>
            <a:off x="2388960" y="3309120"/>
            <a:ext cx="41997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660" spc="-1" strike="noStrike">
                <a:solidFill>
                  <a:srgbClr val="000000"/>
                </a:solidFill>
                <a:latin typeface="Century Schoolbook"/>
              </a:rPr>
              <a:t>hdfs fsck / -files -blocks</a:t>
            </a:r>
            <a:endParaRPr b="0" lang="en-IN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51"/>
          <p:cNvSpPr/>
          <p:nvPr/>
        </p:nvSpPr>
        <p:spPr>
          <a:xfrm>
            <a:off x="743040" y="1402560"/>
            <a:ext cx="3785760" cy="4714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ectangle 53"/>
          <p:cNvSpPr/>
          <p:nvPr/>
        </p:nvSpPr>
        <p:spPr>
          <a:xfrm>
            <a:off x="895320" y="1573920"/>
            <a:ext cx="1633320" cy="3971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Rectangle 55"/>
          <p:cNvSpPr/>
          <p:nvPr/>
        </p:nvSpPr>
        <p:spPr>
          <a:xfrm>
            <a:off x="1076400" y="16977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Rectangle 56"/>
          <p:cNvSpPr/>
          <p:nvPr/>
        </p:nvSpPr>
        <p:spPr>
          <a:xfrm>
            <a:off x="1066680" y="21261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Rectangle 57"/>
          <p:cNvSpPr/>
          <p:nvPr/>
        </p:nvSpPr>
        <p:spPr>
          <a:xfrm>
            <a:off x="1076400" y="25455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Rectangle 58"/>
          <p:cNvSpPr/>
          <p:nvPr/>
        </p:nvSpPr>
        <p:spPr>
          <a:xfrm>
            <a:off x="1066680" y="29739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Rectangle 59"/>
          <p:cNvSpPr/>
          <p:nvPr/>
        </p:nvSpPr>
        <p:spPr>
          <a:xfrm>
            <a:off x="1076400" y="34120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ectangle 60"/>
          <p:cNvSpPr/>
          <p:nvPr/>
        </p:nvSpPr>
        <p:spPr>
          <a:xfrm>
            <a:off x="1066680" y="38408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ectangle 61"/>
          <p:cNvSpPr/>
          <p:nvPr/>
        </p:nvSpPr>
        <p:spPr>
          <a:xfrm>
            <a:off x="1076400" y="42598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Rectangle 62"/>
          <p:cNvSpPr/>
          <p:nvPr/>
        </p:nvSpPr>
        <p:spPr>
          <a:xfrm>
            <a:off x="1066680" y="46886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Rectangle 67"/>
          <p:cNvSpPr/>
          <p:nvPr/>
        </p:nvSpPr>
        <p:spPr>
          <a:xfrm>
            <a:off x="2743200" y="1573920"/>
            <a:ext cx="1633320" cy="3971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Rectangle 68"/>
          <p:cNvSpPr/>
          <p:nvPr/>
        </p:nvSpPr>
        <p:spPr>
          <a:xfrm>
            <a:off x="2924280" y="16977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Rectangle 69"/>
          <p:cNvSpPr/>
          <p:nvPr/>
        </p:nvSpPr>
        <p:spPr>
          <a:xfrm>
            <a:off x="2914560" y="21261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ectangle 70"/>
          <p:cNvSpPr/>
          <p:nvPr/>
        </p:nvSpPr>
        <p:spPr>
          <a:xfrm>
            <a:off x="2924280" y="25455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Rectangle 71"/>
          <p:cNvSpPr/>
          <p:nvPr/>
        </p:nvSpPr>
        <p:spPr>
          <a:xfrm>
            <a:off x="2914560" y="29739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ectangle 72"/>
          <p:cNvSpPr/>
          <p:nvPr/>
        </p:nvSpPr>
        <p:spPr>
          <a:xfrm>
            <a:off x="2924280" y="34120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tangle 73"/>
          <p:cNvSpPr/>
          <p:nvPr/>
        </p:nvSpPr>
        <p:spPr>
          <a:xfrm>
            <a:off x="2914560" y="38408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ctangle 74"/>
          <p:cNvSpPr/>
          <p:nvPr/>
        </p:nvSpPr>
        <p:spPr>
          <a:xfrm>
            <a:off x="2924280" y="42598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ectangle 75"/>
          <p:cNvSpPr/>
          <p:nvPr/>
        </p:nvSpPr>
        <p:spPr>
          <a:xfrm>
            <a:off x="2914560" y="46886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ectangle 76"/>
          <p:cNvSpPr/>
          <p:nvPr/>
        </p:nvSpPr>
        <p:spPr>
          <a:xfrm>
            <a:off x="4957920" y="1402560"/>
            <a:ext cx="3785760" cy="4714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Rectangle 77"/>
          <p:cNvSpPr/>
          <p:nvPr/>
        </p:nvSpPr>
        <p:spPr>
          <a:xfrm>
            <a:off x="5110200" y="1573920"/>
            <a:ext cx="1633320" cy="3971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Rectangle 78"/>
          <p:cNvSpPr/>
          <p:nvPr/>
        </p:nvSpPr>
        <p:spPr>
          <a:xfrm>
            <a:off x="5291280" y="16977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ectangle 79"/>
          <p:cNvSpPr/>
          <p:nvPr/>
        </p:nvSpPr>
        <p:spPr>
          <a:xfrm>
            <a:off x="5281560" y="21261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Rectangle 80"/>
          <p:cNvSpPr/>
          <p:nvPr/>
        </p:nvSpPr>
        <p:spPr>
          <a:xfrm>
            <a:off x="5291280" y="25455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Rectangle 81"/>
          <p:cNvSpPr/>
          <p:nvPr/>
        </p:nvSpPr>
        <p:spPr>
          <a:xfrm>
            <a:off x="5281560" y="29739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Rectangle 82"/>
          <p:cNvSpPr/>
          <p:nvPr/>
        </p:nvSpPr>
        <p:spPr>
          <a:xfrm>
            <a:off x="5291280" y="34120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Rectangle 83"/>
          <p:cNvSpPr/>
          <p:nvPr/>
        </p:nvSpPr>
        <p:spPr>
          <a:xfrm>
            <a:off x="5281560" y="38408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ectangle 84"/>
          <p:cNvSpPr/>
          <p:nvPr/>
        </p:nvSpPr>
        <p:spPr>
          <a:xfrm>
            <a:off x="5291280" y="42598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ectangle 85"/>
          <p:cNvSpPr/>
          <p:nvPr/>
        </p:nvSpPr>
        <p:spPr>
          <a:xfrm>
            <a:off x="5281560" y="46886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ectangle 86"/>
          <p:cNvSpPr/>
          <p:nvPr/>
        </p:nvSpPr>
        <p:spPr>
          <a:xfrm>
            <a:off x="6958080" y="1573920"/>
            <a:ext cx="1633320" cy="3971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Rectangle 87"/>
          <p:cNvSpPr/>
          <p:nvPr/>
        </p:nvSpPr>
        <p:spPr>
          <a:xfrm>
            <a:off x="7139160" y="16977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Rectangle 88"/>
          <p:cNvSpPr/>
          <p:nvPr/>
        </p:nvSpPr>
        <p:spPr>
          <a:xfrm>
            <a:off x="7129440" y="21261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Rectangle 89"/>
          <p:cNvSpPr/>
          <p:nvPr/>
        </p:nvSpPr>
        <p:spPr>
          <a:xfrm>
            <a:off x="7139160" y="25455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Rectangle 90"/>
          <p:cNvSpPr/>
          <p:nvPr/>
        </p:nvSpPr>
        <p:spPr>
          <a:xfrm>
            <a:off x="7129440" y="297396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ectangle 91"/>
          <p:cNvSpPr/>
          <p:nvPr/>
        </p:nvSpPr>
        <p:spPr>
          <a:xfrm>
            <a:off x="7139160" y="34120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Rectangle 92"/>
          <p:cNvSpPr/>
          <p:nvPr/>
        </p:nvSpPr>
        <p:spPr>
          <a:xfrm>
            <a:off x="7129440" y="38408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Rectangle 93"/>
          <p:cNvSpPr/>
          <p:nvPr/>
        </p:nvSpPr>
        <p:spPr>
          <a:xfrm>
            <a:off x="7139160" y="425988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Rectangle 94"/>
          <p:cNvSpPr/>
          <p:nvPr/>
        </p:nvSpPr>
        <p:spPr>
          <a:xfrm>
            <a:off x="7129440" y="4688640"/>
            <a:ext cx="1275840" cy="27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Rectangle 95"/>
          <p:cNvSpPr/>
          <p:nvPr/>
        </p:nvSpPr>
        <p:spPr>
          <a:xfrm>
            <a:off x="1157400" y="1759680"/>
            <a:ext cx="442440" cy="14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Rectangle 96"/>
          <p:cNvSpPr/>
          <p:nvPr/>
        </p:nvSpPr>
        <p:spPr>
          <a:xfrm>
            <a:off x="1671840" y="1759680"/>
            <a:ext cx="442440" cy="14256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Rectangle 97"/>
          <p:cNvSpPr/>
          <p:nvPr/>
        </p:nvSpPr>
        <p:spPr>
          <a:xfrm>
            <a:off x="3014640" y="1759680"/>
            <a:ext cx="442440" cy="14256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Rectangle 98"/>
          <p:cNvSpPr/>
          <p:nvPr/>
        </p:nvSpPr>
        <p:spPr>
          <a:xfrm>
            <a:off x="1157400" y="3045600"/>
            <a:ext cx="442440" cy="14256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Rectangle 99"/>
          <p:cNvSpPr/>
          <p:nvPr/>
        </p:nvSpPr>
        <p:spPr>
          <a:xfrm>
            <a:off x="5372280" y="1759680"/>
            <a:ext cx="442440" cy="142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TextBox 100"/>
          <p:cNvSpPr/>
          <p:nvPr/>
        </p:nvSpPr>
        <p:spPr>
          <a:xfrm>
            <a:off x="2071800" y="1702800"/>
            <a:ext cx="499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n1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4" name="TextBox 101"/>
          <p:cNvSpPr/>
          <p:nvPr/>
        </p:nvSpPr>
        <p:spPr>
          <a:xfrm>
            <a:off x="3886200" y="1697760"/>
            <a:ext cx="499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n3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5" name="TextBox 102"/>
          <p:cNvSpPr/>
          <p:nvPr/>
        </p:nvSpPr>
        <p:spPr>
          <a:xfrm>
            <a:off x="2028960" y="2982960"/>
            <a:ext cx="499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n2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6" name="TextBox 103"/>
          <p:cNvSpPr/>
          <p:nvPr/>
        </p:nvSpPr>
        <p:spPr>
          <a:xfrm>
            <a:off x="6267600" y="1702440"/>
            <a:ext cx="499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n4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7" name="TextBox 104"/>
          <p:cNvSpPr/>
          <p:nvPr/>
        </p:nvSpPr>
        <p:spPr>
          <a:xfrm>
            <a:off x="7458120" y="1688040"/>
            <a:ext cx="694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node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8" name="TextBox 105"/>
          <p:cNvSpPr/>
          <p:nvPr/>
        </p:nvSpPr>
        <p:spPr>
          <a:xfrm>
            <a:off x="1457280" y="5188680"/>
            <a:ext cx="499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r1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9" name="TextBox 106"/>
          <p:cNvSpPr/>
          <p:nvPr/>
        </p:nvSpPr>
        <p:spPr>
          <a:xfrm>
            <a:off x="3314880" y="5188680"/>
            <a:ext cx="499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r2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0" name="TextBox 107"/>
          <p:cNvSpPr/>
          <p:nvPr/>
        </p:nvSpPr>
        <p:spPr>
          <a:xfrm>
            <a:off x="5672160" y="5188680"/>
            <a:ext cx="499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r3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1" name="TextBox 108"/>
          <p:cNvSpPr/>
          <p:nvPr/>
        </p:nvSpPr>
        <p:spPr>
          <a:xfrm>
            <a:off x="7529400" y="5188680"/>
            <a:ext cx="623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r4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2" name="TextBox 109"/>
          <p:cNvSpPr/>
          <p:nvPr/>
        </p:nvSpPr>
        <p:spPr>
          <a:xfrm>
            <a:off x="885960" y="5666760"/>
            <a:ext cx="1856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d1 (data center)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3" name="TextBox 111"/>
          <p:cNvSpPr/>
          <p:nvPr/>
        </p:nvSpPr>
        <p:spPr>
          <a:xfrm>
            <a:off x="6048360" y="5638680"/>
            <a:ext cx="163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d2 (data center)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4" name="Curved Connector 113"/>
          <p:cNvSpPr/>
          <p:nvPr/>
        </p:nvSpPr>
        <p:spPr>
          <a:xfrm flipH="1" flipV="1" rot="5400000">
            <a:off x="2307960" y="830160"/>
            <a:ext cx="1080" cy="1856880"/>
          </a:xfrm>
          <a:prstGeom prst="curvedConnector3">
            <a:avLst>
              <a:gd name="adj1" fmla="val 29390752"/>
            </a:avLst>
          </a:prstGeom>
          <a:noFill/>
          <a:ln w="19050">
            <a:solidFill>
              <a:srgbClr val="ff0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rved Connector 116"/>
          <p:cNvSpPr/>
          <p:nvPr/>
        </p:nvSpPr>
        <p:spPr>
          <a:xfrm flipH="1" flipV="1" rot="5400000">
            <a:off x="3485880" y="-348480"/>
            <a:ext cx="1080" cy="4214520"/>
          </a:xfrm>
          <a:prstGeom prst="curvedConnector3">
            <a:avLst>
              <a:gd name="adj1" fmla="val 63579995"/>
            </a:avLst>
          </a:prstGeom>
          <a:noFill/>
          <a:ln w="19050">
            <a:solidFill>
              <a:srgbClr val="ff0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rved Connector 119"/>
          <p:cNvSpPr/>
          <p:nvPr/>
        </p:nvSpPr>
        <p:spPr>
          <a:xfrm flipH="1" rot="16200000">
            <a:off x="1636200" y="1644840"/>
            <a:ext cx="1080" cy="514080"/>
          </a:xfrm>
          <a:prstGeom prst="curvedConnector3">
            <a:avLst>
              <a:gd name="adj1" fmla="val 16794716"/>
            </a:avLst>
          </a:prstGeom>
          <a:noFill/>
          <a:ln w="19050">
            <a:solidFill>
              <a:srgbClr val="ff0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rved Connector 124"/>
          <p:cNvSpPr/>
          <p:nvPr/>
        </p:nvSpPr>
        <p:spPr>
          <a:xfrm flipV="1" rot="10800000">
            <a:off x="1157760" y="1830600"/>
            <a:ext cx="1080" cy="1285560"/>
          </a:xfrm>
          <a:prstGeom prst="curvedConnector3">
            <a:avLst>
              <a:gd name="adj1" fmla="val 23392640"/>
            </a:avLst>
          </a:prstGeom>
          <a:noFill/>
          <a:ln w="19050">
            <a:solidFill>
              <a:srgbClr val="ff0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TextBox 127"/>
          <p:cNvSpPr/>
          <p:nvPr/>
        </p:nvSpPr>
        <p:spPr>
          <a:xfrm>
            <a:off x="3243240" y="737280"/>
            <a:ext cx="861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entury Schoolbook"/>
              </a:rPr>
              <a:t>d=6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9" name="TextBox 128"/>
          <p:cNvSpPr/>
          <p:nvPr/>
        </p:nvSpPr>
        <p:spPr>
          <a:xfrm>
            <a:off x="2100240" y="1023120"/>
            <a:ext cx="856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entury Schoolbook"/>
              </a:rPr>
              <a:t>d=4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0" name="TextBox 129"/>
          <p:cNvSpPr/>
          <p:nvPr/>
        </p:nvSpPr>
        <p:spPr>
          <a:xfrm>
            <a:off x="1386000" y="2094840"/>
            <a:ext cx="685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entury Schoolbook"/>
              </a:rPr>
              <a:t>d=0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1" name="TextBox 130"/>
          <p:cNvSpPr/>
          <p:nvPr/>
        </p:nvSpPr>
        <p:spPr>
          <a:xfrm>
            <a:off x="239400" y="2402640"/>
            <a:ext cx="609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entury Schoolbook"/>
              </a:rPr>
              <a:t>d=2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2" name="TextBox 132"/>
          <p:cNvSpPr/>
          <p:nvPr/>
        </p:nvSpPr>
        <p:spPr>
          <a:xfrm>
            <a:off x="279720" y="96480"/>
            <a:ext cx="67892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60" spc="-1" strike="noStrike">
                <a:solidFill>
                  <a:srgbClr val="027159"/>
                </a:solidFill>
                <a:latin typeface="Times New Roman"/>
              </a:rPr>
              <a:t>Network Topology in Hadoop</a:t>
            </a:r>
            <a:endParaRPr b="0" lang="en-IN" sz="2660" spc="-1" strike="noStrike">
              <a:latin typeface="Arial"/>
            </a:endParaRPr>
          </a:p>
        </p:txBody>
      </p:sp>
      <p:sp>
        <p:nvSpPr>
          <p:cNvPr id="353" name="TextBox 66"/>
          <p:cNvSpPr/>
          <p:nvPr/>
        </p:nvSpPr>
        <p:spPr>
          <a:xfrm>
            <a:off x="2104560" y="6230520"/>
            <a:ext cx="402768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070" spc="-1" strike="noStrike">
                <a:solidFill>
                  <a:srgbClr val="000000"/>
                </a:solidFill>
                <a:latin typeface="Century Schoolbook"/>
              </a:rPr>
              <a:t>Adapted from: Hadoop the definitive Guide, 4</a:t>
            </a:r>
            <a:r>
              <a:rPr b="0" lang="en-IN" sz="1068" spc="-1" strike="noStrike" baseline="30000">
                <a:solidFill>
                  <a:srgbClr val="000000"/>
                </a:solidFill>
                <a:latin typeface="Century Schoolbook"/>
              </a:rPr>
              <a:t>th</a:t>
            </a:r>
            <a:r>
              <a:rPr b="0" lang="en-IN" sz="1070" spc="-1" strike="noStrike">
                <a:solidFill>
                  <a:srgbClr val="000000"/>
                </a:solidFill>
                <a:latin typeface="Century Schoolbook"/>
              </a:rPr>
              <a:t> ed, Tom white</a:t>
            </a:r>
            <a:endParaRPr b="0" lang="en-IN" sz="1070" spc="-1" strike="noStrike">
              <a:latin typeface="Arial"/>
            </a:endParaRPr>
          </a:p>
        </p:txBody>
      </p:sp>
      <p:sp>
        <p:nvSpPr>
          <p:cNvPr id="354" name="TextBox 1"/>
          <p:cNvSpPr/>
          <p:nvPr/>
        </p:nvSpPr>
        <p:spPr>
          <a:xfrm>
            <a:off x="5234400" y="5691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</a:rPr>
              <a:t>Node distance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Straight Arrow Connector 3"/>
          <p:cNvSpPr/>
          <p:nvPr/>
        </p:nvSpPr>
        <p:spPr>
          <a:xfrm flipV="1">
            <a:off x="3886200" y="753840"/>
            <a:ext cx="133632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"/>
          <p:cNvSpPr/>
          <p:nvPr/>
        </p:nvSpPr>
        <p:spPr>
          <a:xfrm>
            <a:off x="1391400" y="1116720"/>
            <a:ext cx="3057120" cy="452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ab5c4">
                <a:lumMod val="20000"/>
                <a:lumOff val="8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Rectangle 4"/>
          <p:cNvSpPr/>
          <p:nvPr/>
        </p:nvSpPr>
        <p:spPr>
          <a:xfrm>
            <a:off x="1677240" y="1240560"/>
            <a:ext cx="1161720" cy="365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Rectangle 5"/>
          <p:cNvSpPr/>
          <p:nvPr/>
        </p:nvSpPr>
        <p:spPr>
          <a:xfrm>
            <a:off x="3063240" y="1240560"/>
            <a:ext cx="1161720" cy="365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ectangle 6"/>
          <p:cNvSpPr/>
          <p:nvPr/>
        </p:nvSpPr>
        <p:spPr>
          <a:xfrm>
            <a:off x="1867680" y="1411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ectangle 7"/>
          <p:cNvSpPr/>
          <p:nvPr/>
        </p:nvSpPr>
        <p:spPr>
          <a:xfrm>
            <a:off x="1867680" y="18025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Rectangle 8"/>
          <p:cNvSpPr/>
          <p:nvPr/>
        </p:nvSpPr>
        <p:spPr>
          <a:xfrm>
            <a:off x="1867680" y="2203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Rectangle 9"/>
          <p:cNvSpPr/>
          <p:nvPr/>
        </p:nvSpPr>
        <p:spPr>
          <a:xfrm>
            <a:off x="1867680" y="2608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Rectangle 10"/>
          <p:cNvSpPr/>
          <p:nvPr/>
        </p:nvSpPr>
        <p:spPr>
          <a:xfrm>
            <a:off x="1867680" y="302328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Rectangle 11"/>
          <p:cNvSpPr/>
          <p:nvPr/>
        </p:nvSpPr>
        <p:spPr>
          <a:xfrm>
            <a:off x="1867680" y="343656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ectangle 12"/>
          <p:cNvSpPr/>
          <p:nvPr/>
        </p:nvSpPr>
        <p:spPr>
          <a:xfrm>
            <a:off x="1867680" y="382716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Rectangle 13"/>
          <p:cNvSpPr/>
          <p:nvPr/>
        </p:nvSpPr>
        <p:spPr>
          <a:xfrm>
            <a:off x="1867680" y="423396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Rectangle 14"/>
          <p:cNvSpPr/>
          <p:nvPr/>
        </p:nvSpPr>
        <p:spPr>
          <a:xfrm>
            <a:off x="3241800" y="1411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Rectangle 15"/>
          <p:cNvSpPr/>
          <p:nvPr/>
        </p:nvSpPr>
        <p:spPr>
          <a:xfrm>
            <a:off x="3241800" y="18025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Rectangle 16"/>
          <p:cNvSpPr/>
          <p:nvPr/>
        </p:nvSpPr>
        <p:spPr>
          <a:xfrm>
            <a:off x="3241800" y="2203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Rectangle 17"/>
          <p:cNvSpPr/>
          <p:nvPr/>
        </p:nvSpPr>
        <p:spPr>
          <a:xfrm>
            <a:off x="3241800" y="260892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Rectangle 18"/>
          <p:cNvSpPr/>
          <p:nvPr/>
        </p:nvSpPr>
        <p:spPr>
          <a:xfrm>
            <a:off x="3241800" y="302328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Rectangle 19"/>
          <p:cNvSpPr/>
          <p:nvPr/>
        </p:nvSpPr>
        <p:spPr>
          <a:xfrm>
            <a:off x="3241800" y="3436560"/>
            <a:ext cx="809280" cy="266400"/>
          </a:xfrm>
          <a:prstGeom prst="rect">
            <a:avLst/>
          </a:prstGeom>
          <a:solidFill>
            <a:schemeClr val="bg1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Rectangle 20"/>
          <p:cNvSpPr/>
          <p:nvPr/>
        </p:nvSpPr>
        <p:spPr>
          <a:xfrm>
            <a:off x="3241800" y="382716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Rectangle 21"/>
          <p:cNvSpPr/>
          <p:nvPr/>
        </p:nvSpPr>
        <p:spPr>
          <a:xfrm>
            <a:off x="3241800" y="4233960"/>
            <a:ext cx="809280" cy="2664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TextBox 22"/>
          <p:cNvSpPr/>
          <p:nvPr/>
        </p:nvSpPr>
        <p:spPr>
          <a:xfrm>
            <a:off x="3362040" y="4907160"/>
            <a:ext cx="540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entury Schoolbook"/>
              </a:rPr>
              <a:t>rack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6" name="TextBox 23"/>
          <p:cNvSpPr/>
          <p:nvPr/>
        </p:nvSpPr>
        <p:spPr>
          <a:xfrm>
            <a:off x="3307680" y="1359360"/>
            <a:ext cx="571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entury Schoolbook"/>
              </a:rPr>
              <a:t>node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7" name="Rectangle 24"/>
          <p:cNvSpPr/>
          <p:nvPr/>
        </p:nvSpPr>
        <p:spPr>
          <a:xfrm>
            <a:off x="1934280" y="2697120"/>
            <a:ext cx="256680" cy="98640"/>
          </a:xfrm>
          <a:prstGeom prst="rect">
            <a:avLst/>
          </a:prstGeom>
          <a:solidFill>
            <a:srgbClr val="c0cf3a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78" name="Rectangle 25"/>
          <p:cNvSpPr/>
          <p:nvPr/>
        </p:nvSpPr>
        <p:spPr>
          <a:xfrm>
            <a:off x="2348640" y="2697120"/>
            <a:ext cx="256680" cy="98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9" name="Rectangle 26"/>
          <p:cNvSpPr/>
          <p:nvPr/>
        </p:nvSpPr>
        <p:spPr>
          <a:xfrm>
            <a:off x="3357720" y="2697120"/>
            <a:ext cx="256680" cy="98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0" name="Rectangle 27"/>
          <p:cNvSpPr/>
          <p:nvPr/>
        </p:nvSpPr>
        <p:spPr>
          <a:xfrm>
            <a:off x="3362040" y="3536640"/>
            <a:ext cx="256680" cy="98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1" name="Straight Arrow Connector 29"/>
          <p:cNvSpPr/>
          <p:nvPr/>
        </p:nvSpPr>
        <p:spPr>
          <a:xfrm>
            <a:off x="2191680" y="2746440"/>
            <a:ext cx="15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Straight Arrow Connector 31"/>
          <p:cNvSpPr/>
          <p:nvPr/>
        </p:nvSpPr>
        <p:spPr>
          <a:xfrm>
            <a:off x="2677320" y="2742120"/>
            <a:ext cx="6800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Straight Arrow Connector 37"/>
          <p:cNvSpPr/>
          <p:nvPr/>
        </p:nvSpPr>
        <p:spPr>
          <a:xfrm>
            <a:off x="3486240" y="2796120"/>
            <a:ext cx="36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0000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TextBox 38"/>
          <p:cNvSpPr/>
          <p:nvPr/>
        </p:nvSpPr>
        <p:spPr>
          <a:xfrm>
            <a:off x="2345040" y="5263560"/>
            <a:ext cx="1148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entury Schoolbook"/>
              </a:rPr>
              <a:t>Data center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5" name="TextBox 1"/>
          <p:cNvSpPr/>
          <p:nvPr/>
        </p:nvSpPr>
        <p:spPr>
          <a:xfrm>
            <a:off x="641880" y="164520"/>
            <a:ext cx="3669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c00000"/>
                </a:solidFill>
                <a:latin typeface="Century Schoolbook"/>
              </a:rPr>
              <a:t>Replica Placement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86" name="TextBox 2"/>
          <p:cNvSpPr/>
          <p:nvPr/>
        </p:nvSpPr>
        <p:spPr>
          <a:xfrm>
            <a:off x="5848200" y="357120"/>
            <a:ext cx="5856120" cy="59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Tradeoff between reliability and write bandwidth and read bandwidth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Placing into single node is bad idea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first replica is placed in random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Second replica is placed on different rack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third replica is placed on the same rack as the second, but on a different node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80880" indent="-38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After locations are fixed, replica pipeline is built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7" name="TextBox 32"/>
          <p:cNvSpPr/>
          <p:nvPr/>
        </p:nvSpPr>
        <p:spPr>
          <a:xfrm>
            <a:off x="1579680" y="6230520"/>
            <a:ext cx="402768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070" spc="-1" strike="noStrike">
                <a:solidFill>
                  <a:srgbClr val="000000"/>
                </a:solidFill>
                <a:latin typeface="Century Schoolbook"/>
              </a:rPr>
              <a:t>Adapted from: Hadoop the definitive Guide, 4</a:t>
            </a:r>
            <a:r>
              <a:rPr b="0" lang="en-IN" sz="1068" spc="-1" strike="noStrike" baseline="30000">
                <a:solidFill>
                  <a:srgbClr val="000000"/>
                </a:solidFill>
                <a:latin typeface="Century Schoolbook"/>
              </a:rPr>
              <a:t>th</a:t>
            </a:r>
            <a:r>
              <a:rPr b="0" lang="en-IN" sz="1070" spc="-1" strike="noStrike">
                <a:solidFill>
                  <a:srgbClr val="000000"/>
                </a:solidFill>
                <a:latin typeface="Century Schoolbook"/>
              </a:rPr>
              <a:t> ed, Tom white</a:t>
            </a:r>
            <a:endParaRPr b="0" lang="en-IN" sz="10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4240" y="2070720"/>
            <a:ext cx="11483280" cy="217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14b3b"/>
                </a:solidFill>
                <a:latin typeface="Century Schoolbook"/>
              </a:rPr>
              <a:t>Storing Big Data in Cluster</a:t>
            </a:r>
            <a:br>
              <a:rPr sz="5400"/>
            </a:br>
            <a:br>
              <a:rPr sz="5400"/>
            </a:br>
            <a:r>
              <a:rPr b="1" lang="en-US" sz="4900" spc="-1" strike="noStrike">
                <a:solidFill>
                  <a:srgbClr val="014b3b"/>
                </a:solidFill>
                <a:latin typeface="Century Schoolbook"/>
              </a:rPr>
              <a:t>Hadoop Distributed Filesystem</a:t>
            </a:r>
            <a:endParaRPr b="0" lang="en-US" sz="49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3520" y="164520"/>
            <a:ext cx="10515240" cy="56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27159"/>
                </a:solidFill>
                <a:latin typeface="Century Schoolbook"/>
              </a:rPr>
              <a:t>Why distributed filesystem (DFS)?</a:t>
            </a:r>
            <a:endParaRPr b="0" lang="en-US" sz="4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378440"/>
            <a:ext cx="10515240" cy="273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entury Schoolbook"/>
              </a:rPr>
              <a:t>When data is very large, single machine can’t store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entury Schoolbook"/>
              </a:rPr>
              <a:t>Need to store the data in many machines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entury Schoolbook"/>
              </a:rPr>
              <a:t>Data needs to be partitioned and stored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Rectangle: Rounded Corners 1"/>
          <p:cNvSpPr/>
          <p:nvPr/>
        </p:nvSpPr>
        <p:spPr>
          <a:xfrm>
            <a:off x="950400" y="4455360"/>
            <a:ext cx="10067040" cy="14608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entury Schoolbook"/>
              </a:rPr>
              <a:t>Filesystem that manages the storage across a network of machines 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Design Principles of DFS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Very large files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Hundreds on terabytes or even petabytes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Streaming data access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Basic idea: write once, but read many times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Commodity hardware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Uses cluster of commodity hardwares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entury Schoolbook"/>
              </a:rPr>
              <a:t>chance of node failure is high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DFS is designed to handle such failures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0480" y="224280"/>
            <a:ext cx="9875160" cy="53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Distributed File System: Data persistence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158120" y="838080"/>
            <a:ext cx="9875160" cy="579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Data is kept in chunks, spread across machines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Each chunk is replicated on different nodes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Ensures persistence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9907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439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400" y="137520"/>
            <a:ext cx="9875160" cy="53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Distributed File System: Chunk Servers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158120" y="838080"/>
            <a:ext cx="9875160" cy="579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We have two files, A and B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3 computers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2 times replication of data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439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2514600" y="3733920"/>
            <a:ext cx="1401840" cy="106632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Rectangle 4"/>
          <p:cNvSpPr/>
          <p:nvPr/>
        </p:nvSpPr>
        <p:spPr>
          <a:xfrm>
            <a:off x="4627800" y="3733920"/>
            <a:ext cx="1299960" cy="106632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" name="Rectangle 5"/>
          <p:cNvSpPr/>
          <p:nvPr/>
        </p:nvSpPr>
        <p:spPr>
          <a:xfrm>
            <a:off x="6497280" y="3733920"/>
            <a:ext cx="1340640" cy="106632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4" name="Rectangle 6"/>
          <p:cNvSpPr/>
          <p:nvPr/>
        </p:nvSpPr>
        <p:spPr>
          <a:xfrm>
            <a:off x="2595960" y="3849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Rectangle 7"/>
          <p:cNvSpPr/>
          <p:nvPr/>
        </p:nvSpPr>
        <p:spPr>
          <a:xfrm>
            <a:off x="3286800" y="3849840"/>
            <a:ext cx="52812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2600640" y="4308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Rectangle 9"/>
          <p:cNvSpPr/>
          <p:nvPr/>
        </p:nvSpPr>
        <p:spPr>
          <a:xfrm>
            <a:off x="3327480" y="4308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Rectangle 10"/>
          <p:cNvSpPr/>
          <p:nvPr/>
        </p:nvSpPr>
        <p:spPr>
          <a:xfrm>
            <a:off x="4709160" y="38192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Rectangle 11"/>
          <p:cNvSpPr/>
          <p:nvPr/>
        </p:nvSpPr>
        <p:spPr>
          <a:xfrm>
            <a:off x="5400000" y="38354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Rectangle 12"/>
          <p:cNvSpPr/>
          <p:nvPr/>
        </p:nvSpPr>
        <p:spPr>
          <a:xfrm>
            <a:off x="4709160" y="4308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Rectangle 13"/>
          <p:cNvSpPr/>
          <p:nvPr/>
        </p:nvSpPr>
        <p:spPr>
          <a:xfrm>
            <a:off x="5400000" y="431640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Rectangle 14"/>
          <p:cNvSpPr/>
          <p:nvPr/>
        </p:nvSpPr>
        <p:spPr>
          <a:xfrm>
            <a:off x="6537960" y="381168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Rectangle 15"/>
          <p:cNvSpPr/>
          <p:nvPr/>
        </p:nvSpPr>
        <p:spPr>
          <a:xfrm>
            <a:off x="7269480" y="381168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16"/>
          <p:cNvSpPr/>
          <p:nvPr/>
        </p:nvSpPr>
        <p:spPr>
          <a:xfrm>
            <a:off x="6537960" y="4308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Rectangle 17"/>
          <p:cNvSpPr/>
          <p:nvPr/>
        </p:nvSpPr>
        <p:spPr>
          <a:xfrm>
            <a:off x="7269480" y="4308840"/>
            <a:ext cx="487440" cy="38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0"/>
          <p:cNvSpPr/>
          <p:nvPr/>
        </p:nvSpPr>
        <p:spPr>
          <a:xfrm>
            <a:off x="3137760" y="2971800"/>
            <a:ext cx="3242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b0f0"/>
                </a:solidFill>
                <a:latin typeface="Century Schoolbook"/>
              </a:rPr>
              <a:t>The Chunk Servers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Rectangle 21"/>
          <p:cNvSpPr/>
          <p:nvPr/>
        </p:nvSpPr>
        <p:spPr>
          <a:xfrm>
            <a:off x="2497320" y="5105520"/>
            <a:ext cx="5503320" cy="50328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Chunk servers also serve as compute nodes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Rectangle 22"/>
          <p:cNvSpPr/>
          <p:nvPr/>
        </p:nvSpPr>
        <p:spPr>
          <a:xfrm>
            <a:off x="2702520" y="5888160"/>
            <a:ext cx="4566600" cy="30456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Bring computation to the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Rectangle 18"/>
          <p:cNvSpPr/>
          <p:nvPr/>
        </p:nvSpPr>
        <p:spPr>
          <a:xfrm>
            <a:off x="6446520" y="1406160"/>
            <a:ext cx="2250000" cy="38052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a1         a2         a3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Rectangle 23"/>
          <p:cNvSpPr/>
          <p:nvPr/>
        </p:nvSpPr>
        <p:spPr>
          <a:xfrm>
            <a:off x="9282600" y="1371600"/>
            <a:ext cx="1308600" cy="415080"/>
          </a:xfrm>
          <a:prstGeom prst="rect">
            <a:avLst/>
          </a:prstGeom>
          <a:solidFill>
            <a:srgbClr val="ffffff"/>
          </a:solidFill>
          <a:ln>
            <a:solidFill>
              <a:srgbClr val="0989b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b1         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Straight Connector 27"/>
          <p:cNvSpPr/>
          <p:nvPr/>
        </p:nvSpPr>
        <p:spPr>
          <a:xfrm>
            <a:off x="7076160" y="1405800"/>
            <a:ext cx="360" cy="381240"/>
          </a:xfrm>
          <a:prstGeom prst="line">
            <a:avLst/>
          </a:prstGeom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29"/>
          <p:cNvSpPr/>
          <p:nvPr/>
        </p:nvSpPr>
        <p:spPr>
          <a:xfrm>
            <a:off x="7706160" y="1405800"/>
            <a:ext cx="360" cy="381240"/>
          </a:xfrm>
          <a:prstGeom prst="line">
            <a:avLst/>
          </a:prstGeom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Straight Connector 31"/>
          <p:cNvSpPr/>
          <p:nvPr/>
        </p:nvSpPr>
        <p:spPr>
          <a:xfrm>
            <a:off x="9937080" y="1371600"/>
            <a:ext cx="360" cy="415440"/>
          </a:xfrm>
          <a:prstGeom prst="line">
            <a:avLst/>
          </a:prstGeom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33"/>
          <p:cNvSpPr/>
          <p:nvPr/>
        </p:nvSpPr>
        <p:spPr>
          <a:xfrm>
            <a:off x="7180560" y="180828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TextBox 34"/>
          <p:cNvSpPr/>
          <p:nvPr/>
        </p:nvSpPr>
        <p:spPr>
          <a:xfrm>
            <a:off x="9777240" y="182592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"/>
          <p:cNvSpPr/>
          <p:nvPr/>
        </p:nvSpPr>
        <p:spPr>
          <a:xfrm>
            <a:off x="126720" y="6213240"/>
            <a:ext cx="1919880" cy="24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(Ghemawat et al., SOSP 2003)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7" name="Rectangle 6"/>
          <p:cNvSpPr/>
          <p:nvPr/>
        </p:nvSpPr>
        <p:spPr>
          <a:xfrm>
            <a:off x="2712600" y="2133720"/>
            <a:ext cx="1096920" cy="6091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" name="Straight Arrow Connector 53"/>
          <p:cNvSpPr/>
          <p:nvPr/>
        </p:nvSpPr>
        <p:spPr>
          <a:xfrm>
            <a:off x="3809880" y="2514600"/>
            <a:ext cx="2057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Straight Arrow Connector 55"/>
          <p:cNvSpPr/>
          <p:nvPr/>
        </p:nvSpPr>
        <p:spPr>
          <a:xfrm rot="10800000">
            <a:off x="3810240" y="2667600"/>
            <a:ext cx="2057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Box 58"/>
          <p:cNvSpPr/>
          <p:nvPr/>
        </p:nvSpPr>
        <p:spPr>
          <a:xfrm>
            <a:off x="4181760" y="2286000"/>
            <a:ext cx="139716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(file name, block id)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1" name="TextBox 59"/>
          <p:cNvSpPr/>
          <p:nvPr/>
        </p:nvSpPr>
        <p:spPr>
          <a:xfrm>
            <a:off x="4031640" y="2666880"/>
            <a:ext cx="167616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(block id, block location)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2" name="TextBox 69"/>
          <p:cNvSpPr/>
          <p:nvPr/>
        </p:nvSpPr>
        <p:spPr>
          <a:xfrm>
            <a:off x="6215040" y="3581280"/>
            <a:ext cx="167004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instructions to datanode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3" name="TextBox 70"/>
          <p:cNvSpPr/>
          <p:nvPr/>
        </p:nvSpPr>
        <p:spPr>
          <a:xfrm>
            <a:off x="7116840" y="3962520"/>
            <a:ext cx="110916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datanode state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4" name="Straight Arrow Connector 71"/>
          <p:cNvSpPr/>
          <p:nvPr/>
        </p:nvSpPr>
        <p:spPr>
          <a:xfrm>
            <a:off x="3505320" y="4343400"/>
            <a:ext cx="2361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Box 72"/>
          <p:cNvSpPr/>
          <p:nvPr/>
        </p:nvSpPr>
        <p:spPr>
          <a:xfrm>
            <a:off x="3889440" y="4081320"/>
            <a:ext cx="149184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(block id, byte range)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6" name="Straight Arrow Connector 73"/>
          <p:cNvSpPr/>
          <p:nvPr/>
        </p:nvSpPr>
        <p:spPr>
          <a:xfrm flipH="1" flipV="1" rot="5400000">
            <a:off x="2705400" y="3542400"/>
            <a:ext cx="1599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Shape 79"/>
          <p:cNvSpPr/>
          <p:nvPr/>
        </p:nvSpPr>
        <p:spPr>
          <a:xfrm rot="10800000">
            <a:off x="3048120" y="2743200"/>
            <a:ext cx="2819160" cy="1752120"/>
          </a:xfrm>
          <a:prstGeom prst="bentConnector2">
            <a:avLst/>
          </a:prstGeom>
          <a:noFill/>
          <a:ln w="381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" name="TextBox 84"/>
          <p:cNvSpPr/>
          <p:nvPr/>
        </p:nvSpPr>
        <p:spPr>
          <a:xfrm>
            <a:off x="3889800" y="4495680"/>
            <a:ext cx="81972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block data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9" name="Rectangle 6"/>
          <p:cNvSpPr/>
          <p:nvPr/>
        </p:nvSpPr>
        <p:spPr>
          <a:xfrm>
            <a:off x="5867280" y="1828800"/>
            <a:ext cx="3123720" cy="17521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Rectangle 4"/>
          <p:cNvSpPr/>
          <p:nvPr/>
        </p:nvSpPr>
        <p:spPr>
          <a:xfrm>
            <a:off x="5867280" y="1828800"/>
            <a:ext cx="3123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50"/>
                </a:solidFill>
                <a:latin typeface="Arial"/>
              </a:rPr>
              <a:t>HDFS namenode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181" name="Group 126"/>
          <p:cNvGrpSpPr/>
          <p:nvPr/>
        </p:nvGrpSpPr>
        <p:grpSpPr>
          <a:xfrm>
            <a:off x="5867280" y="3581280"/>
            <a:ext cx="1676160" cy="1676160"/>
            <a:chOff x="5867280" y="3581280"/>
            <a:chExt cx="1676160" cy="1676160"/>
          </a:xfrm>
        </p:grpSpPr>
        <p:grpSp>
          <p:nvGrpSpPr>
            <p:cNvPr id="182" name="Group 80"/>
            <p:cNvGrpSpPr/>
            <p:nvPr/>
          </p:nvGrpSpPr>
          <p:grpSpPr>
            <a:xfrm>
              <a:off x="5867280" y="4267080"/>
              <a:ext cx="1676160" cy="990360"/>
              <a:chOff x="5867280" y="4267080"/>
              <a:chExt cx="1676160" cy="990360"/>
            </a:xfrm>
          </p:grpSpPr>
          <p:sp>
            <p:nvSpPr>
              <p:cNvPr id="183" name="Rectangle 6"/>
              <p:cNvSpPr/>
              <p:nvPr/>
            </p:nvSpPr>
            <p:spPr>
              <a:xfrm>
                <a:off x="5867280" y="4267080"/>
                <a:ext cx="1676160" cy="609120"/>
              </a:xfrm>
              <a:prstGeom prst="rec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Rectangle 4"/>
              <p:cNvSpPr/>
              <p:nvPr/>
            </p:nvSpPr>
            <p:spPr>
              <a:xfrm>
                <a:off x="5867280" y="4267080"/>
                <a:ext cx="1676160" cy="30456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1400" spc="-1" strike="noStrike">
                    <a:solidFill>
                      <a:srgbClr val="00b0f0"/>
                    </a:solidFill>
                    <a:latin typeface="Arial"/>
                  </a:rPr>
                  <a:t>HDFS datanode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185" name="Rectangle 35"/>
              <p:cNvSpPr/>
              <p:nvPr/>
            </p:nvSpPr>
            <p:spPr>
              <a:xfrm>
                <a:off x="5867280" y="4572000"/>
                <a:ext cx="1676160" cy="3045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Linux file system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86" name="Flowchart: Magnetic Disk 36"/>
              <p:cNvSpPr/>
              <p:nvPr/>
            </p:nvSpPr>
            <p:spPr>
              <a:xfrm>
                <a:off x="6137640" y="4952880"/>
                <a:ext cx="304560" cy="3045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Flowchart: Magnetic Disk 37"/>
              <p:cNvSpPr/>
              <p:nvPr/>
            </p:nvSpPr>
            <p:spPr>
              <a:xfrm>
                <a:off x="6671160" y="4952880"/>
                <a:ext cx="304560" cy="3045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Straight Connector 38"/>
              <p:cNvSpPr/>
              <p:nvPr/>
            </p:nvSpPr>
            <p:spPr>
              <a:xfrm flipH="1">
                <a:off x="5983560" y="4878360"/>
                <a:ext cx="324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Straight Connector 39"/>
              <p:cNvSpPr/>
              <p:nvPr/>
            </p:nvSpPr>
            <p:spPr>
              <a:xfrm>
                <a:off x="5985000" y="5105160"/>
                <a:ext cx="152640" cy="1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Straight Connector 40"/>
              <p:cNvSpPr/>
              <p:nvPr/>
            </p:nvSpPr>
            <p:spPr>
              <a:xfrm flipH="1">
                <a:off x="6517080" y="4876560"/>
                <a:ext cx="288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Straight Connector 41"/>
              <p:cNvSpPr/>
              <p:nvPr/>
            </p:nvSpPr>
            <p:spPr>
              <a:xfrm>
                <a:off x="6518520" y="5103720"/>
                <a:ext cx="152280" cy="32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TextBox 42"/>
              <p:cNvSpPr/>
              <p:nvPr/>
            </p:nvSpPr>
            <p:spPr>
              <a:xfrm>
                <a:off x="7130520" y="4919760"/>
                <a:ext cx="359280" cy="302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</a:rPr>
                  <a:t>…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sp>
          <p:nvSpPr>
            <p:cNvPr id="193" name="Straight Arrow Connector 60"/>
            <p:cNvSpPr/>
            <p:nvPr/>
          </p:nvSpPr>
          <p:spPr>
            <a:xfrm rot="5400000">
              <a:off x="5905080" y="3923280"/>
              <a:ext cx="6854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Straight Arrow Connector 64"/>
            <p:cNvSpPr/>
            <p:nvPr/>
          </p:nvSpPr>
          <p:spPr>
            <a:xfrm flipH="1" flipV="1" rot="5400000">
              <a:off x="5751720" y="3923280"/>
              <a:ext cx="6854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" name="Group 140"/>
          <p:cNvGrpSpPr/>
          <p:nvPr/>
        </p:nvGrpSpPr>
        <p:grpSpPr>
          <a:xfrm>
            <a:off x="8001000" y="3581280"/>
            <a:ext cx="1676160" cy="1676160"/>
            <a:chOff x="8001000" y="3581280"/>
            <a:chExt cx="1676160" cy="1676160"/>
          </a:xfrm>
        </p:grpSpPr>
        <p:grpSp>
          <p:nvGrpSpPr>
            <p:cNvPr id="196" name="Group 80"/>
            <p:cNvGrpSpPr/>
            <p:nvPr/>
          </p:nvGrpSpPr>
          <p:grpSpPr>
            <a:xfrm>
              <a:off x="8001000" y="4267080"/>
              <a:ext cx="1676160" cy="990360"/>
              <a:chOff x="8001000" y="4267080"/>
              <a:chExt cx="1676160" cy="990360"/>
            </a:xfrm>
          </p:grpSpPr>
          <p:sp>
            <p:nvSpPr>
              <p:cNvPr id="197" name="Rectangle 6"/>
              <p:cNvSpPr/>
              <p:nvPr/>
            </p:nvSpPr>
            <p:spPr>
              <a:xfrm>
                <a:off x="8001000" y="4267080"/>
                <a:ext cx="1676160" cy="609120"/>
              </a:xfrm>
              <a:prstGeom prst="rect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Rectangle 4"/>
              <p:cNvSpPr/>
              <p:nvPr/>
            </p:nvSpPr>
            <p:spPr>
              <a:xfrm>
                <a:off x="8001000" y="4267080"/>
                <a:ext cx="1676160" cy="30456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1400" spc="-1" strike="noStrike">
                    <a:solidFill>
                      <a:srgbClr val="00b0f0"/>
                    </a:solidFill>
                    <a:latin typeface="Arial"/>
                  </a:rPr>
                  <a:t>HDFS datanode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199" name="Rectangle 35"/>
              <p:cNvSpPr/>
              <p:nvPr/>
            </p:nvSpPr>
            <p:spPr>
              <a:xfrm>
                <a:off x="8001000" y="4572000"/>
                <a:ext cx="1676160" cy="3045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Linux file system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200" name="Flowchart: Magnetic Disk 36"/>
              <p:cNvSpPr/>
              <p:nvPr/>
            </p:nvSpPr>
            <p:spPr>
              <a:xfrm>
                <a:off x="8271360" y="4952880"/>
                <a:ext cx="304560" cy="3045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Flowchart: Magnetic Disk 37"/>
              <p:cNvSpPr/>
              <p:nvPr/>
            </p:nvSpPr>
            <p:spPr>
              <a:xfrm>
                <a:off x="8804880" y="4952880"/>
                <a:ext cx="304560" cy="3045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d0d0d0"/>
                  </a:gs>
                  <a:gs pos="100000">
                    <a:srgbClr val="ededed"/>
                  </a:gs>
                </a:gsLst>
                <a:lin ang="16200000"/>
              </a:gradFill>
              <a:ln w="9525">
                <a:solidFill>
                  <a:srgbClr val="000000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Straight Connector 38"/>
              <p:cNvSpPr/>
              <p:nvPr/>
            </p:nvSpPr>
            <p:spPr>
              <a:xfrm flipH="1">
                <a:off x="8117280" y="4878360"/>
                <a:ext cx="288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Straight Connector 39"/>
              <p:cNvSpPr/>
              <p:nvPr/>
            </p:nvSpPr>
            <p:spPr>
              <a:xfrm>
                <a:off x="8118720" y="5105160"/>
                <a:ext cx="152280" cy="1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Straight Connector 40"/>
              <p:cNvSpPr/>
              <p:nvPr/>
            </p:nvSpPr>
            <p:spPr>
              <a:xfrm flipH="1">
                <a:off x="8650440" y="4876560"/>
                <a:ext cx="324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Straight Connector 41"/>
              <p:cNvSpPr/>
              <p:nvPr/>
            </p:nvSpPr>
            <p:spPr>
              <a:xfrm>
                <a:off x="8652240" y="5103720"/>
                <a:ext cx="152280" cy="32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TextBox 42"/>
              <p:cNvSpPr/>
              <p:nvPr/>
            </p:nvSpPr>
            <p:spPr>
              <a:xfrm>
                <a:off x="9264240" y="4919760"/>
                <a:ext cx="359280" cy="302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</a:rPr>
                  <a:t>…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sp>
          <p:nvSpPr>
            <p:cNvPr id="207" name="Straight Arrow Connector 60"/>
            <p:cNvSpPr/>
            <p:nvPr/>
          </p:nvSpPr>
          <p:spPr>
            <a:xfrm rot="5400000">
              <a:off x="8038440" y="3923280"/>
              <a:ext cx="6854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Straight Arrow Connector 64"/>
            <p:cNvSpPr/>
            <p:nvPr/>
          </p:nvSpPr>
          <p:spPr>
            <a:xfrm flipH="1" flipV="1" rot="5400000">
              <a:off x="7885440" y="3923280"/>
              <a:ext cx="6854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TextBox 9"/>
          <p:cNvSpPr/>
          <p:nvPr/>
        </p:nvSpPr>
        <p:spPr>
          <a:xfrm>
            <a:off x="6175440" y="2359080"/>
            <a:ext cx="1260000" cy="27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File namespace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7803000" y="2162160"/>
            <a:ext cx="700920" cy="27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/foo/bar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1" name="Straight Connector 11"/>
          <p:cNvSpPr/>
          <p:nvPr/>
        </p:nvSpPr>
        <p:spPr>
          <a:xfrm flipH="1">
            <a:off x="6476760" y="2636640"/>
            <a:ext cx="405000" cy="4111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Straight Connector 12"/>
          <p:cNvSpPr/>
          <p:nvPr/>
        </p:nvSpPr>
        <p:spPr>
          <a:xfrm>
            <a:off x="6875280" y="2636640"/>
            <a:ext cx="281160" cy="25884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Straight Connector 13"/>
          <p:cNvSpPr/>
          <p:nvPr/>
        </p:nvSpPr>
        <p:spPr>
          <a:xfrm>
            <a:off x="6933960" y="312408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traight Connector 14"/>
          <p:cNvSpPr/>
          <p:nvPr/>
        </p:nvSpPr>
        <p:spPr>
          <a:xfrm flipH="1">
            <a:off x="6705360" y="3124080"/>
            <a:ext cx="22860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Straight Connector 15"/>
          <p:cNvSpPr/>
          <p:nvPr/>
        </p:nvSpPr>
        <p:spPr>
          <a:xfrm>
            <a:off x="6879960" y="264132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Straight Connector 16"/>
          <p:cNvSpPr/>
          <p:nvPr/>
        </p:nvSpPr>
        <p:spPr>
          <a:xfrm>
            <a:off x="6670440" y="286524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Rectangle 21"/>
          <p:cNvSpPr/>
          <p:nvPr/>
        </p:nvSpPr>
        <p:spPr>
          <a:xfrm>
            <a:off x="7924680" y="2438280"/>
            <a:ext cx="837720" cy="2282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block 3df2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18" name="Straight Connector 26"/>
          <p:cNvSpPr/>
          <p:nvPr/>
        </p:nvSpPr>
        <p:spPr>
          <a:xfrm>
            <a:off x="6665760" y="2865240"/>
            <a:ext cx="533520" cy="48744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Shape 29"/>
          <p:cNvSpPr/>
          <p:nvPr/>
        </p:nvSpPr>
        <p:spPr>
          <a:xfrm flipH="1" flipV="1" rot="5400000">
            <a:off x="6998040" y="2512440"/>
            <a:ext cx="1013760" cy="59004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Rectangle 4"/>
          <p:cNvSpPr/>
          <p:nvPr/>
        </p:nvSpPr>
        <p:spPr>
          <a:xfrm>
            <a:off x="2712600" y="2133720"/>
            <a:ext cx="10969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Application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1" name="Rectangle 35"/>
          <p:cNvSpPr/>
          <p:nvPr/>
        </p:nvSpPr>
        <p:spPr>
          <a:xfrm>
            <a:off x="2712600" y="2438280"/>
            <a:ext cx="1096920" cy="304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HDFS Client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2" name="Rectangle 21"/>
          <p:cNvSpPr/>
          <p:nvPr/>
        </p:nvSpPr>
        <p:spPr>
          <a:xfrm>
            <a:off x="7924680" y="2666880"/>
            <a:ext cx="837720" cy="2282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" name="Rectangle 21"/>
          <p:cNvSpPr/>
          <p:nvPr/>
        </p:nvSpPr>
        <p:spPr>
          <a:xfrm>
            <a:off x="7924680" y="2895480"/>
            <a:ext cx="837720" cy="2282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" name="Rectangle 21"/>
          <p:cNvSpPr/>
          <p:nvPr/>
        </p:nvSpPr>
        <p:spPr>
          <a:xfrm>
            <a:off x="7924680" y="3124080"/>
            <a:ext cx="837720" cy="2282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36160"/>
            <a:ext cx="10515240" cy="76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HDFS (Hadoop) Architecture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26" name="TextBox 1"/>
          <p:cNvSpPr/>
          <p:nvPr/>
        </p:nvSpPr>
        <p:spPr>
          <a:xfrm>
            <a:off x="6317640" y="1205280"/>
            <a:ext cx="2493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c00000"/>
                </a:solidFill>
                <a:latin typeface="Century Schoolbook"/>
              </a:rPr>
              <a:t>namenode = master node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HDFS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8" name="Rectangle 6"/>
          <p:cNvSpPr/>
          <p:nvPr/>
        </p:nvSpPr>
        <p:spPr>
          <a:xfrm>
            <a:off x="6248520" y="1981080"/>
            <a:ext cx="1980720" cy="914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Rectangle 35"/>
          <p:cNvSpPr/>
          <p:nvPr/>
        </p:nvSpPr>
        <p:spPr>
          <a:xfrm>
            <a:off x="6248520" y="2286000"/>
            <a:ext cx="1980720" cy="6091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Rectangle 6"/>
          <p:cNvSpPr/>
          <p:nvPr/>
        </p:nvSpPr>
        <p:spPr>
          <a:xfrm>
            <a:off x="4114800" y="1981080"/>
            <a:ext cx="1980720" cy="914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" name="Rectangle 6"/>
          <p:cNvSpPr/>
          <p:nvPr/>
        </p:nvSpPr>
        <p:spPr>
          <a:xfrm>
            <a:off x="5181480" y="3352680"/>
            <a:ext cx="1980720" cy="1599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" name="Rectangle 6"/>
          <p:cNvSpPr/>
          <p:nvPr/>
        </p:nvSpPr>
        <p:spPr>
          <a:xfrm>
            <a:off x="7238880" y="3352680"/>
            <a:ext cx="1980720" cy="1599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" name="Rectangle 6"/>
          <p:cNvSpPr/>
          <p:nvPr/>
        </p:nvSpPr>
        <p:spPr>
          <a:xfrm>
            <a:off x="3124080" y="3352680"/>
            <a:ext cx="1980720" cy="1599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Straight Arrow Connector 53"/>
          <p:cNvSpPr/>
          <p:nvPr/>
        </p:nvSpPr>
        <p:spPr>
          <a:xfrm rot="5400000">
            <a:off x="4038840" y="2819160"/>
            <a:ext cx="114264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Straight Arrow Connector 53"/>
          <p:cNvSpPr/>
          <p:nvPr/>
        </p:nvSpPr>
        <p:spPr>
          <a:xfrm flipH="1" rot="16200000">
            <a:off x="5067720" y="2781360"/>
            <a:ext cx="1142640" cy="10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" name="Straight Arrow Connector 53"/>
          <p:cNvSpPr/>
          <p:nvPr/>
        </p:nvSpPr>
        <p:spPr>
          <a:xfrm flipH="1" rot="16200000">
            <a:off x="6095520" y="1752480"/>
            <a:ext cx="1142640" cy="31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Straight Arrow Connector 53"/>
          <p:cNvSpPr/>
          <p:nvPr/>
        </p:nvSpPr>
        <p:spPr>
          <a:xfrm rot="5400000">
            <a:off x="5295960" y="1562040"/>
            <a:ext cx="761760" cy="31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prstDash val="sysDash"/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" name="Straight Arrow Connector 53"/>
          <p:cNvSpPr/>
          <p:nvPr/>
        </p:nvSpPr>
        <p:spPr>
          <a:xfrm rot="5400000">
            <a:off x="6324840" y="2590920"/>
            <a:ext cx="761760" cy="10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prstDash val="sysDash"/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9" name="Straight Arrow Connector 53"/>
          <p:cNvSpPr/>
          <p:nvPr/>
        </p:nvSpPr>
        <p:spPr>
          <a:xfrm flipH="1" rot="16200000">
            <a:off x="7352640" y="2628720"/>
            <a:ext cx="76176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prstDash val="sysDash"/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" name="Rectangle 6"/>
          <p:cNvSpPr/>
          <p:nvPr/>
        </p:nvSpPr>
        <p:spPr>
          <a:xfrm>
            <a:off x="3276720" y="3886200"/>
            <a:ext cx="1676160" cy="6091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" name="Rectangle 4"/>
          <p:cNvSpPr/>
          <p:nvPr/>
        </p:nvSpPr>
        <p:spPr>
          <a:xfrm>
            <a:off x="3276720" y="3886200"/>
            <a:ext cx="1676160" cy="304560"/>
          </a:xfrm>
          <a:prstGeom prst="rect">
            <a:avLst/>
          </a:prstGeom>
          <a:solidFill>
            <a:srgbClr val="595959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datanode daemon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2" name="Rectangle 35"/>
          <p:cNvSpPr/>
          <p:nvPr/>
        </p:nvSpPr>
        <p:spPr>
          <a:xfrm>
            <a:off x="3276720" y="4191120"/>
            <a:ext cx="1676160" cy="304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Linux file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3" name="Flowchart: Magnetic Disk 36"/>
          <p:cNvSpPr/>
          <p:nvPr/>
        </p:nvSpPr>
        <p:spPr>
          <a:xfrm>
            <a:off x="354708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Flowchart: Magnetic Disk 37"/>
          <p:cNvSpPr/>
          <p:nvPr/>
        </p:nvSpPr>
        <p:spPr>
          <a:xfrm>
            <a:off x="408024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" name="Straight Connector 38"/>
          <p:cNvSpPr/>
          <p:nvPr/>
        </p:nvSpPr>
        <p:spPr>
          <a:xfrm flipH="1">
            <a:off x="3392640" y="449712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Straight Connector 39"/>
          <p:cNvSpPr/>
          <p:nvPr/>
        </p:nvSpPr>
        <p:spPr>
          <a:xfrm>
            <a:off x="3394440" y="4724280"/>
            <a:ext cx="15228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traight Connector 40"/>
          <p:cNvSpPr/>
          <p:nvPr/>
        </p:nvSpPr>
        <p:spPr>
          <a:xfrm flipH="1">
            <a:off x="3926160" y="449568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Straight Connector 41"/>
          <p:cNvSpPr/>
          <p:nvPr/>
        </p:nvSpPr>
        <p:spPr>
          <a:xfrm>
            <a:off x="3927600" y="4722480"/>
            <a:ext cx="15264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Box 42"/>
          <p:cNvSpPr/>
          <p:nvPr/>
        </p:nvSpPr>
        <p:spPr>
          <a:xfrm>
            <a:off x="4540320" y="4538520"/>
            <a:ext cx="383760" cy="3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0" name="Rectangle 4"/>
          <p:cNvSpPr/>
          <p:nvPr/>
        </p:nvSpPr>
        <p:spPr>
          <a:xfrm>
            <a:off x="3276720" y="3505320"/>
            <a:ext cx="1676160" cy="30456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tasktracker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1" name="Rectangle 4"/>
          <p:cNvSpPr/>
          <p:nvPr/>
        </p:nvSpPr>
        <p:spPr>
          <a:xfrm>
            <a:off x="3124080" y="4952880"/>
            <a:ext cx="1980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slave node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2" name="Rectangle 6"/>
          <p:cNvSpPr/>
          <p:nvPr/>
        </p:nvSpPr>
        <p:spPr>
          <a:xfrm>
            <a:off x="5334120" y="3886200"/>
            <a:ext cx="1676160" cy="6091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Rectangle 4"/>
          <p:cNvSpPr/>
          <p:nvPr/>
        </p:nvSpPr>
        <p:spPr>
          <a:xfrm>
            <a:off x="5334120" y="3886200"/>
            <a:ext cx="1676160" cy="304560"/>
          </a:xfrm>
          <a:prstGeom prst="rect">
            <a:avLst/>
          </a:prstGeom>
          <a:solidFill>
            <a:srgbClr val="595959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datanode daemon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4" name="Rectangle 35"/>
          <p:cNvSpPr/>
          <p:nvPr/>
        </p:nvSpPr>
        <p:spPr>
          <a:xfrm>
            <a:off x="5334120" y="4191120"/>
            <a:ext cx="1676160" cy="304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Linux file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5" name="Flowchart: Magnetic Disk 36"/>
          <p:cNvSpPr/>
          <p:nvPr/>
        </p:nvSpPr>
        <p:spPr>
          <a:xfrm>
            <a:off x="560448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" name="Flowchart: Magnetic Disk 37"/>
          <p:cNvSpPr/>
          <p:nvPr/>
        </p:nvSpPr>
        <p:spPr>
          <a:xfrm>
            <a:off x="613764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" name="Straight Connector 38"/>
          <p:cNvSpPr/>
          <p:nvPr/>
        </p:nvSpPr>
        <p:spPr>
          <a:xfrm flipH="1">
            <a:off x="5450040" y="449712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Straight Connector 39"/>
          <p:cNvSpPr/>
          <p:nvPr/>
        </p:nvSpPr>
        <p:spPr>
          <a:xfrm>
            <a:off x="5451840" y="4724280"/>
            <a:ext cx="15228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Straight Connector 40"/>
          <p:cNvSpPr/>
          <p:nvPr/>
        </p:nvSpPr>
        <p:spPr>
          <a:xfrm flipH="1">
            <a:off x="5983560" y="449568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Straight Connector 41"/>
          <p:cNvSpPr/>
          <p:nvPr/>
        </p:nvSpPr>
        <p:spPr>
          <a:xfrm>
            <a:off x="5985000" y="4722480"/>
            <a:ext cx="15264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Box 42"/>
          <p:cNvSpPr/>
          <p:nvPr/>
        </p:nvSpPr>
        <p:spPr>
          <a:xfrm>
            <a:off x="6597720" y="4538520"/>
            <a:ext cx="383760" cy="3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2" name="Rectangle 4"/>
          <p:cNvSpPr/>
          <p:nvPr/>
        </p:nvSpPr>
        <p:spPr>
          <a:xfrm>
            <a:off x="5334120" y="3505320"/>
            <a:ext cx="1676160" cy="30456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tasktracker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63" name="Rectangle 4"/>
          <p:cNvSpPr/>
          <p:nvPr/>
        </p:nvSpPr>
        <p:spPr>
          <a:xfrm>
            <a:off x="5181480" y="4952880"/>
            <a:ext cx="1980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slave node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64" name="Rectangle 6"/>
          <p:cNvSpPr/>
          <p:nvPr/>
        </p:nvSpPr>
        <p:spPr>
          <a:xfrm>
            <a:off x="7391520" y="3886200"/>
            <a:ext cx="1676160" cy="6091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" name="Rectangle 4"/>
          <p:cNvSpPr/>
          <p:nvPr/>
        </p:nvSpPr>
        <p:spPr>
          <a:xfrm>
            <a:off x="7391520" y="3886200"/>
            <a:ext cx="1676160" cy="304560"/>
          </a:xfrm>
          <a:prstGeom prst="rect">
            <a:avLst/>
          </a:prstGeom>
          <a:solidFill>
            <a:srgbClr val="595959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datanode daemon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66" name="Rectangle 35"/>
          <p:cNvSpPr/>
          <p:nvPr/>
        </p:nvSpPr>
        <p:spPr>
          <a:xfrm>
            <a:off x="7391520" y="4191120"/>
            <a:ext cx="1676160" cy="304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Linux file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67" name="Flowchart: Magnetic Disk 36"/>
          <p:cNvSpPr/>
          <p:nvPr/>
        </p:nvSpPr>
        <p:spPr>
          <a:xfrm>
            <a:off x="766188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8" name="Flowchart: Magnetic Disk 37"/>
          <p:cNvSpPr/>
          <p:nvPr/>
        </p:nvSpPr>
        <p:spPr>
          <a:xfrm>
            <a:off x="8195040" y="4572000"/>
            <a:ext cx="304560" cy="304560"/>
          </a:xfrm>
          <a:prstGeom prst="flowChartMagneticDisk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9" name="Straight Connector 38"/>
          <p:cNvSpPr/>
          <p:nvPr/>
        </p:nvSpPr>
        <p:spPr>
          <a:xfrm flipH="1">
            <a:off x="7507440" y="449712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Straight Connector 39"/>
          <p:cNvSpPr/>
          <p:nvPr/>
        </p:nvSpPr>
        <p:spPr>
          <a:xfrm>
            <a:off x="7509240" y="4724280"/>
            <a:ext cx="15228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Straight Connector 40"/>
          <p:cNvSpPr/>
          <p:nvPr/>
        </p:nvSpPr>
        <p:spPr>
          <a:xfrm flipH="1">
            <a:off x="8040960" y="4495680"/>
            <a:ext cx="324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Straight Connector 41"/>
          <p:cNvSpPr/>
          <p:nvPr/>
        </p:nvSpPr>
        <p:spPr>
          <a:xfrm>
            <a:off x="8042400" y="4722480"/>
            <a:ext cx="15264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Box 42"/>
          <p:cNvSpPr/>
          <p:nvPr/>
        </p:nvSpPr>
        <p:spPr>
          <a:xfrm>
            <a:off x="8655120" y="4538520"/>
            <a:ext cx="383760" cy="3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4" name="Rectangle 4"/>
          <p:cNvSpPr/>
          <p:nvPr/>
        </p:nvSpPr>
        <p:spPr>
          <a:xfrm>
            <a:off x="7391520" y="3505320"/>
            <a:ext cx="1676160" cy="30456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tasktracker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5" name="Rectangle 4"/>
          <p:cNvSpPr/>
          <p:nvPr/>
        </p:nvSpPr>
        <p:spPr>
          <a:xfrm>
            <a:off x="7238880" y="4952880"/>
            <a:ext cx="1980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slave node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6" name="Rectangle 4"/>
          <p:cNvSpPr/>
          <p:nvPr/>
        </p:nvSpPr>
        <p:spPr>
          <a:xfrm>
            <a:off x="4114800" y="1981080"/>
            <a:ext cx="1980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namenode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7" name="Rectangle 35"/>
          <p:cNvSpPr/>
          <p:nvPr/>
        </p:nvSpPr>
        <p:spPr>
          <a:xfrm>
            <a:off x="4114800" y="2286000"/>
            <a:ext cx="1980720" cy="6091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Rectangle 4"/>
          <p:cNvSpPr/>
          <p:nvPr/>
        </p:nvSpPr>
        <p:spPr>
          <a:xfrm>
            <a:off x="4267080" y="2438280"/>
            <a:ext cx="1676160" cy="30456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namenode daemon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9" name="Rectangle 4"/>
          <p:cNvSpPr/>
          <p:nvPr/>
        </p:nvSpPr>
        <p:spPr>
          <a:xfrm>
            <a:off x="6248520" y="1981080"/>
            <a:ext cx="1980720" cy="30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job submission node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0" name="Rectangle 4"/>
          <p:cNvSpPr/>
          <p:nvPr/>
        </p:nvSpPr>
        <p:spPr>
          <a:xfrm>
            <a:off x="6400800" y="2438280"/>
            <a:ext cx="1676160" cy="304560"/>
          </a:xfrm>
          <a:prstGeom prst="rect">
            <a:avLst/>
          </a:prstGeom>
          <a:solidFill>
            <a:srgbClr val="0989b1"/>
          </a:solidFill>
          <a:ln>
            <a:solidFill>
              <a:srgbClr val="06658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jobtracker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9680" y="20520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Namenode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38080" y="1207440"/>
            <a:ext cx="10515240" cy="496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Maintains the filesystem tree and the metadata for all the files and directories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This information is stored on the local disk in two files: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the namespace image and the edit log.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Knows the datanodes on which all the blocks for a given file are located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But, it does not store block locations persistently,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this information is reconstructed from datanodes when the system starts.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Application>LibreOffice/7.3.7.2$Linux_X86_64 LibreOffice_project/30$Build-2</Application>
  <AppVersion>15.0000</AppVersion>
  <Words>607</Words>
  <Paragraphs>171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2020-05-13T23:12:08Z</dcterms:created>
  <dc:creator>jiaul paik</dc:creator>
  <dc:description/>
  <dc:language>en-IN</dc:language>
  <cp:lastModifiedBy/>
  <dcterms:modified xsi:type="dcterms:W3CDTF">2024-02-18T17:46:42Z</dcterms:modified>
  <cp:revision>578</cp:revision>
  <dc:subject/>
  <dc:title>Big Data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