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7DABD20-6DB2-4EB0-AB19-DDE6BB4ECD0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CA79FB5-AE6B-483C-8F8C-5897D2D9E0E7}" type="slidenum">
              <a:rPr b="0" lang="en-GB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73" name="Text Box 1"/>
          <p:cNvSpPr/>
          <p:nvPr/>
        </p:nvSpPr>
        <p:spPr>
          <a:xfrm>
            <a:off x="1219320" y="720720"/>
            <a:ext cx="4876560" cy="3598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7840" cy="4319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A235A2-8D53-4566-B6CB-AC67D94D54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C5B35F-D134-4C10-A2ED-BD70647A90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B20364-1973-4E2E-8769-B3E487AB05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EA2CA-8F4C-42D2-B6AC-0D4C55AC7D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BC1C1D-C489-4605-9830-CDD0B38E77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1BFE47-EEB8-4226-8415-EC84CD288D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C01B64-3398-48AD-909E-B2485793C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01A431-1DD9-4399-9AD9-C4F23E78F3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31661B-C330-4D9D-A5D2-9C112A7EED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C69CE4-33F0-4AEC-85A2-1768EA0EBF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6397AC-864A-4C6F-AC79-DC078C7A5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42019-F988-49E9-95F2-FFF0A6E1E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B10C8B-549D-4A72-8CD8-A07C05090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985DDC-23D5-4797-AD00-906ED3D75F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4692E4-BFDB-43E5-8E29-CEE5E5330E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2D12FD-9633-41FA-85B8-AC589CD3B0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4EA529-1E39-471E-88AE-E31D1B4D42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AF7118-97B6-43F1-83F1-5E0CEFC50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3A3921-9580-456D-9CCD-0B705D1373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866E6E-411B-4BAF-B5F9-4783231638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E63369-239B-49A4-99E3-7C25BD968C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03ADAB-1F2A-4CA9-B839-AAC20006A6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A124C7-470A-4AB3-9729-A7C0638936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7C57DB-6714-4BA9-BAF5-B56F9D53E2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94FCA0-E50D-4E0B-91CD-A911A8933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D43FF6-46D2-4A9B-BEE1-8E037B7CB8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CA11B3-943D-4C5C-BFDB-6D8B3B2F9C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ECA2BF-BE8E-457B-9F21-5E7433A15D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8328D4-48A2-44A1-80E4-AAE64C45B8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3FF24A-F73C-4918-8F37-AC061F435E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8D96F0-D5ED-42B3-A396-9C8E93AAA4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B9A813-CB9C-4DF3-A05E-8B370A9726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3F9117-DF70-4C09-A23C-004B23B9EB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37BFC1-EEC4-40CE-8201-68EB12E2B5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C20316-45FF-4A71-AE40-78F919C6B4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756E73-1D64-44C8-A11C-D6D71C6504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FCC952-F773-4BDA-A27E-09A6A65BA4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B00711-37B3-4541-A55D-AC9CBA8E4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179D58-CE34-40AA-8334-08645B3090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C43ED2-2048-43B6-A403-AA8B3943E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E848BB-F600-43E8-9C40-C7F2BEF00F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DB7EE6-0955-4EA9-86F8-7AB9D4EC2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9C262A-CB0F-4785-9B75-CCA5BA5BA9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CDA40-75FB-4580-83F4-21BD581C4D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DA048-067F-4716-B235-8C15B5E4D1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C6FE3-A321-4835-B784-296AA94E99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937296-E030-4EE0-A35D-91122026A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8C8F08-2081-436B-94EF-78FA49E99B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A0AC56-4847-4A30-86E2-32FEDFCEB8EC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34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Click to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edit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Master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title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200" spc="-1" strike="noStrike">
                <a:solidFill>
                  <a:srgbClr val="1c1911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1c1911"/>
                </a:solidFill>
                <a:latin typeface="Century Schoolbook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1DE9C6-72AC-49D3-9105-47C78CF3A655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94384-1239-48DA-B461-47591D58B85D}" type="slidenum">
              <a:rPr b="0" lang="en-IN" sz="12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entury Schoolbook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entury Schoolbook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entury Schoolbook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entury Schoolbook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A921AA-8E47-4F7B-A8DA-DA82E9DCE3E6}" type="slidenum">
              <a:rPr b="0" lang="en-IN" sz="12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95880" y="1122480"/>
            <a:ext cx="9971640" cy="140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Big Data Processing</a:t>
            </a:r>
            <a:endParaRPr b="0" lang="en-US" sz="4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1311480" y="350028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Jiaul Paik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Lecture 5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What is a thread?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82448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Century Schoolbook"/>
              </a:rPr>
              <a:t>A </a:t>
            </a:r>
            <a:r>
              <a:rPr b="0" i="1" lang="en-US" sz="2800" spc="-1" strike="noStrike">
                <a:solidFill>
                  <a:srgbClr val="0070c0"/>
                </a:solidFill>
                <a:latin typeface="Century Schoolbook"/>
              </a:rPr>
              <a:t>thread</a:t>
            </a:r>
            <a:r>
              <a:rPr b="0" lang="en-US" sz="2800" spc="-1" strike="noStrike">
                <a:solidFill>
                  <a:srgbClr val="0070c0"/>
                </a:solidFill>
                <a:latin typeface="Century Schoolbook"/>
              </a:rPr>
              <a:t> is a single sequential flow of control within a program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 thread can’t run on its own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It must run within a program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09" name="Picture 7" descr=""/>
          <p:cNvPicPr/>
          <p:nvPr/>
        </p:nvPicPr>
        <p:blipFill>
          <a:blip r:embed="rId1"/>
          <a:stretch/>
        </p:blipFill>
        <p:spPr>
          <a:xfrm>
            <a:off x="4091760" y="3295080"/>
            <a:ext cx="2893680" cy="218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What is multithreading?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Century Schoolbook"/>
              </a:rPr>
              <a:t>Multiple threads running at the same time and performing different tasks in a single program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/>
        </p:blipFill>
        <p:spPr>
          <a:xfrm>
            <a:off x="3740040" y="3204360"/>
            <a:ext cx="3978000" cy="25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Why Multithreading?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Better, more abstract, more modular way of solving a problem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Separate computation from I/O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Take advantage of multiprocessors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5" name="Rectangle 25"/>
          <p:cNvSpPr/>
          <p:nvPr/>
        </p:nvSpPr>
        <p:spPr>
          <a:xfrm>
            <a:off x="1523880" y="-184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4926960" y="3505680"/>
            <a:ext cx="5131080" cy="29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Multiprocessors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8" name="Rectangle 24"/>
          <p:cNvSpPr/>
          <p:nvPr/>
        </p:nvSpPr>
        <p:spPr>
          <a:xfrm>
            <a:off x="1523880" y="-184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9" name="Group 1"/>
          <p:cNvGrpSpPr/>
          <p:nvPr/>
        </p:nvGrpSpPr>
        <p:grpSpPr>
          <a:xfrm>
            <a:off x="2386800" y="1501920"/>
            <a:ext cx="6359400" cy="3257640"/>
            <a:chOff x="2386800" y="1501920"/>
            <a:chExt cx="6359400" cy="3257640"/>
          </a:xfrm>
        </p:grpSpPr>
        <p:sp>
          <p:nvSpPr>
            <p:cNvPr id="220" name="AutoShape 23"/>
            <p:cNvSpPr/>
            <p:nvPr/>
          </p:nvSpPr>
          <p:spPr>
            <a:xfrm>
              <a:off x="2387160" y="1501920"/>
              <a:ext cx="6359040" cy="325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Rectangle 22"/>
            <p:cNvSpPr/>
            <p:nvPr/>
          </p:nvSpPr>
          <p:spPr>
            <a:xfrm>
              <a:off x="3807720" y="1501920"/>
              <a:ext cx="1905480" cy="81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Text Box 21"/>
            <p:cNvSpPr/>
            <p:nvPr/>
          </p:nvSpPr>
          <p:spPr>
            <a:xfrm>
              <a:off x="4087080" y="1793520"/>
              <a:ext cx="1433160" cy="270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Shared Memory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3" name="Oval 20"/>
            <p:cNvSpPr/>
            <p:nvPr/>
          </p:nvSpPr>
          <p:spPr>
            <a:xfrm>
              <a:off x="2635200" y="3938400"/>
              <a:ext cx="811440" cy="81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Text Box 19"/>
            <p:cNvSpPr/>
            <p:nvPr/>
          </p:nvSpPr>
          <p:spPr>
            <a:xfrm>
              <a:off x="2778840" y="4207320"/>
              <a:ext cx="585000" cy="27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CPU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5" name="Oval 18"/>
            <p:cNvSpPr/>
            <p:nvPr/>
          </p:nvSpPr>
          <p:spPr>
            <a:xfrm>
              <a:off x="3604680" y="3938400"/>
              <a:ext cx="811440" cy="81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Text Box 17"/>
            <p:cNvSpPr/>
            <p:nvPr/>
          </p:nvSpPr>
          <p:spPr>
            <a:xfrm>
              <a:off x="3749040" y="4207320"/>
              <a:ext cx="584280" cy="27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CPU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7" name="Oval 16"/>
            <p:cNvSpPr/>
            <p:nvPr/>
          </p:nvSpPr>
          <p:spPr>
            <a:xfrm>
              <a:off x="4912560" y="3938400"/>
              <a:ext cx="811440" cy="81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Text Box 15"/>
            <p:cNvSpPr/>
            <p:nvPr/>
          </p:nvSpPr>
          <p:spPr>
            <a:xfrm>
              <a:off x="5056560" y="4207320"/>
              <a:ext cx="585000" cy="27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CPU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9" name="Oval 14"/>
            <p:cNvSpPr/>
            <p:nvPr/>
          </p:nvSpPr>
          <p:spPr>
            <a:xfrm>
              <a:off x="5882760" y="3938400"/>
              <a:ext cx="811440" cy="81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Text Box 13"/>
            <p:cNvSpPr/>
            <p:nvPr/>
          </p:nvSpPr>
          <p:spPr>
            <a:xfrm>
              <a:off x="6026040" y="4207320"/>
              <a:ext cx="585000" cy="27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CPU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31" name="Text Box 12"/>
            <p:cNvSpPr/>
            <p:nvPr/>
          </p:nvSpPr>
          <p:spPr>
            <a:xfrm>
              <a:off x="4425480" y="4150080"/>
              <a:ext cx="469080" cy="27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. . . .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32" name="Rectangle 11"/>
            <p:cNvSpPr/>
            <p:nvPr/>
          </p:nvSpPr>
          <p:spPr>
            <a:xfrm>
              <a:off x="7134120" y="3948120"/>
              <a:ext cx="1165320" cy="81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Text Box 10"/>
            <p:cNvSpPr/>
            <p:nvPr/>
          </p:nvSpPr>
          <p:spPr>
            <a:xfrm>
              <a:off x="7167960" y="4207320"/>
              <a:ext cx="1165320" cy="270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Input/output 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34" name="Line 9"/>
            <p:cNvSpPr/>
            <p:nvPr/>
          </p:nvSpPr>
          <p:spPr>
            <a:xfrm flipV="1">
              <a:off x="2386800" y="3115080"/>
              <a:ext cx="6359400" cy="111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8"/>
            <p:cNvSpPr/>
            <p:nvPr/>
          </p:nvSpPr>
          <p:spPr>
            <a:xfrm>
              <a:off x="3029400" y="3126240"/>
              <a:ext cx="360" cy="81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7"/>
            <p:cNvSpPr/>
            <p:nvPr/>
          </p:nvSpPr>
          <p:spPr>
            <a:xfrm>
              <a:off x="3988080" y="3115080"/>
              <a:ext cx="360" cy="81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Line 6"/>
            <p:cNvSpPr/>
            <p:nvPr/>
          </p:nvSpPr>
          <p:spPr>
            <a:xfrm>
              <a:off x="4732200" y="2313720"/>
              <a:ext cx="360" cy="801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5"/>
            <p:cNvSpPr/>
            <p:nvPr/>
          </p:nvSpPr>
          <p:spPr>
            <a:xfrm>
              <a:off x="5307480" y="3115080"/>
              <a:ext cx="360" cy="81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4"/>
            <p:cNvSpPr/>
            <p:nvPr/>
          </p:nvSpPr>
          <p:spPr>
            <a:xfrm>
              <a:off x="6265440" y="3126240"/>
              <a:ext cx="360" cy="81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Line 3"/>
            <p:cNvSpPr/>
            <p:nvPr/>
          </p:nvSpPr>
          <p:spPr>
            <a:xfrm>
              <a:off x="7697520" y="3115080"/>
              <a:ext cx="360" cy="833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Text Box 2"/>
            <p:cNvSpPr/>
            <p:nvPr/>
          </p:nvSpPr>
          <p:spPr>
            <a:xfrm>
              <a:off x="5800680" y="2729520"/>
              <a:ext cx="1107000" cy="270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52920" rIns="52920" tIns="26280" bIns="2628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Shared bus  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242" name="TextBox 27"/>
          <p:cNvSpPr/>
          <p:nvPr/>
        </p:nvSpPr>
        <p:spPr>
          <a:xfrm>
            <a:off x="2387160" y="5444280"/>
            <a:ext cx="7342920" cy="8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Threads of same process have identical views of memory hierarchy despite being on different physical processors.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Programming support for threads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Threads as a programming abstraction. 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Major operations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dynamically create threads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communicate among threads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synchronize activities of threads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terminate threads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Thread creation and termination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entury Schoolbook"/>
              </a:rPr>
              <a:t>A thread executes some portion of a program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entury Schoolbook"/>
              </a:rPr>
              <a:t>Just like a program, it has an entry point where it begins execution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entury Schoolbook"/>
              </a:rPr>
              <a:t>The entry point is defined as the address of some function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7"/>
          <p:cNvSpPr/>
          <p:nvPr/>
        </p:nvSpPr>
        <p:spPr>
          <a:xfrm>
            <a:off x="2304720" y="4159440"/>
            <a:ext cx="2397240" cy="30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8"/>
          <p:cNvSpPr/>
          <p:nvPr/>
        </p:nvSpPr>
        <p:spPr>
          <a:xfrm>
            <a:off x="6081120" y="4161240"/>
            <a:ext cx="2397240" cy="30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Thread creation and termination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981080" y="1600200"/>
            <a:ext cx="8229240" cy="8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tid_t thread_create (top-level procedure, args);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51" name="Object 2" descr=""/>
          <p:cNvPicPr/>
          <p:nvPr/>
        </p:nvPicPr>
        <p:blipFill>
          <a:blip r:embed="rId1"/>
          <a:srcRect l="-1437" t="-7044" r="-2559" b="-1569"/>
          <a:stretch/>
        </p:blipFill>
        <p:spPr>
          <a:xfrm>
            <a:off x="1981080" y="2754360"/>
            <a:ext cx="8007840" cy="1705680"/>
          </a:xfrm>
          <a:prstGeom prst="rect">
            <a:avLst/>
          </a:prstGeom>
          <a:ln w="9525">
            <a:noFill/>
          </a:ln>
        </p:spPr>
      </p:pic>
      <p:sp>
        <p:nvSpPr>
          <p:cNvPr id="252" name="Straight Connector 6"/>
          <p:cNvSpPr/>
          <p:nvPr/>
        </p:nvSpPr>
        <p:spPr>
          <a:xfrm flipV="1">
            <a:off x="5191920" y="2442600"/>
            <a:ext cx="1440" cy="3825000"/>
          </a:xfrm>
          <a:prstGeom prst="line">
            <a:avLst/>
          </a:prstGeom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48280" y="2318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Processes are Protected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4" name="TextBox 3"/>
          <p:cNvSpPr/>
          <p:nvPr/>
        </p:nvSpPr>
        <p:spPr>
          <a:xfrm>
            <a:off x="3497760" y="1417680"/>
            <a:ext cx="2307960" cy="169200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5" name="TextBox 4"/>
          <p:cNvSpPr/>
          <p:nvPr/>
        </p:nvSpPr>
        <p:spPr>
          <a:xfrm>
            <a:off x="2244960" y="3802680"/>
            <a:ext cx="2116440" cy="138240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TextBox 5"/>
          <p:cNvSpPr/>
          <p:nvPr/>
        </p:nvSpPr>
        <p:spPr>
          <a:xfrm>
            <a:off x="4362120" y="4822920"/>
            <a:ext cx="1728000" cy="158868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7" name="TextBox 6"/>
          <p:cNvSpPr/>
          <p:nvPr/>
        </p:nvSpPr>
        <p:spPr>
          <a:xfrm>
            <a:off x="6090480" y="3587760"/>
            <a:ext cx="2737440" cy="159696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TextBox 7"/>
          <p:cNvSpPr/>
          <p:nvPr/>
        </p:nvSpPr>
        <p:spPr>
          <a:xfrm>
            <a:off x="7963920" y="1594800"/>
            <a:ext cx="2246760" cy="199296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Multiple Threads Can Exist in a Single Process Space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0" name="TextBox 3"/>
          <p:cNvSpPr/>
          <p:nvPr/>
        </p:nvSpPr>
        <p:spPr>
          <a:xfrm>
            <a:off x="3497760" y="1417680"/>
            <a:ext cx="2307960" cy="169200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TextBox 4"/>
          <p:cNvSpPr/>
          <p:nvPr/>
        </p:nvSpPr>
        <p:spPr>
          <a:xfrm>
            <a:off x="2244960" y="3802680"/>
            <a:ext cx="2116440" cy="138240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TextBox 5"/>
          <p:cNvSpPr/>
          <p:nvPr/>
        </p:nvSpPr>
        <p:spPr>
          <a:xfrm>
            <a:off x="4362120" y="4822920"/>
            <a:ext cx="1728000" cy="158868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TextBox 6"/>
          <p:cNvSpPr/>
          <p:nvPr/>
        </p:nvSpPr>
        <p:spPr>
          <a:xfrm>
            <a:off x="6090480" y="3587760"/>
            <a:ext cx="2737440" cy="159696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TextBox 7"/>
          <p:cNvSpPr/>
          <p:nvPr/>
        </p:nvSpPr>
        <p:spPr>
          <a:xfrm>
            <a:off x="7949520" y="1555560"/>
            <a:ext cx="2246760" cy="1992960"/>
          </a:xfrm>
          <a:prstGeom prst="rect">
            <a:avLst/>
          </a:pr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TextBox 8"/>
          <p:cNvSpPr/>
          <p:nvPr/>
        </p:nvSpPr>
        <p:spPr>
          <a:xfrm>
            <a:off x="3717720" y="159480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TextBox 9"/>
          <p:cNvSpPr/>
          <p:nvPr/>
        </p:nvSpPr>
        <p:spPr>
          <a:xfrm>
            <a:off x="4866120" y="174708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TextBox 10"/>
          <p:cNvSpPr/>
          <p:nvPr/>
        </p:nvSpPr>
        <p:spPr>
          <a:xfrm>
            <a:off x="3600360" y="257472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TextBox 11"/>
          <p:cNvSpPr/>
          <p:nvPr/>
        </p:nvSpPr>
        <p:spPr>
          <a:xfrm>
            <a:off x="4866120" y="257472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TextBox 12"/>
          <p:cNvSpPr/>
          <p:nvPr/>
        </p:nvSpPr>
        <p:spPr>
          <a:xfrm>
            <a:off x="8144640" y="189936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TextBox 13"/>
          <p:cNvSpPr/>
          <p:nvPr/>
        </p:nvSpPr>
        <p:spPr>
          <a:xfrm>
            <a:off x="9293040" y="205200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1" name="TextBox 14"/>
          <p:cNvSpPr/>
          <p:nvPr/>
        </p:nvSpPr>
        <p:spPr>
          <a:xfrm>
            <a:off x="8027640" y="287928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TextBox 15"/>
          <p:cNvSpPr/>
          <p:nvPr/>
        </p:nvSpPr>
        <p:spPr>
          <a:xfrm>
            <a:off x="9190800" y="287928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3" name="TextBox 16"/>
          <p:cNvSpPr/>
          <p:nvPr/>
        </p:nvSpPr>
        <p:spPr>
          <a:xfrm>
            <a:off x="4561200" y="506268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TextBox 17"/>
          <p:cNvSpPr/>
          <p:nvPr/>
        </p:nvSpPr>
        <p:spPr>
          <a:xfrm>
            <a:off x="7605720" y="380268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TextBox 18"/>
          <p:cNvSpPr/>
          <p:nvPr/>
        </p:nvSpPr>
        <p:spPr>
          <a:xfrm>
            <a:off x="6339960" y="462996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TextBox 19"/>
          <p:cNvSpPr/>
          <p:nvPr/>
        </p:nvSpPr>
        <p:spPr>
          <a:xfrm>
            <a:off x="7605720" y="4629960"/>
            <a:ext cx="9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Thread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Thread creation and termination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838080" y="1367280"/>
            <a:ext cx="10675800" cy="480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Thread automatically terminates when it exits the top-level function it was created from 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We can explicitly terminate a thread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	</a:t>
            </a: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        </a:t>
            </a:r>
            <a:r>
              <a:rPr b="1" lang="en-US" sz="2800" spc="-1" strike="noStrike">
                <a:solidFill>
                  <a:srgbClr val="00b050"/>
                </a:solidFill>
                <a:latin typeface="Courier New"/>
              </a:rPr>
              <a:t>thread_terminate (tid);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Courier New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tid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is the system-supplied identifier of the thread we wish to terminate.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27159"/>
                </a:solidFill>
                <a:latin typeface="Century Schoolbook"/>
              </a:rPr>
              <a:t>Difficulties with Traditional Cluster Computing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7078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Node failures   =&gt; data loss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Data communications between nodes through network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Programming difficulties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Concurrency control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Debugging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Load balancing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Communication among threads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Threads share the same address space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sharing memory is simple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Appropriately qualified static variables can be visible to multiple threads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Data race and Non-determinism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577880" y="1404720"/>
            <a:ext cx="9035640" cy="168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Data Race: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 condition in which multiple concurrent threads are simultaneously trying to access a shared variable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and at least one threads trying to modify the shared variable.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3" name="Rectangle 1"/>
          <p:cNvSpPr/>
          <p:nvPr/>
        </p:nvSpPr>
        <p:spPr>
          <a:xfrm>
            <a:off x="2619000" y="4289400"/>
            <a:ext cx="6768360" cy="219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int flag = 0;  /* shared variable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      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initialized to zero */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Courier New"/>
                <a:ea typeface="Times New Roman"/>
              </a:rPr>
              <a:t>Thread 1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   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Courier New"/>
                <a:ea typeface="Times New Roman"/>
              </a:rPr>
              <a:t>Thread 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while (flag == 0) {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/* do nothing */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}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if (flag == 0) flag = 1;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28600"/>
                <a:tab algn="l" pos="129528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Data race and Non-determinism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981080" y="1600200"/>
            <a:ext cx="8229240" cy="246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     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int count = 0; /* shared variable initialized to zero */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 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 u="sng">
                <a:solidFill>
                  <a:srgbClr val="0070c0"/>
                </a:solidFill>
                <a:uFillTx/>
                <a:latin typeface="Courier New"/>
              </a:rPr>
              <a:t>Thread 1 (T1)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 u="sng">
                <a:solidFill>
                  <a:srgbClr val="0070c0"/>
                </a:solidFill>
                <a:uFillTx/>
                <a:latin typeface="Courier New"/>
              </a:rPr>
              <a:t>Thread 2 (T2)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 u="sng">
                <a:solidFill>
                  <a:srgbClr val="0070c0"/>
                </a:solidFill>
                <a:uFillTx/>
                <a:latin typeface="Courier New"/>
              </a:rPr>
              <a:t>Thread 3 (T3)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 u="sng">
                <a:solidFill>
                  <a:srgbClr val="0070c0"/>
                </a:solidFill>
                <a:uFillTx/>
                <a:latin typeface="Courier New"/>
              </a:rPr>
              <a:t>Thread 4 (T4)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    .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    .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count++;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count++;    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count++;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printf(count)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70c0"/>
                </a:solidFill>
                <a:latin typeface="Courier New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Data race and Non-determinism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87" name="Object 1" descr=""/>
          <p:cNvPicPr/>
          <p:nvPr/>
        </p:nvPicPr>
        <p:blipFill>
          <a:blip r:embed="rId1"/>
          <a:srcRect l="0" t="-534" r="-1673" b="-1602"/>
          <a:stretch/>
        </p:blipFill>
        <p:spPr>
          <a:xfrm>
            <a:off x="2775960" y="1401480"/>
            <a:ext cx="5954400" cy="3511080"/>
          </a:xfrm>
          <a:prstGeom prst="rect">
            <a:avLst/>
          </a:prstGeom>
          <a:ln w="9525">
            <a:noFill/>
          </a:ln>
        </p:spPr>
      </p:pic>
      <p:sp>
        <p:nvSpPr>
          <p:cNvPr id="288" name="TextBox 4"/>
          <p:cNvSpPr/>
          <p:nvPr/>
        </p:nvSpPr>
        <p:spPr>
          <a:xfrm>
            <a:off x="3341160" y="5426640"/>
            <a:ext cx="4547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Output depends on the order of execution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Century Schoolbook"/>
              </a:rPr>
              <a:t>Non-deterministic!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Data race and Non-determinism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Sequential Programming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Program Order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Deterministic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Parallel Programming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Within a thread execution is program order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Order of execution of threads determined by a thread scheduler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Non-deterministic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Results may vary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Synchronization among threads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Critical Sections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Sections of code in different threads (or processes) which access the same shared variable(s)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Need to avoid any two critical sections from being active simultaneously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Mutual Exclusion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one is in a critical section it must exclude the other and vice versa.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Variables used for this purpose are called </a:t>
            </a:r>
            <a:r>
              <a:rPr b="1" lang="en-US" sz="2800" spc="-1" strike="noStrike">
                <a:solidFill>
                  <a:srgbClr val="c00000"/>
                </a:solidFill>
                <a:latin typeface="Century Schoolbook"/>
              </a:rPr>
              <a:t>mutex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92680" y="206280"/>
            <a:ext cx="10515240" cy="565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70c0"/>
                </a:solidFill>
                <a:latin typeface="Century Schoolbook"/>
              </a:rPr>
              <a:t>Synchronization among threads by locking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2864520" y="2180520"/>
            <a:ext cx="5989320" cy="26766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while(MUTEX == LOCKED)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   </a:t>
            </a: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do nothing;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operations involving shared variables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 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MUTEX = LOCKED;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55f51"/>
                </a:solidFill>
                <a:latin typeface="Century Schoolbook"/>
              </a:rPr>
              <a:t>MUTEX = UNLOCKED;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95" name="Elbow Connector 11"/>
          <p:cNvSpPr/>
          <p:nvPr/>
        </p:nvSpPr>
        <p:spPr>
          <a:xfrm flipH="1" rot="5400000">
            <a:off x="4520520" y="3519360"/>
            <a:ext cx="2676600" cy="12240"/>
          </a:xfrm>
          <a:prstGeom prst="bentConnector5">
            <a:avLst>
              <a:gd name="adj1" fmla="val -8539"/>
              <a:gd name="adj2" fmla="val 25381063"/>
              <a:gd name="adj3" fmla="val 108539"/>
            </a:avLst>
          </a:prstGeom>
          <a:noFill/>
          <a:ln w="5715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Shape 21"/>
          <p:cNvSpPr/>
          <p:nvPr/>
        </p:nvSpPr>
        <p:spPr>
          <a:xfrm flipH="1" rot="5400000">
            <a:off x="7621560" y="4093560"/>
            <a:ext cx="2676600" cy="1080"/>
          </a:xfrm>
          <a:prstGeom prst="bentConnector5">
            <a:avLst>
              <a:gd name="adj1" fmla="val -8539"/>
              <a:gd name="adj2" fmla="val -142742929"/>
              <a:gd name="adj3" fmla="val 114787"/>
            </a:avLst>
          </a:prstGeom>
          <a:noFill/>
          <a:ln w="5715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Synchronization among threads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8" name="Rectangle 27"/>
          <p:cNvSpPr/>
          <p:nvPr/>
        </p:nvSpPr>
        <p:spPr>
          <a:xfrm>
            <a:off x="1523880" y="-184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9" name="Group 1"/>
          <p:cNvGrpSpPr/>
          <p:nvPr/>
        </p:nvGrpSpPr>
        <p:grpSpPr>
          <a:xfrm>
            <a:off x="2153160" y="1675800"/>
            <a:ext cx="7915680" cy="3185640"/>
            <a:chOff x="2153160" y="1675800"/>
            <a:chExt cx="7915680" cy="3185640"/>
          </a:xfrm>
        </p:grpSpPr>
        <p:sp>
          <p:nvSpPr>
            <p:cNvPr id="300" name="AutoShape 26"/>
            <p:cNvSpPr/>
            <p:nvPr/>
          </p:nvSpPr>
          <p:spPr>
            <a:xfrm>
              <a:off x="2153160" y="1675800"/>
              <a:ext cx="7915320" cy="318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1" name="Group 22"/>
            <p:cNvGrpSpPr/>
            <p:nvPr/>
          </p:nvGrpSpPr>
          <p:grpSpPr>
            <a:xfrm>
              <a:off x="2538000" y="2215440"/>
              <a:ext cx="1648800" cy="2646000"/>
              <a:chOff x="2538000" y="2215440"/>
              <a:chExt cx="1648800" cy="2646000"/>
            </a:xfrm>
          </p:grpSpPr>
          <p:sp>
            <p:nvSpPr>
              <p:cNvPr id="302" name="Freeform 25"/>
              <p:cNvSpPr/>
              <p:nvPr/>
            </p:nvSpPr>
            <p:spPr>
              <a:xfrm>
                <a:off x="3207240" y="221544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Text Box 24"/>
              <p:cNvSpPr/>
              <p:nvPr/>
            </p:nvSpPr>
            <p:spPr>
              <a:xfrm>
                <a:off x="2538000" y="3388680"/>
                <a:ext cx="164880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04" name="Freeform 23"/>
              <p:cNvSpPr/>
              <p:nvPr/>
            </p:nvSpPr>
            <p:spPr>
              <a:xfrm>
                <a:off x="3207240" y="375984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5" name="Group 18"/>
            <p:cNvGrpSpPr/>
            <p:nvPr/>
          </p:nvGrpSpPr>
          <p:grpSpPr>
            <a:xfrm>
              <a:off x="4398840" y="2215440"/>
              <a:ext cx="1647720" cy="2646000"/>
              <a:chOff x="4398840" y="2215440"/>
              <a:chExt cx="1647720" cy="2646000"/>
            </a:xfrm>
          </p:grpSpPr>
          <p:sp>
            <p:nvSpPr>
              <p:cNvPr id="306" name="Freeform 21"/>
              <p:cNvSpPr/>
              <p:nvPr/>
            </p:nvSpPr>
            <p:spPr>
              <a:xfrm>
                <a:off x="5067360" y="221544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Text Box 20"/>
              <p:cNvSpPr/>
              <p:nvPr/>
            </p:nvSpPr>
            <p:spPr>
              <a:xfrm>
                <a:off x="4398840" y="3388680"/>
                <a:ext cx="164772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08" name="Freeform 19"/>
              <p:cNvSpPr/>
              <p:nvPr/>
            </p:nvSpPr>
            <p:spPr>
              <a:xfrm>
                <a:off x="5067360" y="375984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9" name="Group 14"/>
            <p:cNvGrpSpPr/>
            <p:nvPr/>
          </p:nvGrpSpPr>
          <p:grpSpPr>
            <a:xfrm>
              <a:off x="6333840" y="2215440"/>
              <a:ext cx="1649520" cy="2646000"/>
              <a:chOff x="6333840" y="2215440"/>
              <a:chExt cx="1649520" cy="2646000"/>
            </a:xfrm>
          </p:grpSpPr>
          <p:sp>
            <p:nvSpPr>
              <p:cNvPr id="310" name="Freeform 17"/>
              <p:cNvSpPr/>
              <p:nvPr/>
            </p:nvSpPr>
            <p:spPr>
              <a:xfrm>
                <a:off x="7003080" y="2215440"/>
                <a:ext cx="18540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Text Box 16"/>
              <p:cNvSpPr/>
              <p:nvPr/>
            </p:nvSpPr>
            <p:spPr>
              <a:xfrm>
                <a:off x="6333840" y="3388680"/>
                <a:ext cx="164952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12" name="Freeform 15"/>
              <p:cNvSpPr/>
              <p:nvPr/>
            </p:nvSpPr>
            <p:spPr>
              <a:xfrm>
                <a:off x="7003080" y="3759840"/>
                <a:ext cx="18540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3" name="Group 10"/>
            <p:cNvGrpSpPr/>
            <p:nvPr/>
          </p:nvGrpSpPr>
          <p:grpSpPr>
            <a:xfrm>
              <a:off x="8195400" y="2215440"/>
              <a:ext cx="1648800" cy="2646000"/>
              <a:chOff x="8195400" y="2215440"/>
              <a:chExt cx="1648800" cy="2646000"/>
            </a:xfrm>
          </p:grpSpPr>
          <p:sp>
            <p:nvSpPr>
              <p:cNvPr id="314" name="Freeform 13"/>
              <p:cNvSpPr/>
              <p:nvPr/>
            </p:nvSpPr>
            <p:spPr>
              <a:xfrm>
                <a:off x="8864640" y="221544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Text Box 12"/>
              <p:cNvSpPr/>
              <p:nvPr/>
            </p:nvSpPr>
            <p:spPr>
              <a:xfrm>
                <a:off x="8195400" y="3388680"/>
                <a:ext cx="164880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16" name="Freeform 11"/>
              <p:cNvSpPr/>
              <p:nvPr/>
            </p:nvSpPr>
            <p:spPr>
              <a:xfrm>
                <a:off x="8864640" y="375984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7" name="Line 9"/>
            <p:cNvSpPr/>
            <p:nvPr/>
          </p:nvSpPr>
          <p:spPr>
            <a:xfrm>
              <a:off x="2153160" y="3645720"/>
              <a:ext cx="3837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8"/>
            <p:cNvSpPr/>
            <p:nvPr/>
          </p:nvSpPr>
          <p:spPr>
            <a:xfrm>
              <a:off x="4750560" y="2720160"/>
              <a:ext cx="4032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7"/>
            <p:cNvSpPr/>
            <p:nvPr/>
          </p:nvSpPr>
          <p:spPr>
            <a:xfrm flipV="1">
              <a:off x="6820920" y="4350600"/>
              <a:ext cx="323640" cy="10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Line 6"/>
            <p:cNvSpPr/>
            <p:nvPr/>
          </p:nvSpPr>
          <p:spPr>
            <a:xfrm flipH="1">
              <a:off x="9786600" y="3388320"/>
              <a:ext cx="2822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Text Box 5"/>
            <p:cNvSpPr/>
            <p:nvPr/>
          </p:nvSpPr>
          <p:spPr>
            <a:xfrm>
              <a:off x="3097800" y="1687680"/>
              <a:ext cx="518040" cy="358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T1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22" name="Text Box 4"/>
            <p:cNvSpPr/>
            <p:nvPr/>
          </p:nvSpPr>
          <p:spPr>
            <a:xfrm>
              <a:off x="4886280" y="1675800"/>
              <a:ext cx="518040" cy="359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T2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23" name="Text Box 3"/>
            <p:cNvSpPr/>
            <p:nvPr/>
          </p:nvSpPr>
          <p:spPr>
            <a:xfrm>
              <a:off x="6797520" y="1687680"/>
              <a:ext cx="519120" cy="358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T3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24" name="Text Box 2"/>
            <p:cNvSpPr/>
            <p:nvPr/>
          </p:nvSpPr>
          <p:spPr>
            <a:xfrm>
              <a:off x="8584920" y="1675800"/>
              <a:ext cx="519120" cy="359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T4 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18200" y="18936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Synchronization among threads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45040" y="4752720"/>
            <a:ext cx="11388240" cy="140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entury Schoolbook"/>
              </a:rPr>
              <a:t>T1 is active and executing code inside its critical section. 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entury Schoolbook"/>
              </a:rPr>
              <a:t>T2 is active and executing code outside its critical section.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entury Schoolbook"/>
              </a:rPr>
              <a:t>T3 is active and executing code outside its critical section.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70c0"/>
                </a:solidFill>
                <a:latin typeface="Century Schoolbook"/>
              </a:rPr>
              <a:t>T4 is blocked and waiting to get into its critical section. (It will get in once the lock is released by T1).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7" name="Rectangle 27"/>
          <p:cNvSpPr/>
          <p:nvPr/>
        </p:nvSpPr>
        <p:spPr>
          <a:xfrm>
            <a:off x="1523880" y="-184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8" name="Group 1"/>
          <p:cNvGrpSpPr/>
          <p:nvPr/>
        </p:nvGrpSpPr>
        <p:grpSpPr>
          <a:xfrm>
            <a:off x="1783800" y="1195560"/>
            <a:ext cx="7915680" cy="3185640"/>
            <a:chOff x="1783800" y="1195560"/>
            <a:chExt cx="7915680" cy="3185640"/>
          </a:xfrm>
        </p:grpSpPr>
        <p:sp>
          <p:nvSpPr>
            <p:cNvPr id="329" name="AutoShape 26"/>
            <p:cNvSpPr/>
            <p:nvPr/>
          </p:nvSpPr>
          <p:spPr>
            <a:xfrm>
              <a:off x="1783800" y="1195560"/>
              <a:ext cx="7915320" cy="318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0" name="Group 22"/>
            <p:cNvGrpSpPr/>
            <p:nvPr/>
          </p:nvGrpSpPr>
          <p:grpSpPr>
            <a:xfrm>
              <a:off x="2168640" y="1735200"/>
              <a:ext cx="1648800" cy="2646000"/>
              <a:chOff x="2168640" y="1735200"/>
              <a:chExt cx="1648800" cy="2646000"/>
            </a:xfrm>
          </p:grpSpPr>
          <p:sp>
            <p:nvSpPr>
              <p:cNvPr id="331" name="Freeform 25"/>
              <p:cNvSpPr/>
              <p:nvPr/>
            </p:nvSpPr>
            <p:spPr>
              <a:xfrm>
                <a:off x="2837520" y="173520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Text Box 24"/>
              <p:cNvSpPr/>
              <p:nvPr/>
            </p:nvSpPr>
            <p:spPr>
              <a:xfrm>
                <a:off x="2168640" y="2908440"/>
                <a:ext cx="164880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33" name="Freeform 23"/>
              <p:cNvSpPr/>
              <p:nvPr/>
            </p:nvSpPr>
            <p:spPr>
              <a:xfrm>
                <a:off x="2837520" y="327960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4" name="Group 18"/>
            <p:cNvGrpSpPr/>
            <p:nvPr/>
          </p:nvGrpSpPr>
          <p:grpSpPr>
            <a:xfrm>
              <a:off x="4029480" y="1735200"/>
              <a:ext cx="1647720" cy="2646000"/>
              <a:chOff x="4029480" y="1735200"/>
              <a:chExt cx="1647720" cy="2646000"/>
            </a:xfrm>
          </p:grpSpPr>
          <p:sp>
            <p:nvSpPr>
              <p:cNvPr id="335" name="Freeform 21"/>
              <p:cNvSpPr/>
              <p:nvPr/>
            </p:nvSpPr>
            <p:spPr>
              <a:xfrm>
                <a:off x="4698000" y="173520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Text Box 20"/>
              <p:cNvSpPr/>
              <p:nvPr/>
            </p:nvSpPr>
            <p:spPr>
              <a:xfrm>
                <a:off x="4029480" y="2908440"/>
                <a:ext cx="164772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>
              <a:xfrm>
                <a:off x="4698000" y="327960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8" name="Group 14"/>
            <p:cNvGrpSpPr/>
            <p:nvPr/>
          </p:nvGrpSpPr>
          <p:grpSpPr>
            <a:xfrm>
              <a:off x="5964480" y="1735200"/>
              <a:ext cx="1649520" cy="2646000"/>
              <a:chOff x="5964480" y="1735200"/>
              <a:chExt cx="1649520" cy="2646000"/>
            </a:xfrm>
          </p:grpSpPr>
          <p:sp>
            <p:nvSpPr>
              <p:cNvPr id="339" name="Freeform 17"/>
              <p:cNvSpPr/>
              <p:nvPr/>
            </p:nvSpPr>
            <p:spPr>
              <a:xfrm>
                <a:off x="6633720" y="1735200"/>
                <a:ext cx="18540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Text Box 16"/>
              <p:cNvSpPr/>
              <p:nvPr/>
            </p:nvSpPr>
            <p:spPr>
              <a:xfrm>
                <a:off x="5964480" y="2908440"/>
                <a:ext cx="164952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41" name="Freeform 15"/>
              <p:cNvSpPr/>
              <p:nvPr/>
            </p:nvSpPr>
            <p:spPr>
              <a:xfrm>
                <a:off x="6633720" y="3279600"/>
                <a:ext cx="18540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2" name="Group 10"/>
            <p:cNvGrpSpPr/>
            <p:nvPr/>
          </p:nvGrpSpPr>
          <p:grpSpPr>
            <a:xfrm>
              <a:off x="7826040" y="1735200"/>
              <a:ext cx="1648800" cy="2646000"/>
              <a:chOff x="7826040" y="1735200"/>
              <a:chExt cx="1648800" cy="2646000"/>
            </a:xfrm>
          </p:grpSpPr>
          <p:sp>
            <p:nvSpPr>
              <p:cNvPr id="343" name="Freeform 13"/>
              <p:cNvSpPr/>
              <p:nvPr/>
            </p:nvSpPr>
            <p:spPr>
              <a:xfrm>
                <a:off x="8494920" y="173520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Text Box 12"/>
              <p:cNvSpPr/>
              <p:nvPr/>
            </p:nvSpPr>
            <p:spPr>
              <a:xfrm>
                <a:off x="7826040" y="2908440"/>
                <a:ext cx="1648800" cy="3708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74880" rIns="74880" tIns="37440" bIns="3744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Times New Roman"/>
                  </a:rPr>
                  <a:t>Critical section 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345" name="Freeform 11"/>
              <p:cNvSpPr/>
              <p:nvPr/>
            </p:nvSpPr>
            <p:spPr>
              <a:xfrm>
                <a:off x="8494920" y="3279600"/>
                <a:ext cx="185040" cy="1101600"/>
              </a:xfrm>
              <a:custGeom>
                <a:avLst/>
                <a:gdLst/>
                <a:ahLst/>
                <a:rect l="l" t="t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6" name="Line 9"/>
            <p:cNvSpPr/>
            <p:nvPr/>
          </p:nvSpPr>
          <p:spPr>
            <a:xfrm>
              <a:off x="1783800" y="3165480"/>
              <a:ext cx="3837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8"/>
            <p:cNvSpPr/>
            <p:nvPr/>
          </p:nvSpPr>
          <p:spPr>
            <a:xfrm>
              <a:off x="4381200" y="2239920"/>
              <a:ext cx="4028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7"/>
            <p:cNvSpPr/>
            <p:nvPr/>
          </p:nvSpPr>
          <p:spPr>
            <a:xfrm flipV="1">
              <a:off x="6451560" y="3870000"/>
              <a:ext cx="323640" cy="11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6"/>
            <p:cNvSpPr/>
            <p:nvPr/>
          </p:nvSpPr>
          <p:spPr>
            <a:xfrm flipH="1">
              <a:off x="9417240" y="2908080"/>
              <a:ext cx="2822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Text Box 5"/>
            <p:cNvSpPr/>
            <p:nvPr/>
          </p:nvSpPr>
          <p:spPr>
            <a:xfrm>
              <a:off x="2728440" y="1207440"/>
              <a:ext cx="518040" cy="358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T1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51" name="Text Box 4"/>
            <p:cNvSpPr/>
            <p:nvPr/>
          </p:nvSpPr>
          <p:spPr>
            <a:xfrm>
              <a:off x="4516920" y="1195560"/>
              <a:ext cx="518040" cy="359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T2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52" name="Text Box 3"/>
            <p:cNvSpPr/>
            <p:nvPr/>
          </p:nvSpPr>
          <p:spPr>
            <a:xfrm>
              <a:off x="6427800" y="1207440"/>
              <a:ext cx="519120" cy="358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T3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53" name="Text Box 2"/>
            <p:cNvSpPr/>
            <p:nvPr/>
          </p:nvSpPr>
          <p:spPr>
            <a:xfrm>
              <a:off x="8215560" y="1195560"/>
              <a:ext cx="519120" cy="3596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4880" rIns="74880" tIns="37440" bIns="3744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Times New Roman"/>
                </a:rPr>
                <a:t>T4 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63240" y="31500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27159"/>
                </a:solidFill>
                <a:latin typeface="Century Schoolbook"/>
              </a:rPr>
              <a:t>Multithreading programming libraries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In C (POSIX): </a:t>
            </a:r>
            <a:r>
              <a:rPr b="0" lang="en-IN" sz="2800" spc="-1" strike="noStrike">
                <a:solidFill>
                  <a:srgbClr val="0070c0"/>
                </a:solidFill>
                <a:latin typeface="Century Schoolbook"/>
              </a:rPr>
              <a:t>pthread library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In python: </a:t>
            </a:r>
            <a:r>
              <a:rPr b="0" lang="en-IN" sz="2800" spc="-1" strike="noStrike">
                <a:solidFill>
                  <a:srgbClr val="0070c0"/>
                </a:solidFill>
                <a:latin typeface="Century Schoolbook"/>
              </a:rPr>
              <a:t>threading module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23400" y="2235240"/>
            <a:ext cx="10344960" cy="1816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5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14b3b"/>
                </a:solidFill>
                <a:latin typeface="Century Schoolbook"/>
              </a:rPr>
              <a:t>ADDRESSING DIFFICULTIES</a:t>
            </a:r>
            <a:br>
              <a:rPr sz="4400"/>
            </a:br>
            <a:br>
              <a:rPr sz="4400"/>
            </a:br>
            <a:r>
              <a:rPr b="1" lang="en-US" sz="4400" spc="-1" strike="noStrike">
                <a:solidFill>
                  <a:srgbClr val="014b3b"/>
                </a:solidFill>
                <a:latin typeface="Century Schoolbook"/>
              </a:rPr>
              <a:t>MAP-REDUCE FRAMEWORK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287748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Python Examples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: Rounded Corners 13"/>
          <p:cNvSpPr/>
          <p:nvPr/>
        </p:nvSpPr>
        <p:spPr>
          <a:xfrm>
            <a:off x="754200" y="5415480"/>
            <a:ext cx="2840760" cy="123372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Rectangle: Rounded Corners 12"/>
          <p:cNvSpPr/>
          <p:nvPr/>
        </p:nvSpPr>
        <p:spPr>
          <a:xfrm>
            <a:off x="754200" y="4847040"/>
            <a:ext cx="3240360" cy="56772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ectangle: Rounded Corners 11"/>
          <p:cNvSpPr/>
          <p:nvPr/>
        </p:nvSpPr>
        <p:spPr>
          <a:xfrm>
            <a:off x="657000" y="3613320"/>
            <a:ext cx="7589880" cy="123372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ectangle: Rounded Corners 10"/>
          <p:cNvSpPr/>
          <p:nvPr/>
        </p:nvSpPr>
        <p:spPr>
          <a:xfrm>
            <a:off x="657000" y="2086200"/>
            <a:ext cx="6311520" cy="146448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Rectangle: Rounded Corners 9"/>
          <p:cNvSpPr/>
          <p:nvPr/>
        </p:nvSpPr>
        <p:spPr>
          <a:xfrm>
            <a:off x="657000" y="932040"/>
            <a:ext cx="4491720" cy="115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38840" y="204480"/>
            <a:ext cx="10515240" cy="54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Finding sum of numbers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3" name="Rectangle 7"/>
          <p:cNvSpPr/>
          <p:nvPr/>
        </p:nvSpPr>
        <p:spPr>
          <a:xfrm>
            <a:off x="754200" y="1021320"/>
            <a:ext cx="7679160" cy="53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def partSum(data, result, id, start, end):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sum = 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for i in range(start, end):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sum = sum+data[i]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result[id] = sum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from threading import Thread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threads = [None] * 5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results = [None] * 5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data = [2, 3, 5, 8, 10, 12, 14, 17, 20, 25, 12, 16, 17, 17, 19]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size = int(len(data)/len(threads))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for i in range(len(threads)):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start = i*size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end = (i+1)*size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threads[i] = Thread(target=partSum, args=(data, results, i, start, end))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threads[i].start()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for i in range(len(threads)):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threads[i].join()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# final sum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finalsum=0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for i in results: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finalsum = finalsum+i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Courier New"/>
              </a:rPr>
              <a:t>print(finalsum)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4" name="TextBox 14"/>
          <p:cNvSpPr/>
          <p:nvPr/>
        </p:nvSpPr>
        <p:spPr>
          <a:xfrm>
            <a:off x="6767640" y="1148760"/>
            <a:ext cx="507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Century Schoolbook"/>
              </a:rPr>
              <a:t>Same function on different chunk of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38840" y="115560"/>
            <a:ext cx="10515240" cy="54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200" spc="-1" strike="noStrike">
                <a:solidFill>
                  <a:srgbClr val="027159"/>
                </a:solidFill>
                <a:latin typeface="Century Schoolbook"/>
              </a:rPr>
              <a:t>Finding variance of a set of numbers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6" name="TextBox 14"/>
          <p:cNvSpPr/>
          <p:nvPr/>
        </p:nvSpPr>
        <p:spPr>
          <a:xfrm>
            <a:off x="6768360" y="1148760"/>
            <a:ext cx="4844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Century Schoolbook"/>
              </a:rPr>
              <a:t>Different functions in different threads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Rectangle 3"/>
          <p:cNvSpPr/>
          <p:nvPr/>
        </p:nvSpPr>
        <p:spPr>
          <a:xfrm>
            <a:off x="548280" y="847080"/>
            <a:ext cx="10894680" cy="58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def calSumOfSquare(data, res, i):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    </a:t>
            </a: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sum = 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    </a:t>
            </a: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for n in data: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        </a:t>
            </a: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sum = sum + n*n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    </a:t>
            </a:r>
            <a:r>
              <a:rPr b="1" lang="en-IN" sz="1400" spc="-1" strike="noStrike">
                <a:solidFill>
                  <a:srgbClr val="0989b1"/>
                </a:solidFill>
                <a:latin typeface="Century Schoolbook"/>
              </a:rPr>
              <a:t>res[i] = sum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def calMean(data, res, i):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    </a:t>
            </a: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sum = 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    </a:t>
            </a: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for n in data: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        </a:t>
            </a: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sum = sum + n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    </a:t>
            </a:r>
            <a:r>
              <a:rPr b="1" lang="en-IN" sz="1400" spc="-1" strike="noStrike">
                <a:solidFill>
                  <a:srgbClr val="00b050"/>
                </a:solidFill>
                <a:latin typeface="Century Schoolbook"/>
              </a:rPr>
              <a:t>res[i] = sum/len(data)  </a:t>
            </a:r>
            <a:r>
              <a:rPr b="0" lang="en-IN" sz="1400" spc="-1" strike="noStrike">
                <a:solidFill>
                  <a:srgbClr val="000000"/>
                </a:solidFill>
                <a:latin typeface="Century Schoolbook"/>
              </a:rPr>
              <a:t>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Century Schoolbook"/>
              </a:rPr>
              <a:t>             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d0d0d"/>
                </a:solidFill>
                <a:latin typeface="Century Schoolbook"/>
              </a:rPr>
              <a:t>import threading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d0d0d"/>
                </a:solidFill>
                <a:latin typeface="Century Schoolbook"/>
              </a:rPr>
              <a:t>data = [2, 3, 5, 8]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d0d0d"/>
                </a:solidFill>
                <a:latin typeface="Century Schoolbook"/>
              </a:rPr>
              <a:t>results = [None] * 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70c0"/>
                </a:solidFill>
                <a:latin typeface="Century Schoolbook"/>
              </a:rPr>
              <a:t>sosThread = threading.Thread(target=calSumOfSquare, args=(data, results, 0))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070c0"/>
                </a:solidFill>
                <a:latin typeface="Century Schoolbook"/>
              </a:rPr>
              <a:t>meanThread = threading.Thread(target=calMean, args=(data,results, 1))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30a0"/>
                </a:solidFill>
                <a:latin typeface="Century Schoolbook"/>
              </a:rPr>
              <a:t>sosThread.start()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7030a0"/>
                </a:solidFill>
                <a:latin typeface="Century Schoolbook"/>
              </a:rPr>
              <a:t>meanThread.start()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663300"/>
                </a:solidFill>
                <a:latin typeface="Century Schoolbook"/>
              </a:rPr>
              <a:t>sosThread.join()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663300"/>
                </a:solidFill>
                <a:latin typeface="Century Schoolbook"/>
              </a:rPr>
              <a:t>meanThread.join()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44458"/>
                </a:solidFill>
                <a:latin typeface="Century Schoolbook"/>
              </a:rPr>
              <a:t>var = results[0]/len(data) - results[1]*results[1]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solidFill>
                  <a:srgbClr val="044458"/>
                </a:solidFill>
                <a:latin typeface="Century Schoolbook"/>
              </a:rPr>
              <a:t>print(var)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54240" y="1963440"/>
            <a:ext cx="11483280" cy="196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p>
            <a:pPr algn="ctr">
              <a:lnSpc>
                <a:spcPct val="90000"/>
              </a:lnSpc>
              <a:buNone/>
            </a:pPr>
            <a:r>
              <a:rPr b="1" lang="en-IN" sz="5400" spc="-1" strike="noStrike">
                <a:solidFill>
                  <a:srgbClr val="014b3b"/>
                </a:solidFill>
                <a:latin typeface="Century Schoolbook"/>
              </a:rPr>
              <a:t>An Example Problem</a:t>
            </a:r>
            <a:br>
              <a:rPr sz="5400"/>
            </a:br>
            <a:br>
              <a:rPr sz="5400"/>
            </a:br>
            <a:r>
              <a:rPr b="1" lang="en-IN" sz="4400" spc="-1" strike="noStrike">
                <a:solidFill>
                  <a:srgbClr val="0070c0"/>
                </a:solidFill>
                <a:latin typeface="Century Schoolbook"/>
              </a:rPr>
              <a:t>Top k Similarity Search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73840" y="16272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To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p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k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Si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mi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lar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ity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Se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ar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ch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73840" y="1076400"/>
            <a:ext cx="11169720" cy="434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Given a set of items:  and a query item , find out top k most similar items to , based on a similarity measure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entury Schoolbook"/>
              </a:rPr>
              <a:t>Large number of applications: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Ranking in search engines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Querying on database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Finding similar products e-commerce platforms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Finding similar patients from medical records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And so on ….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1" name="TextBox 3"/>
          <p:cNvSpPr/>
          <p:nvPr/>
        </p:nvSpPr>
        <p:spPr>
          <a:xfrm>
            <a:off x="1118880" y="5898600"/>
            <a:ext cx="376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b050"/>
                </a:solidFill>
                <a:latin typeface="Century Schoolbook"/>
              </a:rPr>
              <a:t>How do we solve it?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6240" y="158760"/>
            <a:ext cx="10515240" cy="56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27159"/>
                </a:solidFill>
                <a:latin typeface="Century Schoolbook"/>
              </a:rPr>
              <a:t>Stands on the Key Ideas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70520" y="959400"/>
            <a:ext cx="10515240" cy="567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Century Schoolbook"/>
              <a:buAutoNum type="arabicParenR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The datacenter is the computer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Computers holding data will compute (</a:t>
            </a:r>
            <a:r>
              <a:rPr b="0" lang="en-US" sz="2400" spc="-1" strike="noStrike">
                <a:solidFill>
                  <a:srgbClr val="ff0000"/>
                </a:solidFill>
                <a:latin typeface="Century Schoolbook"/>
              </a:rPr>
              <a:t>NOT the central server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Century Schoolbook"/>
              <a:buAutoNum type="arabicParenR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Bring computation to the data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Reduce data communication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Century Schoolbook"/>
              <a:buAutoNum type="arabicParenR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Programming: Divide and Conquer approach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Break into independent sub-problems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Solve them parallelly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Combine the results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Century Schoolbook"/>
              <a:buAutoNum type="arabicParenR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Simple programming model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Map-reduce framework does all other things for the programmer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03560" y="2235240"/>
            <a:ext cx="11304000" cy="1816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5000"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14b3b"/>
                </a:solidFill>
                <a:latin typeface="Century Schoolbook"/>
              </a:rPr>
              <a:t>Programming Model Overview</a:t>
            </a:r>
            <a:br>
              <a:rPr sz="6000"/>
            </a:br>
            <a:r>
              <a:rPr b="1" lang="en-US" sz="5400" spc="-1" strike="noStrike">
                <a:solidFill>
                  <a:srgbClr val="014b3b"/>
                </a:solidFill>
                <a:latin typeface="Century Schoolbook"/>
              </a:rPr>
              <a:t>(Map-reduce)</a:t>
            </a:r>
            <a:endParaRPr b="0" lang="en-US" sz="5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54240" y="212760"/>
            <a:ext cx="1114740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27159"/>
                </a:solidFill>
                <a:latin typeface="Century Schoolbook"/>
              </a:rPr>
              <a:t>Simple Programming Model: Map-</a:t>
            </a:r>
            <a:r>
              <a:rPr b="1" lang="en-IN" sz="4400" spc="-1" strike="noStrike">
                <a:solidFill>
                  <a:srgbClr val="027159"/>
                </a:solidFill>
                <a:latin typeface="Century Schoolbook"/>
              </a:rPr>
              <a:t>reduce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344600"/>
            <a:ext cx="10515240" cy="483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660" spc="-1" strike="noStrike">
                <a:solidFill>
                  <a:srgbClr val="0070c0"/>
                </a:solidFill>
                <a:latin typeface="Century Schoolbook"/>
              </a:rPr>
              <a:t>Simple programing model</a:t>
            </a: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entury Schoolbook"/>
              </a:rPr>
              <a:t>Mainly using two functions (map-reduce)</a:t>
            </a: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Wingdings" charset="2"/>
              <a:buChar char=""/>
            </a:pPr>
            <a:r>
              <a:rPr b="0" lang="en-US" sz="2660" spc="-1" strike="noStrike">
                <a:solidFill>
                  <a:srgbClr val="00b050"/>
                </a:solidFill>
                <a:latin typeface="Century Schoolbook"/>
              </a:rPr>
              <a:t>Map </a:t>
            </a: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Wingdings" charset="2"/>
              <a:buChar char=""/>
            </a:pPr>
            <a:r>
              <a:rPr b="0" lang="en-US" sz="2660" spc="-1" strike="noStrike">
                <a:solidFill>
                  <a:srgbClr val="00b050"/>
                </a:solidFill>
                <a:latin typeface="Century Schoolbook"/>
              </a:rPr>
              <a:t>Reduce</a:t>
            </a:r>
            <a:endParaRPr b="0" lang="en-US" sz="266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TextBox 4"/>
          <p:cNvSpPr/>
          <p:nvPr/>
        </p:nvSpPr>
        <p:spPr>
          <a:xfrm>
            <a:off x="909000" y="4035960"/>
            <a:ext cx="1073448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60" spc="-1" strike="noStrike">
                <a:solidFill>
                  <a:srgbClr val="000000"/>
                </a:solidFill>
                <a:latin typeface="Arial"/>
              </a:rPr>
              <a:t>Programmer’s responsibility:</a:t>
            </a:r>
            <a:endParaRPr b="0" lang="en-IN" sz="26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define only two functions, Map and Reduce suitable for your problem</a:t>
            </a:r>
            <a:endParaRPr b="0" lang="en-IN" sz="26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: Rounded Corners 2"/>
          <p:cNvSpPr/>
          <p:nvPr/>
        </p:nvSpPr>
        <p:spPr>
          <a:xfrm>
            <a:off x="3333240" y="968040"/>
            <a:ext cx="4475520" cy="19393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: Rounded Corners 3"/>
          <p:cNvSpPr/>
          <p:nvPr/>
        </p:nvSpPr>
        <p:spPr>
          <a:xfrm>
            <a:off x="3333240" y="2908080"/>
            <a:ext cx="4475520" cy="8568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: Rounded Corners 5"/>
          <p:cNvSpPr/>
          <p:nvPr/>
        </p:nvSpPr>
        <p:spPr>
          <a:xfrm>
            <a:off x="3333240" y="4975560"/>
            <a:ext cx="4475520" cy="11764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: Rounded Corners 4"/>
          <p:cNvSpPr/>
          <p:nvPr/>
        </p:nvSpPr>
        <p:spPr>
          <a:xfrm>
            <a:off x="3333240" y="3765240"/>
            <a:ext cx="4475520" cy="1075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Picture 16" descr=""/>
          <p:cNvPicPr/>
          <p:nvPr/>
        </p:nvPicPr>
        <p:blipFill>
          <a:blip r:embed="rId1"/>
          <a:stretch/>
        </p:blipFill>
        <p:spPr>
          <a:xfrm>
            <a:off x="3333240" y="1057320"/>
            <a:ext cx="4475520" cy="5094720"/>
          </a:xfrm>
          <a:prstGeom prst="rect">
            <a:avLst/>
          </a:prstGeom>
          <a:ln w="0">
            <a:noFill/>
          </a:ln>
        </p:spPr>
      </p:pic>
      <p:sp>
        <p:nvSpPr>
          <p:cNvPr id="189" name="TextBox 320"/>
          <p:cNvSpPr/>
          <p:nvPr/>
        </p:nvSpPr>
        <p:spPr>
          <a:xfrm>
            <a:off x="329760" y="116640"/>
            <a:ext cx="6527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70c0"/>
                </a:solidFill>
                <a:latin typeface="Gill Sans"/>
              </a:rPr>
              <a:t>Map-reduce Programming Model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0" name="Heart 1"/>
          <p:cNvSpPr/>
          <p:nvPr/>
        </p:nvSpPr>
        <p:spPr>
          <a:xfrm>
            <a:off x="3890520" y="2237040"/>
            <a:ext cx="3567600" cy="2861280"/>
          </a:xfrm>
          <a:prstGeom prst="heart">
            <a:avLst/>
          </a:prstGeom>
          <a:solidFill>
            <a:srgbClr val="ff0000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0cf3a"/>
                </a:solidFill>
                <a:latin typeface="Century Schoolbook"/>
              </a:rPr>
              <a:t>Parallel programming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1" name="Rectangle: Rounded Corners 6"/>
          <p:cNvSpPr/>
          <p:nvPr/>
        </p:nvSpPr>
        <p:spPr>
          <a:xfrm>
            <a:off x="8265600" y="1694160"/>
            <a:ext cx="3459960" cy="44784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entury Schoolbook"/>
              </a:rPr>
              <a:t>Splitting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2" name="Rectangle: Rounded Corners 15"/>
          <p:cNvSpPr/>
          <p:nvPr/>
        </p:nvSpPr>
        <p:spPr>
          <a:xfrm>
            <a:off x="8265600" y="3112560"/>
            <a:ext cx="3459960" cy="44784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entury Schoolbook"/>
              </a:rPr>
              <a:t>Intermediate combining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3" name="Rectangle: Rounded Corners 17"/>
          <p:cNvSpPr/>
          <p:nvPr/>
        </p:nvSpPr>
        <p:spPr>
          <a:xfrm>
            <a:off x="8265600" y="4078800"/>
            <a:ext cx="3459960" cy="44784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entury Schoolbook"/>
              </a:rPr>
              <a:t>Shuffling and grouping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4" name="Rectangle: Rounded Corners 20"/>
          <p:cNvSpPr/>
          <p:nvPr/>
        </p:nvSpPr>
        <p:spPr>
          <a:xfrm>
            <a:off x="8265600" y="5405760"/>
            <a:ext cx="3459960" cy="44784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entury Schoolbook"/>
              </a:rPr>
              <a:t>Final combining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7"/>
          <p:cNvSpPr/>
          <p:nvPr/>
        </p:nvSpPr>
        <p:spPr>
          <a:xfrm>
            <a:off x="7046280" y="1523880"/>
            <a:ext cx="5039640" cy="28951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Rectangle: Rounded Corners 5"/>
          <p:cNvSpPr/>
          <p:nvPr/>
        </p:nvSpPr>
        <p:spPr>
          <a:xfrm>
            <a:off x="340560" y="1523880"/>
            <a:ext cx="6579720" cy="28951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549e39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57400" y="208080"/>
            <a:ext cx="1150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Parallel Programming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773720"/>
            <a:ext cx="1124748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99" name="Object 1" descr=""/>
          <p:cNvPicPr/>
          <p:nvPr/>
        </p:nvPicPr>
        <p:blipFill>
          <a:blip r:embed="rId1"/>
          <a:srcRect l="0" t="0" r="0" b="-399"/>
          <a:stretch/>
        </p:blipFill>
        <p:spPr>
          <a:xfrm>
            <a:off x="523080" y="1773720"/>
            <a:ext cx="6066000" cy="2310480"/>
          </a:xfrm>
          <a:prstGeom prst="rect">
            <a:avLst/>
          </a:prstGeom>
          <a:ln w="9525">
            <a:noFill/>
          </a:ln>
        </p:spPr>
      </p:pic>
      <p:pic>
        <p:nvPicPr>
          <p:cNvPr id="200" name="Picture 3" descr=""/>
          <p:cNvPicPr/>
          <p:nvPr/>
        </p:nvPicPr>
        <p:blipFill>
          <a:blip r:embed="rId2"/>
          <a:stretch/>
        </p:blipFill>
        <p:spPr>
          <a:xfrm>
            <a:off x="7159680" y="1645560"/>
            <a:ext cx="4836600" cy="2480400"/>
          </a:xfrm>
          <a:prstGeom prst="rect">
            <a:avLst/>
          </a:prstGeom>
          <a:ln w="0">
            <a:noFill/>
          </a:ln>
        </p:spPr>
      </p:pic>
      <p:sp>
        <p:nvSpPr>
          <p:cNvPr id="201" name="Rectangle: Rounded Corners 8"/>
          <p:cNvSpPr/>
          <p:nvPr/>
        </p:nvSpPr>
        <p:spPr>
          <a:xfrm>
            <a:off x="2278800" y="4560840"/>
            <a:ext cx="2554560" cy="39924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Century Schoolbook"/>
              </a:rPr>
              <a:t>Cluster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Rectangle: Rounded Corners 10"/>
          <p:cNvSpPr/>
          <p:nvPr/>
        </p:nvSpPr>
        <p:spPr>
          <a:xfrm>
            <a:off x="8288640" y="4566240"/>
            <a:ext cx="2554560" cy="39924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Century Schoolbook"/>
              </a:rPr>
              <a:t>Multi-processor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Rectangle: Rounded Corners 11"/>
          <p:cNvSpPr/>
          <p:nvPr/>
        </p:nvSpPr>
        <p:spPr>
          <a:xfrm>
            <a:off x="1857600" y="5437080"/>
            <a:ext cx="3397320" cy="3992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Century Schoolbook"/>
              </a:rPr>
              <a:t>Distributed programming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Rectangle: Rounded Corners 12"/>
          <p:cNvSpPr/>
          <p:nvPr/>
        </p:nvSpPr>
        <p:spPr>
          <a:xfrm>
            <a:off x="7653960" y="5437080"/>
            <a:ext cx="3823920" cy="3992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Century Schoolbook"/>
              </a:rPr>
              <a:t>Multi-threaded programming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05" name="Picture 9" descr=""/>
          <p:cNvPicPr/>
          <p:nvPr/>
        </p:nvPicPr>
        <p:blipFill>
          <a:blip r:embed="rId3"/>
          <a:stretch/>
        </p:blipFill>
        <p:spPr>
          <a:xfrm>
            <a:off x="8812080" y="2372400"/>
            <a:ext cx="1531440" cy="14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936000" y="269676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Multithreaded Programming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Application>LibreOffice/7.3.7.2$Linux_X86_64 LibreOffice_project/30$Build-2</Application>
  <AppVersion>15.0000</AppVersion>
  <Words>1004</Words>
  <Paragraphs>284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2020-05-13T23:12:08Z</dcterms:created>
  <dc:creator>jiaul paik</dc:creator>
  <dc:description/>
  <dc:language>en-IN</dc:language>
  <cp:lastModifiedBy/>
  <dcterms:modified xsi:type="dcterms:W3CDTF">2024-02-19T18:07:36Z</dcterms:modified>
  <cp:revision>549</cp:revision>
  <dc:subject/>
  <dc:title>Big Data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34</vt:i4>
  </property>
</Properties>
</file>