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0" r:id="rId4"/>
    <p:sldId id="269"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806DE-56F5-47A9-B2D0-BB664D51060F}" type="datetimeFigureOut">
              <a:rPr lang="en-US" smtClean="0"/>
              <a:t>8/27/2020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616B-5773-4487-8FA4-5B4A35818AFB}" type="slidenum">
              <a:rPr lang="en-US" smtClean="0"/>
              <a:t>‹#›</a:t>
            </a:fld>
            <a:endParaRPr lang="en-US"/>
          </a:p>
        </p:txBody>
      </p:sp>
    </p:spTree>
    <p:extLst>
      <p:ext uri="{BB962C8B-B14F-4D97-AF65-F5344CB8AC3E}">
        <p14:creationId xmlns:p14="http://schemas.microsoft.com/office/powerpoint/2010/main" val="1427562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2CEBEE-6ABC-4BB2-8BFA-25F69C78803D}"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36307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CEBEE-6ABC-4BB2-8BFA-25F69C78803D}"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828736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CEBEE-6ABC-4BB2-8BFA-25F69C78803D}"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639831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2CEBEE-6ABC-4BB2-8BFA-25F69C78803D}"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79197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2CEBEE-6ABC-4BB2-8BFA-25F69C78803D}"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278086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2CEBEE-6ABC-4BB2-8BFA-25F69C78803D}"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22041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2CEBEE-6ABC-4BB2-8BFA-25F69C78803D}"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11578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2CEBEE-6ABC-4BB2-8BFA-25F69C78803D}"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137199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CEBEE-6ABC-4BB2-8BFA-25F69C78803D}"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353774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CEBEE-6ABC-4BB2-8BFA-25F69C78803D}"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141009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2CEBEE-6ABC-4BB2-8BFA-25F69C78803D}"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B9186-A286-481A-A19F-DFC9BB469091}" type="slidenum">
              <a:rPr lang="en-US" smtClean="0"/>
              <a:t>‹#›</a:t>
            </a:fld>
            <a:endParaRPr lang="en-US"/>
          </a:p>
        </p:txBody>
      </p:sp>
    </p:spTree>
    <p:extLst>
      <p:ext uri="{BB962C8B-B14F-4D97-AF65-F5344CB8AC3E}">
        <p14:creationId xmlns:p14="http://schemas.microsoft.com/office/powerpoint/2010/main" val="2293699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CEBEE-6ABC-4BB2-8BFA-25F69C78803D}" type="datetimeFigureOut">
              <a:rPr lang="en-US" smtClean="0"/>
              <a:t>8/27/2020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B9186-A286-481A-A19F-DFC9BB469091}" type="slidenum">
              <a:rPr lang="en-US" smtClean="0"/>
              <a:t>‹#›</a:t>
            </a:fld>
            <a:endParaRPr lang="en-US"/>
          </a:p>
        </p:txBody>
      </p:sp>
    </p:spTree>
    <p:extLst>
      <p:ext uri="{BB962C8B-B14F-4D97-AF65-F5344CB8AC3E}">
        <p14:creationId xmlns:p14="http://schemas.microsoft.com/office/powerpoint/2010/main" val="44210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443416"/>
          </a:xfrm>
        </p:spPr>
        <p:txBody>
          <a:bodyPr/>
          <a:lstStyle/>
          <a:p>
            <a:r>
              <a:rPr lang="en-US" dirty="0" smtClean="0">
                <a:latin typeface="Times New Roman" panose="02020603050405020304" pitchFamily="18" charset="0"/>
                <a:cs typeface="Times New Roman" panose="02020603050405020304" pitchFamily="18" charset="0"/>
              </a:rPr>
              <a:t>PE3:CC &amp; NLP Lab</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179929"/>
            <a:ext cx="9144000" cy="2077872"/>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cs typeface="Times New Roman" panose="02020603050405020304" pitchFamily="18" charset="0"/>
              </a:rPr>
              <a:t>Watson Natural Language Understanding API - </a:t>
            </a:r>
            <a:r>
              <a:rPr lang="en-US" sz="2800" dirty="0">
                <a:latin typeface="Times New Roman" panose="02020603050405020304" pitchFamily="18" charset="0"/>
                <a:cs typeface="Times New Roman" panose="02020603050405020304" pitchFamily="18" charset="0"/>
              </a:rPr>
              <a:t>Write a program that reads several news articles or blogs online or from a text file and tells the user what category the article is about.  Alternatively, the program classifies and sorts the article and moves it to the proper category folder</a:t>
            </a:r>
          </a:p>
        </p:txBody>
      </p:sp>
    </p:spTree>
    <p:extLst>
      <p:ext uri="{BB962C8B-B14F-4D97-AF65-F5344CB8AC3E}">
        <p14:creationId xmlns:p14="http://schemas.microsoft.com/office/powerpoint/2010/main" val="79549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pPr fontAlgn="base"/>
            <a:r>
              <a:rPr lang="en-US" sz="3200" b="1" dirty="0" smtClean="0">
                <a:latin typeface="Times New Roman" panose="02020603050405020304" pitchFamily="18" charset="0"/>
                <a:cs typeface="Times New Roman" panose="02020603050405020304" pitchFamily="18" charset="0"/>
              </a:rPr>
              <a:t>Entities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60310"/>
            <a:ext cx="10994409" cy="4716653"/>
          </a:xfrm>
        </p:spPr>
        <p:txBody>
          <a:bodyPr>
            <a:normAutofit/>
          </a:bodyPr>
          <a:lstStyle/>
          <a:p>
            <a:pPr marL="0" indent="0">
              <a:buNone/>
            </a:pPr>
            <a:r>
              <a:rPr lang="en-US" sz="3100" dirty="0" smtClean="0">
                <a:latin typeface="Times New Roman" panose="02020603050405020304" pitchFamily="18" charset="0"/>
                <a:cs typeface="Times New Roman" panose="02020603050405020304" pitchFamily="18" charset="0"/>
              </a:rPr>
              <a:t>Identifies </a:t>
            </a:r>
            <a:r>
              <a:rPr lang="en-US" sz="3100" dirty="0">
                <a:latin typeface="Times New Roman" panose="02020603050405020304" pitchFamily="18" charset="0"/>
                <a:cs typeface="Times New Roman" panose="02020603050405020304" pitchFamily="18" charset="0"/>
              </a:rPr>
              <a:t>people, cities, organizations, and other entities in the content. </a:t>
            </a:r>
          </a:p>
          <a:p>
            <a:pPr marL="0" indent="0">
              <a:buNone/>
            </a:pPr>
            <a:endParaRPr lang="en-US" sz="3100" dirty="0">
              <a:latin typeface="Times New Roman" panose="02020603050405020304" pitchFamily="18" charset="0"/>
              <a:cs typeface="Times New Roman" panose="02020603050405020304" pitchFamily="18" charset="0"/>
            </a:endParaRPr>
          </a:p>
          <a:p>
            <a:pPr marL="0" indent="0">
              <a:buNone/>
            </a:pPr>
            <a:r>
              <a:rPr lang="en-US" sz="3100" dirty="0" smtClean="0">
                <a:latin typeface="Times New Roman" panose="02020603050405020304" pitchFamily="18" charset="0"/>
                <a:cs typeface="Times New Roman" panose="02020603050405020304" pitchFamily="18" charset="0"/>
              </a:rPr>
              <a:t>Entities Request options:</a:t>
            </a:r>
          </a:p>
          <a:p>
            <a:pPr marL="0" indent="0">
              <a:buNone/>
            </a:pPr>
            <a:r>
              <a:rPr lang="en-US" i="1" dirty="0">
                <a:latin typeface="Times New Roman" panose="02020603050405020304" pitchFamily="18" charset="0"/>
                <a:cs typeface="Times New Roman" panose="02020603050405020304" pitchFamily="18" charset="0"/>
              </a:rPr>
              <a:t>response = </a:t>
            </a:r>
            <a:r>
              <a:rPr lang="en-US" i="1" dirty="0" err="1">
                <a:latin typeface="Times New Roman" panose="02020603050405020304" pitchFamily="18" charset="0"/>
                <a:cs typeface="Times New Roman" panose="02020603050405020304" pitchFamily="18" charset="0"/>
              </a:rPr>
              <a:t>natural_language_understanding.analyze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url</a:t>
            </a:r>
            <a:r>
              <a:rPr lang="en-US" i="1" dirty="0">
                <a:latin typeface="Times New Roman" panose="02020603050405020304" pitchFamily="18" charset="0"/>
                <a:cs typeface="Times New Roman" panose="02020603050405020304" pitchFamily="18" charset="0"/>
              </a:rPr>
              <a:t>='www.cnn.com', features=Features(entities=</a:t>
            </a:r>
            <a:r>
              <a:rPr lang="en-US" i="1" dirty="0" err="1">
                <a:latin typeface="Times New Roman" panose="02020603050405020304" pitchFamily="18" charset="0"/>
                <a:cs typeface="Times New Roman" panose="02020603050405020304" pitchFamily="18" charset="0"/>
              </a:rPr>
              <a:t>EntitiesOptions</a:t>
            </a:r>
            <a:r>
              <a:rPr lang="en-US" i="1" dirty="0">
                <a:latin typeface="Times New Roman" panose="02020603050405020304" pitchFamily="18" charset="0"/>
                <a:cs typeface="Times New Roman" panose="02020603050405020304" pitchFamily="18" charset="0"/>
              </a:rPr>
              <a:t>(sentiment=</a:t>
            </a:r>
            <a:r>
              <a:rPr lang="en-US" i="1" dirty="0" err="1">
                <a:latin typeface="Times New Roman" panose="02020603050405020304" pitchFamily="18" charset="0"/>
                <a:cs typeface="Times New Roman" panose="02020603050405020304" pitchFamily="18" charset="0"/>
              </a:rPr>
              <a:t>True,limit</a:t>
            </a:r>
            <a:r>
              <a:rPr lang="en-US" i="1" dirty="0">
                <a:latin typeface="Times New Roman" panose="02020603050405020304" pitchFamily="18" charset="0"/>
                <a:cs typeface="Times New Roman" panose="02020603050405020304" pitchFamily="18" charset="0"/>
              </a:rPr>
              <a:t>=1))).</a:t>
            </a:r>
            <a:r>
              <a:rPr lang="en-US" i="1" dirty="0" err="1">
                <a:latin typeface="Times New Roman" panose="02020603050405020304" pitchFamily="18" charset="0"/>
                <a:cs typeface="Times New Roman" panose="02020603050405020304" pitchFamily="18" charset="0"/>
              </a:rPr>
              <a:t>get_result</a:t>
            </a:r>
            <a:r>
              <a:rPr lang="en-US"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r>
            <a:br>
              <a:rPr lang="en-US" i="1" dirty="0">
                <a:latin typeface="Times New Roman" panose="02020603050405020304" pitchFamily="18" charset="0"/>
                <a:cs typeface="Times New Roman" panose="02020603050405020304" pitchFamily="18" charset="0"/>
              </a:rPr>
            </a:br>
            <a:endParaRPr lang="en-US"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969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Entities response- </a:t>
            </a:r>
            <a:r>
              <a:rPr lang="en-US" sz="3200" dirty="0" err="1" smtClean="0">
                <a:latin typeface="Times New Roman" panose="02020603050405020304" pitchFamily="18" charset="0"/>
                <a:cs typeface="Times New Roman" panose="02020603050405020304" pitchFamily="18" charset="0"/>
              </a:rPr>
              <a:t>EntitiesResult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1353800" cy="4716653"/>
          </a:xfrm>
        </p:spPr>
        <p:txBody>
          <a:bodyPr>
            <a:normAutofit/>
          </a:bodyPr>
          <a:lstStyle/>
          <a:p>
            <a:pPr marL="0" indent="0">
              <a:buNone/>
            </a:pPr>
            <a:r>
              <a:rPr lang="en-US" i="1" dirty="0">
                <a:latin typeface="Times New Roman" panose="02020603050405020304" pitchFamily="18" charset="0"/>
                <a:cs typeface="Times New Roman" panose="02020603050405020304" pitchFamily="18" charset="0"/>
              </a:rPr>
              <a:t>{ "usage": { "</a:t>
            </a:r>
            <a:r>
              <a:rPr lang="en-US" i="1" dirty="0" err="1">
                <a:latin typeface="Times New Roman" panose="02020603050405020304" pitchFamily="18" charset="0"/>
                <a:cs typeface="Times New Roman" panose="02020603050405020304" pitchFamily="18" charset="0"/>
              </a:rPr>
              <a:t>text_units</a:t>
            </a:r>
            <a:r>
              <a:rPr lang="en-US" i="1" dirty="0">
                <a:latin typeface="Times New Roman" panose="02020603050405020304" pitchFamily="18" charset="0"/>
                <a:cs typeface="Times New Roman" panose="02020603050405020304" pitchFamily="18" charset="0"/>
              </a:rPr>
              <a:t>": 1, "</a:t>
            </a:r>
            <a:r>
              <a:rPr lang="en-US" i="1" dirty="0" err="1">
                <a:latin typeface="Times New Roman" panose="02020603050405020304" pitchFamily="18" charset="0"/>
                <a:cs typeface="Times New Roman" panose="02020603050405020304" pitchFamily="18" charset="0"/>
              </a:rPr>
              <a:t>text_characters</a:t>
            </a:r>
            <a:r>
              <a:rPr lang="en-US" i="1" dirty="0">
                <a:latin typeface="Times New Roman" panose="02020603050405020304" pitchFamily="18" charset="0"/>
                <a:cs typeface="Times New Roman" panose="02020603050405020304" pitchFamily="18" charset="0"/>
              </a:rPr>
              <a:t>": 2708, "features": 1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retrieved_url</a:t>
            </a:r>
            <a:r>
              <a:rPr lang="en-US" i="1" dirty="0">
                <a:latin typeface="Times New Roman" panose="02020603050405020304" pitchFamily="18" charset="0"/>
                <a:cs typeface="Times New Roman" panose="02020603050405020304" pitchFamily="18" charset="0"/>
              </a:rPr>
              <a:t>": "http://www.cnn.com/",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language": "</a:t>
            </a:r>
            <a:r>
              <a:rPr lang="en-US" i="1" dirty="0" err="1">
                <a:latin typeface="Times New Roman" panose="02020603050405020304" pitchFamily="18" charset="0"/>
                <a:cs typeface="Times New Roman" panose="02020603050405020304" pitchFamily="18" charset="0"/>
              </a:rPr>
              <a:t>en</a:t>
            </a:r>
            <a:r>
              <a:rPr lang="en-US" i="1" dirty="0">
                <a:latin typeface="Times New Roman" panose="02020603050405020304" pitchFamily="18" charset="0"/>
                <a:cs typeface="Times New Roman" panose="02020603050405020304" pitchFamily="18" charset="0"/>
              </a:rPr>
              <a:t>",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entities": [ { </a:t>
            </a: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type": "Company", "text": "CNN", "sentiment": { "score": 0.0, "label": "neutral"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relevance": 0.784947, "disambiguation": { "subtype": [ "Broadcast", "</a:t>
            </a:r>
            <a:r>
              <a:rPr lang="en-US" i="1" dirty="0" err="1">
                <a:latin typeface="Times New Roman" panose="02020603050405020304" pitchFamily="18" charset="0"/>
                <a:cs typeface="Times New Roman" panose="02020603050405020304" pitchFamily="18" charset="0"/>
              </a:rPr>
              <a:t>AwardWinner</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RadioNetwork</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TVNetwork</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t>
            </a:r>
          </a:p>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"name": "CNN", "</a:t>
            </a:r>
            <a:r>
              <a:rPr lang="en-US" i="1" dirty="0" err="1">
                <a:latin typeface="Times New Roman" panose="02020603050405020304" pitchFamily="18" charset="0"/>
                <a:cs typeface="Times New Roman" panose="02020603050405020304" pitchFamily="18" charset="0"/>
              </a:rPr>
              <a:t>dbpedia_resource</a:t>
            </a:r>
            <a:r>
              <a:rPr lang="en-US" i="1" dirty="0">
                <a:latin typeface="Times New Roman" panose="02020603050405020304" pitchFamily="18" charset="0"/>
                <a:cs typeface="Times New Roman" panose="02020603050405020304" pitchFamily="18" charset="0"/>
              </a:rPr>
              <a:t>": "http://dbpedia.org/resource/CNN" }, "count": 9 } ] }</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69232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pPr fontAlgn="base"/>
            <a:r>
              <a:rPr lang="en-US" sz="3200" b="1" dirty="0" smtClean="0">
                <a:latin typeface="Times New Roman" panose="02020603050405020304" pitchFamily="18" charset="0"/>
                <a:cs typeface="Times New Roman" panose="02020603050405020304" pitchFamily="18" charset="0"/>
              </a:rPr>
              <a:t>Keywords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60310"/>
            <a:ext cx="10994409" cy="4913194"/>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-Returns </a:t>
            </a:r>
            <a:r>
              <a:rPr lang="en-US" sz="2400" dirty="0">
                <a:latin typeface="Times New Roman" panose="02020603050405020304" pitchFamily="18" charset="0"/>
                <a:cs typeface="Times New Roman" panose="02020603050405020304" pitchFamily="18" charset="0"/>
              </a:rPr>
              <a:t>important keywords in the content</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Keywords Request options:</a:t>
            </a:r>
          </a:p>
          <a:p>
            <a:pPr marL="0" indent="0">
              <a:buNone/>
            </a:pPr>
            <a:r>
              <a:rPr lang="en-US" sz="2400" dirty="0" err="1" smtClean="0">
                <a:latin typeface="Times New Roman" panose="02020603050405020304" pitchFamily="18" charset="0"/>
                <a:cs typeface="Times New Roman" panose="02020603050405020304" pitchFamily="18" charset="0"/>
              </a:rPr>
              <a:t>KeywordsOptions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smtClean="0">
                <a:latin typeface="Times New Roman" panose="02020603050405020304" pitchFamily="18" charset="0"/>
                <a:cs typeface="Times New Roman" panose="02020603050405020304" pitchFamily="18" charset="0"/>
              </a:rPr>
              <a:t>keywords.limit</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Maximum </a:t>
            </a:r>
            <a:r>
              <a:rPr lang="en-US" sz="2400" dirty="0">
                <a:latin typeface="Times New Roman" panose="02020603050405020304" pitchFamily="18" charset="0"/>
                <a:cs typeface="Times New Roman" panose="02020603050405020304" pitchFamily="18" charset="0"/>
              </a:rPr>
              <a:t>number of keywords to </a:t>
            </a:r>
            <a:r>
              <a:rPr lang="en-US" sz="2400" dirty="0" smtClean="0">
                <a:latin typeface="Times New Roman" panose="02020603050405020304" pitchFamily="18" charset="0"/>
                <a:cs typeface="Times New Roman" panose="02020603050405020304" pitchFamily="18" charset="0"/>
              </a:rPr>
              <a:t>return. Default</a:t>
            </a:r>
            <a:r>
              <a:rPr lang="en-US" sz="2400" dirty="0">
                <a:latin typeface="Times New Roman" panose="02020603050405020304" pitchFamily="18" charset="0"/>
                <a:cs typeface="Times New Roman" panose="02020603050405020304" pitchFamily="18" charset="0"/>
              </a:rPr>
              <a:t>: 50</a:t>
            </a:r>
          </a:p>
          <a:p>
            <a:pPr marL="0" indent="0">
              <a:buNone/>
            </a:pPr>
            <a:r>
              <a:rPr lang="en-US" sz="2400" dirty="0" err="1" smtClean="0">
                <a:latin typeface="Times New Roman" panose="02020603050405020304" pitchFamily="18" charset="0"/>
                <a:cs typeface="Times New Roman" panose="02020603050405020304" pitchFamily="18" charset="0"/>
              </a:rPr>
              <a:t>keyword.sentiment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[bool]-Whether </a:t>
            </a:r>
            <a:r>
              <a:rPr lang="en-US" sz="2400" dirty="0">
                <a:latin typeface="Times New Roman" panose="02020603050405020304" pitchFamily="18" charset="0"/>
                <a:cs typeface="Times New Roman" panose="02020603050405020304" pitchFamily="18" charset="0"/>
              </a:rPr>
              <a:t>to return sentiment information for detected </a:t>
            </a:r>
            <a:r>
              <a:rPr lang="en-US" sz="2400" dirty="0" smtClean="0">
                <a:latin typeface="Times New Roman" panose="02020603050405020304" pitchFamily="18" charset="0"/>
                <a:cs typeface="Times New Roman" panose="02020603050405020304" pitchFamily="18" charset="0"/>
              </a:rPr>
              <a:t>keywords. Default</a:t>
            </a:r>
            <a:r>
              <a:rPr lang="en-US" sz="2400" dirty="0">
                <a:latin typeface="Times New Roman" panose="02020603050405020304" pitchFamily="18" charset="0"/>
                <a:cs typeface="Times New Roman" panose="02020603050405020304" pitchFamily="18" charset="0"/>
              </a:rPr>
              <a:t>: false</a:t>
            </a:r>
          </a:p>
          <a:p>
            <a:pPr marL="0" indent="0">
              <a:buNone/>
            </a:pPr>
            <a:r>
              <a:rPr lang="en-US" sz="2400" dirty="0" err="1" smtClean="0">
                <a:latin typeface="Times New Roman" panose="02020603050405020304" pitchFamily="18" charset="0"/>
                <a:cs typeface="Times New Roman" panose="02020603050405020304" pitchFamily="18" charset="0"/>
              </a:rPr>
              <a:t>keyword.emotion</a:t>
            </a:r>
            <a:r>
              <a:rPr lang="en-US" sz="2400" dirty="0" smtClean="0">
                <a:latin typeface="Times New Roman" panose="02020603050405020304" pitchFamily="18" charset="0"/>
                <a:cs typeface="Times New Roman" panose="02020603050405020304" pitchFamily="18" charset="0"/>
              </a:rPr>
              <a:t>[bool]- Whether </a:t>
            </a:r>
            <a:r>
              <a:rPr lang="en-US" sz="2400" dirty="0">
                <a:latin typeface="Times New Roman" panose="02020603050405020304" pitchFamily="18" charset="0"/>
                <a:cs typeface="Times New Roman" panose="02020603050405020304" pitchFamily="18" charset="0"/>
              </a:rPr>
              <a:t>to return emotion information for detected keywords</a:t>
            </a:r>
            <a:r>
              <a:rPr lang="en-US" sz="2400" dirty="0" smtClean="0">
                <a:latin typeface="Times New Roman" panose="02020603050405020304" pitchFamily="18" charset="0"/>
                <a:cs typeface="Times New Roman" panose="02020603050405020304" pitchFamily="18" charset="0"/>
              </a:rPr>
              <a:t>. Default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false</a:t>
            </a:r>
          </a:p>
          <a:p>
            <a:pPr marL="0" indent="0">
              <a:buNone/>
            </a:pPr>
            <a:r>
              <a:rPr lang="en-US" sz="2400" i="1" dirty="0">
                <a:latin typeface="Times New Roman" panose="02020603050405020304" pitchFamily="18" charset="0"/>
                <a:cs typeface="Times New Roman" panose="02020603050405020304" pitchFamily="18" charset="0"/>
              </a:rPr>
              <a:t>response = </a:t>
            </a:r>
            <a:r>
              <a:rPr lang="en-US" sz="2400" i="1" dirty="0" err="1">
                <a:latin typeface="Times New Roman" panose="02020603050405020304" pitchFamily="18" charset="0"/>
                <a:cs typeface="Times New Roman" panose="02020603050405020304" pitchFamily="18" charset="0"/>
              </a:rPr>
              <a:t>natural_language_understanding.analyze</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url</a:t>
            </a:r>
            <a:r>
              <a:rPr lang="en-US" sz="2400" i="1" dirty="0">
                <a:latin typeface="Times New Roman" panose="02020603050405020304" pitchFamily="18" charset="0"/>
                <a:cs typeface="Times New Roman" panose="02020603050405020304" pitchFamily="18" charset="0"/>
              </a:rPr>
              <a:t>='www.ibm.com', features=Features(keywords=</a:t>
            </a:r>
            <a:r>
              <a:rPr lang="en-US" sz="2400" i="1" dirty="0" err="1">
                <a:latin typeface="Times New Roman" panose="02020603050405020304" pitchFamily="18" charset="0"/>
                <a:cs typeface="Times New Roman" panose="02020603050405020304" pitchFamily="18" charset="0"/>
              </a:rPr>
              <a:t>KeywordsOptions</a:t>
            </a:r>
            <a:r>
              <a:rPr lang="en-US" sz="2400" i="1" dirty="0">
                <a:latin typeface="Times New Roman" panose="02020603050405020304" pitchFamily="18" charset="0"/>
                <a:cs typeface="Times New Roman" panose="02020603050405020304" pitchFamily="18" charset="0"/>
              </a:rPr>
              <a:t>(sentiment=</a:t>
            </a:r>
            <a:r>
              <a:rPr lang="en-US" sz="2400" i="1" dirty="0" err="1">
                <a:latin typeface="Times New Roman" panose="02020603050405020304" pitchFamily="18" charset="0"/>
                <a:cs typeface="Times New Roman" panose="02020603050405020304" pitchFamily="18" charset="0"/>
              </a:rPr>
              <a:t>True,emotion</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True,limit</a:t>
            </a:r>
            <a:r>
              <a:rPr lang="en-US" sz="2400" i="1" dirty="0">
                <a:latin typeface="Times New Roman" panose="02020603050405020304" pitchFamily="18" charset="0"/>
                <a:cs typeface="Times New Roman" panose="02020603050405020304" pitchFamily="18" charset="0"/>
              </a:rPr>
              <a:t>=2))).</a:t>
            </a:r>
            <a:r>
              <a:rPr lang="en-US" sz="2400" i="1" dirty="0" err="1">
                <a:latin typeface="Times New Roman" panose="02020603050405020304" pitchFamily="18" charset="0"/>
                <a:cs typeface="Times New Roman" panose="02020603050405020304" pitchFamily="18" charset="0"/>
              </a:rPr>
              <a:t>get_result</a:t>
            </a:r>
            <a:r>
              <a:rPr lang="en-US" sz="2400" i="1" dirty="0">
                <a:latin typeface="Times New Roman" panose="02020603050405020304" pitchFamily="18" charset="0"/>
                <a:cs typeface="Times New Roman" panose="02020603050405020304" pitchFamily="18" charset="0"/>
              </a:rPr>
              <a:t>()</a:t>
            </a:r>
            <a:endParaRPr lang="en-US" sz="24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696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Keywords response- </a:t>
            </a:r>
            <a:r>
              <a:rPr lang="en-US" sz="3200" dirty="0" err="1" smtClean="0">
                <a:latin typeface="Times New Roman" panose="02020603050405020304" pitchFamily="18" charset="0"/>
                <a:cs typeface="Times New Roman" panose="02020603050405020304" pitchFamily="18" charset="0"/>
              </a:rPr>
              <a:t>KeywordResult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1353800" cy="4716653"/>
          </a:xfrm>
        </p:spPr>
        <p:txBody>
          <a:bodyPr>
            <a:normAutofit/>
          </a:bodyPr>
          <a:lstStyle/>
          <a:p>
            <a:pPr marL="0" indent="0">
              <a:buNone/>
            </a:pPr>
            <a:r>
              <a:rPr lang="en-US" i="1" dirty="0">
                <a:latin typeface="Times New Roman" panose="02020603050405020304" pitchFamily="18" charset="0"/>
                <a:cs typeface="Times New Roman" panose="02020603050405020304" pitchFamily="18" charset="0"/>
              </a:rPr>
              <a:t>{ "usage": { "</a:t>
            </a:r>
            <a:r>
              <a:rPr lang="en-US" i="1" dirty="0" err="1">
                <a:latin typeface="Times New Roman" panose="02020603050405020304" pitchFamily="18" charset="0"/>
                <a:cs typeface="Times New Roman" panose="02020603050405020304" pitchFamily="18" charset="0"/>
              </a:rPr>
              <a:t>text_units</a:t>
            </a:r>
            <a:r>
              <a:rPr lang="en-US" i="1" dirty="0">
                <a:latin typeface="Times New Roman" panose="02020603050405020304" pitchFamily="18" charset="0"/>
                <a:cs typeface="Times New Roman" panose="02020603050405020304" pitchFamily="18" charset="0"/>
              </a:rPr>
              <a:t>": 1, "</a:t>
            </a:r>
            <a:r>
              <a:rPr lang="en-US" i="1" dirty="0" err="1">
                <a:latin typeface="Times New Roman" panose="02020603050405020304" pitchFamily="18" charset="0"/>
                <a:cs typeface="Times New Roman" panose="02020603050405020304" pitchFamily="18" charset="0"/>
              </a:rPr>
              <a:t>text_characters</a:t>
            </a:r>
            <a:r>
              <a:rPr lang="en-US" i="1" dirty="0">
                <a:latin typeface="Times New Roman" panose="02020603050405020304" pitchFamily="18" charset="0"/>
                <a:cs typeface="Times New Roman" panose="02020603050405020304" pitchFamily="18" charset="0"/>
              </a:rPr>
              <a:t>": 1536, "features": 1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keywords": [ { "text": "</a:t>
            </a:r>
            <a:r>
              <a:rPr lang="en-US" b="1" i="1" dirty="0">
                <a:latin typeface="Times New Roman" panose="02020603050405020304" pitchFamily="18" charset="0"/>
                <a:cs typeface="Times New Roman" panose="02020603050405020304" pitchFamily="18" charset="0"/>
              </a:rPr>
              <a:t>curated online courses</a:t>
            </a:r>
            <a:r>
              <a:rPr lang="en-US" i="1" dirty="0">
                <a:latin typeface="Times New Roman" panose="02020603050405020304" pitchFamily="18" charset="0"/>
                <a:cs typeface="Times New Roman" panose="02020603050405020304" pitchFamily="18" charset="0"/>
              </a:rPr>
              <a:t>", "sentiment": { "score": 0.792454 }, "relevance": 0.864624,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emotions": { "sadness": 0.188625, "joy": 0.522781, "fear": 0.12012, "disgust": 0.103212, "anger": 0.106669 }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"text": "</a:t>
            </a:r>
            <a:r>
              <a:rPr lang="en-US" b="1" i="1" dirty="0">
                <a:latin typeface="Times New Roman" panose="02020603050405020304" pitchFamily="18" charset="0"/>
                <a:cs typeface="Times New Roman" panose="02020603050405020304" pitchFamily="18" charset="0"/>
              </a:rPr>
              <a:t>free virtual server</a:t>
            </a:r>
            <a:r>
              <a:rPr lang="en-US" i="1" dirty="0">
                <a:latin typeface="Times New Roman" panose="02020603050405020304" pitchFamily="18" charset="0"/>
                <a:cs typeface="Times New Roman" panose="02020603050405020304" pitchFamily="18" charset="0"/>
              </a:rPr>
              <a:t>", "sentiment": { "score": 0.664726 }, "relevance": 0.864593, "emotions": { "sadness": 0.265225, "joy": 0.532354, "fear": 0.07773, "disgust": 0.090112, "anger": 0.102242 } }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language": "</a:t>
            </a:r>
            <a:r>
              <a:rPr lang="en-US" i="1" dirty="0" err="1">
                <a:latin typeface="Times New Roman" panose="02020603050405020304" pitchFamily="18" charset="0"/>
                <a:cs typeface="Times New Roman" panose="02020603050405020304" pitchFamily="18" charset="0"/>
              </a:rPr>
              <a:t>en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retrieved_url</a:t>
            </a:r>
            <a:r>
              <a:rPr lang="en-US" i="1" dirty="0">
                <a:latin typeface="Times New Roman" panose="02020603050405020304" pitchFamily="18" charset="0"/>
                <a:cs typeface="Times New Roman" panose="02020603050405020304" pitchFamily="18" charset="0"/>
              </a:rPr>
              <a:t>": "https://www.ibm.com/us-en/" }</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61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pPr fontAlgn="base"/>
            <a:r>
              <a:rPr lang="en-US" sz="3200" b="1" dirty="0" smtClean="0">
                <a:latin typeface="Times New Roman" panose="02020603050405020304" pitchFamily="18" charset="0"/>
                <a:cs typeface="Times New Roman" panose="02020603050405020304" pitchFamily="18" charset="0"/>
              </a:rPr>
              <a:t>Metadata</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60310"/>
            <a:ext cx="10994409" cy="4913194"/>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Returns information from the document, including author name, title, RSS/ATOM feeds, prominent page image, and publication date. Supports URL and HTML input types only.</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Metadata Request options:</a:t>
            </a:r>
          </a:p>
          <a:p>
            <a:pPr marL="0" indent="0">
              <a:buNone/>
            </a:pPr>
            <a:r>
              <a:rPr lang="en-US" sz="2400" dirty="0" smtClean="0">
                <a:latin typeface="Times New Roman" panose="02020603050405020304" pitchFamily="18" charset="0"/>
                <a:cs typeface="Times New Roman" panose="02020603050405020304" pitchFamily="18" charset="0"/>
              </a:rPr>
              <a:t>Metadata Options-No parameter</a:t>
            </a:r>
          </a:p>
          <a:p>
            <a:pPr marL="0" indent="0">
              <a:buNone/>
            </a:pPr>
            <a:endParaRPr lang="en-US" sz="2400" dirty="0" smtClean="0"/>
          </a:p>
          <a:p>
            <a:pPr marL="0" indent="0">
              <a:buNone/>
            </a:pPr>
            <a:r>
              <a:rPr lang="en-US" sz="2400" i="1" dirty="0" smtClean="0">
                <a:latin typeface="Times New Roman" panose="02020603050405020304" pitchFamily="18" charset="0"/>
                <a:cs typeface="Times New Roman" panose="02020603050405020304" pitchFamily="18" charset="0"/>
              </a:rPr>
              <a:t>response </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natural_language_understanding.analyze</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url</a:t>
            </a:r>
            <a:r>
              <a:rPr lang="en-US" sz="2400" i="1" dirty="0">
                <a:latin typeface="Times New Roman" panose="02020603050405020304" pitchFamily="18" charset="0"/>
                <a:cs typeface="Times New Roman" panose="02020603050405020304" pitchFamily="18" charset="0"/>
              </a:rPr>
              <a:t>='www.ibm.com', features=Features(metadata=</a:t>
            </a:r>
            <a:r>
              <a:rPr lang="en-US" sz="2400" i="1" dirty="0" err="1">
                <a:latin typeface="Times New Roman" panose="02020603050405020304" pitchFamily="18" charset="0"/>
                <a:cs typeface="Times New Roman" panose="02020603050405020304" pitchFamily="18" charset="0"/>
              </a:rPr>
              <a:t>MetadataOptions</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get_result</a:t>
            </a:r>
            <a:r>
              <a:rPr lang="en-US" sz="24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r>
            <a:br>
              <a:rPr lang="en-US" sz="2400" i="1" dirty="0">
                <a:latin typeface="Times New Roman" panose="02020603050405020304" pitchFamily="18" charset="0"/>
                <a:cs typeface="Times New Roman" panose="02020603050405020304" pitchFamily="18" charset="0"/>
              </a:rPr>
            </a:b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01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Metadata response- </a:t>
            </a:r>
            <a:r>
              <a:rPr lang="en-US" sz="3200" dirty="0" err="1" smtClean="0">
                <a:latin typeface="Times New Roman" panose="02020603050405020304" pitchFamily="18" charset="0"/>
                <a:cs typeface="Times New Roman" panose="02020603050405020304" pitchFamily="18" charset="0"/>
              </a:rPr>
              <a:t>MetadataResult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8549"/>
            <a:ext cx="11353800" cy="4716653"/>
          </a:xfrm>
        </p:spPr>
        <p:txBody>
          <a:bodyPr>
            <a:normAutofit/>
          </a:bodyPr>
          <a:lstStyle/>
          <a:p>
            <a:pPr marL="0" indent="0">
              <a:buNone/>
            </a:pPr>
            <a:r>
              <a:rPr lang="en-US" i="1" dirty="0">
                <a:latin typeface="Times New Roman" panose="02020603050405020304" pitchFamily="18" charset="0"/>
                <a:cs typeface="Times New Roman" panose="02020603050405020304" pitchFamily="18" charset="0"/>
              </a:rPr>
              <a:t>{ "usage": { "</a:t>
            </a:r>
            <a:r>
              <a:rPr lang="en-US" i="1" dirty="0" err="1">
                <a:latin typeface="Times New Roman" panose="02020603050405020304" pitchFamily="18" charset="0"/>
                <a:cs typeface="Times New Roman" panose="02020603050405020304" pitchFamily="18" charset="0"/>
              </a:rPr>
              <a:t>text_units</a:t>
            </a:r>
            <a:r>
              <a:rPr lang="en-US" i="1" dirty="0">
                <a:latin typeface="Times New Roman" panose="02020603050405020304" pitchFamily="18" charset="0"/>
                <a:cs typeface="Times New Roman" panose="02020603050405020304" pitchFamily="18" charset="0"/>
              </a:rPr>
              <a:t>": 1, "</a:t>
            </a:r>
            <a:r>
              <a:rPr lang="en-US" i="1" dirty="0" err="1">
                <a:latin typeface="Times New Roman" panose="02020603050405020304" pitchFamily="18" charset="0"/>
                <a:cs typeface="Times New Roman" panose="02020603050405020304" pitchFamily="18" charset="0"/>
              </a:rPr>
              <a:t>text_characters</a:t>
            </a:r>
            <a:r>
              <a:rPr lang="en-US" i="1" dirty="0">
                <a:latin typeface="Times New Roman" panose="02020603050405020304" pitchFamily="18" charset="0"/>
                <a:cs typeface="Times New Roman" panose="02020603050405020304" pitchFamily="18" charset="0"/>
              </a:rPr>
              <a:t>": 1536, "features": 1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retrieved_url</a:t>
            </a:r>
            <a:r>
              <a:rPr lang="en-US" i="1" dirty="0">
                <a:latin typeface="Times New Roman" panose="02020603050405020304" pitchFamily="18" charset="0"/>
                <a:cs typeface="Times New Roman" panose="02020603050405020304" pitchFamily="18" charset="0"/>
              </a:rPr>
              <a:t>": "https://www.ibm.com/us-en</a:t>
            </a:r>
            <a:r>
              <a:rPr lang="en-US" i="1" dirty="0" smtClean="0">
                <a:latin typeface="Times New Roman" panose="02020603050405020304" pitchFamily="18" charset="0"/>
                <a:cs typeface="Times New Roman" panose="02020603050405020304" pitchFamily="18" charset="0"/>
              </a:rPr>
              <a:t>/",</a:t>
            </a:r>
            <a:br>
              <a:rPr lang="en-US" i="1" dirty="0" smtClean="0">
                <a:latin typeface="Times New Roman" panose="02020603050405020304" pitchFamily="18" charset="0"/>
                <a:cs typeface="Times New Roman" panose="02020603050405020304" pitchFamily="18" charset="0"/>
              </a:rPr>
            </a:b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"metadata": { "title": "IBM - United States", "</a:t>
            </a:r>
            <a:r>
              <a:rPr lang="en-US" i="1" dirty="0" err="1">
                <a:latin typeface="Times New Roman" panose="02020603050405020304" pitchFamily="18" charset="0"/>
                <a:cs typeface="Times New Roman" panose="02020603050405020304" pitchFamily="18" charset="0"/>
              </a:rPr>
              <a:t>publication_date</a:t>
            </a:r>
            <a:r>
              <a:rPr lang="en-US" i="1" dirty="0">
                <a:latin typeface="Times New Roman" panose="02020603050405020304" pitchFamily="18" charset="0"/>
                <a:cs typeface="Times New Roman" panose="02020603050405020304" pitchFamily="18" charset="0"/>
              </a:rPr>
              <a:t>": "2015-10-01T00:00:00", "image": "", "feeds": [], "authors": []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language": "</a:t>
            </a:r>
            <a:r>
              <a:rPr lang="en-US" i="1" dirty="0" err="1">
                <a:latin typeface="Times New Roman" panose="02020603050405020304" pitchFamily="18" charset="0"/>
                <a:cs typeface="Times New Roman" panose="02020603050405020304" pitchFamily="18" charset="0"/>
              </a:rPr>
              <a:t>en</a:t>
            </a:r>
            <a:r>
              <a:rPr lang="en-US" i="1" dirty="0">
                <a:latin typeface="Times New Roman" panose="02020603050405020304" pitchFamily="18" charset="0"/>
                <a:cs typeface="Times New Roman" panose="02020603050405020304" pitchFamily="18" charset="0"/>
              </a:rPr>
              <a:t>" }</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806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pPr fontAlgn="base"/>
            <a:r>
              <a:rPr lang="en-US" sz="3200" b="1" dirty="0" smtClean="0">
                <a:latin typeface="Times New Roman" panose="02020603050405020304" pitchFamily="18" charset="0"/>
                <a:cs typeface="Times New Roman" panose="02020603050405020304" pitchFamily="18" charset="0"/>
              </a:rPr>
              <a:t>Relations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60310"/>
            <a:ext cx="10994409" cy="491319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-Recognizes when two entities are related and identifies the type of relation. For example, an </a:t>
            </a:r>
            <a:r>
              <a:rPr lang="en-US" sz="2400" dirty="0" err="1">
                <a:latin typeface="Times New Roman" panose="02020603050405020304" pitchFamily="18" charset="0"/>
                <a:cs typeface="Times New Roman" panose="02020603050405020304" pitchFamily="18" charset="0"/>
              </a:rPr>
              <a:t>awardedTo</a:t>
            </a:r>
            <a:r>
              <a:rPr lang="en-US" sz="2400" dirty="0">
                <a:latin typeface="Times New Roman" panose="02020603050405020304" pitchFamily="18" charset="0"/>
                <a:cs typeface="Times New Roman" panose="02020603050405020304" pitchFamily="18" charset="0"/>
              </a:rPr>
              <a:t> relation might connect the entities "Nobel Prize" and "Albert Einstein</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Relations Request options:</a:t>
            </a:r>
          </a:p>
          <a:p>
            <a:pPr marL="0" indent="0">
              <a:buNone/>
            </a:pPr>
            <a:r>
              <a:rPr lang="en-US" sz="2400" dirty="0" err="1" smtClean="0">
                <a:latin typeface="Times New Roman" panose="02020603050405020304" pitchFamily="18" charset="0"/>
                <a:cs typeface="Times New Roman" panose="02020603050405020304" pitchFamily="18" charset="0"/>
              </a:rPr>
              <a:t>RelationsOptions</a:t>
            </a:r>
            <a:r>
              <a:rPr lang="en-US" sz="2400" dirty="0" smtClean="0">
                <a:latin typeface="Times New Roman" panose="02020603050405020304" pitchFamily="18" charset="0"/>
                <a:cs typeface="Times New Roman" panose="02020603050405020304" pitchFamily="18" charset="0"/>
              </a:rPr>
              <a:t>-</a:t>
            </a:r>
          </a:p>
          <a:p>
            <a:pPr marL="0" indent="0" fontAlgn="base">
              <a:buNone/>
            </a:pPr>
            <a:r>
              <a:rPr lang="en-US" sz="2400" dirty="0" err="1" smtClean="0">
                <a:latin typeface="Times New Roman" panose="02020603050405020304" pitchFamily="18" charset="0"/>
                <a:cs typeface="Times New Roman" panose="02020603050405020304" pitchFamily="18" charset="0"/>
              </a:rPr>
              <a:t>relations.model</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str</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custom model ID. For more information about how to override the default relations model,</a:t>
            </a:r>
          </a:p>
          <a:p>
            <a:pPr marL="0" indent="0">
              <a:buNone/>
            </a:pPr>
            <a:endParaRPr lang="en-US" sz="2400" dirty="0" smtClean="0"/>
          </a:p>
          <a:p>
            <a:pPr marL="0" indent="0">
              <a:buNone/>
            </a:pPr>
            <a:r>
              <a:rPr lang="en-US" sz="2400" i="1" dirty="0">
                <a:latin typeface="Times New Roman" panose="02020603050405020304" pitchFamily="18" charset="0"/>
                <a:cs typeface="Times New Roman" panose="02020603050405020304" pitchFamily="18" charset="0"/>
              </a:rPr>
              <a:t>response = </a:t>
            </a:r>
            <a:r>
              <a:rPr lang="en-US" sz="2400" i="1" dirty="0" err="1">
                <a:latin typeface="Times New Roman" panose="02020603050405020304" pitchFamily="18" charset="0"/>
                <a:cs typeface="Times New Roman" panose="02020603050405020304" pitchFamily="18" charset="0"/>
              </a:rPr>
              <a:t>natural_language_understanding.analyze</a:t>
            </a:r>
            <a:r>
              <a:rPr lang="en-US" sz="2400" i="1" dirty="0">
                <a:latin typeface="Times New Roman" panose="02020603050405020304" pitchFamily="18" charset="0"/>
                <a:cs typeface="Times New Roman" panose="02020603050405020304" pitchFamily="18" charset="0"/>
              </a:rPr>
              <a:t>( text='Leonardo DiCaprio won Best Actor in a Leading Role for his performance.', features=Features(relations=</a:t>
            </a:r>
            <a:r>
              <a:rPr lang="en-US" sz="2400" i="1" dirty="0" err="1">
                <a:latin typeface="Times New Roman" panose="02020603050405020304" pitchFamily="18" charset="0"/>
                <a:cs typeface="Times New Roman" panose="02020603050405020304" pitchFamily="18" charset="0"/>
              </a:rPr>
              <a:t>RelationsOptions</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get_result</a:t>
            </a:r>
            <a:r>
              <a:rPr lang="en-US" sz="2400" i="1"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a:r>
            <a:br>
              <a:rPr lang="en-US" sz="2400" i="1" dirty="0">
                <a:latin typeface="Times New Roman" panose="02020603050405020304" pitchFamily="18" charset="0"/>
                <a:cs typeface="Times New Roman" panose="02020603050405020304" pitchFamily="18" charset="0"/>
              </a:rPr>
            </a:b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361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Relations response- </a:t>
            </a:r>
            <a:r>
              <a:rPr lang="en-US" sz="3200" dirty="0" err="1" smtClean="0">
                <a:latin typeface="Times New Roman" panose="02020603050405020304" pitchFamily="18" charset="0"/>
                <a:cs typeface="Times New Roman" panose="02020603050405020304" pitchFamily="18" charset="0"/>
              </a:rPr>
              <a:t>RelationsResult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8549"/>
            <a:ext cx="11353800" cy="4716653"/>
          </a:xfrm>
        </p:spPr>
        <p:txBody>
          <a:bodyPr>
            <a:normAutofit/>
          </a:bodyPr>
          <a:lstStyle/>
          <a:p>
            <a:pPr marL="0" indent="0">
              <a:buNone/>
            </a:pPr>
            <a:r>
              <a:rPr lang="en-US" i="1" dirty="0">
                <a:latin typeface="Times New Roman" panose="02020603050405020304" pitchFamily="18" charset="0"/>
                <a:cs typeface="Times New Roman" panose="02020603050405020304" pitchFamily="18" charset="0"/>
              </a:rPr>
              <a:t>{ "usage": { "</a:t>
            </a:r>
            <a:r>
              <a:rPr lang="en-US" i="1" dirty="0" err="1">
                <a:latin typeface="Times New Roman" panose="02020603050405020304" pitchFamily="18" charset="0"/>
                <a:cs typeface="Times New Roman" panose="02020603050405020304" pitchFamily="18" charset="0"/>
              </a:rPr>
              <a:t>text_units</a:t>
            </a:r>
            <a:r>
              <a:rPr lang="en-US" i="1" dirty="0">
                <a:latin typeface="Times New Roman" panose="02020603050405020304" pitchFamily="18" charset="0"/>
                <a:cs typeface="Times New Roman" panose="02020603050405020304" pitchFamily="18" charset="0"/>
              </a:rPr>
              <a:t>": 1, "</a:t>
            </a:r>
            <a:r>
              <a:rPr lang="en-US" i="1" dirty="0" err="1">
                <a:latin typeface="Times New Roman" panose="02020603050405020304" pitchFamily="18" charset="0"/>
                <a:cs typeface="Times New Roman" panose="02020603050405020304" pitchFamily="18" charset="0"/>
              </a:rPr>
              <a:t>text_characters</a:t>
            </a:r>
            <a:r>
              <a:rPr lang="en-US" i="1" dirty="0">
                <a:latin typeface="Times New Roman" panose="02020603050405020304" pitchFamily="18" charset="0"/>
                <a:cs typeface="Times New Roman" panose="02020603050405020304" pitchFamily="18" charset="0"/>
              </a:rPr>
              <a:t>": 79, "features": 1 </a:t>
            </a:r>
            <a:r>
              <a:rPr lang="en-US" i="1" dirty="0" smtClean="0">
                <a:latin typeface="Times New Roman" panose="02020603050405020304" pitchFamily="18" charset="0"/>
                <a:cs typeface="Times New Roman" panose="02020603050405020304" pitchFamily="18" charset="0"/>
              </a:rPr>
              <a:t>},</a:t>
            </a:r>
          </a:p>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"relations": [ { "type": "</a:t>
            </a:r>
            <a:r>
              <a:rPr lang="en-US" i="1" dirty="0" err="1">
                <a:latin typeface="Times New Roman" panose="02020603050405020304" pitchFamily="18" charset="0"/>
                <a:cs typeface="Times New Roman" panose="02020603050405020304" pitchFamily="18" charset="0"/>
              </a:rPr>
              <a:t>awardedTo</a:t>
            </a:r>
            <a:r>
              <a:rPr lang="en-US" i="1" dirty="0">
                <a:latin typeface="Times New Roman" panose="02020603050405020304" pitchFamily="18" charset="0"/>
                <a:cs typeface="Times New Roman" panose="02020603050405020304" pitchFamily="18" charset="0"/>
              </a:rPr>
              <a:t>", "sentence": "Leonardo DiCaprio won Best Actor in a Leading Role for his performance.", "score": 0.680715, "arguments": [ { "text": "Best Actor", "location": [ 22, 32 ],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entities": [ { "type": "</a:t>
            </a:r>
            <a:r>
              <a:rPr lang="en-US" i="1" dirty="0" err="1">
                <a:latin typeface="Times New Roman" panose="02020603050405020304" pitchFamily="18" charset="0"/>
                <a:cs typeface="Times New Roman" panose="02020603050405020304" pitchFamily="18" charset="0"/>
              </a:rPr>
              <a:t>EntertainmentAward</a:t>
            </a:r>
            <a:r>
              <a:rPr lang="en-US" i="1" dirty="0">
                <a:latin typeface="Times New Roman" panose="02020603050405020304" pitchFamily="18" charset="0"/>
                <a:cs typeface="Times New Roman" panose="02020603050405020304" pitchFamily="18" charset="0"/>
              </a:rPr>
              <a:t>", "text": "Best Actor" } ] }, { "text": "Leonardo DiCaprio", "location": [ 0, 17 ],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entities": [ { "type": "Person", "text": "Leonardo DiCaprio" } ] } ] }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language": "</a:t>
            </a:r>
            <a:r>
              <a:rPr lang="en-US" i="1" dirty="0" err="1">
                <a:latin typeface="Times New Roman" panose="02020603050405020304" pitchFamily="18" charset="0"/>
                <a:cs typeface="Times New Roman" panose="02020603050405020304" pitchFamily="18" charset="0"/>
              </a:rPr>
              <a:t>en</a:t>
            </a:r>
            <a:r>
              <a:rPr lang="en-US" i="1" dirty="0">
                <a:latin typeface="Times New Roman" panose="02020603050405020304" pitchFamily="18" charset="0"/>
                <a:cs typeface="Times New Roman" panose="02020603050405020304" pitchFamily="18" charset="0"/>
              </a:rPr>
              <a:t>" }</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462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pPr fontAlgn="base"/>
            <a:r>
              <a:rPr lang="en-US" sz="3200" b="1" dirty="0" smtClean="0">
                <a:latin typeface="Times New Roman" panose="02020603050405020304" pitchFamily="18" charset="0"/>
                <a:cs typeface="Times New Roman" panose="02020603050405020304" pitchFamily="18" charset="0"/>
              </a:rPr>
              <a:t>Semantic Roles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60310"/>
            <a:ext cx="10994409" cy="4913194"/>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Parses sentences into subject, action, and object form.</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SemanticRoles</a:t>
            </a:r>
            <a:r>
              <a:rPr lang="en-US" sz="2000" dirty="0" smtClean="0">
                <a:latin typeface="Times New Roman" panose="02020603050405020304" pitchFamily="18" charset="0"/>
                <a:cs typeface="Times New Roman" panose="02020603050405020304" pitchFamily="18" charset="0"/>
              </a:rPr>
              <a:t> Request options:</a:t>
            </a:r>
          </a:p>
          <a:p>
            <a:pPr marL="0" indent="0">
              <a:buNone/>
            </a:pPr>
            <a:r>
              <a:rPr lang="en-US" sz="2000" dirty="0" err="1" smtClean="0">
                <a:latin typeface="Times New Roman" panose="02020603050405020304" pitchFamily="18" charset="0"/>
                <a:cs typeface="Times New Roman" panose="02020603050405020304" pitchFamily="18" charset="0"/>
              </a:rPr>
              <a:t>SemanticRolesOptions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err="1" smtClean="0">
                <a:latin typeface="Times New Roman" panose="02020603050405020304" pitchFamily="18" charset="0"/>
                <a:cs typeface="Times New Roman" panose="02020603050405020304" pitchFamily="18" charset="0"/>
              </a:rPr>
              <a:t>semantic_roles.limit</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]-Maximum </a:t>
            </a:r>
            <a:r>
              <a:rPr lang="en-US" sz="2000" dirty="0">
                <a:latin typeface="Times New Roman" panose="02020603050405020304" pitchFamily="18" charset="0"/>
                <a:cs typeface="Times New Roman" panose="02020603050405020304" pitchFamily="18" charset="0"/>
              </a:rPr>
              <a:t>number of </a:t>
            </a:r>
            <a:r>
              <a:rPr lang="en-US" sz="2000" dirty="0" err="1">
                <a:latin typeface="Times New Roman" panose="02020603050405020304" pitchFamily="18" charset="0"/>
                <a:cs typeface="Times New Roman" panose="02020603050405020304" pitchFamily="18" charset="0"/>
              </a:rPr>
              <a:t>semantic_roles</a:t>
            </a:r>
            <a:r>
              <a:rPr lang="en-US" sz="2000" dirty="0">
                <a:latin typeface="Times New Roman" panose="02020603050405020304" pitchFamily="18" charset="0"/>
                <a:cs typeface="Times New Roman" panose="02020603050405020304" pitchFamily="18" charset="0"/>
              </a:rPr>
              <a:t> results to </a:t>
            </a:r>
            <a:r>
              <a:rPr lang="en-US" sz="2000" dirty="0" err="1" smtClean="0">
                <a:latin typeface="Times New Roman" panose="02020603050405020304" pitchFamily="18" charset="0"/>
                <a:cs typeface="Times New Roman" panose="02020603050405020304" pitchFamily="18" charset="0"/>
              </a:rPr>
              <a:t>return.Default</a:t>
            </a:r>
            <a:r>
              <a:rPr lang="en-US" sz="2000" dirty="0">
                <a:latin typeface="Times New Roman" panose="02020603050405020304" pitchFamily="18" charset="0"/>
                <a:cs typeface="Times New Roman" panose="02020603050405020304" pitchFamily="18" charset="0"/>
              </a:rPr>
              <a:t>: 50</a:t>
            </a:r>
          </a:p>
          <a:p>
            <a:pPr marL="0" indent="0">
              <a:buNone/>
            </a:pPr>
            <a:r>
              <a:rPr lang="en-US" sz="2000" dirty="0" err="1" smtClean="0">
                <a:latin typeface="Times New Roman" panose="02020603050405020304" pitchFamily="18" charset="0"/>
                <a:cs typeface="Times New Roman" panose="02020603050405020304" pitchFamily="18" charset="0"/>
              </a:rPr>
              <a:t>semantic_roles.keywords</a:t>
            </a:r>
            <a:r>
              <a:rPr lang="en-US" sz="2000" dirty="0" smtClean="0">
                <a:latin typeface="Times New Roman" panose="02020603050405020304" pitchFamily="18" charset="0"/>
                <a:cs typeface="Times New Roman" panose="02020603050405020304" pitchFamily="18" charset="0"/>
              </a:rPr>
              <a:t>[bool]-Whether </a:t>
            </a:r>
            <a:r>
              <a:rPr lang="en-US" sz="2000" dirty="0">
                <a:latin typeface="Times New Roman" panose="02020603050405020304" pitchFamily="18" charset="0"/>
                <a:cs typeface="Times New Roman" panose="02020603050405020304" pitchFamily="18" charset="0"/>
              </a:rPr>
              <a:t>to return keyword information for subjects and </a:t>
            </a:r>
            <a:r>
              <a:rPr lang="en-US" sz="2000" dirty="0" err="1" smtClean="0">
                <a:latin typeface="Times New Roman" panose="02020603050405020304" pitchFamily="18" charset="0"/>
                <a:cs typeface="Times New Roman" panose="02020603050405020304" pitchFamily="18" charset="0"/>
              </a:rPr>
              <a:t>objects.Default</a:t>
            </a:r>
            <a:r>
              <a:rPr lang="en-US" sz="2000" dirty="0">
                <a:latin typeface="Times New Roman" panose="02020603050405020304" pitchFamily="18" charset="0"/>
                <a:cs typeface="Times New Roman" panose="02020603050405020304" pitchFamily="18" charset="0"/>
              </a:rPr>
              <a:t>: false</a:t>
            </a:r>
          </a:p>
          <a:p>
            <a:pPr marL="0" indent="0">
              <a:buNone/>
            </a:pPr>
            <a:r>
              <a:rPr lang="en-US" sz="2000" dirty="0" err="1" smtClean="0">
                <a:latin typeface="Times New Roman" panose="02020603050405020304" pitchFamily="18" charset="0"/>
                <a:cs typeface="Times New Roman" panose="02020603050405020304" pitchFamily="18" charset="0"/>
              </a:rPr>
              <a:t>semantic_roles.entities</a:t>
            </a:r>
            <a:r>
              <a:rPr lang="en-US" sz="2000" dirty="0" smtClean="0">
                <a:latin typeface="Times New Roman" panose="02020603050405020304" pitchFamily="18" charset="0"/>
                <a:cs typeface="Times New Roman" panose="02020603050405020304" pitchFamily="18" charset="0"/>
              </a:rPr>
              <a:t>[bool]-Whether </a:t>
            </a:r>
            <a:r>
              <a:rPr lang="en-US" sz="2000" dirty="0">
                <a:latin typeface="Times New Roman" panose="02020603050405020304" pitchFamily="18" charset="0"/>
                <a:cs typeface="Times New Roman" panose="02020603050405020304" pitchFamily="18" charset="0"/>
              </a:rPr>
              <a:t>to return entity information for subjects and </a:t>
            </a:r>
            <a:r>
              <a:rPr lang="en-US" sz="2000" dirty="0" err="1" smtClean="0">
                <a:latin typeface="Times New Roman" panose="02020603050405020304" pitchFamily="18" charset="0"/>
                <a:cs typeface="Times New Roman" panose="02020603050405020304" pitchFamily="18" charset="0"/>
              </a:rPr>
              <a:t>objects.Default</a:t>
            </a:r>
            <a:r>
              <a:rPr lang="en-US" sz="2000" dirty="0">
                <a:latin typeface="Times New Roman" panose="02020603050405020304" pitchFamily="18" charset="0"/>
                <a:cs typeface="Times New Roman" panose="02020603050405020304" pitchFamily="18" charset="0"/>
              </a:rPr>
              <a:t>: false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response = </a:t>
            </a:r>
            <a:r>
              <a:rPr lang="en-US" sz="2000" i="1" dirty="0" err="1">
                <a:latin typeface="Times New Roman" panose="02020603050405020304" pitchFamily="18" charset="0"/>
                <a:cs typeface="Times New Roman" panose="02020603050405020304" pitchFamily="18" charset="0"/>
              </a:rPr>
              <a:t>natural_language_understanding.analyze</a:t>
            </a:r>
            <a:r>
              <a:rPr lang="en-US" sz="2000" i="1" dirty="0">
                <a:latin typeface="Times New Roman" panose="02020603050405020304" pitchFamily="18" charset="0"/>
                <a:cs typeface="Times New Roman" panose="02020603050405020304" pitchFamily="18" charset="0"/>
              </a:rPr>
              <a:t>( text='IBM has one of the largest workforces in the world', features=Features(</a:t>
            </a:r>
            <a:r>
              <a:rPr lang="en-US" sz="2000" i="1" dirty="0" err="1">
                <a:latin typeface="Times New Roman" panose="02020603050405020304" pitchFamily="18" charset="0"/>
                <a:cs typeface="Times New Roman" panose="02020603050405020304" pitchFamily="18" charset="0"/>
              </a:rPr>
              <a:t>semantic_roles</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SemanticRolesOptions</a:t>
            </a:r>
            <a:r>
              <a:rPr lang="en-US" sz="2000" i="1"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get_result</a:t>
            </a:r>
            <a:r>
              <a:rPr lang="en-US" sz="2000" i="1" dirty="0">
                <a:latin typeface="Times New Roman" panose="02020603050405020304" pitchFamily="18" charset="0"/>
                <a:cs typeface="Times New Roman" panose="02020603050405020304" pitchFamily="18" charset="0"/>
              </a:rPr>
              <a:t>()</a:t>
            </a:r>
            <a:endParaRPr lang="en-US" sz="20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68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Semantic Roles response- </a:t>
            </a:r>
            <a:r>
              <a:rPr lang="en-US" sz="3200" dirty="0" err="1" smtClean="0">
                <a:latin typeface="Times New Roman" panose="02020603050405020304" pitchFamily="18" charset="0"/>
                <a:cs typeface="Times New Roman" panose="02020603050405020304" pitchFamily="18" charset="0"/>
              </a:rPr>
              <a:t>SemanticRolesResult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8549"/>
            <a:ext cx="11353800" cy="4716653"/>
          </a:xfrm>
        </p:spPr>
        <p:txBody>
          <a:bodyPr>
            <a:normAutofit/>
          </a:bodyPr>
          <a:lstStyle/>
          <a:p>
            <a:pPr marL="0" indent="0">
              <a:buNone/>
            </a:pPr>
            <a:r>
              <a:rPr lang="en-US" sz="2400" i="1" dirty="0">
                <a:latin typeface="Times New Roman" panose="02020603050405020304" pitchFamily="18" charset="0"/>
                <a:cs typeface="Times New Roman" panose="02020603050405020304" pitchFamily="18" charset="0"/>
              </a:rPr>
              <a:t>{ "usage": { "</a:t>
            </a:r>
            <a:r>
              <a:rPr lang="en-US" sz="2400" i="1" dirty="0" err="1">
                <a:latin typeface="Times New Roman" panose="02020603050405020304" pitchFamily="18" charset="0"/>
                <a:cs typeface="Times New Roman" panose="02020603050405020304" pitchFamily="18" charset="0"/>
              </a:rPr>
              <a:t>text_units</a:t>
            </a:r>
            <a:r>
              <a:rPr lang="en-US" sz="2400" i="1" dirty="0">
                <a:latin typeface="Times New Roman" panose="02020603050405020304" pitchFamily="18" charset="0"/>
                <a:cs typeface="Times New Roman" panose="02020603050405020304" pitchFamily="18" charset="0"/>
              </a:rPr>
              <a:t>": 1, "</a:t>
            </a:r>
            <a:r>
              <a:rPr lang="en-US" sz="2400" i="1" dirty="0" err="1">
                <a:latin typeface="Times New Roman" panose="02020603050405020304" pitchFamily="18" charset="0"/>
                <a:cs typeface="Times New Roman" panose="02020603050405020304" pitchFamily="18" charset="0"/>
              </a:rPr>
              <a:t>text_characters</a:t>
            </a:r>
            <a:r>
              <a:rPr lang="en-US" sz="2400" i="1" dirty="0">
                <a:latin typeface="Times New Roman" panose="02020603050405020304" pitchFamily="18" charset="0"/>
                <a:cs typeface="Times New Roman" panose="02020603050405020304" pitchFamily="18" charset="0"/>
              </a:rPr>
              <a:t>": 50, "features": 1 </a:t>
            </a:r>
            <a:r>
              <a:rPr lang="en-US" sz="2400" i="1" dirty="0" smtClean="0">
                <a:latin typeface="Times New Roman" panose="02020603050405020304" pitchFamily="18" charset="0"/>
                <a:cs typeface="Times New Roman" panose="02020603050405020304" pitchFamily="18" charset="0"/>
              </a:rPr>
              <a:t>},</a:t>
            </a:r>
          </a:p>
          <a:p>
            <a:pPr marL="0" indent="0">
              <a:buNone/>
            </a:pPr>
            <a:r>
              <a:rPr lang="en-US" sz="2400" i="1"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t>
            </a:r>
            <a:r>
              <a:rPr lang="en-US" sz="2400" i="1" dirty="0" err="1">
                <a:latin typeface="Times New Roman" panose="02020603050405020304" pitchFamily="18" charset="0"/>
                <a:cs typeface="Times New Roman" panose="02020603050405020304" pitchFamily="18" charset="0"/>
              </a:rPr>
              <a:t>semantic_roles</a:t>
            </a:r>
            <a:r>
              <a:rPr lang="en-US" sz="2400" i="1" dirty="0">
                <a:latin typeface="Times New Roman" panose="02020603050405020304" pitchFamily="18" charset="0"/>
                <a:cs typeface="Times New Roman" panose="02020603050405020304" pitchFamily="18" charset="0"/>
              </a:rPr>
              <a:t>": [ { "subject": { "text": "IBM" }, </a:t>
            </a:r>
            <a:endParaRPr lang="en-US" sz="2400" i="1" dirty="0" smtClean="0">
              <a:latin typeface="Times New Roman" panose="02020603050405020304" pitchFamily="18" charset="0"/>
              <a:cs typeface="Times New Roman" panose="02020603050405020304" pitchFamily="18" charset="0"/>
            </a:endParaRPr>
          </a:p>
          <a:p>
            <a:pPr marL="0" indent="0">
              <a:buNone/>
            </a:pPr>
            <a:r>
              <a:rPr lang="en-US" sz="2400" i="1" dirty="0" smtClean="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sentence": "IBM has one of the largest workforces in the world", </a:t>
            </a:r>
            <a:endParaRPr lang="en-US" sz="2400" i="1" dirty="0" smtClean="0">
              <a:latin typeface="Times New Roman" panose="02020603050405020304" pitchFamily="18" charset="0"/>
              <a:cs typeface="Times New Roman" panose="02020603050405020304" pitchFamily="18" charset="0"/>
            </a:endParaRPr>
          </a:p>
          <a:p>
            <a:pPr marL="0" indent="0">
              <a:buNone/>
            </a:pPr>
            <a:r>
              <a:rPr lang="en-US" sz="2400" i="1" dirty="0" smtClean="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object": { "text": "one of the largest workforces in the world" }, </a:t>
            </a:r>
            <a:endParaRPr lang="en-US" sz="2400" i="1" dirty="0" smtClean="0">
              <a:latin typeface="Times New Roman" panose="02020603050405020304" pitchFamily="18" charset="0"/>
              <a:cs typeface="Times New Roman" panose="02020603050405020304" pitchFamily="18" charset="0"/>
            </a:endParaRPr>
          </a:p>
          <a:p>
            <a:pPr marL="0" indent="0">
              <a:buNone/>
            </a:pPr>
            <a:r>
              <a:rPr lang="en-US" sz="2400" i="1" dirty="0" smtClean="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action": { "verb": { "text": "have", "tense": "present" }, </a:t>
            </a:r>
            <a:endParaRPr lang="en-US" sz="2400" i="1" dirty="0" smtClean="0">
              <a:latin typeface="Times New Roman" panose="02020603050405020304" pitchFamily="18" charset="0"/>
              <a:cs typeface="Times New Roman" panose="02020603050405020304" pitchFamily="18" charset="0"/>
            </a:endParaRPr>
          </a:p>
          <a:p>
            <a:pPr marL="0" indent="0">
              <a:buNone/>
            </a:pPr>
            <a:r>
              <a:rPr lang="en-US" sz="2400" i="1" dirty="0" smtClean="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text": "has", "normalized": "have" } } ], </a:t>
            </a:r>
            <a:endParaRPr lang="en-US" sz="2400" i="1" dirty="0" smtClean="0">
              <a:latin typeface="Times New Roman" panose="02020603050405020304" pitchFamily="18" charset="0"/>
              <a:cs typeface="Times New Roman" panose="02020603050405020304" pitchFamily="18" charset="0"/>
            </a:endParaRPr>
          </a:p>
          <a:p>
            <a:pPr marL="0" indent="0">
              <a:buNone/>
            </a:pPr>
            <a:r>
              <a:rPr lang="en-US" sz="2400" i="1" dirty="0" smtClean="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language": "</a:t>
            </a:r>
            <a:r>
              <a:rPr lang="en-US" sz="2400" i="1" dirty="0" err="1">
                <a:latin typeface="Times New Roman" panose="02020603050405020304" pitchFamily="18" charset="0"/>
                <a:cs typeface="Times New Roman" panose="02020603050405020304" pitchFamily="18" charset="0"/>
              </a:rPr>
              <a:t>en</a:t>
            </a:r>
            <a:r>
              <a:rPr lang="en-US" sz="2400" i="1" dirty="0">
                <a:latin typeface="Times New Roman" panose="02020603050405020304" pitchFamily="18" charset="0"/>
                <a:cs typeface="Times New Roman" panose="02020603050405020304" pitchFamily="18" charset="0"/>
              </a:rPr>
              <a:t>" }</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24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a:latin typeface="Times New Roman" panose="02020603050405020304" pitchFamily="18" charset="0"/>
                <a:cs typeface="Times New Roman" panose="02020603050405020304" pitchFamily="18" charset="0"/>
              </a:rPr>
              <a:t>Analyzing the Meaning of Sentences</a:t>
            </a:r>
          </a:p>
        </p:txBody>
      </p:sp>
      <p:sp>
        <p:nvSpPr>
          <p:cNvPr id="3" name="Content Placeholder 2"/>
          <p:cNvSpPr>
            <a:spLocks noGrp="1"/>
          </p:cNvSpPr>
          <p:nvPr>
            <p:ph idx="1"/>
          </p:nvPr>
        </p:nvSpPr>
        <p:spPr>
          <a:xfrm>
            <a:off x="838200" y="1460310"/>
            <a:ext cx="10515600" cy="471665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Analyze various features of text content at scale. Provide text, raw HTML, or a public URL and IBM Watson Natural Language Understanding will give you results for the features you </a:t>
            </a:r>
            <a:r>
              <a:rPr lang="en-US" dirty="0" smtClean="0">
                <a:latin typeface="Times New Roman" panose="02020603050405020304" pitchFamily="18" charset="0"/>
                <a:cs typeface="Times New Roman" panose="02020603050405020304" pitchFamily="18" charset="0"/>
              </a:rPr>
              <a:t>request</a:t>
            </a:r>
          </a:p>
          <a:p>
            <a:r>
              <a:rPr lang="en-US" b="1" dirty="0">
                <a:latin typeface="Times New Roman" panose="02020603050405020304" pitchFamily="18" charset="0"/>
                <a:cs typeface="Times New Roman" panose="02020603050405020304" pitchFamily="18" charset="0"/>
              </a:rPr>
              <a:t>Text analytics </a:t>
            </a:r>
            <a:r>
              <a:rPr lang="en-US" b="1" dirty="0" smtClean="0">
                <a:latin typeface="Times New Roman" panose="02020603050405020304" pitchFamily="18" charset="0"/>
                <a:cs typeface="Times New Roman" panose="02020603050405020304" pitchFamily="18" charset="0"/>
              </a:rPr>
              <a:t>features-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extract meaning from unstructured data</a:t>
            </a:r>
            <a:endParaRPr lang="en-US" b="1"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Categories</a:t>
            </a:r>
          </a:p>
          <a:p>
            <a:r>
              <a:rPr lang="en-US" dirty="0" smtClean="0">
                <a:latin typeface="Times New Roman" panose="02020603050405020304" pitchFamily="18" charset="0"/>
                <a:cs typeface="Times New Roman" panose="02020603050405020304" pitchFamily="18" charset="0"/>
              </a:rPr>
              <a:t>Concepts</a:t>
            </a:r>
          </a:p>
          <a:p>
            <a:r>
              <a:rPr lang="en-US" dirty="0" smtClean="0">
                <a:latin typeface="Times New Roman" panose="02020603050405020304" pitchFamily="18" charset="0"/>
                <a:cs typeface="Times New Roman" panose="02020603050405020304" pitchFamily="18" charset="0"/>
              </a:rPr>
              <a:t>Emotions</a:t>
            </a:r>
          </a:p>
          <a:p>
            <a:r>
              <a:rPr lang="en-US" dirty="0" smtClean="0">
                <a:latin typeface="Times New Roman" panose="02020603050405020304" pitchFamily="18" charset="0"/>
                <a:cs typeface="Times New Roman" panose="02020603050405020304" pitchFamily="18" charset="0"/>
              </a:rPr>
              <a:t>Entities</a:t>
            </a:r>
          </a:p>
          <a:p>
            <a:r>
              <a:rPr lang="en-US" dirty="0" smtClean="0">
                <a:latin typeface="Times New Roman" panose="02020603050405020304" pitchFamily="18" charset="0"/>
                <a:cs typeface="Times New Roman" panose="02020603050405020304" pitchFamily="18" charset="0"/>
              </a:rPr>
              <a:t>Keywords</a:t>
            </a:r>
          </a:p>
          <a:p>
            <a:r>
              <a:rPr lang="en-US" dirty="0" smtClean="0">
                <a:latin typeface="Times New Roman" panose="02020603050405020304" pitchFamily="18" charset="0"/>
                <a:cs typeface="Times New Roman" panose="02020603050405020304" pitchFamily="18" charset="0"/>
              </a:rPr>
              <a:t>Metadata</a:t>
            </a:r>
          </a:p>
          <a:p>
            <a:r>
              <a:rPr lang="en-US" dirty="0" smtClean="0">
                <a:latin typeface="Times New Roman" panose="02020603050405020304" pitchFamily="18" charset="0"/>
                <a:cs typeface="Times New Roman" panose="02020603050405020304" pitchFamily="18" charset="0"/>
              </a:rPr>
              <a:t>Relation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029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pPr fontAlgn="base"/>
            <a:r>
              <a:rPr lang="en-US" sz="3200" b="1" dirty="0" smtClean="0">
                <a:latin typeface="Times New Roman" panose="02020603050405020304" pitchFamily="18" charset="0"/>
                <a:cs typeface="Times New Roman" panose="02020603050405020304" pitchFamily="18" charset="0"/>
              </a:rPr>
              <a:t>Sentiment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60310"/>
            <a:ext cx="10994409" cy="491319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-Analyzes the general sentiment of your content or the sentiment toward specific target phrases. You can analyze sentiment for detected entities with </a:t>
            </a:r>
            <a:r>
              <a:rPr lang="en-US" sz="2000" dirty="0" err="1">
                <a:latin typeface="Times New Roman" panose="02020603050405020304" pitchFamily="18" charset="0"/>
                <a:cs typeface="Times New Roman" panose="02020603050405020304" pitchFamily="18" charset="0"/>
              </a:rPr>
              <a:t>entities.sentiment</a:t>
            </a:r>
            <a:r>
              <a:rPr lang="en-US" sz="2000" dirty="0">
                <a:latin typeface="Times New Roman" panose="02020603050405020304" pitchFamily="18" charset="0"/>
                <a:cs typeface="Times New Roman" panose="02020603050405020304" pitchFamily="18" charset="0"/>
              </a:rPr>
              <a:t> and for keywords with </a:t>
            </a:r>
            <a:r>
              <a:rPr lang="en-US" sz="2000" dirty="0" err="1">
                <a:latin typeface="Times New Roman" panose="02020603050405020304" pitchFamily="18" charset="0"/>
                <a:cs typeface="Times New Roman" panose="02020603050405020304" pitchFamily="18" charset="0"/>
              </a:rPr>
              <a:t>keywords.sentiment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err="1" smtClean="0">
                <a:latin typeface="Times New Roman" panose="02020603050405020304" pitchFamily="18" charset="0"/>
                <a:cs typeface="Times New Roman" panose="02020603050405020304" pitchFamily="18" charset="0"/>
              </a:rPr>
              <a:t>SemanticRoles</a:t>
            </a:r>
            <a:r>
              <a:rPr lang="en-US" sz="2000" dirty="0" smtClean="0">
                <a:latin typeface="Times New Roman" panose="02020603050405020304" pitchFamily="18" charset="0"/>
                <a:cs typeface="Times New Roman" panose="02020603050405020304" pitchFamily="18" charset="0"/>
              </a:rPr>
              <a:t> Request options:</a:t>
            </a:r>
          </a:p>
          <a:p>
            <a:pPr marL="0" indent="0">
              <a:buNone/>
            </a:pPr>
            <a:r>
              <a:rPr lang="en-US" sz="2000" dirty="0" err="1" smtClean="0">
                <a:latin typeface="Times New Roman" panose="02020603050405020304" pitchFamily="18" charset="0"/>
                <a:cs typeface="Times New Roman" panose="02020603050405020304" pitchFamily="18" charset="0"/>
              </a:rPr>
              <a:t>sentiment.document</a:t>
            </a:r>
            <a:r>
              <a:rPr lang="en-US" sz="2000" dirty="0" smtClean="0">
                <a:latin typeface="Times New Roman" panose="02020603050405020304" pitchFamily="18" charset="0"/>
                <a:cs typeface="Times New Roman" panose="02020603050405020304" pitchFamily="18" charset="0"/>
              </a:rPr>
              <a:t> bool Whether </a:t>
            </a:r>
            <a:r>
              <a:rPr lang="en-US" sz="2000" dirty="0">
                <a:latin typeface="Times New Roman" panose="02020603050405020304" pitchFamily="18" charset="0"/>
                <a:cs typeface="Times New Roman" panose="02020603050405020304" pitchFamily="18" charset="0"/>
              </a:rPr>
              <a:t>to return document-level sentiment analysis</a:t>
            </a:r>
            <a:r>
              <a:rPr lang="en-US" sz="2000" dirty="0" smtClean="0">
                <a:latin typeface="Times New Roman" panose="02020603050405020304" pitchFamily="18" charset="0"/>
                <a:cs typeface="Times New Roman" panose="02020603050405020304" pitchFamily="18" charset="0"/>
              </a:rPr>
              <a:t>. Default</a:t>
            </a:r>
            <a:r>
              <a:rPr lang="en-US" sz="2000" dirty="0">
                <a:latin typeface="Times New Roman" panose="02020603050405020304" pitchFamily="18" charset="0"/>
                <a:cs typeface="Times New Roman" panose="02020603050405020304" pitchFamily="18" charset="0"/>
              </a:rPr>
              <a:t>: true</a:t>
            </a:r>
          </a:p>
          <a:p>
            <a:pPr marL="0" indent="0">
              <a:buNone/>
            </a:pPr>
            <a:r>
              <a:rPr lang="en-US" sz="2000" dirty="0" err="1" smtClean="0">
                <a:latin typeface="Times New Roman" panose="02020603050405020304" pitchFamily="18" charset="0"/>
                <a:cs typeface="Times New Roman" panose="02020603050405020304" pitchFamily="18" charset="0"/>
              </a:rPr>
              <a:t>sentiment.model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str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Beta) Enter a custom model ID to override the standard sentiment model for all sentiment analysis operations in the request, including targeted sentiment for entities and keywords.</a:t>
            </a:r>
          </a:p>
          <a:p>
            <a:pPr marL="0" indent="0">
              <a:buNone/>
            </a:pPr>
            <a:r>
              <a:rPr lang="en-US" sz="2000" dirty="0" err="1" smtClean="0">
                <a:latin typeface="Times New Roman" panose="02020603050405020304" pitchFamily="18" charset="0"/>
                <a:cs typeface="Times New Roman" panose="02020603050405020304" pitchFamily="18" charset="0"/>
              </a:rPr>
              <a:t>sentiment.targets</a:t>
            </a:r>
            <a:r>
              <a:rPr lang="en-US" sz="2000" dirty="0" smtClean="0">
                <a:latin typeface="Times New Roman" panose="02020603050405020304" pitchFamily="18" charset="0"/>
                <a:cs typeface="Times New Roman" panose="02020603050405020304" pitchFamily="18" charset="0"/>
              </a:rPr>
              <a:t> list[</a:t>
            </a:r>
            <a:r>
              <a:rPr lang="en-US" sz="2000" dirty="0" err="1" smtClean="0">
                <a:latin typeface="Times New Roman" panose="02020603050405020304" pitchFamily="18" charset="0"/>
                <a:cs typeface="Times New Roman" panose="02020603050405020304" pitchFamily="18" charset="0"/>
              </a:rPr>
              <a:t>str</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Target strings, separated by commas. Sentiment results are returned for each target string that is found in the </a:t>
            </a:r>
            <a:r>
              <a:rPr lang="en-US" sz="2000" dirty="0" smtClean="0">
                <a:latin typeface="Times New Roman" panose="02020603050405020304" pitchFamily="18" charset="0"/>
                <a:cs typeface="Times New Roman" panose="02020603050405020304" pitchFamily="18" charset="0"/>
              </a:rPr>
              <a:t>document.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response = </a:t>
            </a:r>
            <a:r>
              <a:rPr lang="en-US" sz="2000" i="1" dirty="0" err="1">
                <a:latin typeface="Times New Roman" panose="02020603050405020304" pitchFamily="18" charset="0"/>
                <a:cs typeface="Times New Roman" panose="02020603050405020304" pitchFamily="18" charset="0"/>
              </a:rPr>
              <a:t>natural_language_understanding.analyze</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url</a:t>
            </a:r>
            <a:r>
              <a:rPr lang="en-US" sz="2000" i="1" dirty="0">
                <a:latin typeface="Times New Roman" panose="02020603050405020304" pitchFamily="18" charset="0"/>
                <a:cs typeface="Times New Roman" panose="02020603050405020304" pitchFamily="18" charset="0"/>
              </a:rPr>
              <a:t>='www.wsj.com/news/markets', features=Features(sentiment=</a:t>
            </a:r>
            <a:r>
              <a:rPr lang="en-US" sz="2000" i="1" dirty="0" err="1">
                <a:latin typeface="Times New Roman" panose="02020603050405020304" pitchFamily="18" charset="0"/>
                <a:cs typeface="Times New Roman" panose="02020603050405020304" pitchFamily="18" charset="0"/>
              </a:rPr>
              <a:t>SentimentOptions</a:t>
            </a:r>
            <a:r>
              <a:rPr lang="en-US" sz="2000" i="1" dirty="0">
                <a:latin typeface="Times New Roman" panose="02020603050405020304" pitchFamily="18" charset="0"/>
                <a:cs typeface="Times New Roman" panose="02020603050405020304" pitchFamily="18" charset="0"/>
              </a:rPr>
              <a:t>(targets=['stocks']))).</a:t>
            </a:r>
            <a:r>
              <a:rPr lang="en-US" sz="2000" i="1" dirty="0" err="1">
                <a:latin typeface="Times New Roman" panose="02020603050405020304" pitchFamily="18" charset="0"/>
                <a:cs typeface="Times New Roman" panose="02020603050405020304" pitchFamily="18" charset="0"/>
              </a:rPr>
              <a:t>get_result</a:t>
            </a:r>
            <a:r>
              <a:rPr lang="en-US" sz="2000" i="1"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9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a:latin typeface="Times New Roman" panose="02020603050405020304" pitchFamily="18" charset="0"/>
                <a:cs typeface="Times New Roman" panose="02020603050405020304" pitchFamily="18" charset="0"/>
              </a:rPr>
              <a:t>Categories</a:t>
            </a:r>
          </a:p>
        </p:txBody>
      </p:sp>
      <p:sp>
        <p:nvSpPr>
          <p:cNvPr id="3" name="Content Placeholder 2"/>
          <p:cNvSpPr>
            <a:spLocks noGrp="1"/>
          </p:cNvSpPr>
          <p:nvPr>
            <p:ph idx="1"/>
          </p:nvPr>
        </p:nvSpPr>
        <p:spPr>
          <a:xfrm>
            <a:off x="838200" y="1460310"/>
            <a:ext cx="10515600" cy="4716653"/>
          </a:xfrm>
        </p:spPr>
        <p:txBody>
          <a:bodyPr>
            <a:normAutofit fontScale="92500"/>
          </a:bodyPr>
          <a:lstStyle/>
          <a:p>
            <a:pPr marL="0" indent="0">
              <a:buNone/>
            </a:pPr>
            <a:r>
              <a:rPr lang="en-US" dirty="0">
                <a:latin typeface="Times New Roman" panose="02020603050405020304" pitchFamily="18" charset="0"/>
                <a:cs typeface="Times New Roman" panose="02020603050405020304" pitchFamily="18" charset="0"/>
              </a:rPr>
              <a:t>Returns a five-level taxonomy of the content. The top three categories are returned</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Categories </a:t>
            </a:r>
            <a:r>
              <a:rPr lang="en-US" dirty="0" smtClean="0">
                <a:latin typeface="Times New Roman" panose="02020603050405020304" pitchFamily="18" charset="0"/>
                <a:cs typeface="Times New Roman" panose="02020603050405020304" pitchFamily="18" charset="0"/>
              </a:rPr>
              <a:t>request:</a:t>
            </a:r>
            <a:endParaRPr lang="en-US" dirty="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CategoriesOptions</a:t>
            </a:r>
            <a:endParaRPr lang="en-US" dirty="0" smtClean="0">
              <a:latin typeface="Times New Roman" panose="02020603050405020304" pitchFamily="18" charset="0"/>
              <a:cs typeface="Times New Roman" panose="02020603050405020304" pitchFamily="18" charset="0"/>
            </a:endParaRPr>
          </a:p>
          <a:p>
            <a:pPr marL="0" indent="0" fontAlgn="base">
              <a:buNone/>
            </a:pPr>
            <a:r>
              <a:rPr lang="en-US" dirty="0" err="1" smtClean="0">
                <a:latin typeface="Times New Roman" panose="02020603050405020304" pitchFamily="18" charset="0"/>
                <a:cs typeface="Times New Roman" panose="02020603050405020304" pitchFamily="18" charset="0"/>
              </a:rPr>
              <a:t>categories.explanation</a:t>
            </a:r>
            <a:r>
              <a:rPr lang="en-US" dirty="0" smtClean="0">
                <a:latin typeface="Times New Roman" panose="02020603050405020304" pitchFamily="18" charset="0"/>
                <a:cs typeface="Times New Roman" panose="02020603050405020304" pitchFamily="18" charset="0"/>
              </a:rPr>
              <a:t>[bool]</a:t>
            </a:r>
            <a:endParaRPr lang="en-US" dirty="0">
              <a:latin typeface="Times New Roman" panose="02020603050405020304" pitchFamily="18" charset="0"/>
              <a:cs typeface="Times New Roman" panose="02020603050405020304" pitchFamily="18" charset="0"/>
            </a:endParaRPr>
          </a:p>
          <a:p>
            <a:pPr marL="0" indent="0">
              <a:buNone/>
            </a:pPr>
            <a:r>
              <a:rPr lang="en-US" dirty="0" err="1" smtClean="0">
                <a:latin typeface="Times New Roman" panose="02020603050405020304" pitchFamily="18" charset="0"/>
                <a:cs typeface="Times New Roman" panose="02020603050405020304" pitchFamily="18" charset="0"/>
              </a:rPr>
              <a:t>categories.limit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]-max categories return,default:3</a:t>
            </a:r>
            <a:endParaRPr lang="en-US" dirty="0">
              <a:latin typeface="Times New Roman" panose="02020603050405020304" pitchFamily="18" charset="0"/>
              <a:cs typeface="Times New Roman" panose="02020603050405020304" pitchFamily="18" charset="0"/>
            </a:endParaRPr>
          </a:p>
          <a:p>
            <a:pPr marL="0" indent="0">
              <a:buNone/>
            </a:pP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response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natural_language_understanding.analyze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url</a:t>
            </a:r>
            <a:r>
              <a:rPr lang="en-US" i="1" dirty="0">
                <a:latin typeface="Times New Roman" panose="02020603050405020304" pitchFamily="18" charset="0"/>
                <a:cs typeface="Times New Roman" panose="02020603050405020304" pitchFamily="18" charset="0"/>
              </a:rPr>
              <a:t>='www.ibm.com', features=Features(categories=</a:t>
            </a:r>
            <a:r>
              <a:rPr lang="en-US" i="1" dirty="0" err="1">
                <a:latin typeface="Times New Roman" panose="02020603050405020304" pitchFamily="18" charset="0"/>
                <a:cs typeface="Times New Roman" panose="02020603050405020304" pitchFamily="18" charset="0"/>
              </a:rPr>
              <a:t>CategoriesOptions</a:t>
            </a:r>
            <a:r>
              <a:rPr lang="en-US" i="1" dirty="0">
                <a:latin typeface="Times New Roman" panose="02020603050405020304" pitchFamily="18" charset="0"/>
                <a:cs typeface="Times New Roman" panose="02020603050405020304" pitchFamily="18" charset="0"/>
              </a:rPr>
              <a:t>(limit=3))).</a:t>
            </a:r>
            <a:r>
              <a:rPr lang="en-US" i="1" dirty="0" err="1">
                <a:latin typeface="Times New Roman" panose="02020603050405020304" pitchFamily="18" charset="0"/>
                <a:cs typeface="Times New Roman" panose="02020603050405020304" pitchFamily="18" charset="0"/>
              </a:rPr>
              <a:t>get_result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51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a:latin typeface="Times New Roman" panose="02020603050405020304" pitchFamily="18" charset="0"/>
                <a:cs typeface="Times New Roman" panose="02020603050405020304" pitchFamily="18" charset="0"/>
              </a:rPr>
              <a:t>Categories response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"usage": { "</a:t>
            </a:r>
            <a:r>
              <a:rPr lang="en-US" i="1" dirty="0" err="1">
                <a:latin typeface="Times New Roman" panose="02020603050405020304" pitchFamily="18" charset="0"/>
                <a:cs typeface="Times New Roman" panose="02020603050405020304" pitchFamily="18" charset="0"/>
              </a:rPr>
              <a:t>text_units</a:t>
            </a:r>
            <a:r>
              <a:rPr lang="en-US" i="1" dirty="0">
                <a:latin typeface="Times New Roman" panose="02020603050405020304" pitchFamily="18" charset="0"/>
                <a:cs typeface="Times New Roman" panose="02020603050405020304" pitchFamily="18" charset="0"/>
              </a:rPr>
              <a:t>": 1, "</a:t>
            </a:r>
            <a:r>
              <a:rPr lang="en-US" i="1" dirty="0" err="1">
                <a:latin typeface="Times New Roman" panose="02020603050405020304" pitchFamily="18" charset="0"/>
                <a:cs typeface="Times New Roman" panose="02020603050405020304" pitchFamily="18" charset="0"/>
              </a:rPr>
              <a:t>text_characters</a:t>
            </a:r>
            <a:r>
              <a:rPr lang="en-US" i="1" dirty="0">
                <a:latin typeface="Times New Roman" panose="02020603050405020304" pitchFamily="18" charset="0"/>
                <a:cs typeface="Times New Roman" panose="02020603050405020304" pitchFamily="18" charset="0"/>
              </a:rPr>
              <a:t>": 1536, "features": 1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retrieved_url</a:t>
            </a:r>
            <a:r>
              <a:rPr lang="en-US" i="1" dirty="0">
                <a:latin typeface="Times New Roman" panose="02020603050405020304" pitchFamily="18" charset="0"/>
                <a:cs typeface="Times New Roman" panose="02020603050405020304" pitchFamily="18" charset="0"/>
              </a:rPr>
              <a:t>": "https://www.ibm.com/us-en/",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categories": [ { "score": 0.594296, "label": "/technology and computing/software" </a:t>
            </a:r>
            <a:r>
              <a:rPr lang="en-US" i="1" dirty="0" smtClean="0">
                <a:latin typeface="Times New Roman" panose="02020603050405020304" pitchFamily="18" charset="0"/>
                <a:cs typeface="Times New Roman" panose="02020603050405020304" pitchFamily="18" charset="0"/>
              </a:rPr>
              <a:t>},</a:t>
            </a:r>
          </a:p>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"score": 0.448495, "label": "/science/mathematics/statistics"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"score": 0.426429, "label": "/business and industrial" }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language": "</a:t>
            </a:r>
            <a:r>
              <a:rPr lang="en-US" i="1" dirty="0" err="1">
                <a:latin typeface="Times New Roman" panose="02020603050405020304" pitchFamily="18" charset="0"/>
                <a:cs typeface="Times New Roman" panose="02020603050405020304" pitchFamily="18" charset="0"/>
              </a:rPr>
              <a:t>en</a:t>
            </a:r>
            <a:r>
              <a:rPr lang="en-US" i="1" dirty="0">
                <a:latin typeface="Times New Roman" panose="02020603050405020304" pitchFamily="18" charset="0"/>
                <a:cs typeface="Times New Roman" panose="02020603050405020304" pitchFamily="18" charset="0"/>
              </a:rPr>
              <a:t>" }</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18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Concepts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0515600" cy="471665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Returns high-level concepts in the content. For example, a research paper about deep learning might return the concept, "Artificial Intelligence" although the term is not mentioned</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Concepts request: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ConceptsOptions</a:t>
            </a:r>
          </a:p>
          <a:p>
            <a:pPr marL="0" indent="0">
              <a:buNone/>
            </a:pPr>
            <a:r>
              <a:rPr lang="en-US" dirty="0">
                <a:latin typeface="Times New Roman" panose="02020603050405020304" pitchFamily="18" charset="0"/>
                <a:cs typeface="Times New Roman" panose="02020603050405020304" pitchFamily="18" charset="0"/>
              </a:rPr>
              <a:t>concepts.limit</a:t>
            </a:r>
          </a:p>
          <a:p>
            <a:pPr marL="0" indent="0">
              <a:buNone/>
            </a:pPr>
            <a:endParaRPr lang="en-US" i="1" dirty="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response </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natural_language_understanding.analyze</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url</a:t>
            </a:r>
            <a:r>
              <a:rPr lang="en-US" i="1" dirty="0">
                <a:latin typeface="Times New Roman" panose="02020603050405020304" pitchFamily="18" charset="0"/>
                <a:cs typeface="Times New Roman" panose="02020603050405020304" pitchFamily="18" charset="0"/>
              </a:rPr>
              <a:t>='www.ibm.com', features=Features(concepts=ConceptsOptions(limit=3))).</a:t>
            </a:r>
            <a:r>
              <a:rPr lang="en-US" i="1" dirty="0" err="1">
                <a:latin typeface="Times New Roman" panose="02020603050405020304" pitchFamily="18" charset="0"/>
                <a:cs typeface="Times New Roman" panose="02020603050405020304" pitchFamily="18" charset="0"/>
              </a:rPr>
              <a:t>get_result</a:t>
            </a:r>
            <a:r>
              <a:rPr lang="en-US" i="1" dirty="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8351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Concepts </a:t>
            </a:r>
            <a:r>
              <a:rPr lang="en-US" sz="3200" dirty="0">
                <a:latin typeface="Times New Roman" panose="02020603050405020304" pitchFamily="18" charset="0"/>
                <a:cs typeface="Times New Roman" panose="02020603050405020304" pitchFamily="18" charset="0"/>
              </a:rPr>
              <a:t>response</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1353800" cy="4716653"/>
          </a:xfrm>
        </p:spPr>
        <p:txBody>
          <a:bodyPr>
            <a:normAutofit/>
          </a:bodyPr>
          <a:lstStyle/>
          <a:p>
            <a:pPr marL="0" indent="0">
              <a:buNone/>
            </a:pPr>
            <a:r>
              <a:rPr lang="en-US" i="1" dirty="0">
                <a:latin typeface="Times New Roman" panose="02020603050405020304" pitchFamily="18" charset="0"/>
                <a:cs typeface="Times New Roman" panose="02020603050405020304" pitchFamily="18" charset="0"/>
              </a:rPr>
              <a:t>{ "usage": { "</a:t>
            </a:r>
            <a:r>
              <a:rPr lang="en-US" i="1" dirty="0" err="1">
                <a:latin typeface="Times New Roman" panose="02020603050405020304" pitchFamily="18" charset="0"/>
                <a:cs typeface="Times New Roman" panose="02020603050405020304" pitchFamily="18" charset="0"/>
              </a:rPr>
              <a:t>text_units</a:t>
            </a:r>
            <a:r>
              <a:rPr lang="en-US" i="1" dirty="0">
                <a:latin typeface="Times New Roman" panose="02020603050405020304" pitchFamily="18" charset="0"/>
                <a:cs typeface="Times New Roman" panose="02020603050405020304" pitchFamily="18" charset="0"/>
              </a:rPr>
              <a:t>": 1, "</a:t>
            </a:r>
            <a:r>
              <a:rPr lang="en-US" i="1" dirty="0" err="1">
                <a:latin typeface="Times New Roman" panose="02020603050405020304" pitchFamily="18" charset="0"/>
                <a:cs typeface="Times New Roman" panose="02020603050405020304" pitchFamily="18" charset="0"/>
              </a:rPr>
              <a:t>text_characters</a:t>
            </a:r>
            <a:r>
              <a:rPr lang="en-US" i="1" dirty="0">
                <a:latin typeface="Times New Roman" panose="02020603050405020304" pitchFamily="18" charset="0"/>
                <a:cs typeface="Times New Roman" panose="02020603050405020304" pitchFamily="18" charset="0"/>
              </a:rPr>
              <a:t>": 1536, "features": 1 }, "</a:t>
            </a:r>
            <a:r>
              <a:rPr lang="en-US" i="1" dirty="0" err="1">
                <a:latin typeface="Times New Roman" panose="02020603050405020304" pitchFamily="18" charset="0"/>
                <a:cs typeface="Times New Roman" panose="02020603050405020304" pitchFamily="18" charset="0"/>
              </a:rPr>
              <a:t>retrieved_url</a:t>
            </a:r>
            <a:r>
              <a:rPr lang="en-US" i="1" dirty="0">
                <a:latin typeface="Times New Roman" panose="02020603050405020304" pitchFamily="18" charset="0"/>
                <a:cs typeface="Times New Roman" panose="02020603050405020304" pitchFamily="18" charset="0"/>
              </a:rPr>
              <a:t>": "http://www.ibm.com/us-en/", </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concepts": [ { "text": "Social network service", "relevance": 0.92186, "</a:t>
            </a:r>
            <a:r>
              <a:rPr lang="en-US" i="1" dirty="0" err="1">
                <a:latin typeface="Times New Roman" panose="02020603050405020304" pitchFamily="18" charset="0"/>
                <a:cs typeface="Times New Roman" panose="02020603050405020304" pitchFamily="18" charset="0"/>
              </a:rPr>
              <a:t>dbpedia_resource</a:t>
            </a:r>
            <a:r>
              <a:rPr lang="en-US" i="1" dirty="0" err="1" smtClean="0">
                <a:latin typeface="Times New Roman" panose="02020603050405020304" pitchFamily="18" charset="0"/>
                <a:cs typeface="Times New Roman" panose="02020603050405020304" pitchFamily="18" charset="0"/>
              </a:rPr>
              <a:t>":http</a:t>
            </a:r>
            <a:r>
              <a:rPr lang="en-US" i="1" dirty="0">
                <a:latin typeface="Times New Roman" panose="02020603050405020304" pitchFamily="18" charset="0"/>
                <a:cs typeface="Times New Roman" panose="02020603050405020304" pitchFamily="18" charset="0"/>
              </a:rPr>
              <a:t>://dbpedia.org/resource/</a:t>
            </a:r>
            <a:r>
              <a:rPr lang="en-US" i="1" dirty="0" err="1">
                <a:latin typeface="Times New Roman" panose="02020603050405020304" pitchFamily="18" charset="0"/>
                <a:cs typeface="Times New Roman" panose="02020603050405020304" pitchFamily="18" charset="0"/>
              </a:rPr>
              <a:t>Social_network_service</a:t>
            </a:r>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a:t>
            </a:r>
          </a:p>
          <a:p>
            <a:pPr marL="0" indent="0">
              <a:buNone/>
            </a:pP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"text": "Thomas J. Watson", "relevance": 0.871908, "</a:t>
            </a:r>
            <a:r>
              <a:rPr lang="en-US" i="1" dirty="0" err="1">
                <a:latin typeface="Times New Roman" panose="02020603050405020304" pitchFamily="18" charset="0"/>
                <a:cs typeface="Times New Roman" panose="02020603050405020304" pitchFamily="18" charset="0"/>
              </a:rPr>
              <a:t>dbpedia_resource</a:t>
            </a:r>
            <a:r>
              <a:rPr lang="en-US" i="1" dirty="0">
                <a:latin typeface="Times New Roman" panose="02020603050405020304" pitchFamily="18" charset="0"/>
                <a:cs typeface="Times New Roman" panose="02020603050405020304" pitchFamily="18" charset="0"/>
              </a:rPr>
              <a:t>": "http://dbpedia.org/resource/</a:t>
            </a:r>
            <a:r>
              <a:rPr lang="en-US" i="1" dirty="0" err="1">
                <a:latin typeface="Times New Roman" panose="02020603050405020304" pitchFamily="18" charset="0"/>
                <a:cs typeface="Times New Roman" panose="02020603050405020304" pitchFamily="18" charset="0"/>
              </a:rPr>
              <a:t>Thomas_J._Watson</a:t>
            </a:r>
            <a:r>
              <a:rPr lang="en-US" i="1" dirty="0">
                <a:latin typeface="Times New Roman" panose="02020603050405020304" pitchFamily="18" charset="0"/>
                <a:cs typeface="Times New Roman" panose="02020603050405020304" pitchFamily="18" charset="0"/>
              </a:rPr>
              <a:t>"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"text": "Lotus </a:t>
            </a:r>
            <a:r>
              <a:rPr lang="en-US" i="1" dirty="0" smtClean="0">
                <a:latin typeface="Times New Roman" panose="02020603050405020304" pitchFamily="18" charset="0"/>
                <a:cs typeface="Times New Roman" panose="02020603050405020304" pitchFamily="18" charset="0"/>
              </a:rPr>
              <a:t>Software</a:t>
            </a:r>
            <a:r>
              <a:rPr lang="en-US" i="1" dirty="0">
                <a:latin typeface="Times New Roman" panose="02020603050405020304" pitchFamily="18" charset="0"/>
                <a:cs typeface="Times New Roman" panose="02020603050405020304" pitchFamily="18" charset="0"/>
              </a:rPr>
              <a:t>", "relevance": 0.839578, "</a:t>
            </a:r>
            <a:r>
              <a:rPr lang="en-US" i="1" dirty="0" err="1">
                <a:latin typeface="Times New Roman" panose="02020603050405020304" pitchFamily="18" charset="0"/>
                <a:cs typeface="Times New Roman" panose="02020603050405020304" pitchFamily="18" charset="0"/>
              </a:rPr>
              <a:t>dbpedia_resource</a:t>
            </a:r>
            <a:r>
              <a:rPr lang="en-US" i="1" dirty="0">
                <a:latin typeface="Times New Roman" panose="02020603050405020304" pitchFamily="18" charset="0"/>
                <a:cs typeface="Times New Roman" panose="02020603050405020304" pitchFamily="18" charset="0"/>
              </a:rPr>
              <a:t>": "http://dbpedia.org/resource/</a:t>
            </a:r>
            <a:r>
              <a:rPr lang="en-US" i="1" dirty="0" err="1">
                <a:latin typeface="Times New Roman" panose="02020603050405020304" pitchFamily="18" charset="0"/>
                <a:cs typeface="Times New Roman" panose="02020603050405020304" pitchFamily="18" charset="0"/>
              </a:rPr>
              <a:t>Lotus_Software</a:t>
            </a:r>
            <a:r>
              <a:rPr lang="en-US" i="1" dirty="0">
                <a:latin typeface="Times New Roman" panose="02020603050405020304" pitchFamily="18" charset="0"/>
                <a:cs typeface="Times New Roman" panose="02020603050405020304" pitchFamily="18" charset="0"/>
              </a:rPr>
              <a:t>" } ], "language": "</a:t>
            </a:r>
            <a:r>
              <a:rPr lang="en-US" i="1" dirty="0" err="1">
                <a:latin typeface="Times New Roman" panose="02020603050405020304" pitchFamily="18" charset="0"/>
                <a:cs typeface="Times New Roman" panose="02020603050405020304" pitchFamily="18" charset="0"/>
              </a:rPr>
              <a:t>en</a:t>
            </a:r>
            <a:r>
              <a:rPr lang="en-US" i="1" dirty="0">
                <a:latin typeface="Times New Roman" panose="02020603050405020304" pitchFamily="18" charset="0"/>
                <a:cs typeface="Times New Roman" panose="02020603050405020304" pitchFamily="18" charset="0"/>
              </a:rPr>
              <a:t>" }</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433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pPr fontAlgn="base"/>
            <a:r>
              <a:rPr lang="en-US" sz="3200" b="1" dirty="0">
                <a:latin typeface="Times New Roman" panose="02020603050405020304" pitchFamily="18" charset="0"/>
                <a:cs typeface="Times New Roman" panose="02020603050405020304" pitchFamily="18" charset="0"/>
              </a:rPr>
              <a:t>Emotion</a:t>
            </a:r>
          </a:p>
        </p:txBody>
      </p:sp>
      <p:sp>
        <p:nvSpPr>
          <p:cNvPr id="3" name="Content Placeholder 2"/>
          <p:cNvSpPr>
            <a:spLocks noGrp="1"/>
          </p:cNvSpPr>
          <p:nvPr>
            <p:ph idx="1"/>
          </p:nvPr>
        </p:nvSpPr>
        <p:spPr>
          <a:xfrm>
            <a:off x="838200" y="1460310"/>
            <a:ext cx="10515600" cy="4716653"/>
          </a:xfrm>
        </p:spPr>
        <p:txBody>
          <a:bodyPr>
            <a:normAutofit fontScale="77500" lnSpcReduction="20000"/>
          </a:bodyPr>
          <a:lstStyle/>
          <a:p>
            <a:pPr marL="0" indent="0">
              <a:buNone/>
            </a:pPr>
            <a:r>
              <a:rPr lang="en-US" sz="3100" dirty="0">
                <a:latin typeface="Times New Roman" panose="02020603050405020304" pitchFamily="18" charset="0"/>
                <a:cs typeface="Times New Roman" panose="02020603050405020304" pitchFamily="18" charset="0"/>
              </a:rPr>
              <a:t>Detects anger, disgust, fear, joy, or sadness that is conveyed in the content or by the context around target phrases specified in the targets parameter. You can analyze emotion for detected entities with </a:t>
            </a:r>
            <a:r>
              <a:rPr lang="en-US" sz="3100" i="1" dirty="0" err="1">
                <a:latin typeface="Times New Roman" panose="02020603050405020304" pitchFamily="18" charset="0"/>
                <a:cs typeface="Times New Roman" panose="02020603050405020304" pitchFamily="18" charset="0"/>
              </a:rPr>
              <a:t>entities.emotion</a:t>
            </a:r>
            <a:r>
              <a:rPr lang="en-US" sz="3100" dirty="0">
                <a:latin typeface="Times New Roman" panose="02020603050405020304" pitchFamily="18" charset="0"/>
                <a:cs typeface="Times New Roman" panose="02020603050405020304" pitchFamily="18" charset="0"/>
              </a:rPr>
              <a:t> and for keywords with </a:t>
            </a:r>
            <a:r>
              <a:rPr lang="en-US" sz="3100" i="1" dirty="0" err="1">
                <a:latin typeface="Times New Roman" panose="02020603050405020304" pitchFamily="18" charset="0"/>
                <a:cs typeface="Times New Roman" panose="02020603050405020304" pitchFamily="18" charset="0"/>
              </a:rPr>
              <a:t>keywords.emotion</a:t>
            </a:r>
            <a:r>
              <a:rPr lang="en-US" sz="3100" dirty="0">
                <a:latin typeface="Times New Roman" panose="02020603050405020304" pitchFamily="18" charset="0"/>
                <a:cs typeface="Times New Roman" panose="02020603050405020304" pitchFamily="18" charset="0"/>
              </a:rPr>
              <a:t>.</a:t>
            </a:r>
          </a:p>
          <a:p>
            <a:pPr marL="0" indent="0">
              <a:buNone/>
            </a:pPr>
            <a:endParaRPr lang="en-US" sz="3100" dirty="0">
              <a:latin typeface="Times New Roman" panose="02020603050405020304" pitchFamily="18" charset="0"/>
              <a:cs typeface="Times New Roman" panose="02020603050405020304" pitchFamily="18" charset="0"/>
            </a:endParaRPr>
          </a:p>
          <a:p>
            <a:pPr marL="0" indent="0">
              <a:buNone/>
            </a:pPr>
            <a:r>
              <a:rPr lang="en-US" sz="3100" dirty="0" smtClean="0">
                <a:latin typeface="Times New Roman" panose="02020603050405020304" pitchFamily="18" charset="0"/>
                <a:cs typeface="Times New Roman" panose="02020603050405020304" pitchFamily="18" charset="0"/>
              </a:rPr>
              <a:t>Emotion request:</a:t>
            </a:r>
            <a:endParaRPr lang="en-US" sz="3100" dirty="0">
              <a:latin typeface="Times New Roman" panose="02020603050405020304" pitchFamily="18" charset="0"/>
              <a:cs typeface="Times New Roman" panose="02020603050405020304" pitchFamily="18" charset="0"/>
            </a:endParaRPr>
          </a:p>
          <a:p>
            <a:pPr marL="0" indent="0">
              <a:buNone/>
            </a:pPr>
            <a:r>
              <a:rPr lang="en-US" sz="3100" dirty="0" err="1" smtClean="0">
                <a:latin typeface="Times New Roman" panose="02020603050405020304" pitchFamily="18" charset="0"/>
                <a:cs typeface="Times New Roman" panose="02020603050405020304" pitchFamily="18" charset="0"/>
              </a:rPr>
              <a:t>EmotionOptions</a:t>
            </a:r>
            <a:endParaRPr lang="en-US" sz="3100" dirty="0" smtClean="0">
              <a:latin typeface="Times New Roman" panose="02020603050405020304" pitchFamily="18" charset="0"/>
              <a:cs typeface="Times New Roman" panose="02020603050405020304" pitchFamily="18" charset="0"/>
            </a:endParaRPr>
          </a:p>
          <a:p>
            <a:pPr marL="0" indent="0">
              <a:buNone/>
            </a:pPr>
            <a:r>
              <a:rPr lang="en-US" sz="3100" dirty="0" err="1" smtClean="0">
                <a:latin typeface="Times New Roman" panose="02020603050405020304" pitchFamily="18" charset="0"/>
                <a:cs typeface="Times New Roman" panose="02020603050405020304" pitchFamily="18" charset="0"/>
              </a:rPr>
              <a:t>emotion.document</a:t>
            </a:r>
            <a:r>
              <a:rPr lang="en-US" sz="3100" dirty="0" smtClean="0">
                <a:latin typeface="Times New Roman" panose="02020603050405020304" pitchFamily="18" charset="0"/>
                <a:cs typeface="Times New Roman" panose="02020603050405020304" pitchFamily="18" charset="0"/>
              </a:rPr>
              <a:t>[bool]-hide document emotion-Yes/No</a:t>
            </a:r>
          </a:p>
          <a:p>
            <a:pPr marL="0" indent="0">
              <a:buNone/>
            </a:pPr>
            <a:r>
              <a:rPr lang="en-US" sz="3100" dirty="0" err="1" smtClean="0">
                <a:latin typeface="Times New Roman" panose="02020603050405020304" pitchFamily="18" charset="0"/>
                <a:cs typeface="Times New Roman" panose="02020603050405020304" pitchFamily="18" charset="0"/>
              </a:rPr>
              <a:t>emotion.targets</a:t>
            </a:r>
            <a:r>
              <a:rPr lang="en-US" sz="3100" dirty="0" smtClean="0">
                <a:latin typeface="Times New Roman" panose="02020603050405020304" pitchFamily="18" charset="0"/>
                <a:cs typeface="Times New Roman" panose="02020603050405020304" pitchFamily="18" charset="0"/>
              </a:rPr>
              <a:t>[list]-return target string emotion</a:t>
            </a:r>
            <a:endParaRPr lang="en-US" sz="3100" dirty="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a:p>
            <a:pPr marL="0" indent="0">
              <a:buNone/>
            </a:pPr>
            <a:r>
              <a:rPr lang="en-US" i="1" dirty="0">
                <a:latin typeface="Times New Roman" panose="02020603050405020304" pitchFamily="18" charset="0"/>
                <a:cs typeface="Times New Roman" panose="02020603050405020304" pitchFamily="18" charset="0"/>
              </a:rPr>
              <a:t>response = </a:t>
            </a:r>
            <a:r>
              <a:rPr lang="en-US" i="1" dirty="0" err="1">
                <a:latin typeface="Times New Roman" panose="02020603050405020304" pitchFamily="18" charset="0"/>
                <a:cs typeface="Times New Roman" panose="02020603050405020304" pitchFamily="18" charset="0"/>
              </a:rPr>
              <a:t>natural_language_understanding.analyze</a:t>
            </a:r>
            <a:r>
              <a:rPr lang="en-US" i="1" dirty="0">
                <a:latin typeface="Times New Roman" panose="02020603050405020304" pitchFamily="18" charset="0"/>
                <a:cs typeface="Times New Roman" panose="02020603050405020304" pitchFamily="18" charset="0"/>
              </a:rPr>
              <a:t>( html="&lt;html&gt;&lt;head&gt;&lt;title&gt;Fruits&lt;/title&gt;&lt;/head&gt;&lt;body&gt;&lt;h1&gt;Apples and Oranges&lt;/h1&gt;&lt;p&gt;I love apples! I don't like oranges.&lt;/p&gt;&lt;/body&gt;&lt;/html&gt;", features=Features(emotion=</a:t>
            </a:r>
            <a:r>
              <a:rPr lang="en-US" i="1" dirty="0" err="1">
                <a:latin typeface="Times New Roman" panose="02020603050405020304" pitchFamily="18" charset="0"/>
                <a:cs typeface="Times New Roman" panose="02020603050405020304" pitchFamily="18" charset="0"/>
              </a:rPr>
              <a:t>EmotionOptions</a:t>
            </a:r>
            <a:r>
              <a:rPr lang="en-US" i="1" dirty="0">
                <a:latin typeface="Times New Roman" panose="02020603050405020304" pitchFamily="18" charset="0"/>
                <a:cs typeface="Times New Roman" panose="02020603050405020304" pitchFamily="18" charset="0"/>
              </a:rPr>
              <a:t>(targets=['</a:t>
            </a:r>
            <a:r>
              <a:rPr lang="en-US" i="1" dirty="0" err="1">
                <a:latin typeface="Times New Roman" panose="02020603050405020304" pitchFamily="18" charset="0"/>
                <a:cs typeface="Times New Roman" panose="02020603050405020304" pitchFamily="18" charset="0"/>
              </a:rPr>
              <a:t>apples','oranges</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get_result</a:t>
            </a:r>
            <a:r>
              <a:rPr lang="en-US" i="1" dirty="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023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r>
              <a:rPr lang="en-US" sz="3200" dirty="0" smtClean="0">
                <a:latin typeface="Times New Roman" panose="02020603050405020304" pitchFamily="18" charset="0"/>
                <a:cs typeface="Times New Roman" panose="02020603050405020304" pitchFamily="18" charset="0"/>
              </a:rPr>
              <a:t>Emotion response- </a:t>
            </a:r>
            <a:r>
              <a:rPr lang="en-US" sz="3200" dirty="0" err="1" smtClean="0">
                <a:latin typeface="Times New Roman" panose="02020603050405020304" pitchFamily="18" charset="0"/>
                <a:cs typeface="Times New Roman" panose="02020603050405020304" pitchFamily="18" charset="0"/>
              </a:rPr>
              <a:t>EmotionResult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0310"/>
            <a:ext cx="11353800" cy="4716653"/>
          </a:xfrm>
        </p:spPr>
        <p:txBody>
          <a:bodyPr>
            <a:normAutofit/>
          </a:bodyPr>
          <a:lstStyle/>
          <a:p>
            <a:pPr marL="0" indent="0">
              <a:buNone/>
            </a:pPr>
            <a:r>
              <a:rPr lang="en-US" i="1" dirty="0">
                <a:latin typeface="Times New Roman" panose="02020603050405020304" pitchFamily="18" charset="0"/>
                <a:cs typeface="Times New Roman" panose="02020603050405020304" pitchFamily="18" charset="0"/>
              </a:rPr>
              <a:t>{ "usage": { "</a:t>
            </a:r>
            <a:r>
              <a:rPr lang="en-US" i="1" dirty="0" err="1">
                <a:latin typeface="Times New Roman" panose="02020603050405020304" pitchFamily="18" charset="0"/>
                <a:cs typeface="Times New Roman" panose="02020603050405020304" pitchFamily="18" charset="0"/>
              </a:rPr>
              <a:t>text_units</a:t>
            </a:r>
            <a:r>
              <a:rPr lang="en-US" i="1" dirty="0">
                <a:latin typeface="Times New Roman" panose="02020603050405020304" pitchFamily="18" charset="0"/>
                <a:cs typeface="Times New Roman" panose="02020603050405020304" pitchFamily="18" charset="0"/>
              </a:rPr>
              <a:t>": 1, "</a:t>
            </a:r>
            <a:r>
              <a:rPr lang="en-US" i="1" dirty="0" err="1">
                <a:latin typeface="Times New Roman" panose="02020603050405020304" pitchFamily="18" charset="0"/>
                <a:cs typeface="Times New Roman" panose="02020603050405020304" pitchFamily="18" charset="0"/>
              </a:rPr>
              <a:t>text_characters</a:t>
            </a:r>
            <a:r>
              <a:rPr lang="en-US" i="1" dirty="0">
                <a:latin typeface="Times New Roman" panose="02020603050405020304" pitchFamily="18" charset="0"/>
                <a:cs typeface="Times New Roman" panose="02020603050405020304" pitchFamily="18" charset="0"/>
              </a:rPr>
              <a:t>": 37, "features": 1 }, </a:t>
            </a:r>
            <a:endParaRPr lang="en-US" i="1" dirty="0" smtClean="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language": "</a:t>
            </a:r>
            <a:r>
              <a:rPr lang="en-US" i="1" dirty="0" err="1">
                <a:latin typeface="Times New Roman" panose="02020603050405020304" pitchFamily="18" charset="0"/>
                <a:cs typeface="Times New Roman" panose="02020603050405020304" pitchFamily="18" charset="0"/>
              </a:rPr>
              <a:t>en</a:t>
            </a:r>
            <a:r>
              <a:rPr lang="en-US" i="1" dirty="0" smtClean="0">
                <a:latin typeface="Times New Roman" panose="02020603050405020304" pitchFamily="18" charset="0"/>
                <a:cs typeface="Times New Roman" panose="02020603050405020304" pitchFamily="18" charset="0"/>
              </a:rPr>
              <a:t>",</a:t>
            </a:r>
          </a:p>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"emotion": { "targets": [ { "text": "apples", "emotion": { "sadness": 0.028574, "joy": 0.859042, "fear": 0.02752, "disgust": 0.017519, "anger": 0.012855 } </a:t>
            </a:r>
            <a:r>
              <a:rPr lang="en-US" i="1" dirty="0" smtClean="0">
                <a:latin typeface="Times New Roman" panose="02020603050405020304" pitchFamily="18" charset="0"/>
                <a:cs typeface="Times New Roman" panose="02020603050405020304" pitchFamily="18" charset="0"/>
              </a:rPr>
              <a:t>},</a:t>
            </a:r>
          </a:p>
          <a:p>
            <a:pPr marL="0" indent="0">
              <a:buNone/>
            </a:pP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"text": "oranges", "emotion": { "sadness": 0.514253, "joy": 0.078317, "fear": 0.074223, "disgust": 0.058103, "anger": 0.126859 } } ], </a:t>
            </a:r>
            <a:endParaRPr lang="en-US" i="1" dirty="0" smtClean="0">
              <a:latin typeface="Times New Roman" panose="02020603050405020304" pitchFamily="18" charset="0"/>
              <a:cs typeface="Times New Roman" panose="02020603050405020304" pitchFamily="18" charset="0"/>
            </a:endParaRPr>
          </a:p>
          <a:p>
            <a:pPr marL="0" indent="0">
              <a:buNone/>
            </a:pPr>
            <a:endParaRPr lang="en-US" i="1" dirty="0">
              <a:latin typeface="Times New Roman" panose="02020603050405020304" pitchFamily="18" charset="0"/>
              <a:cs typeface="Times New Roman" panose="02020603050405020304" pitchFamily="18" charset="0"/>
            </a:endParaRPr>
          </a:p>
          <a:p>
            <a:pPr marL="0" indent="0">
              <a:buNone/>
            </a:pPr>
            <a:r>
              <a:rPr lang="en-US" i="1" dirty="0" smtClean="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document": { "emotion": { "sadness": 0.32665, "joy": 0.563273, "fear": 0.033387, "disgust": 0.022637, "anger": 0.041796 } } } }</a:t>
            </a:r>
            <a:endParaRPr lang="en-US" sz="2400"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633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normAutofit/>
          </a:bodyPr>
          <a:lstStyle/>
          <a:p>
            <a:pPr fontAlgn="base"/>
            <a:r>
              <a:rPr lang="en-US" sz="3200" b="1" dirty="0" smtClean="0">
                <a:latin typeface="Times New Roman" panose="02020603050405020304" pitchFamily="18" charset="0"/>
                <a:cs typeface="Times New Roman" panose="02020603050405020304" pitchFamily="18" charset="0"/>
              </a:rPr>
              <a:t>Entities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1460310"/>
            <a:ext cx="10994409" cy="4716653"/>
          </a:xfrm>
        </p:spPr>
        <p:txBody>
          <a:bodyPr>
            <a:normAutofit fontScale="77500" lnSpcReduction="20000"/>
          </a:bodyPr>
          <a:lstStyle/>
          <a:p>
            <a:pPr marL="0" indent="0">
              <a:buNone/>
            </a:pPr>
            <a:r>
              <a:rPr lang="en-US" sz="3100" dirty="0" smtClean="0">
                <a:latin typeface="Times New Roman" panose="02020603050405020304" pitchFamily="18" charset="0"/>
                <a:cs typeface="Times New Roman" panose="02020603050405020304" pitchFamily="18" charset="0"/>
              </a:rPr>
              <a:t>Identifies </a:t>
            </a:r>
            <a:r>
              <a:rPr lang="en-US" sz="3100" dirty="0">
                <a:latin typeface="Times New Roman" panose="02020603050405020304" pitchFamily="18" charset="0"/>
                <a:cs typeface="Times New Roman" panose="02020603050405020304" pitchFamily="18" charset="0"/>
              </a:rPr>
              <a:t>people, cities, organizations, and other entities in the content. </a:t>
            </a:r>
          </a:p>
          <a:p>
            <a:pPr marL="0" indent="0">
              <a:buNone/>
            </a:pPr>
            <a:endParaRPr lang="en-US" sz="3100" dirty="0">
              <a:latin typeface="Times New Roman" panose="02020603050405020304" pitchFamily="18" charset="0"/>
              <a:cs typeface="Times New Roman" panose="02020603050405020304" pitchFamily="18" charset="0"/>
            </a:endParaRPr>
          </a:p>
          <a:p>
            <a:pPr marL="0" indent="0">
              <a:buNone/>
            </a:pPr>
            <a:r>
              <a:rPr lang="en-US" sz="3100" dirty="0" smtClean="0">
                <a:latin typeface="Times New Roman" panose="02020603050405020304" pitchFamily="18" charset="0"/>
                <a:cs typeface="Times New Roman" panose="02020603050405020304" pitchFamily="18" charset="0"/>
              </a:rPr>
              <a:t>Entities Request options:</a:t>
            </a:r>
          </a:p>
          <a:p>
            <a:pPr marL="0" indent="0">
              <a:buNone/>
            </a:pPr>
            <a:r>
              <a:rPr lang="en-US" sz="3100" dirty="0" err="1" smtClean="0">
                <a:latin typeface="Times New Roman" panose="02020603050405020304" pitchFamily="18" charset="0"/>
                <a:cs typeface="Times New Roman" panose="02020603050405020304" pitchFamily="18" charset="0"/>
              </a:rPr>
              <a:t>EntitiesOptions</a:t>
            </a:r>
            <a:endParaRPr lang="en-US" sz="3100" dirty="0">
              <a:latin typeface="Times New Roman" panose="02020603050405020304" pitchFamily="18" charset="0"/>
              <a:cs typeface="Times New Roman" panose="02020603050405020304" pitchFamily="18" charset="0"/>
            </a:endParaRPr>
          </a:p>
          <a:p>
            <a:pPr marL="0" indent="0">
              <a:buNone/>
            </a:pPr>
            <a:r>
              <a:rPr lang="en-US" sz="3100" dirty="0" err="1" smtClean="0">
                <a:latin typeface="Times New Roman" panose="02020603050405020304" pitchFamily="18" charset="0"/>
                <a:cs typeface="Times New Roman" panose="02020603050405020304" pitchFamily="18" charset="0"/>
              </a:rPr>
              <a:t>entities.limit</a:t>
            </a:r>
            <a:r>
              <a:rPr lang="en-US" sz="3100" dirty="0" smtClean="0">
                <a:latin typeface="Times New Roman" panose="02020603050405020304" pitchFamily="18" charset="0"/>
                <a:cs typeface="Times New Roman" panose="02020603050405020304" pitchFamily="18" charset="0"/>
              </a:rPr>
              <a:t>[</a:t>
            </a:r>
            <a:r>
              <a:rPr lang="en-US" sz="3100" dirty="0" err="1" smtClean="0">
                <a:latin typeface="Times New Roman" panose="02020603050405020304" pitchFamily="18" charset="0"/>
                <a:cs typeface="Times New Roman" panose="02020603050405020304" pitchFamily="18" charset="0"/>
              </a:rPr>
              <a:t>int</a:t>
            </a:r>
            <a:r>
              <a:rPr lang="en-US" sz="3100" dirty="0" smtClean="0">
                <a:latin typeface="Times New Roman" panose="02020603050405020304" pitchFamily="18" charset="0"/>
                <a:cs typeface="Times New Roman" panose="02020603050405020304" pitchFamily="18" charset="0"/>
              </a:rPr>
              <a:t>]-  Maximum </a:t>
            </a:r>
            <a:r>
              <a:rPr lang="en-US" sz="3100" dirty="0">
                <a:latin typeface="Times New Roman" panose="02020603050405020304" pitchFamily="18" charset="0"/>
                <a:cs typeface="Times New Roman" panose="02020603050405020304" pitchFamily="18" charset="0"/>
              </a:rPr>
              <a:t>number of entities to </a:t>
            </a:r>
            <a:r>
              <a:rPr lang="en-US" sz="3100" dirty="0" smtClean="0">
                <a:latin typeface="Times New Roman" panose="02020603050405020304" pitchFamily="18" charset="0"/>
                <a:cs typeface="Times New Roman" panose="02020603050405020304" pitchFamily="18" charset="0"/>
              </a:rPr>
              <a:t>return. Default</a:t>
            </a: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50</a:t>
            </a:r>
            <a:endParaRPr lang="en-US" sz="3100" dirty="0">
              <a:latin typeface="Times New Roman" panose="02020603050405020304" pitchFamily="18" charset="0"/>
              <a:cs typeface="Times New Roman" panose="02020603050405020304" pitchFamily="18" charset="0"/>
            </a:endParaRPr>
          </a:p>
          <a:p>
            <a:pPr marL="0" indent="0">
              <a:buNone/>
            </a:pPr>
            <a:r>
              <a:rPr lang="en-US" sz="3100" dirty="0" err="1" smtClean="0">
                <a:latin typeface="Times New Roman" panose="02020603050405020304" pitchFamily="18" charset="0"/>
                <a:cs typeface="Times New Roman" panose="02020603050405020304" pitchFamily="18" charset="0"/>
              </a:rPr>
              <a:t>entities.mentions</a:t>
            </a:r>
            <a:r>
              <a:rPr lang="en-US" sz="3100" dirty="0" smtClean="0">
                <a:latin typeface="Times New Roman" panose="02020603050405020304" pitchFamily="18" charset="0"/>
                <a:cs typeface="Times New Roman" panose="02020603050405020304" pitchFamily="18" charset="0"/>
              </a:rPr>
              <a:t>[bool]- Whether </a:t>
            </a:r>
            <a:r>
              <a:rPr lang="en-US" sz="3100" dirty="0">
                <a:latin typeface="Times New Roman" panose="02020603050405020304" pitchFamily="18" charset="0"/>
                <a:cs typeface="Times New Roman" panose="02020603050405020304" pitchFamily="18" charset="0"/>
              </a:rPr>
              <a:t>to return locations of entity mentions</a:t>
            </a:r>
            <a:r>
              <a:rPr lang="en-US" sz="3100" dirty="0" smtClean="0">
                <a:latin typeface="Times New Roman" panose="02020603050405020304" pitchFamily="18" charset="0"/>
                <a:cs typeface="Times New Roman" panose="02020603050405020304" pitchFamily="18" charset="0"/>
              </a:rPr>
              <a:t>. Default</a:t>
            </a:r>
            <a:r>
              <a:rPr lang="en-US" sz="3100" dirty="0">
                <a:latin typeface="Times New Roman" panose="02020603050405020304" pitchFamily="18" charset="0"/>
                <a:cs typeface="Times New Roman" panose="02020603050405020304" pitchFamily="18" charset="0"/>
              </a:rPr>
              <a:t>: false</a:t>
            </a:r>
          </a:p>
          <a:p>
            <a:pPr marL="0" indent="0">
              <a:buNone/>
            </a:pPr>
            <a:r>
              <a:rPr lang="en-US" sz="3100" dirty="0" err="1" smtClean="0">
                <a:latin typeface="Times New Roman" panose="02020603050405020304" pitchFamily="18" charset="0"/>
                <a:cs typeface="Times New Roman" panose="02020603050405020304" pitchFamily="18" charset="0"/>
              </a:rPr>
              <a:t>entities.model</a:t>
            </a:r>
            <a:r>
              <a:rPr lang="en-US" sz="3100" dirty="0" smtClean="0">
                <a:latin typeface="Times New Roman" panose="02020603050405020304" pitchFamily="18" charset="0"/>
                <a:cs typeface="Times New Roman" panose="02020603050405020304" pitchFamily="18" charset="0"/>
              </a:rPr>
              <a:t>[</a:t>
            </a:r>
            <a:r>
              <a:rPr lang="en-US" sz="3100" dirty="0" err="1" smtClean="0">
                <a:latin typeface="Times New Roman" panose="02020603050405020304" pitchFamily="18" charset="0"/>
                <a:cs typeface="Times New Roman" panose="02020603050405020304" pitchFamily="18" charset="0"/>
              </a:rPr>
              <a:t>str</a:t>
            </a:r>
            <a:r>
              <a:rPr lang="en-US" sz="3100" dirty="0" smtClean="0">
                <a:latin typeface="Times New Roman" panose="02020603050405020304" pitchFamily="18" charset="0"/>
                <a:cs typeface="Times New Roman" panose="02020603050405020304" pitchFamily="18" charset="0"/>
              </a:rPr>
              <a:t>]- A </a:t>
            </a:r>
            <a:r>
              <a:rPr lang="en-US" sz="3100" dirty="0">
                <a:latin typeface="Times New Roman" panose="02020603050405020304" pitchFamily="18" charset="0"/>
                <a:cs typeface="Times New Roman" panose="02020603050405020304" pitchFamily="18" charset="0"/>
              </a:rPr>
              <a:t>custom model ID. For more information about how to override the standard entity detection model, see Customizing.</a:t>
            </a:r>
          </a:p>
          <a:p>
            <a:pPr marL="0" indent="0">
              <a:buNone/>
            </a:pPr>
            <a:r>
              <a:rPr lang="en-US" sz="3100" dirty="0" err="1" smtClean="0">
                <a:latin typeface="Times New Roman" panose="02020603050405020304" pitchFamily="18" charset="0"/>
                <a:cs typeface="Times New Roman" panose="02020603050405020304" pitchFamily="18" charset="0"/>
              </a:rPr>
              <a:t>entities.sentiment</a:t>
            </a:r>
            <a:r>
              <a:rPr lang="en-US" sz="3100" dirty="0" smtClean="0">
                <a:latin typeface="Times New Roman" panose="02020603050405020304" pitchFamily="18" charset="0"/>
                <a:cs typeface="Times New Roman" panose="02020603050405020304" pitchFamily="18" charset="0"/>
              </a:rPr>
              <a:t>[bool]- Whether </a:t>
            </a:r>
            <a:r>
              <a:rPr lang="en-US" sz="3100" dirty="0">
                <a:latin typeface="Times New Roman" panose="02020603050405020304" pitchFamily="18" charset="0"/>
                <a:cs typeface="Times New Roman" panose="02020603050405020304" pitchFamily="18" charset="0"/>
              </a:rPr>
              <a:t>to return sentiment information for </a:t>
            </a:r>
            <a:r>
              <a:rPr lang="en-US" sz="3100" dirty="0" smtClean="0">
                <a:latin typeface="Times New Roman" panose="02020603050405020304" pitchFamily="18" charset="0"/>
                <a:cs typeface="Times New Roman" panose="02020603050405020304" pitchFamily="18" charset="0"/>
              </a:rPr>
              <a:t>detected </a:t>
            </a:r>
            <a:r>
              <a:rPr lang="en-US" sz="3100" dirty="0" err="1" smtClean="0">
                <a:latin typeface="Times New Roman" panose="02020603050405020304" pitchFamily="18" charset="0"/>
                <a:cs typeface="Times New Roman" panose="02020603050405020304" pitchFamily="18" charset="0"/>
              </a:rPr>
              <a:t>entities.Default</a:t>
            </a:r>
            <a:r>
              <a:rPr lang="en-US" sz="3100" dirty="0">
                <a:latin typeface="Times New Roman" panose="02020603050405020304" pitchFamily="18" charset="0"/>
                <a:cs typeface="Times New Roman" panose="02020603050405020304" pitchFamily="18" charset="0"/>
              </a:rPr>
              <a:t>: false</a:t>
            </a:r>
          </a:p>
          <a:p>
            <a:pPr marL="0" indent="0">
              <a:buNone/>
            </a:pPr>
            <a:r>
              <a:rPr lang="en-US" sz="3100" dirty="0" err="1" smtClean="0">
                <a:latin typeface="Times New Roman" panose="02020603050405020304" pitchFamily="18" charset="0"/>
                <a:cs typeface="Times New Roman" panose="02020603050405020304" pitchFamily="18" charset="0"/>
              </a:rPr>
              <a:t>entities.emotion</a:t>
            </a:r>
            <a:r>
              <a:rPr lang="en-US" sz="3100" dirty="0" smtClean="0">
                <a:latin typeface="Times New Roman" panose="02020603050405020304" pitchFamily="18" charset="0"/>
                <a:cs typeface="Times New Roman" panose="02020603050405020304" pitchFamily="18" charset="0"/>
              </a:rPr>
              <a:t>[bool]- Whether </a:t>
            </a:r>
            <a:r>
              <a:rPr lang="en-US" sz="3100" dirty="0">
                <a:latin typeface="Times New Roman" panose="02020603050405020304" pitchFamily="18" charset="0"/>
                <a:cs typeface="Times New Roman" panose="02020603050405020304" pitchFamily="18" charset="0"/>
              </a:rPr>
              <a:t>to return emotion information for detected entities</a:t>
            </a:r>
            <a:r>
              <a:rPr lang="en-US" sz="3100" dirty="0" smtClean="0">
                <a:latin typeface="Times New Roman" panose="02020603050405020304" pitchFamily="18" charset="0"/>
                <a:cs typeface="Times New Roman" panose="02020603050405020304" pitchFamily="18" charset="0"/>
              </a:rPr>
              <a:t>.</a:t>
            </a:r>
            <a:endParaRPr lang="en-US" sz="3100" dirty="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Default: false</a:t>
            </a:r>
            <a:r>
              <a:rPr lang="en-US" i="1" dirty="0" smtClean="0">
                <a:latin typeface="Times New Roman" panose="02020603050405020304" pitchFamily="18" charset="0"/>
                <a:cs typeface="Times New Roman" panose="02020603050405020304" pitchFamily="18" charset="0"/>
              </a:rPr>
              <a:t>()</a:t>
            </a:r>
            <a:endParaRPr lang="en-US"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749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0C8D9A38A0C43892F112454AA643F" ma:contentTypeVersion="4" ma:contentTypeDescription="Create a new document." ma:contentTypeScope="" ma:versionID="bb1018e9f21492eef97349c352f7749e">
  <xsd:schema xmlns:xsd="http://www.w3.org/2001/XMLSchema" xmlns:xs="http://www.w3.org/2001/XMLSchema" xmlns:p="http://schemas.microsoft.com/office/2006/metadata/properties" xmlns:ns2="80d86f1a-2a53-40a8-81fd-88cbc50424b5" targetNamespace="http://schemas.microsoft.com/office/2006/metadata/properties" ma:root="true" ma:fieldsID="d06305f9cd8cc4aad20b9715ddc2dbda" ns2:_="">
    <xsd:import namespace="80d86f1a-2a53-40a8-81fd-88cbc50424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d86f1a-2a53-40a8-81fd-88cbc50424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F3BAD5-45FD-4497-BD47-E7C18B144093}"/>
</file>

<file path=customXml/itemProps2.xml><?xml version="1.0" encoding="utf-8"?>
<ds:datastoreItem xmlns:ds="http://schemas.openxmlformats.org/officeDocument/2006/customXml" ds:itemID="{483CCA07-61FB-459E-B851-076A138094A0}"/>
</file>

<file path=customXml/itemProps3.xml><?xml version="1.0" encoding="utf-8"?>
<ds:datastoreItem xmlns:ds="http://schemas.openxmlformats.org/officeDocument/2006/customXml" ds:itemID="{3309D303-2746-4183-80F1-E08DDBA9640E}"/>
</file>

<file path=docProps/app.xml><?xml version="1.0" encoding="utf-8"?>
<Properties xmlns="http://schemas.openxmlformats.org/officeDocument/2006/extended-properties" xmlns:vt="http://schemas.openxmlformats.org/officeDocument/2006/docPropsVTypes">
  <TotalTime>2909</TotalTime>
  <Words>1704</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PE3:CC &amp; NLP Lab</vt:lpstr>
      <vt:lpstr>Analyzing the Meaning of Sentences</vt:lpstr>
      <vt:lpstr>Categories</vt:lpstr>
      <vt:lpstr>Categories response</vt:lpstr>
      <vt:lpstr>Concepts</vt:lpstr>
      <vt:lpstr>Concepts response</vt:lpstr>
      <vt:lpstr>Emotion</vt:lpstr>
      <vt:lpstr>Emotion response- EmotionResult</vt:lpstr>
      <vt:lpstr>Entities</vt:lpstr>
      <vt:lpstr>Entities</vt:lpstr>
      <vt:lpstr>Entities response- EntitiesResult</vt:lpstr>
      <vt:lpstr>Keywords</vt:lpstr>
      <vt:lpstr>Keywords response- KeywordResult</vt:lpstr>
      <vt:lpstr>Metadata</vt:lpstr>
      <vt:lpstr>Metadata response- MetadataResult</vt:lpstr>
      <vt:lpstr>Relations</vt:lpstr>
      <vt:lpstr>Relations response- RelationsResult</vt:lpstr>
      <vt:lpstr>Semantic Roles</vt:lpstr>
      <vt:lpstr>Semantic Roles response- SemanticRolesResult</vt:lpstr>
      <vt:lpstr>Sentiment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PE3:CC &amp; NLP Lab</dc:title>
  <dc:creator>u</dc:creator>
  <cp:lastModifiedBy>u</cp:lastModifiedBy>
  <cp:revision>77</cp:revision>
  <dcterms:created xsi:type="dcterms:W3CDTF">2020-07-08T12:51:55Z</dcterms:created>
  <dcterms:modified xsi:type="dcterms:W3CDTF">2020-08-28T03:03:57Z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0x010100D930C8D9A38A0C43892F112454AA643F</vt:lpwstr>
  </property>
</Properties>
</file>