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8" r:id="rId11"/>
    <p:sldId id="276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06DE-56F5-47A9-B2D0-BB664D51060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616B-5773-4487-8FA4-5B4A35818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EBEE-6ABC-4BB2-8BFA-25F69C78803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9186-A286-481A-A19F-DFC9BB46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341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PE3:CC &amp; NLP 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9929"/>
            <a:ext cx="9144000" cy="20778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Watson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Insights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Suggest the user suitable books or movies, based on his personality traits. Download a speech or blog of the user and use IBM Watson personality insights service to predict which books or movies he would like. (Pre-requisite: Group assignment to study and discuss the personality models – Big Five, Needs and Values, explained on IBM Watson website)</a:t>
            </a:r>
          </a:p>
        </p:txBody>
      </p:sp>
    </p:spTree>
    <p:extLst>
      <p:ext uri="{BB962C8B-B14F-4D97-AF65-F5344CB8AC3E}">
        <p14:creationId xmlns:p14="http://schemas.microsoft.com/office/powerpoint/2010/main" val="79549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1" y="255944"/>
            <a:ext cx="10515600" cy="740344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78553"/>
              </p:ext>
            </p:extLst>
          </p:nvPr>
        </p:nvGraphicFramePr>
        <p:xfrm>
          <a:off x="914398" y="996288"/>
          <a:ext cx="10536074" cy="5517180"/>
        </p:xfrm>
        <a:graphic>
          <a:graphicData uri="http://schemas.openxmlformats.org/drawingml/2006/table">
            <a:tbl>
              <a:tblPr/>
              <a:tblGrid>
                <a:gridCol w="1669082"/>
                <a:gridCol w="8866992"/>
              </a:tblGrid>
              <a:tr h="2052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inherit"/>
                        </a:rPr>
                        <a:t>Need</a:t>
                      </a:r>
                    </a:p>
                  </a:txBody>
                  <a:tcPr marL="54537" marR="54537" marT="29086" marB="29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  <a:latin typeface="inherit"/>
                        </a:rPr>
                        <a:t>Individuals who score high...</a:t>
                      </a:r>
                    </a:p>
                  </a:txBody>
                  <a:tcPr marL="54537" marR="54537" marT="29086" marB="290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43459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Excitement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Want to get out there and live life, have upbeat emotions, and want to have fun.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421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Harmony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Appreciate other people, their viewpoints, and their feelings.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30421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Curiosity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Have a desire to discover, find out, and grow.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421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Ideal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Desire perfection and a sense of community.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30421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Closeness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Relish being connected to family and setting up a home.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421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inherit"/>
                        </a:rPr>
                        <a:t>Self-expression</a:t>
                      </a:r>
                      <a:endParaRPr lang="en-US" sz="1600" b="0" dirty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Enjoy discovering and asserting their own identities.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43459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Liberty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Have a desire for fashion and new things, as well as the need for escape.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535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Love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Enjoy social contact, whether one-to-one or one-to-many. Any brand that is involved in bringing people together taps this need.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69535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Practicality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Have a desire to get the job done, a desire for skill and efficiency, which can include physical expression and experience.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459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Stability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Seek equivalence in the physical world. They favor the sensible, the tried and tested.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43459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Challenge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inherit"/>
                        </a:rPr>
                        <a:t>Have an urge to achieve, to succeed, and to take on challenges.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497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inherit"/>
                        </a:rPr>
                        <a:t>Structure</a:t>
                      </a:r>
                      <a:endParaRPr lang="en-US" sz="1600" b="0">
                        <a:effectLst/>
                        <a:latin typeface="inherit"/>
                      </a:endParaRP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inherit"/>
                        </a:rPr>
                        <a:t>Exhibit </a:t>
                      </a:r>
                      <a:r>
                        <a:rPr lang="en-US" sz="1600" b="0" dirty="0" err="1">
                          <a:effectLst/>
                          <a:latin typeface="inherit"/>
                        </a:rPr>
                        <a:t>groundedness</a:t>
                      </a:r>
                      <a:r>
                        <a:rPr lang="en-US" sz="1600" b="0" dirty="0">
                          <a:effectLst/>
                          <a:latin typeface="inherit"/>
                        </a:rPr>
                        <a:t> and a desire to hold things together. They need things to be well organized and under control.</a:t>
                      </a:r>
                    </a:p>
                  </a:txBody>
                  <a:tcPr marL="34904" marR="34904" marT="17452" marB="174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 motivating factors that influence a person's decision making. The model includes five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 motivating factors that influence the author's decision-making.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shows that how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infers.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score above the mean of 0.5 indicates a greater than average tendency for a characteristic. A score at or above 0.75 indicates readily discernible aspects of the characteristic; such scores are considered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Values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82536"/>
              </p:ext>
            </p:extLst>
          </p:nvPr>
        </p:nvGraphicFramePr>
        <p:xfrm>
          <a:off x="838197" y="1645855"/>
          <a:ext cx="10148250" cy="4381774"/>
        </p:xfrm>
        <a:graphic>
          <a:graphicData uri="http://schemas.openxmlformats.org/drawingml/2006/table">
            <a:tbl>
              <a:tblPr/>
              <a:tblGrid>
                <a:gridCol w="4320657"/>
                <a:gridCol w="5827593"/>
              </a:tblGrid>
              <a:tr h="4172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  <a:latin typeface="inherit"/>
                        </a:rPr>
                        <a:t>Value</a:t>
                      </a:r>
                    </a:p>
                  </a:txBody>
                  <a:tcPr marL="139705" marR="139705" marT="74509" marB="745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inherit"/>
                        </a:rPr>
                        <a:t>Individuals who score high...</a:t>
                      </a:r>
                    </a:p>
                  </a:txBody>
                  <a:tcPr marL="139705" marR="139705" marT="74509" marB="745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625877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inherit"/>
                        </a:rPr>
                        <a:t>Self-transcendence / Helping others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inherit"/>
                        </a:rPr>
                        <a:t>Show concern for the welfare and interests of others.</a:t>
                      </a: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41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inherit"/>
                        </a:rPr>
                        <a:t>Conservation / Tradition</a:t>
                      </a:r>
                      <a:endParaRPr lang="en-US" sz="1800" b="0">
                        <a:effectLst/>
                        <a:latin typeface="inherit"/>
                      </a:endParaRP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inherit"/>
                        </a:rPr>
                        <a:t>Emphasize self-restriction, order, and resistance to change.</a:t>
                      </a: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62587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inherit"/>
                        </a:rPr>
                        <a:t>Hedonism / Taking pleasure in life</a:t>
                      </a:r>
                      <a:endParaRPr lang="en-US" sz="1800" b="0">
                        <a:effectLst/>
                        <a:latin typeface="inherit"/>
                      </a:endParaRP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inherit"/>
                        </a:rPr>
                        <a:t>Seek pleasure and sensuous gratification for themselves.</a:t>
                      </a: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587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inherit"/>
                        </a:rPr>
                        <a:t>Self-enhancement / Achieving success</a:t>
                      </a:r>
                      <a:endParaRPr lang="en-US" sz="1800" b="0">
                        <a:effectLst/>
                        <a:latin typeface="inherit"/>
                      </a:endParaRP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inherit"/>
                        </a:rPr>
                        <a:t>Seek personal success for themselves.</a:t>
                      </a: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1162344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inherit"/>
                        </a:rPr>
                        <a:t>Open to change / Excitement</a:t>
                      </a:r>
                      <a:endParaRPr lang="en-US" sz="1800" b="0">
                        <a:effectLst/>
                        <a:latin typeface="inherit"/>
                      </a:endParaRP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inherit"/>
                        </a:rPr>
                        <a:t>Emphasize independent action, thought, and feeling, as well as a readiness for new experiences.</a:t>
                      </a:r>
                    </a:p>
                  </a:txBody>
                  <a:tcPr marL="89411" marR="89411" marT="44706" marB="447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Request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2" y="1582846"/>
            <a:ext cx="9221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IBM Plex Mono"/>
              </a:rPr>
              <a:t>with open(join(</a:t>
            </a:r>
            <a:r>
              <a:rPr lang="en-US" sz="2400" dirty="0" err="1">
                <a:latin typeface="IBM Plex Mono"/>
              </a:rPr>
              <a:t>dirname</a:t>
            </a:r>
            <a:r>
              <a:rPr lang="en-US" sz="2400" dirty="0">
                <a:latin typeface="IBM Plex Mono"/>
              </a:rPr>
              <a:t>(__file__), './</a:t>
            </a:r>
            <a:r>
              <a:rPr lang="en-US" sz="2400" dirty="0" err="1">
                <a:latin typeface="IBM Plex Mono"/>
              </a:rPr>
              <a:t>profile.json</a:t>
            </a:r>
            <a:r>
              <a:rPr lang="en-US" sz="2400" dirty="0">
                <a:latin typeface="IBM Plex Mono"/>
              </a:rPr>
              <a:t>')) as </a:t>
            </a:r>
            <a:r>
              <a:rPr lang="en-US" sz="2400" dirty="0" err="1">
                <a:latin typeface="IBM Plex Mono"/>
              </a:rPr>
              <a:t>profile_json</a:t>
            </a:r>
            <a:r>
              <a:rPr lang="en-US" sz="2400" dirty="0" smtClean="0">
                <a:latin typeface="IBM Plex Mono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 	profile </a:t>
            </a:r>
            <a:r>
              <a:rPr lang="en-US" sz="2400" dirty="0">
                <a:latin typeface="IBM Plex Mono"/>
              </a:rPr>
              <a:t>= </a:t>
            </a:r>
            <a:r>
              <a:rPr lang="en-US" sz="2400" dirty="0" err="1">
                <a:latin typeface="IBM Plex Mono"/>
              </a:rPr>
              <a:t>personality_insights.profile</a:t>
            </a:r>
            <a:r>
              <a:rPr lang="en-US" sz="2400" dirty="0" smtClean="0">
                <a:latin typeface="IBM Plex Mono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		 </a:t>
            </a:r>
            <a:r>
              <a:rPr lang="en-US" sz="2400" dirty="0" err="1">
                <a:latin typeface="IBM Plex Mono"/>
              </a:rPr>
              <a:t>profile_json.read</a:t>
            </a:r>
            <a:r>
              <a:rPr lang="en-US" sz="2400" dirty="0">
                <a:latin typeface="IBM Plex Mono"/>
              </a:rPr>
              <a:t>(), </a:t>
            </a:r>
            <a:endParaRPr lang="en-US" sz="2400" dirty="0" smtClean="0">
              <a:latin typeface="IBM Plex Mono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		'application/</a:t>
            </a:r>
            <a:r>
              <a:rPr lang="en-US" sz="2400" dirty="0" err="1" smtClean="0">
                <a:latin typeface="IBM Plex Mono"/>
              </a:rPr>
              <a:t>json</a:t>
            </a:r>
            <a:r>
              <a:rPr lang="en-US" sz="2400" dirty="0" smtClean="0">
                <a:latin typeface="IBM Plex Mono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		 </a:t>
            </a:r>
            <a:r>
              <a:rPr lang="en-US" sz="2400" dirty="0" err="1">
                <a:latin typeface="IBM Plex Mono"/>
              </a:rPr>
              <a:t>content_type</a:t>
            </a:r>
            <a:r>
              <a:rPr lang="en-US" sz="2400" dirty="0">
                <a:latin typeface="IBM Plex Mono"/>
              </a:rPr>
              <a:t>='application/</a:t>
            </a:r>
            <a:r>
              <a:rPr lang="en-US" sz="2400" dirty="0" err="1">
                <a:latin typeface="IBM Plex Mono"/>
              </a:rPr>
              <a:t>json</a:t>
            </a:r>
            <a:r>
              <a:rPr lang="en-US" sz="2400" dirty="0">
                <a:latin typeface="IBM Plex Mono"/>
              </a:rPr>
              <a:t>', </a:t>
            </a:r>
            <a:endParaRPr lang="en-US" sz="2400" dirty="0" smtClean="0">
              <a:latin typeface="IBM Plex Mono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		</a:t>
            </a:r>
            <a:r>
              <a:rPr lang="en-US" sz="2400" dirty="0" err="1" smtClean="0">
                <a:latin typeface="IBM Plex Mono"/>
              </a:rPr>
              <a:t>consumption_preferences</a:t>
            </a:r>
            <a:r>
              <a:rPr lang="en-US" sz="2400" dirty="0" smtClean="0">
                <a:latin typeface="IBM Plex Mono"/>
              </a:rPr>
              <a:t>=True</a:t>
            </a:r>
            <a:r>
              <a:rPr lang="en-US" sz="2400" dirty="0">
                <a:latin typeface="IBM Plex Mono"/>
              </a:rPr>
              <a:t>, </a:t>
            </a:r>
            <a:endParaRPr lang="en-US" sz="2400" dirty="0" smtClean="0">
              <a:latin typeface="IBM Plex Mono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		</a:t>
            </a:r>
            <a:r>
              <a:rPr lang="en-US" sz="2400" dirty="0" err="1" smtClean="0">
                <a:latin typeface="IBM Plex Mono"/>
              </a:rPr>
              <a:t>raw_scores</a:t>
            </a:r>
            <a:r>
              <a:rPr lang="en-US" sz="2400" dirty="0" smtClean="0">
                <a:latin typeface="IBM Plex Mono"/>
              </a:rPr>
              <a:t>=True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	 </a:t>
            </a:r>
            <a:r>
              <a:rPr lang="en-US" sz="2400" dirty="0">
                <a:latin typeface="IBM Plex Mono"/>
              </a:rPr>
              <a:t>).</a:t>
            </a:r>
            <a:r>
              <a:rPr lang="en-US" sz="2400" dirty="0" err="1">
                <a:latin typeface="IBM Plex Mono"/>
              </a:rPr>
              <a:t>get_result</a:t>
            </a:r>
            <a:r>
              <a:rPr lang="en-US" sz="2400" dirty="0">
                <a:latin typeface="IBM Plex Mono"/>
              </a:rPr>
              <a:t>() </a:t>
            </a:r>
            <a:endParaRPr lang="en-US" sz="2400" dirty="0" smtClean="0">
              <a:latin typeface="IBM Plex Mono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IBM Plex Mono"/>
              </a:rPr>
              <a:t>print(</a:t>
            </a:r>
            <a:r>
              <a:rPr lang="en-US" sz="2400" dirty="0" err="1" smtClean="0">
                <a:latin typeface="IBM Plex Mono"/>
              </a:rPr>
              <a:t>json.dumps</a:t>
            </a:r>
            <a:r>
              <a:rPr lang="en-US" sz="2400" dirty="0" smtClean="0">
                <a:latin typeface="IBM Plex Mono"/>
              </a:rPr>
              <a:t>(profile</a:t>
            </a:r>
            <a:r>
              <a:rPr lang="en-US" sz="2400" dirty="0">
                <a:latin typeface="IBM Plex Mono"/>
              </a:rPr>
              <a:t>, indent=2))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7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1"/>
            <a:ext cx="10515600" cy="573206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Response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73207"/>
            <a:ext cx="92213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 smtClean="0"/>
              <a:t>	"</a:t>
            </a:r>
            <a:r>
              <a:rPr lang="en-US" sz="2000" dirty="0" err="1"/>
              <a:t>word_count</a:t>
            </a:r>
            <a:r>
              <a:rPr lang="en-US" sz="2000" dirty="0"/>
              <a:t>": 15223, "</a:t>
            </a:r>
            <a:r>
              <a:rPr lang="en-US" sz="2000" dirty="0" err="1"/>
              <a:t>processed_language</a:t>
            </a:r>
            <a:r>
              <a:rPr lang="en-US" sz="2000" dirty="0"/>
              <a:t>": "</a:t>
            </a:r>
            <a:r>
              <a:rPr lang="en-US" sz="2000" dirty="0" err="1"/>
              <a:t>en</a:t>
            </a:r>
            <a:r>
              <a:rPr lang="en-US" sz="2000" dirty="0"/>
              <a:t>", </a:t>
            </a:r>
            <a:endParaRPr lang="en-US" sz="2000" dirty="0" smtClean="0"/>
          </a:p>
          <a:p>
            <a:r>
              <a:rPr lang="en-US" sz="2000" dirty="0" smtClean="0"/>
              <a:t>	"</a:t>
            </a:r>
            <a:r>
              <a:rPr lang="en-US" sz="2000" dirty="0"/>
              <a:t>personality": </a:t>
            </a:r>
            <a:r>
              <a:rPr lang="en-US" sz="2000" dirty="0" smtClean="0"/>
              <a:t>[</a:t>
            </a:r>
          </a:p>
          <a:p>
            <a:r>
              <a:rPr lang="en-US" sz="2000" dirty="0" smtClean="0"/>
              <a:t> 		{ </a:t>
            </a:r>
          </a:p>
          <a:p>
            <a:r>
              <a:rPr lang="en-US" sz="2000" dirty="0" smtClean="0"/>
              <a:t>			"</a:t>
            </a:r>
            <a:r>
              <a:rPr lang="en-US" sz="2000" dirty="0" err="1"/>
              <a:t>trait_id</a:t>
            </a:r>
            <a:r>
              <a:rPr lang="en-US" sz="2000" dirty="0"/>
              <a:t>": "big5_openness", </a:t>
            </a:r>
            <a:endParaRPr lang="en-US" sz="2000" dirty="0" smtClean="0"/>
          </a:p>
          <a:p>
            <a:r>
              <a:rPr lang="en-US" sz="2000" dirty="0" smtClean="0"/>
              <a:t>			"</a:t>
            </a:r>
            <a:r>
              <a:rPr lang="en-US" sz="2000" dirty="0"/>
              <a:t>name": "Openness</a:t>
            </a:r>
            <a:r>
              <a:rPr lang="en-US" sz="2000" dirty="0" smtClean="0"/>
              <a:t>",</a:t>
            </a:r>
          </a:p>
          <a:p>
            <a:r>
              <a:rPr lang="en-US" sz="2000" dirty="0" smtClean="0"/>
              <a:t>			 </a:t>
            </a:r>
            <a:r>
              <a:rPr lang="en-US" sz="2000" dirty="0"/>
              <a:t>"category": "personality", </a:t>
            </a:r>
            <a:endParaRPr lang="en-US" sz="2000" dirty="0" smtClean="0"/>
          </a:p>
          <a:p>
            <a:r>
              <a:rPr lang="en-US" sz="2000" dirty="0" smtClean="0"/>
              <a:t>			"</a:t>
            </a:r>
            <a:r>
              <a:rPr lang="en-US" sz="2000" dirty="0"/>
              <a:t>percentile": 0.8011555009553, </a:t>
            </a:r>
            <a:endParaRPr lang="en-US" sz="2000" dirty="0" smtClean="0"/>
          </a:p>
          <a:p>
            <a:r>
              <a:rPr lang="en-US" sz="2000" dirty="0" smtClean="0"/>
              <a:t>			"</a:t>
            </a:r>
            <a:r>
              <a:rPr lang="en-US" sz="2000" dirty="0" err="1"/>
              <a:t>raw_score</a:t>
            </a:r>
            <a:r>
              <a:rPr lang="en-US" sz="2000" dirty="0"/>
              <a:t>": 0.77565404255038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		 </a:t>
            </a:r>
            <a:r>
              <a:rPr lang="en-US" sz="2000" dirty="0"/>
              <a:t>"significant": true, </a:t>
            </a:r>
            <a:endParaRPr lang="en-US" sz="2000" dirty="0" smtClean="0"/>
          </a:p>
          <a:p>
            <a:r>
              <a:rPr lang="en-US" sz="2000" dirty="0" smtClean="0"/>
              <a:t>	"</a:t>
            </a:r>
            <a:r>
              <a:rPr lang="en-US" sz="2000" dirty="0"/>
              <a:t>children": [ </a:t>
            </a:r>
            <a:endParaRPr lang="en-US" sz="2000" dirty="0" smtClean="0"/>
          </a:p>
          <a:p>
            <a:r>
              <a:rPr lang="en-US" sz="2000" dirty="0" smtClean="0"/>
              <a:t>		{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"</a:t>
            </a:r>
            <a:r>
              <a:rPr lang="en-US" sz="2000" dirty="0" err="1"/>
              <a:t>trait_id</a:t>
            </a:r>
            <a:r>
              <a:rPr lang="en-US" sz="2000" dirty="0" smtClean="0"/>
              <a:t>": </a:t>
            </a:r>
            <a:r>
              <a:rPr lang="en-US" sz="2000" dirty="0"/>
              <a:t>"</a:t>
            </a:r>
            <a:r>
              <a:rPr lang="en-US" sz="2000" dirty="0" err="1"/>
              <a:t>facet_adventurousness</a:t>
            </a:r>
            <a:r>
              <a:rPr lang="en-US" sz="2000" dirty="0"/>
              <a:t>", </a:t>
            </a:r>
            <a:endParaRPr lang="en-US" sz="2000" dirty="0" smtClean="0"/>
          </a:p>
          <a:p>
            <a:r>
              <a:rPr lang="en-US" sz="2000" dirty="0" smtClean="0"/>
              <a:t>			"</a:t>
            </a:r>
            <a:r>
              <a:rPr lang="en-US" sz="2000" dirty="0"/>
              <a:t>name": "Adventurousness", </a:t>
            </a:r>
            <a:endParaRPr lang="en-US" sz="2000" dirty="0" smtClean="0"/>
          </a:p>
          <a:p>
            <a:r>
              <a:rPr lang="en-US" sz="2000" dirty="0" smtClean="0"/>
              <a:t>			"</a:t>
            </a:r>
            <a:r>
              <a:rPr lang="en-US" sz="2000" dirty="0"/>
              <a:t>category": "personality</a:t>
            </a:r>
            <a:r>
              <a:rPr lang="en-US" sz="2000" dirty="0" smtClean="0"/>
              <a:t>",</a:t>
            </a:r>
          </a:p>
          <a:p>
            <a:r>
              <a:rPr lang="en-US" sz="2000" dirty="0" smtClean="0"/>
              <a:t> 			"</a:t>
            </a:r>
            <a:r>
              <a:rPr lang="en-US" sz="2000" dirty="0"/>
              <a:t>percentile": 0.89755869047319,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"</a:t>
            </a:r>
            <a:r>
              <a:rPr lang="en-US" sz="2000" dirty="0" err="1"/>
              <a:t>raw_score</a:t>
            </a:r>
            <a:r>
              <a:rPr lang="en-US" sz="2000" dirty="0"/>
              <a:t>": 0.54990704031219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 </a:t>
            </a:r>
            <a:r>
              <a:rPr lang="en-US" sz="2000" dirty="0"/>
              <a:t>"significant": </a:t>
            </a:r>
            <a:r>
              <a:rPr lang="en-US" sz="2000" dirty="0" smtClean="0"/>
              <a:t>true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/>
              <a:t>}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] },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1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IBM Watson™ Personality Insights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derive insights from social media, enterprise data, or other digital communications.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uses linguistic analytics to infer individuals' intrinsic personality characteristics,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Five, Needs, and Values, from digital communications such as email, text messages, tweets, and forum posts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to describe personality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720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IBM Watson™ Personality Insights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reasonable approach for personality-based matching is to use the Watson personality insights (PI) service.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the user’s personality to the 50+ dimensions measured by Watson 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 pitfalls of explicitly naming personality or style preferences.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the same on the products and brands in an e-commerce site, it is possible to match the “style” of a consumer with the style of products and brands, using a simple distance metric.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as the calculated profiles are accurate, this method constitutes a new way to drive product recommendations, and uses data that has not been leveraged in the past.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1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sufficient descriptive text for brands and/or products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respective personality profile using the Watson Personality Insights API.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personality profile for the web site visitor using equally accurate descriptive text (to minimize the burden on the user to enter rich descriptive text we can use a Facebook or Twitter feed).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“distance” between the consumer profile and the profiles of brands or products. For simplicity, one can use the Euclidean distance of individual personality traits.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of recommended brands or products based on the distance metric.</a:t>
            </a:r>
          </a:p>
        </p:txBody>
      </p:sp>
    </p:spTree>
    <p:extLst>
      <p:ext uri="{BB962C8B-B14F-4D97-AF65-F5344CB8AC3E}">
        <p14:creationId xmlns:p14="http://schemas.microsoft.com/office/powerpoint/2010/main" val="57518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Insights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Slide1.png (1280×96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0" y="1451807"/>
            <a:ext cx="10357514" cy="48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5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1353800" cy="4716653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does not have to explicitly state their likes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likeness is based on a new metric that approximates unquantifiable properties of the human personality such as “style”, “mood”, “emotion”, and others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these metrics is still under evaluation, and of course, several iterations of tuning the distance metrics and the corresponding heuristics are needed.</a:t>
            </a:r>
            <a:endParaRPr lang="en-US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Models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Personality Insights service is based on the psychology of language in combination with data analytics algorithms.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analyzes the content that you send and returns a personality profile for the author of the input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infers personality characteristics based on three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Five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1040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Five Model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Five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personality characteristics represent the most widely used model for generally describing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person engages with the world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 includes five primary dimensions:</a:t>
            </a:r>
          </a:p>
          <a:p>
            <a:pPr fontAlgn="base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Agreeableness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person's tendency to be compassionate and cooperative toward others.</a:t>
            </a:r>
          </a:p>
          <a:p>
            <a:pPr fontAlgn="base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Conscientiousness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person's tendency to act in an organized or thoughtful way.</a:t>
            </a:r>
          </a:p>
          <a:p>
            <a:pPr fontAlgn="base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person's tendency to seek stimulation in the company of others.</a:t>
            </a:r>
          </a:p>
          <a:p>
            <a:pPr fontAlgn="base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referred to as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Neuroticism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reactions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extent to which a person's emotions are sensitive to the person's environment.</a:t>
            </a:r>
          </a:p>
          <a:p>
            <a:pPr fontAlgn="base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extent to which a person is open to experiencing different activities.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top-level dimensions has six facets that further characterize an individual according to the dimension.</a:t>
            </a:r>
          </a:p>
        </p:txBody>
      </p:sp>
    </p:spTree>
    <p:extLst>
      <p:ext uri="{BB962C8B-B14F-4D97-AF65-F5344CB8AC3E}">
        <p14:creationId xmlns:p14="http://schemas.microsoft.com/office/powerpoint/2010/main" val="36223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 which aspects of a product resonate with a person. The model includes twelve characteristic needs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 at a high level those aspects of a product that are likely to resonate with the author of the input text.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twelve needs that the service evaluates.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score above the mean of 0.5 indicates a greater than average tendency for a characteristic. A score at or above 0.75 indicates readily discernible aspects of the characteristic; such scores are considered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0C8D9A38A0C43892F112454AA643F" ma:contentTypeVersion="4" ma:contentTypeDescription="Create a new document." ma:contentTypeScope="" ma:versionID="bb1018e9f21492eef97349c352f7749e">
  <xsd:schema xmlns:xsd="http://www.w3.org/2001/XMLSchema" xmlns:xs="http://www.w3.org/2001/XMLSchema" xmlns:p="http://schemas.microsoft.com/office/2006/metadata/properties" xmlns:ns2="80d86f1a-2a53-40a8-81fd-88cbc50424b5" targetNamespace="http://schemas.microsoft.com/office/2006/metadata/properties" ma:root="true" ma:fieldsID="d06305f9cd8cc4aad20b9715ddc2dbda" ns2:_="">
    <xsd:import namespace="80d86f1a-2a53-40a8-81fd-88cbc5042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86f1a-2a53-40a8-81fd-88cbc5042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D144A-43F6-498E-B18F-6DD5D26D13AC}"/>
</file>

<file path=customXml/itemProps2.xml><?xml version="1.0" encoding="utf-8"?>
<ds:datastoreItem xmlns:ds="http://schemas.openxmlformats.org/officeDocument/2006/customXml" ds:itemID="{61266CDF-0770-44AD-BD37-06FC991E468A}"/>
</file>

<file path=customXml/itemProps3.xml><?xml version="1.0" encoding="utf-8"?>
<ds:datastoreItem xmlns:ds="http://schemas.openxmlformats.org/officeDocument/2006/customXml" ds:itemID="{3D10B668-7C5F-496E-ADBC-2B45383E68F9}"/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807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IBM Plex Mono</vt:lpstr>
      <vt:lpstr>inherit</vt:lpstr>
      <vt:lpstr>Times New Roman</vt:lpstr>
      <vt:lpstr>Wingdings</vt:lpstr>
      <vt:lpstr>Office Theme</vt:lpstr>
      <vt:lpstr>PE3:CC &amp; NLP Lab</vt:lpstr>
      <vt:lpstr>The IBM Watson™ Personality Insights service</vt:lpstr>
      <vt:lpstr>The IBM Watson™ Personality Insights service</vt:lpstr>
      <vt:lpstr>Recommendation</vt:lpstr>
      <vt:lpstr>Personality Insights</vt:lpstr>
      <vt:lpstr>Advantages </vt:lpstr>
      <vt:lpstr>Personality Models</vt:lpstr>
      <vt:lpstr>Big Five Model</vt:lpstr>
      <vt:lpstr>Needs</vt:lpstr>
      <vt:lpstr>Needs</vt:lpstr>
      <vt:lpstr>Values</vt:lpstr>
      <vt:lpstr>5 Values</vt:lpstr>
      <vt:lpstr>Profile Request</vt:lpstr>
      <vt:lpstr>Profile Response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PE3:CC &amp; NLP Lab</dc:title>
  <dc:creator>u</dc:creator>
  <cp:lastModifiedBy>u</cp:lastModifiedBy>
  <cp:revision>87</cp:revision>
  <dcterms:created xsi:type="dcterms:W3CDTF">2020-07-08T12:51:55Z</dcterms:created>
  <dcterms:modified xsi:type="dcterms:W3CDTF">2020-09-15T06:24:48Z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0x010100D930C8D9A38A0C43892F112454AA643F</vt:lpwstr>
  </property>
</Properties>
</file>