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70" r:id="rId11"/>
    <p:sldId id="265" r:id="rId12"/>
    <p:sldId id="277" r:id="rId13"/>
    <p:sldId id="278" r:id="rId14"/>
    <p:sldId id="279" r:id="rId15"/>
    <p:sldId id="280" r:id="rId16"/>
    <p:sldId id="267" r:id="rId17"/>
    <p:sldId id="268" r:id="rId18"/>
    <p:sldId id="271" r:id="rId19"/>
    <p:sldId id="272" r:id="rId20"/>
    <p:sldId id="273" r:id="rId21"/>
    <p:sldId id="274" r:id="rId22"/>
    <p:sldId id="281" r:id="rId23"/>
    <p:sldId id="275" r:id="rId24"/>
    <p:sldId id="276"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806DE-56F5-47A9-B2D0-BB664D51060F}"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616B-5773-4487-8FA4-5B4A35818AFB}" type="slidenum">
              <a:rPr lang="en-US" smtClean="0"/>
              <a:t>‹#›</a:t>
            </a:fld>
            <a:endParaRPr lang="en-US"/>
          </a:p>
        </p:txBody>
      </p:sp>
    </p:spTree>
    <p:extLst>
      <p:ext uri="{BB962C8B-B14F-4D97-AF65-F5344CB8AC3E}">
        <p14:creationId xmlns:p14="http://schemas.microsoft.com/office/powerpoint/2010/main" val="142756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of these algorithms have different level of strictness. If we compare these three stemmers then the Porter stemmers is the least strict and Lancaster is the strictest. Snowball stemmer is good to use in terms of speed as well as strictness.</a:t>
            </a:r>
            <a:endParaRPr lang="en-US" dirty="0"/>
          </a:p>
        </p:txBody>
      </p:sp>
      <p:sp>
        <p:nvSpPr>
          <p:cNvPr id="4" name="Slide Number Placeholder 3"/>
          <p:cNvSpPr>
            <a:spLocks noGrp="1"/>
          </p:cNvSpPr>
          <p:nvPr>
            <p:ph type="sldNum" sz="quarter" idx="10"/>
          </p:nvPr>
        </p:nvSpPr>
        <p:spPr/>
        <p:txBody>
          <a:bodyPr/>
          <a:lstStyle/>
          <a:p>
            <a:fld id="{F6E8616B-5773-4487-8FA4-5B4A35818AFB}" type="slidenum">
              <a:rPr lang="en-US" smtClean="0"/>
              <a:t>21</a:t>
            </a:fld>
            <a:endParaRPr lang="en-US"/>
          </a:p>
        </p:txBody>
      </p:sp>
    </p:spTree>
    <p:extLst>
      <p:ext uri="{BB962C8B-B14F-4D97-AF65-F5344CB8AC3E}">
        <p14:creationId xmlns:p14="http://schemas.microsoft.com/office/powerpoint/2010/main" val="58449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of these algorithms have different level of strictness. If we compare these three stemmers then the Porter stemmers is the least strict and Lancaster is the strictest. Snowball stemmer is good to use in terms of speed as well as strictness.</a:t>
            </a:r>
            <a:endParaRPr lang="en-US" dirty="0"/>
          </a:p>
        </p:txBody>
      </p:sp>
      <p:sp>
        <p:nvSpPr>
          <p:cNvPr id="4" name="Slide Number Placeholder 3"/>
          <p:cNvSpPr>
            <a:spLocks noGrp="1"/>
          </p:cNvSpPr>
          <p:nvPr>
            <p:ph type="sldNum" sz="quarter" idx="10"/>
          </p:nvPr>
        </p:nvSpPr>
        <p:spPr/>
        <p:txBody>
          <a:bodyPr/>
          <a:lstStyle/>
          <a:p>
            <a:fld id="{F6E8616B-5773-4487-8FA4-5B4A35818AFB}" type="slidenum">
              <a:rPr lang="en-US" smtClean="0"/>
              <a:t>24</a:t>
            </a:fld>
            <a:endParaRPr lang="en-US"/>
          </a:p>
        </p:txBody>
      </p:sp>
    </p:spTree>
    <p:extLst>
      <p:ext uri="{BB962C8B-B14F-4D97-AF65-F5344CB8AC3E}">
        <p14:creationId xmlns:p14="http://schemas.microsoft.com/office/powerpoint/2010/main" val="321446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2CEBEE-6ABC-4BB2-8BFA-25F69C78803D}"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36307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CEBEE-6ABC-4BB2-8BFA-25F69C78803D}"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82873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CEBEE-6ABC-4BB2-8BFA-25F69C78803D}"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63983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CEBEE-6ABC-4BB2-8BFA-25F69C78803D}"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79197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2CEBEE-6ABC-4BB2-8BFA-25F69C78803D}"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278086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2CEBEE-6ABC-4BB2-8BFA-25F69C78803D}"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22041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2CEBEE-6ABC-4BB2-8BFA-25F69C78803D}"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11578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CEBEE-6ABC-4BB2-8BFA-25F69C78803D}"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137199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CEBEE-6ABC-4BB2-8BFA-25F69C78803D}"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53774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CEBEE-6ABC-4BB2-8BFA-25F69C78803D}"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141009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CEBEE-6ABC-4BB2-8BFA-25F69C78803D}"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2293699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CEBEE-6ABC-4BB2-8BFA-25F69C78803D}" type="datetimeFigureOut">
              <a:rPr lang="en-US" smtClean="0"/>
              <a:t>7/10/2020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B9186-A286-481A-A19F-DFC9BB469091}" type="slidenum">
              <a:rPr lang="en-US" smtClean="0"/>
              <a:t>‹#›</a:t>
            </a:fld>
            <a:endParaRPr lang="en-US"/>
          </a:p>
        </p:txBody>
      </p:sp>
    </p:spTree>
    <p:extLst>
      <p:ext uri="{BB962C8B-B14F-4D97-AF65-F5344CB8AC3E}">
        <p14:creationId xmlns:p14="http://schemas.microsoft.com/office/powerpoint/2010/main" val="44210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py.org/scipylib/download.html" TargetMode="External"/><Relationship Id="rId2" Type="http://schemas.openxmlformats.org/officeDocument/2006/relationships/hyperlink" Target="http://www.python.org/downloads/" TargetMode="External"/><Relationship Id="rId1" Type="http://schemas.openxmlformats.org/officeDocument/2006/relationships/slideLayout" Target="../slideLayouts/slideLayout2.xml"/><Relationship Id="rId4" Type="http://schemas.openxmlformats.org/officeDocument/2006/relationships/hyperlink" Target="http://pypi.python.org/pypi/nlt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ltk.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43416"/>
          </a:xfrm>
        </p:spPr>
        <p:txBody>
          <a:bodyPr/>
          <a:lstStyle/>
          <a:p>
            <a:r>
              <a:rPr lang="en-US" dirty="0" smtClean="0">
                <a:latin typeface="Times New Roman" panose="02020603050405020304" pitchFamily="18" charset="0"/>
                <a:cs typeface="Times New Roman" panose="02020603050405020304" pitchFamily="18" charset="0"/>
              </a:rPr>
              <a:t>PE3:CC &amp; NLP Lab</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998794"/>
            <a:ext cx="9144000" cy="1259006"/>
          </a:xfrm>
        </p:spPr>
        <p:txBody>
          <a:bodyPr>
            <a:normAutofit/>
          </a:bodyPr>
          <a:lstStyle/>
          <a:p>
            <a:r>
              <a:rPr lang="en-US" sz="2800" dirty="0" smtClean="0">
                <a:latin typeface="Times New Roman" panose="02020603050405020304" pitchFamily="18" charset="0"/>
                <a:cs typeface="Times New Roman" panose="02020603050405020304" pitchFamily="18" charset="0"/>
              </a:rPr>
              <a:t>1-Study </a:t>
            </a:r>
            <a:r>
              <a:rPr lang="en-US" sz="2800" dirty="0">
                <a:latin typeface="Times New Roman" panose="02020603050405020304" pitchFamily="18" charset="0"/>
                <a:cs typeface="Times New Roman" panose="02020603050405020304" pitchFamily="18" charset="0"/>
              </a:rPr>
              <a:t>and exploration of Natural Language Tool Kit (NLTK) in Python </a:t>
            </a:r>
          </a:p>
        </p:txBody>
      </p:sp>
    </p:spTree>
    <p:extLst>
      <p:ext uri="{BB962C8B-B14F-4D97-AF65-F5344CB8AC3E}">
        <p14:creationId xmlns:p14="http://schemas.microsoft.com/office/powerpoint/2010/main" val="79549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Python/NLTK installation steps </a:t>
            </a:r>
            <a:endParaRPr lang="en-US" sz="3200"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838200" y="2033630"/>
            <a:ext cx="10199972" cy="3570208"/>
          </a:xfrm>
          <a:prstGeom prst="rect">
            <a:avLst/>
          </a:prstGeom>
          <a:solidFill>
            <a:srgbClr val="EEEE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Install Python 3.8: </a:t>
            </a:r>
            <a:r>
              <a:rPr kumimoji="0" lang="en-US" altLang="en-US" sz="2400" b="0" i="0" u="sng" strike="noStrike" cap="none" normalizeH="0" baseline="0" dirty="0" smtClean="0">
                <a:ln>
                  <a:noFill/>
                </a:ln>
                <a:solidFill>
                  <a:srgbClr val="CE5C00"/>
                </a:solidFill>
                <a:effectLst/>
                <a:latin typeface="Times New Roman" panose="02020603050405020304" pitchFamily="18" charset="0"/>
                <a:cs typeface="Times New Roman" panose="02020603050405020304" pitchFamily="18" charset="0"/>
                <a:hlinkClick r:id="rId2"/>
              </a:rPr>
              <a:t>http://www.python.org/downloads/</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(avoid the 64-bit versions)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Install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(optional): </a:t>
            </a:r>
            <a:r>
              <a:rPr kumimoji="0" lang="en-US" altLang="en-US" sz="2400" b="0" i="0" u="sng" strike="noStrike" cap="none" normalizeH="0" baseline="0" dirty="0" smtClean="0">
                <a:ln>
                  <a:noFill/>
                </a:ln>
                <a:solidFill>
                  <a:srgbClr val="CE5C00"/>
                </a:solidFill>
                <a:effectLst/>
                <a:latin typeface="Times New Roman" panose="02020603050405020304" pitchFamily="18" charset="0"/>
                <a:cs typeface="Times New Roman" panose="02020603050405020304" pitchFamily="18" charset="0"/>
                <a:hlinkClick r:id="rId3"/>
              </a:rPr>
              <a:t>https://www.scipy.org/scipylib/download.html</a:t>
            </a:r>
            <a:endParaRPr kumimoji="0" lang="en-US" altLang="en-US" sz="2400" b="0" i="0" u="sng" strike="noStrike" cap="none" normalizeH="0" baseline="0" dirty="0" smtClean="0">
              <a:ln>
                <a:noFill/>
              </a:ln>
              <a:solidFill>
                <a:srgbClr val="CE5C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Install NLTK: </a:t>
            </a:r>
            <a:r>
              <a:rPr kumimoji="0" lang="en-US" altLang="en-US" sz="2400" b="0" i="0" u="sng" strike="noStrike" cap="none" normalizeH="0" baseline="0" dirty="0" smtClean="0">
                <a:ln>
                  <a:noFill/>
                </a:ln>
                <a:solidFill>
                  <a:srgbClr val="CE5C00"/>
                </a:solidFill>
                <a:effectLst/>
                <a:latin typeface="Times New Roman" panose="02020603050405020304" pitchFamily="18" charset="0"/>
                <a:cs typeface="Times New Roman" panose="02020603050405020304" pitchFamily="18" charset="0"/>
                <a:hlinkClick r:id="rId4"/>
              </a:rPr>
              <a:t>http://pypi.python.org/pypi/nltk</a:t>
            </a:r>
            <a:endPar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Test installation: </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Start&gt;Python38</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then type</a:t>
            </a:r>
            <a:r>
              <a:rPr kumimoji="0" lang="en-US" altLang="en-US" sz="4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import </a:t>
            </a:r>
            <a:r>
              <a:rPr kumimoji="0" lang="en-US" alt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nltk</a:t>
            </a:r>
            <a:endParaRPr kumimoji="0" lang="en-US" altLang="en-US" sz="1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746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Python/NLTK Versions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We will use: </a:t>
            </a:r>
          </a:p>
          <a:p>
            <a:pPr marL="0" indent="0">
              <a:buNone/>
            </a:pPr>
            <a:r>
              <a:rPr lang="en-US" dirty="0" smtClean="0">
                <a:latin typeface="Times New Roman" panose="02020603050405020304" pitchFamily="18" charset="0"/>
                <a:cs typeface="Times New Roman" panose="02020603050405020304" pitchFamily="18" charset="0"/>
              </a:rPr>
              <a:t>• Python 3.7 </a:t>
            </a:r>
          </a:p>
          <a:p>
            <a:pPr marL="0" indent="0">
              <a:buNone/>
            </a:pPr>
            <a:r>
              <a:rPr lang="en-US" dirty="0" smtClean="0">
                <a:latin typeface="Times New Roman" panose="02020603050405020304" pitchFamily="18" charset="0"/>
                <a:cs typeface="Times New Roman" panose="02020603050405020304" pitchFamily="18" charset="0"/>
              </a:rPr>
              <a:t>• NLTK 3.</a:t>
            </a:r>
          </a:p>
          <a:p>
            <a:pPr marL="0" indent="0">
              <a:buNone/>
            </a:pPr>
            <a:r>
              <a:rPr lang="en-US" dirty="0">
                <a:latin typeface="Times New Roman" panose="02020603050405020304" pitchFamily="18" charset="0"/>
                <a:cs typeface="Times New Roman" panose="02020603050405020304" pitchFamily="18" charset="0"/>
              </a:rPr>
              <a:t>Importing </a:t>
            </a:r>
            <a:r>
              <a:rPr lang="en-US" dirty="0" smtClean="0">
                <a:latin typeface="Times New Roman" panose="02020603050405020304" pitchFamily="18" charset="0"/>
                <a:cs typeface="Times New Roman" panose="02020603050405020304" pitchFamily="18" charset="0"/>
              </a:rPr>
              <a:t>NLTK</a:t>
            </a:r>
          </a:p>
          <a:p>
            <a:pPr>
              <a:buFont typeface="Wingdings" panose="05000000000000000000" pitchFamily="2" charset="2"/>
              <a:buChar char="Ø"/>
            </a:pPr>
            <a:r>
              <a:rPr lang="en-US" sz="2400" i="1" dirty="0" smtClean="0">
                <a:latin typeface="Times New Roman" panose="02020603050405020304" pitchFamily="18" charset="0"/>
                <a:cs typeface="Times New Roman" panose="02020603050405020304" pitchFamily="18" charset="0"/>
              </a:rPr>
              <a:t>pip install </a:t>
            </a:r>
            <a:r>
              <a:rPr lang="en-US" sz="2400" i="1" dirty="0" err="1" smtClean="0">
                <a:latin typeface="Times New Roman" panose="02020603050405020304" pitchFamily="18" charset="0"/>
                <a:cs typeface="Times New Roman" panose="02020603050405020304" pitchFamily="18" charset="0"/>
              </a:rPr>
              <a:t>nltk</a:t>
            </a:r>
            <a:endParaRPr lang="en-US" sz="2400"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1" dirty="0" err="1" smtClean="0">
                <a:latin typeface="Times New Roman" panose="02020603050405020304" pitchFamily="18" charset="0"/>
                <a:cs typeface="Times New Roman" panose="02020603050405020304" pitchFamily="18" charset="0"/>
              </a:rPr>
              <a:t>conda</a:t>
            </a:r>
            <a:r>
              <a:rPr lang="en-US" sz="2400" i="1" dirty="0" smtClean="0">
                <a:latin typeface="Times New Roman" panose="02020603050405020304" pitchFamily="18" charset="0"/>
                <a:cs typeface="Times New Roman" panose="02020603050405020304" pitchFamily="18" charset="0"/>
              </a:rPr>
              <a:t> install -c anaconda </a:t>
            </a:r>
            <a:r>
              <a:rPr lang="en-US" sz="2400" i="1" dirty="0" err="1" smtClean="0">
                <a:latin typeface="Times New Roman" panose="02020603050405020304" pitchFamily="18" charset="0"/>
                <a:cs typeface="Times New Roman" panose="02020603050405020304" pitchFamily="18" charset="0"/>
              </a:rPr>
              <a:t>nltk</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a:t>
            </a:r>
          </a:p>
          <a:p>
            <a:pPr marL="0" indent="0">
              <a:buNone/>
            </a:pPr>
            <a:r>
              <a:rPr lang="en-US" sz="2400" i="1" dirty="0" smtClean="0">
                <a:latin typeface="Times New Roman" panose="02020603050405020304" pitchFamily="18" charset="0"/>
                <a:cs typeface="Times New Roman" panose="02020603050405020304" pitchFamily="18" charset="0"/>
              </a:rPr>
              <a:t>&gt;&gt;&gt; import </a:t>
            </a:r>
            <a:r>
              <a:rPr lang="en-US" sz="2400" i="1" dirty="0" err="1" smtClean="0">
                <a:latin typeface="Times New Roman" panose="02020603050405020304" pitchFamily="18" charset="0"/>
                <a:cs typeface="Times New Roman" panose="02020603050405020304" pitchFamily="18" charset="0"/>
              </a:rPr>
              <a:t>nltk</a:t>
            </a:r>
            <a:endParaRPr lang="en-US" sz="2400" i="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Downloading NLTK’s Data</a:t>
            </a:r>
          </a:p>
          <a:p>
            <a:pPr marL="0" indent="0">
              <a:buNone/>
            </a:pPr>
            <a:r>
              <a:rPr lang="en-US" sz="2400" i="1" dirty="0" smtClean="0">
                <a:latin typeface="Times New Roman" panose="02020603050405020304" pitchFamily="18" charset="0"/>
                <a:cs typeface="Times New Roman" panose="02020603050405020304" pitchFamily="18" charset="0"/>
              </a:rPr>
              <a:t>&gt;&gt;&gt; </a:t>
            </a:r>
            <a:r>
              <a:rPr lang="en-US" sz="2400" i="1" dirty="0" err="1" smtClean="0">
                <a:latin typeface="Times New Roman" panose="02020603050405020304" pitchFamily="18" charset="0"/>
                <a:cs typeface="Times New Roman" panose="02020603050405020304" pitchFamily="18" charset="0"/>
              </a:rPr>
              <a:t>nltk.download</a:t>
            </a:r>
            <a:r>
              <a:rPr lang="en-US" sz="2400" i="1" dirty="0" smtClean="0">
                <a:latin typeface="Times New Roman" panose="02020603050405020304" pitchFamily="18" charset="0"/>
                <a:cs typeface="Times New Roman" panose="02020603050405020304" pitchFamily="18" charset="0"/>
              </a:rPr>
              <a:t>()</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75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NLTK </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46412" y="1569493"/>
            <a:ext cx="10207388" cy="4972596"/>
          </a:xfrm>
          <a:prstGeom prst="rect">
            <a:avLst/>
          </a:prstGeom>
        </p:spPr>
      </p:pic>
    </p:spTree>
    <p:extLst>
      <p:ext uri="{BB962C8B-B14F-4D97-AF65-F5344CB8AC3E}">
        <p14:creationId xmlns:p14="http://schemas.microsoft.com/office/powerpoint/2010/main" val="157436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NLTK Corpus </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201003" y="1337482"/>
            <a:ext cx="9266830" cy="5227092"/>
          </a:xfrm>
          <a:prstGeom prst="rect">
            <a:avLst/>
          </a:prstGeom>
        </p:spPr>
      </p:pic>
    </p:spTree>
    <p:extLst>
      <p:ext uri="{BB962C8B-B14F-4D97-AF65-F5344CB8AC3E}">
        <p14:creationId xmlns:p14="http://schemas.microsoft.com/office/powerpoint/2010/main" val="2707268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Simple NLTK Task </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68991" y="1392072"/>
            <a:ext cx="7965459" cy="4681182"/>
          </a:xfrm>
          <a:prstGeom prst="rect">
            <a:avLst/>
          </a:prstGeom>
        </p:spPr>
      </p:pic>
    </p:spTree>
    <p:extLst>
      <p:ext uri="{BB962C8B-B14F-4D97-AF65-F5344CB8AC3E}">
        <p14:creationId xmlns:p14="http://schemas.microsoft.com/office/powerpoint/2010/main" val="251264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Simple NLTK Task </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1487607"/>
            <a:ext cx="9438563" cy="5131558"/>
          </a:xfrm>
          <a:prstGeom prst="rect">
            <a:avLst/>
          </a:prstGeom>
        </p:spPr>
      </p:pic>
      <p:pic>
        <p:nvPicPr>
          <p:cNvPr id="5" name="Picture 4"/>
          <p:cNvPicPr>
            <a:picLocks noChangeAspect="1"/>
          </p:cNvPicPr>
          <p:nvPr/>
        </p:nvPicPr>
        <p:blipFill>
          <a:blip r:embed="rId3"/>
          <a:stretch>
            <a:fillRect/>
          </a:stretch>
        </p:blipFill>
        <p:spPr>
          <a:xfrm>
            <a:off x="3343275" y="2038350"/>
            <a:ext cx="5505450" cy="2781300"/>
          </a:xfrm>
          <a:prstGeom prst="rect">
            <a:avLst/>
          </a:prstGeom>
        </p:spPr>
      </p:pic>
    </p:spTree>
    <p:extLst>
      <p:ext uri="{BB962C8B-B14F-4D97-AF65-F5344CB8AC3E}">
        <p14:creationId xmlns:p14="http://schemas.microsoft.com/office/powerpoint/2010/main" val="252592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Corpora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Task</a:t>
            </a:r>
            <a:r>
              <a:rPr lang="en-US" dirty="0" smtClean="0">
                <a:latin typeface="Times New Roman" panose="02020603050405020304" pitchFamily="18" charset="0"/>
                <a:cs typeface="Times New Roman" panose="02020603050405020304" pitchFamily="18" charset="0"/>
              </a:rPr>
              <a:t>: Accessing corpora </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NLTK module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nltk.corpus</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Functionality</a:t>
            </a:r>
            <a:r>
              <a:rPr lang="en-US" dirty="0" smtClean="0">
                <a:latin typeface="Times New Roman" panose="02020603050405020304" pitchFamily="18" charset="0"/>
                <a:cs typeface="Times New Roman" panose="02020603050405020304" pitchFamily="18" charset="0"/>
              </a:rPr>
              <a:t>: standardized interfaces to corpora and lexicons</a:t>
            </a:r>
          </a:p>
          <a:p>
            <a:pPr marL="0" indent="0">
              <a:buNone/>
            </a:pPr>
            <a:r>
              <a:rPr lang="en-US" dirty="0" smtClean="0">
                <a:latin typeface="Times New Roman" panose="02020603050405020304" pitchFamily="18" charset="0"/>
                <a:cs typeface="Times New Roman" panose="02020603050405020304" pitchFamily="18" charset="0"/>
              </a:rPr>
              <a:t>• Example: </a:t>
            </a:r>
          </a:p>
          <a:p>
            <a:pPr marL="0" indent="0">
              <a:buNone/>
            </a:pPr>
            <a:r>
              <a:rPr lang="en-US" sz="2400" i="1" dirty="0" smtClean="0">
                <a:latin typeface="Times New Roman" panose="02020603050405020304" pitchFamily="18" charset="0"/>
                <a:cs typeface="Times New Roman" panose="02020603050405020304" pitchFamily="18" charset="0"/>
              </a:rPr>
              <a:t>&gt;&gt;&gt; from </a:t>
            </a:r>
            <a:r>
              <a:rPr lang="en-US" sz="2400" i="1" dirty="0" err="1" smtClean="0">
                <a:latin typeface="Times New Roman" panose="02020603050405020304" pitchFamily="18" charset="0"/>
                <a:cs typeface="Times New Roman" panose="02020603050405020304" pitchFamily="18" charset="0"/>
              </a:rPr>
              <a:t>nltk.corpus</a:t>
            </a:r>
            <a:r>
              <a:rPr lang="en-US" sz="2400" i="1" dirty="0" smtClean="0">
                <a:latin typeface="Times New Roman" panose="02020603050405020304" pitchFamily="18" charset="0"/>
                <a:cs typeface="Times New Roman" panose="02020603050405020304" pitchFamily="18" charset="0"/>
              </a:rPr>
              <a:t> import </a:t>
            </a:r>
            <a:r>
              <a:rPr lang="en-US" sz="2400" i="1" dirty="0" err="1" smtClean="0">
                <a:latin typeface="Times New Roman" panose="02020603050405020304" pitchFamily="18" charset="0"/>
                <a:cs typeface="Times New Roman" panose="02020603050405020304" pitchFamily="18" charset="0"/>
              </a:rPr>
              <a:t>gutenberg</a:t>
            </a:r>
            <a:r>
              <a:rPr lang="en-US" sz="2400" i="1" dirty="0" smtClean="0">
                <a:latin typeface="Times New Roman" panose="02020603050405020304" pitchFamily="18" charset="0"/>
                <a:cs typeface="Times New Roman" panose="02020603050405020304" pitchFamily="18" charset="0"/>
              </a:rPr>
              <a:t> </a:t>
            </a:r>
          </a:p>
          <a:p>
            <a:pPr marL="0" indent="0">
              <a:buNone/>
            </a:pPr>
            <a:r>
              <a:rPr lang="en-US" sz="2400" i="1" dirty="0" smtClean="0">
                <a:latin typeface="Times New Roman" panose="02020603050405020304" pitchFamily="18" charset="0"/>
                <a:cs typeface="Times New Roman" panose="02020603050405020304" pitchFamily="18" charset="0"/>
              </a:rPr>
              <a:t>&gt;&gt;&gt; </a:t>
            </a:r>
            <a:r>
              <a:rPr lang="en-US" sz="2400" i="1" dirty="0" err="1" smtClean="0">
                <a:latin typeface="Times New Roman" panose="02020603050405020304" pitchFamily="18" charset="0"/>
                <a:cs typeface="Times New Roman" panose="02020603050405020304" pitchFamily="18" charset="0"/>
              </a:rPr>
              <a:t>gutenberg.fileids</a:t>
            </a:r>
            <a:r>
              <a:rPr lang="en-US" sz="2400" i="1" dirty="0" smtClean="0">
                <a:latin typeface="Times New Roman" panose="02020603050405020304" pitchFamily="18" charset="0"/>
                <a:cs typeface="Times New Roman" panose="02020603050405020304" pitchFamily="18" charset="0"/>
              </a:rPr>
              <a:t>() </a:t>
            </a:r>
          </a:p>
          <a:p>
            <a:pPr marL="0" indent="0">
              <a:buNone/>
            </a:pPr>
            <a:r>
              <a:rPr lang="en-US" sz="2400" i="1" dirty="0" smtClean="0">
                <a:latin typeface="Times New Roman" panose="02020603050405020304" pitchFamily="18" charset="0"/>
                <a:cs typeface="Times New Roman" panose="02020603050405020304" pitchFamily="18" charset="0"/>
              </a:rPr>
              <a:t>&gt;&gt;&gt; hamlet = </a:t>
            </a:r>
            <a:r>
              <a:rPr lang="en-US" sz="2400" i="1" dirty="0" err="1" smtClean="0">
                <a:latin typeface="Times New Roman" panose="02020603050405020304" pitchFamily="18" charset="0"/>
                <a:cs typeface="Times New Roman" panose="02020603050405020304" pitchFamily="18" charset="0"/>
              </a:rPr>
              <a:t>gutenberg.words</a:t>
            </a:r>
            <a:r>
              <a:rPr lang="en-US" sz="2400" i="1" dirty="0" smtClean="0">
                <a:latin typeface="Times New Roman" panose="02020603050405020304" pitchFamily="18" charset="0"/>
                <a:cs typeface="Times New Roman" panose="02020603050405020304" pitchFamily="18" charset="0"/>
              </a:rPr>
              <a:t>('shakespeare-hamlet.txt') </a:t>
            </a:r>
          </a:p>
          <a:p>
            <a:pPr marL="0" indent="0">
              <a:buNone/>
            </a:pPr>
            <a:r>
              <a:rPr lang="en-US" sz="2400" i="1" dirty="0" smtClean="0">
                <a:latin typeface="Times New Roman" panose="02020603050405020304" pitchFamily="18" charset="0"/>
                <a:cs typeface="Times New Roman" panose="02020603050405020304" pitchFamily="18" charset="0"/>
              </a:rPr>
              <a:t>&gt;&gt;&gt; hamlet[1:100] </a:t>
            </a:r>
          </a:p>
          <a:p>
            <a:pPr marL="0" indent="0">
              <a:buNone/>
            </a:pPr>
            <a:r>
              <a:rPr lang="en-US" dirty="0" smtClean="0">
                <a:latin typeface="Times New Roman" panose="02020603050405020304" pitchFamily="18" charset="0"/>
                <a:cs typeface="Times New Roman" panose="02020603050405020304" pitchFamily="18" charset="0"/>
              </a:rPr>
              <a:t>• Also: Brown, Reuters, chats, reviews, etc.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678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0"/>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String Processing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5464126" cy="4716653"/>
          </a:xfrm>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Task</a:t>
            </a:r>
            <a:r>
              <a:rPr lang="en-US" dirty="0" smtClean="0">
                <a:latin typeface="Times New Roman" panose="02020603050405020304" pitchFamily="18" charset="0"/>
                <a:cs typeface="Times New Roman" panose="02020603050405020304" pitchFamily="18" charset="0"/>
              </a:rPr>
              <a:t>: string processing</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NLTK module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nltk.tokenize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nltk.stem</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Functionality</a:t>
            </a:r>
            <a:r>
              <a:rPr lang="en-US" dirty="0" smtClean="0">
                <a:latin typeface="Times New Roman" panose="02020603050405020304" pitchFamily="18" charset="0"/>
                <a:cs typeface="Times New Roman" panose="02020603050405020304" pitchFamily="18" charset="0"/>
              </a:rPr>
              <a:t>: word tokenizers, sentence tokenizers, stemmers</a:t>
            </a:r>
          </a:p>
          <a:p>
            <a:pPr marL="0" indent="0">
              <a:buNone/>
            </a:pPr>
            <a:r>
              <a:rPr lang="en-US" dirty="0" smtClean="0">
                <a:latin typeface="Times New Roman" panose="02020603050405020304" pitchFamily="18" charset="0"/>
                <a:cs typeface="Times New Roman" panose="02020603050405020304" pitchFamily="18" charset="0"/>
              </a:rPr>
              <a:t>• Example: </a:t>
            </a:r>
          </a:p>
          <a:p>
            <a:pPr marL="0" indent="0">
              <a:buNone/>
            </a:pPr>
            <a:r>
              <a:rPr lang="en-US" sz="2000" i="1" dirty="0" smtClean="0">
                <a:latin typeface="Times New Roman" panose="02020603050405020304" pitchFamily="18" charset="0"/>
                <a:cs typeface="Times New Roman" panose="02020603050405020304" pitchFamily="18" charset="0"/>
              </a:rPr>
              <a:t>&gt;&gt;&gt; text = </a:t>
            </a:r>
            <a:r>
              <a:rPr lang="en-US" sz="2000" i="1" dirty="0" err="1" smtClean="0">
                <a:latin typeface="Times New Roman" panose="02020603050405020304" pitchFamily="18" charset="0"/>
                <a:cs typeface="Times New Roman" panose="02020603050405020304" pitchFamily="18" charset="0"/>
              </a:rPr>
              <a:t>nltk.word_tokenize</a:t>
            </a:r>
            <a:r>
              <a:rPr lang="en-US" sz="2000" i="1" dirty="0" smtClean="0">
                <a:latin typeface="Times New Roman" panose="02020603050405020304" pitchFamily="18" charset="0"/>
                <a:cs typeface="Times New Roman" panose="02020603050405020304" pitchFamily="18" charset="0"/>
              </a:rPr>
              <a:t>("The quick brown fox jumps over the lazy dog") </a:t>
            </a:r>
          </a:p>
          <a:p>
            <a:pPr marL="0" indent="0">
              <a:buNone/>
            </a:pPr>
            <a:r>
              <a:rPr lang="en-US" sz="2000" i="1" dirty="0" smtClean="0">
                <a:latin typeface="Times New Roman" panose="02020603050405020304" pitchFamily="18" charset="0"/>
                <a:cs typeface="Times New Roman" panose="02020603050405020304" pitchFamily="18" charset="0"/>
              </a:rPr>
              <a:t>&gt;&gt;&gt; text = </a:t>
            </a:r>
            <a:r>
              <a:rPr lang="en-US" sz="2000" i="1" dirty="0" err="1" smtClean="0">
                <a:latin typeface="Times New Roman" panose="02020603050405020304" pitchFamily="18" charset="0"/>
                <a:cs typeface="Times New Roman" panose="02020603050405020304" pitchFamily="18" charset="0"/>
              </a:rPr>
              <a:t>nltk.sent_tokenize</a:t>
            </a:r>
            <a:r>
              <a:rPr lang="en-US" sz="2000" i="1" dirty="0" smtClean="0">
                <a:latin typeface="Times New Roman" panose="02020603050405020304" pitchFamily="18" charset="0"/>
                <a:cs typeface="Times New Roman" panose="02020603050405020304" pitchFamily="18" charset="0"/>
              </a:rPr>
              <a:t>("The quick brown fox jumps over the lazy dog. What a lazy dog!") </a:t>
            </a:r>
          </a:p>
          <a:p>
            <a:pPr marL="0" indent="0">
              <a:buNone/>
            </a:pPr>
            <a:r>
              <a:rPr lang="en-US" sz="2000" i="1" dirty="0" smtClean="0">
                <a:latin typeface="Times New Roman" panose="02020603050405020304" pitchFamily="18" charset="0"/>
                <a:cs typeface="Times New Roman" panose="02020603050405020304" pitchFamily="18" charset="0"/>
              </a:rPr>
              <a:t>&gt;&gt;&gt; from </a:t>
            </a:r>
            <a:r>
              <a:rPr lang="en-US" sz="2000" i="1" dirty="0" err="1" smtClean="0">
                <a:latin typeface="Times New Roman" panose="02020603050405020304" pitchFamily="18" charset="0"/>
                <a:cs typeface="Times New Roman" panose="02020603050405020304" pitchFamily="18" charset="0"/>
              </a:rPr>
              <a:t>nltk.stem.wordnet</a:t>
            </a:r>
            <a:r>
              <a:rPr lang="en-US" sz="2000" i="1" dirty="0" smtClean="0">
                <a:latin typeface="Times New Roman" panose="02020603050405020304" pitchFamily="18" charset="0"/>
                <a:cs typeface="Times New Roman" panose="02020603050405020304" pitchFamily="18" charset="0"/>
              </a:rPr>
              <a:t> import </a:t>
            </a:r>
            <a:r>
              <a:rPr lang="en-US" sz="2000" i="1" dirty="0" err="1" smtClean="0">
                <a:latin typeface="Times New Roman" panose="02020603050405020304" pitchFamily="18" charset="0"/>
                <a:cs typeface="Times New Roman" panose="02020603050405020304" pitchFamily="18" charset="0"/>
              </a:rPr>
              <a:t>WordNetLemmatizer</a:t>
            </a:r>
            <a:r>
              <a:rPr lang="en-US" sz="2000" i="1" dirty="0" smtClean="0">
                <a:latin typeface="Times New Roman" panose="02020603050405020304" pitchFamily="18" charset="0"/>
                <a:cs typeface="Times New Roman" panose="02020603050405020304" pitchFamily="18" charset="0"/>
              </a:rPr>
              <a:t> </a:t>
            </a:r>
          </a:p>
          <a:p>
            <a:pPr marL="0" indent="0">
              <a:buNone/>
            </a:pPr>
            <a:r>
              <a:rPr lang="en-US" sz="2000" i="1" dirty="0" smtClean="0">
                <a:latin typeface="Times New Roman" panose="02020603050405020304" pitchFamily="18" charset="0"/>
                <a:cs typeface="Times New Roman" panose="02020603050405020304" pitchFamily="18" charset="0"/>
              </a:rPr>
              <a:t>&gt;&gt;&gt; </a:t>
            </a:r>
            <a:r>
              <a:rPr lang="en-US" sz="2000" i="1" dirty="0" err="1" smtClean="0">
                <a:latin typeface="Times New Roman" panose="02020603050405020304" pitchFamily="18" charset="0"/>
                <a:cs typeface="Times New Roman" panose="02020603050405020304" pitchFamily="18" charset="0"/>
              </a:rPr>
              <a:t>WordNetLemmatizer</a:t>
            </a:r>
            <a:r>
              <a:rPr lang="en-US" sz="2000" i="1" dirty="0" smtClean="0">
                <a:latin typeface="Times New Roman" panose="02020603050405020304" pitchFamily="18" charset="0"/>
                <a:cs typeface="Times New Roman" panose="02020603050405020304" pitchFamily="18" charset="0"/>
              </a:rPr>
              <a:t>().lemmatize(’</a:t>
            </a:r>
            <a:r>
              <a:rPr lang="en-US" sz="2000" i="1" dirty="0" err="1" smtClean="0">
                <a:latin typeface="Times New Roman" panose="02020603050405020304" pitchFamily="18" charset="0"/>
                <a:cs typeface="Times New Roman" panose="02020603050405020304" pitchFamily="18" charset="0"/>
              </a:rPr>
              <a:t>dogs’,’n</a:t>
            </a:r>
            <a:r>
              <a:rPr lang="en-US" sz="2000" i="1" dirty="0" smtClean="0">
                <a:latin typeface="Times New Roman" panose="02020603050405020304" pitchFamily="18" charset="0"/>
                <a:cs typeface="Times New Roman" panose="02020603050405020304" pitchFamily="18" charset="0"/>
              </a:rPr>
              <a:t>’) </a:t>
            </a:r>
          </a:p>
          <a:p>
            <a:pPr marL="0" indent="0">
              <a:buNone/>
            </a:pPr>
            <a:r>
              <a:rPr lang="en-US" sz="2000" i="1" dirty="0" smtClean="0">
                <a:latin typeface="Times New Roman" panose="02020603050405020304" pitchFamily="18" charset="0"/>
                <a:cs typeface="Times New Roman" panose="02020603050405020304" pitchFamily="18" charset="0"/>
              </a:rPr>
              <a:t>&gt;&gt;&gt; </a:t>
            </a:r>
            <a:r>
              <a:rPr lang="en-US" sz="2000" i="1" dirty="0" err="1" smtClean="0">
                <a:latin typeface="Times New Roman" panose="02020603050405020304" pitchFamily="18" charset="0"/>
                <a:cs typeface="Times New Roman" panose="02020603050405020304" pitchFamily="18" charset="0"/>
              </a:rPr>
              <a:t>WordNetLemmatizer</a:t>
            </a:r>
            <a:r>
              <a:rPr lang="en-US" sz="2000" i="1" dirty="0" smtClean="0">
                <a:latin typeface="Times New Roman" panose="02020603050405020304" pitchFamily="18" charset="0"/>
                <a:cs typeface="Times New Roman" panose="02020603050405020304" pitchFamily="18" charset="0"/>
              </a:rPr>
              <a:t>().lemmatize(’</a:t>
            </a:r>
            <a:r>
              <a:rPr lang="en-US" sz="2000" i="1" dirty="0" err="1" smtClean="0">
                <a:latin typeface="Times New Roman" panose="02020603050405020304" pitchFamily="18" charset="0"/>
                <a:cs typeface="Times New Roman" panose="02020603050405020304" pitchFamily="18" charset="0"/>
              </a:rPr>
              <a:t>jumps’,’v</a:t>
            </a:r>
            <a:r>
              <a:rPr lang="en-US" sz="2000" i="1" dirty="0" smtClean="0">
                <a:latin typeface="Times New Roman" panose="02020603050405020304" pitchFamily="18" charset="0"/>
                <a:cs typeface="Times New Roman" panose="02020603050405020304" pitchFamily="18" charset="0"/>
              </a:rPr>
              <a:t>’)</a:t>
            </a:r>
          </a:p>
        </p:txBody>
      </p:sp>
      <p:sp>
        <p:nvSpPr>
          <p:cNvPr id="6" name="Content Placeholder 2"/>
          <p:cNvSpPr txBox="1">
            <a:spLocks/>
          </p:cNvSpPr>
          <p:nvPr/>
        </p:nvSpPr>
        <p:spPr>
          <a:xfrm>
            <a:off x="6514514" y="1373174"/>
            <a:ext cx="5677486" cy="47166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&gt;&gt;&gt; import </a:t>
            </a:r>
            <a:r>
              <a:rPr lang="en-US" sz="2000" i="1" dirty="0" err="1" smtClean="0">
                <a:latin typeface="Times New Roman" panose="02020603050405020304" pitchFamily="18" charset="0"/>
                <a:cs typeface="Times New Roman" panose="02020603050405020304" pitchFamily="18" charset="0"/>
              </a:rPr>
              <a:t>nltk</a:t>
            </a:r>
            <a:endParaRPr lang="en-US" sz="2000" i="1"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&gt;&gt;&gt; sentence = """At eight o'clock on Thursday morning.. Arthur didn't feel very good."""</a:t>
            </a:r>
          </a:p>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&gt;&gt;&gt; tokens = </a:t>
            </a:r>
            <a:r>
              <a:rPr lang="en-US" sz="2000" i="1" dirty="0" err="1" smtClean="0">
                <a:latin typeface="Times New Roman" panose="02020603050405020304" pitchFamily="18" charset="0"/>
                <a:cs typeface="Times New Roman" panose="02020603050405020304" pitchFamily="18" charset="0"/>
              </a:rPr>
              <a:t>nltk.word_tokenize</a:t>
            </a:r>
            <a:r>
              <a:rPr lang="en-US" sz="2000" i="1" dirty="0" smtClean="0">
                <a:latin typeface="Times New Roman" panose="02020603050405020304" pitchFamily="18" charset="0"/>
                <a:cs typeface="Times New Roman" panose="02020603050405020304" pitchFamily="18" charset="0"/>
              </a:rPr>
              <a:t>(sentence)</a:t>
            </a:r>
          </a:p>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&gt;&gt;&gt; tokens</a:t>
            </a:r>
          </a:p>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['At', 'eight', "o'clock", 'on', 'Thursday', 'morning',</a:t>
            </a:r>
          </a:p>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'Arthur', 'did', "</a:t>
            </a:r>
            <a:r>
              <a:rPr lang="en-US" sz="2000" i="1" dirty="0" err="1" smtClean="0">
                <a:latin typeface="Times New Roman" panose="02020603050405020304" pitchFamily="18" charset="0"/>
                <a:cs typeface="Times New Roman" panose="02020603050405020304" pitchFamily="18" charset="0"/>
              </a:rPr>
              <a:t>n't</a:t>
            </a:r>
            <a:r>
              <a:rPr lang="en-US" sz="2000" i="1" dirty="0" smtClean="0">
                <a:latin typeface="Times New Roman" panose="02020603050405020304" pitchFamily="18" charset="0"/>
                <a:cs typeface="Times New Roman" panose="02020603050405020304" pitchFamily="18" charset="0"/>
              </a:rPr>
              <a:t>", 'feel', 'very', 'good', '.']</a:t>
            </a:r>
          </a:p>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&gt;&gt;&gt; tagged = </a:t>
            </a:r>
            <a:r>
              <a:rPr lang="en-US" sz="2000" i="1" dirty="0" err="1" smtClean="0">
                <a:latin typeface="Times New Roman" panose="02020603050405020304" pitchFamily="18" charset="0"/>
                <a:cs typeface="Times New Roman" panose="02020603050405020304" pitchFamily="18" charset="0"/>
              </a:rPr>
              <a:t>nltk.pos_tag</a:t>
            </a:r>
            <a:r>
              <a:rPr lang="en-US" sz="2000" i="1" dirty="0" smtClean="0">
                <a:latin typeface="Times New Roman" panose="02020603050405020304" pitchFamily="18" charset="0"/>
                <a:cs typeface="Times New Roman" panose="02020603050405020304" pitchFamily="18" charset="0"/>
              </a:rPr>
              <a:t>(tokens)</a:t>
            </a:r>
          </a:p>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&gt;&gt;&gt; tagged[0:6]</a:t>
            </a:r>
          </a:p>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[('At', 'IN'), ('eight', 'CD'), ("o'clock", 'JJ'), ('on', 'IN'),</a:t>
            </a:r>
          </a:p>
          <a:p>
            <a:pPr marL="0" indent="0">
              <a:buFont typeface="Arial" panose="020B0604020202020204" pitchFamily="34" charset="0"/>
              <a:buNone/>
            </a:pPr>
            <a:r>
              <a:rPr lang="en-US" sz="2000" i="1" dirty="0" smtClean="0">
                <a:latin typeface="Times New Roman" panose="02020603050405020304" pitchFamily="18" charset="0"/>
                <a:cs typeface="Times New Roman" panose="02020603050405020304" pitchFamily="18" charset="0"/>
              </a:rPr>
              <a:t>('Thursday', 'NNP'), ('morning', 'NN')]</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54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a:t>
            </a:r>
            <a:r>
              <a:rPr lang="en-US" sz="3200" dirty="0">
                <a:latin typeface="Times New Roman" panose="02020603050405020304" pitchFamily="18" charset="0"/>
                <a:cs typeface="Times New Roman" panose="02020603050405020304" pitchFamily="18" charset="0"/>
              </a:rPr>
              <a:t>Tokenization</a:t>
            </a:r>
          </a:p>
        </p:txBody>
      </p:sp>
      <p:sp>
        <p:nvSpPr>
          <p:cNvPr id="3" name="Content Placeholder 2"/>
          <p:cNvSpPr>
            <a:spLocks noGrp="1"/>
          </p:cNvSpPr>
          <p:nvPr>
            <p:ph idx="1"/>
          </p:nvPr>
        </p:nvSpPr>
        <p:spPr>
          <a:xfrm>
            <a:off x="838200" y="1460310"/>
            <a:ext cx="10515600" cy="471665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•Process </a:t>
            </a:r>
            <a:r>
              <a:rPr lang="en-US" dirty="0">
                <a:latin typeface="Times New Roman" panose="02020603050405020304" pitchFamily="18" charset="0"/>
                <a:cs typeface="Times New Roman" panose="02020603050405020304" pitchFamily="18" charset="0"/>
              </a:rPr>
              <a:t>of </a:t>
            </a:r>
            <a:r>
              <a:rPr lang="en-US" b="1" dirty="0">
                <a:latin typeface="Times New Roman" panose="02020603050405020304" pitchFamily="18" charset="0"/>
                <a:cs typeface="Times New Roman" panose="02020603050405020304" pitchFamily="18" charset="0"/>
              </a:rPr>
              <a:t>breaking the given text </a:t>
            </a:r>
            <a:r>
              <a:rPr lang="en-US" dirty="0">
                <a:latin typeface="Times New Roman" panose="02020603050405020304" pitchFamily="18" charset="0"/>
                <a:cs typeface="Times New Roman" panose="02020603050405020304" pitchFamily="18" charset="0"/>
              </a:rPr>
              <a:t>i.e. the character sequence into smaller units called tokens.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tokens may be the words, numbers or punctuation marks. It is also called word </a:t>
            </a:r>
            <a:r>
              <a:rPr lang="en-US" dirty="0" smtClean="0">
                <a:latin typeface="Times New Roman" panose="02020603050405020304" pitchFamily="18" charset="0"/>
                <a:cs typeface="Times New Roman" panose="02020603050405020304" pitchFamily="18" charset="0"/>
              </a:rPr>
              <a:t>segmentation</a:t>
            </a:r>
          </a:p>
          <a:p>
            <a:r>
              <a:rPr lang="en-US" dirty="0">
                <a:latin typeface="Times New Roman" panose="02020603050405020304" pitchFamily="18" charset="0"/>
                <a:cs typeface="Times New Roman" panose="02020603050405020304" pitchFamily="18" charset="0"/>
              </a:rPr>
              <a:t>The ending of a word and the beginning of a new word are called word boundaries.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ifferent </a:t>
            </a:r>
            <a:r>
              <a:rPr lang="en-US" dirty="0">
                <a:latin typeface="Times New Roman" panose="02020603050405020304" pitchFamily="18" charset="0"/>
                <a:cs typeface="Times New Roman" panose="02020603050405020304" pitchFamily="18" charset="0"/>
              </a:rPr>
              <a:t>packages related to tokenization which we can use to divide the text into tokens as per our requirements. </a:t>
            </a:r>
            <a:endParaRPr lang="en-US" dirty="0" smtClean="0">
              <a:latin typeface="Times New Roman" panose="02020603050405020304" pitchFamily="18" charset="0"/>
              <a:cs typeface="Times New Roman" panose="02020603050405020304" pitchFamily="18" charset="0"/>
            </a:endParaRPr>
          </a:p>
          <a:p>
            <a:pPr marL="0" indent="0">
              <a:buNone/>
            </a:pP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08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a:t>
            </a:r>
            <a:r>
              <a:rPr lang="en-US" sz="3200" dirty="0">
                <a:latin typeface="Times New Roman" panose="02020603050405020304" pitchFamily="18" charset="0"/>
                <a:cs typeface="Times New Roman" panose="02020603050405020304" pitchFamily="18" charset="0"/>
              </a:rPr>
              <a:t>Tokenization</a:t>
            </a:r>
          </a:p>
        </p:txBody>
      </p:sp>
      <p:sp>
        <p:nvSpPr>
          <p:cNvPr id="3" name="Content Placeholder 2"/>
          <p:cNvSpPr>
            <a:spLocks noGrp="1"/>
          </p:cNvSpPr>
          <p:nvPr>
            <p:ph idx="1"/>
          </p:nvPr>
        </p:nvSpPr>
        <p:spPr>
          <a:xfrm>
            <a:off x="838200" y="1460310"/>
            <a:ext cx="10515600" cy="4716653"/>
          </a:xfrm>
        </p:spPr>
        <p:txBody>
          <a:bodyPr>
            <a:normAutofit/>
          </a:bodyPr>
          <a:lstStyle/>
          <a:p>
            <a:r>
              <a:rPr lang="en-US" dirty="0" err="1">
                <a:latin typeface="Times New Roman" panose="02020603050405020304" pitchFamily="18" charset="0"/>
                <a:cs typeface="Times New Roman" panose="02020603050405020304" pitchFamily="18" charset="0"/>
              </a:rPr>
              <a:t>word_tokenize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package- divides </a:t>
            </a:r>
            <a:r>
              <a:rPr lang="en-US" dirty="0">
                <a:latin typeface="Times New Roman" panose="02020603050405020304" pitchFamily="18" charset="0"/>
                <a:cs typeface="Times New Roman" panose="02020603050405020304" pitchFamily="18" charset="0"/>
              </a:rPr>
              <a:t>the input text into words. </a:t>
            </a:r>
            <a:r>
              <a:rPr lang="en-US" dirty="0" smtClean="0">
                <a:latin typeface="Times New Roman" panose="02020603050405020304" pitchFamily="18" charset="0"/>
                <a:cs typeface="Times New Roman" panose="02020603050405020304" pitchFamily="18" charset="0"/>
              </a:rPr>
              <a:t> </a:t>
            </a:r>
          </a:p>
          <a:p>
            <a:pPr lvl="1"/>
            <a:r>
              <a:rPr lang="en-US" i="1" dirty="0" smtClean="0">
                <a:solidFill>
                  <a:schemeClr val="accent1">
                    <a:lumMod val="75000"/>
                  </a:schemeClr>
                </a:solidFill>
                <a:latin typeface="Times New Roman" panose="02020603050405020304" pitchFamily="18" charset="0"/>
                <a:cs typeface="Times New Roman" panose="02020603050405020304" pitchFamily="18" charset="0"/>
              </a:rPr>
              <a:t>from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nltk.tokenize</a:t>
            </a:r>
            <a:r>
              <a:rPr lang="en-US" i="1" dirty="0" smtClean="0">
                <a:solidFill>
                  <a:schemeClr val="accent1">
                    <a:lumMod val="75000"/>
                  </a:schemeClr>
                </a:solidFill>
                <a:latin typeface="Times New Roman" panose="02020603050405020304" pitchFamily="18" charset="0"/>
                <a:cs typeface="Times New Roman" panose="02020603050405020304" pitchFamily="18" charset="0"/>
              </a:rPr>
              <a:t> import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word_tokenize</a:t>
            </a:r>
            <a:endParaRPr lang="en-US" i="1"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WordPunctTokenizer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package- divides </a:t>
            </a:r>
            <a:r>
              <a:rPr lang="en-US" dirty="0">
                <a:latin typeface="Times New Roman" panose="02020603050405020304" pitchFamily="18" charset="0"/>
                <a:cs typeface="Times New Roman" panose="02020603050405020304" pitchFamily="18" charset="0"/>
              </a:rPr>
              <a:t>the input text into words as well as the punctuation marks. </a:t>
            </a:r>
            <a:endParaRPr lang="en-US" dirty="0" smtClean="0">
              <a:latin typeface="Times New Roman" panose="02020603050405020304" pitchFamily="18" charset="0"/>
              <a:cs typeface="Times New Roman" panose="02020603050405020304" pitchFamily="18" charset="0"/>
            </a:endParaRPr>
          </a:p>
          <a:p>
            <a:pPr lvl="1"/>
            <a:r>
              <a:rPr lang="en-US" i="1" dirty="0" smtClean="0">
                <a:solidFill>
                  <a:schemeClr val="accent1">
                    <a:lumMod val="75000"/>
                  </a:schemeClr>
                </a:solidFill>
                <a:latin typeface="Times New Roman" panose="02020603050405020304" pitchFamily="18" charset="0"/>
                <a:cs typeface="Times New Roman" panose="02020603050405020304" pitchFamily="18" charset="0"/>
              </a:rPr>
              <a:t>from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nltk.tokenize</a:t>
            </a:r>
            <a:r>
              <a:rPr lang="en-US" i="1" dirty="0" smtClean="0">
                <a:solidFill>
                  <a:schemeClr val="accent1">
                    <a:lumMod val="75000"/>
                  </a:schemeClr>
                </a:solidFill>
                <a:latin typeface="Times New Roman" panose="02020603050405020304" pitchFamily="18" charset="0"/>
                <a:cs typeface="Times New Roman" panose="02020603050405020304" pitchFamily="18" charset="0"/>
              </a:rPr>
              <a:t> import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WordPuncttokenizer</a:t>
            </a:r>
            <a:endParaRPr lang="en-US" i="1"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sent_tokenize</a:t>
            </a:r>
            <a:r>
              <a:rPr lang="en-US" dirty="0" smtClean="0">
                <a:latin typeface="Times New Roman" panose="02020603050405020304" pitchFamily="18" charset="0"/>
                <a:cs typeface="Times New Roman" panose="02020603050405020304" pitchFamily="18" charset="0"/>
              </a:rPr>
              <a:t> package- this </a:t>
            </a:r>
            <a:r>
              <a:rPr lang="en-US" dirty="0">
                <a:latin typeface="Times New Roman" panose="02020603050405020304" pitchFamily="18" charset="0"/>
                <a:cs typeface="Times New Roman" panose="02020603050405020304" pitchFamily="18" charset="0"/>
              </a:rPr>
              <a:t>package will divide the input text into sentences.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US" i="1" dirty="0" smtClean="0">
                <a:solidFill>
                  <a:schemeClr val="accent1">
                    <a:lumMod val="75000"/>
                  </a:schemeClr>
                </a:solidFill>
                <a:latin typeface="Times New Roman" panose="02020603050405020304" pitchFamily="18" charset="0"/>
                <a:cs typeface="Times New Roman" panose="02020603050405020304" pitchFamily="18" charset="0"/>
              </a:rPr>
              <a:t>from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nltk.tokenize</a:t>
            </a:r>
            <a:r>
              <a:rPr lang="en-US" i="1" dirty="0" smtClean="0">
                <a:solidFill>
                  <a:schemeClr val="accent1">
                    <a:lumMod val="75000"/>
                  </a:schemeClr>
                </a:solidFill>
                <a:latin typeface="Times New Roman" panose="02020603050405020304" pitchFamily="18" charset="0"/>
                <a:cs typeface="Times New Roman" panose="02020603050405020304" pitchFamily="18" charset="0"/>
              </a:rPr>
              <a:t> import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sent_tokenize</a:t>
            </a:r>
            <a:endParaRPr lang="en-US" i="1" dirty="0" smtClean="0">
              <a:solidFill>
                <a:schemeClr val="accent1">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56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Natural Language </a:t>
            </a:r>
            <a:r>
              <a:rPr lang="en-US" sz="3200" dirty="0" err="1" smtClean="0">
                <a:latin typeface="Times New Roman" panose="02020603050405020304" pitchFamily="18" charset="0"/>
                <a:cs typeface="Times New Roman" panose="02020603050405020304" pitchFamily="18" charset="0"/>
              </a:rPr>
              <a:t>ToolKit</a:t>
            </a:r>
            <a:r>
              <a:rPr lang="en-US" sz="3200" dirty="0" smtClean="0">
                <a:latin typeface="Times New Roman" panose="02020603050405020304" pitchFamily="18" charset="0"/>
                <a:cs typeface="Times New Roman" panose="02020603050405020304" pitchFamily="18" charset="0"/>
              </a:rPr>
              <a:t> (NLTK) and Python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Using NLTK in NLP </a:t>
            </a:r>
          </a:p>
          <a:p>
            <a:r>
              <a:rPr lang="en-US" dirty="0" smtClean="0">
                <a:latin typeface="Times New Roman" panose="02020603050405020304" pitchFamily="18" charset="0"/>
                <a:cs typeface="Times New Roman" panose="02020603050405020304" pitchFamily="18" charset="0"/>
              </a:rPr>
              <a:t>NL </a:t>
            </a:r>
            <a:r>
              <a:rPr lang="en-US" dirty="0" err="1" smtClean="0">
                <a:latin typeface="Times New Roman" panose="02020603050405020304" pitchFamily="18" charset="0"/>
                <a:cs typeface="Times New Roman" panose="02020603050405020304" pitchFamily="18" charset="0"/>
              </a:rPr>
              <a:t>ToolKit</a:t>
            </a:r>
            <a:r>
              <a:rPr lang="en-US" dirty="0" smtClean="0">
                <a:latin typeface="Times New Roman" panose="02020603050405020304" pitchFamily="18" charset="0"/>
                <a:cs typeface="Times New Roman" panose="02020603050405020304" pitchFamily="18" charset="0"/>
              </a:rPr>
              <a:t> provides libraries of many of the common NLP processes at various language levels</a:t>
            </a:r>
          </a:p>
          <a:p>
            <a:pPr marL="0" indent="0">
              <a:buNone/>
            </a:pPr>
            <a:r>
              <a:rPr lang="en-US" dirty="0" smtClean="0">
                <a:latin typeface="Times New Roman" panose="02020603050405020304" pitchFamily="18" charset="0"/>
                <a:cs typeface="Times New Roman" panose="02020603050405020304" pitchFamily="18" charset="0"/>
              </a:rPr>
              <a:t> 	– Leverage these libraries to process text </a:t>
            </a:r>
          </a:p>
          <a:p>
            <a:r>
              <a:rPr lang="en-US" dirty="0" smtClean="0">
                <a:latin typeface="Times New Roman" panose="02020603050405020304" pitchFamily="18" charset="0"/>
                <a:cs typeface="Times New Roman" panose="02020603050405020304" pitchFamily="18" charset="0"/>
              </a:rPr>
              <a:t> Goal is to learn about and understand how NLP can be used to process text without programming all processes</a:t>
            </a:r>
          </a:p>
          <a:p>
            <a:pPr marL="0" indent="0">
              <a:buNone/>
            </a:pPr>
            <a:r>
              <a:rPr lang="en-US" dirty="0" smtClean="0">
                <a:latin typeface="Times New Roman" panose="02020603050405020304" pitchFamily="18" charset="0"/>
                <a:cs typeface="Times New Roman" panose="02020603050405020304" pitchFamily="18" charset="0"/>
              </a:rPr>
              <a:t> 	– However, some programming is required to </a:t>
            </a:r>
          </a:p>
          <a:p>
            <a:pPr marL="0" indent="0">
              <a:buNone/>
            </a:pPr>
            <a:r>
              <a:rPr lang="en-US" dirty="0" smtClean="0">
                <a:latin typeface="Times New Roman" panose="02020603050405020304" pitchFamily="18" charset="0"/>
                <a:cs typeface="Times New Roman" panose="02020603050405020304" pitchFamily="18" charset="0"/>
              </a:rPr>
              <a:t>		• Call libraries </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Process data</a:t>
            </a:r>
          </a:p>
          <a:p>
            <a:pPr marL="0" indent="0">
              <a:buNone/>
            </a:pPr>
            <a:r>
              <a:rPr lang="en-US" dirty="0" smtClean="0">
                <a:latin typeface="Times New Roman" panose="02020603050405020304" pitchFamily="18" charset="0"/>
                <a:cs typeface="Times New Roman" panose="02020603050405020304" pitchFamily="18" charset="0"/>
              </a:rPr>
              <a:t>           		• Customize NLP processes </a:t>
            </a:r>
          </a:p>
          <a:p>
            <a:pPr marL="0" indent="0">
              <a:buNone/>
            </a:pPr>
            <a:r>
              <a:rPr lang="en-US" dirty="0" smtClean="0">
                <a:latin typeface="Times New Roman" panose="02020603050405020304" pitchFamily="18" charset="0"/>
                <a:cs typeface="Times New Roman" panose="02020603050405020304" pitchFamily="18" charset="0"/>
              </a:rPr>
              <a:t>	– Programming language is Python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029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a:t>
            </a:r>
            <a:r>
              <a:rPr lang="en-US" sz="3200" dirty="0">
                <a:latin typeface="Times New Roman" panose="02020603050405020304" pitchFamily="18" charset="0"/>
                <a:cs typeface="Times New Roman" panose="02020603050405020304" pitchFamily="18" charset="0"/>
              </a:rPr>
              <a:t>Stemming</a:t>
            </a:r>
          </a:p>
        </p:txBody>
      </p:sp>
      <p:sp>
        <p:nvSpPr>
          <p:cNvPr id="3" name="Content Placeholder 2"/>
          <p:cNvSpPr>
            <a:spLocks noGrp="1"/>
          </p:cNvSpPr>
          <p:nvPr>
            <p:ph idx="1"/>
          </p:nvPr>
        </p:nvSpPr>
        <p:spPr>
          <a:xfrm>
            <a:off x="838200" y="1460310"/>
            <a:ext cx="10515600" cy="4716653"/>
          </a:xfrm>
        </p:spPr>
        <p:txBody>
          <a:bodyPr>
            <a:normAutofit/>
          </a:bodyPr>
          <a:lstStyle/>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lot of variations </a:t>
            </a:r>
            <a:r>
              <a:rPr lang="en-US" dirty="0" smtClean="0">
                <a:latin typeface="Times New Roman" panose="02020603050405020304" pitchFamily="18" charset="0"/>
                <a:cs typeface="Times New Roman" panose="02020603050405020304" pitchFamily="18" charset="0"/>
              </a:rPr>
              <a:t>of words due </a:t>
            </a:r>
            <a:r>
              <a:rPr lang="en-US" dirty="0">
                <a:latin typeface="Times New Roman" panose="02020603050405020304" pitchFamily="18" charset="0"/>
                <a:cs typeface="Times New Roman" panose="02020603050405020304" pitchFamily="18" charset="0"/>
              </a:rPr>
              <a:t>to grammatical reasons.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concept of variations here means that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deal with different forms of the same words like </a:t>
            </a:r>
            <a:r>
              <a:rPr lang="en-US" b="1" i="1" dirty="0">
                <a:latin typeface="Times New Roman" panose="02020603050405020304" pitchFamily="18" charset="0"/>
                <a:cs typeface="Times New Roman" panose="02020603050405020304" pitchFamily="18" charset="0"/>
              </a:rPr>
              <a:t>democracy, democratic,</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democratization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Necessary </a:t>
            </a:r>
            <a:r>
              <a:rPr lang="en-US" dirty="0">
                <a:latin typeface="Times New Roman" panose="02020603050405020304" pitchFamily="18" charset="0"/>
                <a:cs typeface="Times New Roman" panose="02020603050405020304" pitchFamily="18" charset="0"/>
              </a:rPr>
              <a:t>for machines to understand that these different words have the </a:t>
            </a:r>
            <a:r>
              <a:rPr lang="en-US" b="1" dirty="0">
                <a:latin typeface="Times New Roman" panose="02020603050405020304" pitchFamily="18" charset="0"/>
                <a:cs typeface="Times New Roman" panose="02020603050405020304" pitchFamily="18" charset="0"/>
              </a:rPr>
              <a:t>same base form</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Useful </a:t>
            </a:r>
            <a:r>
              <a:rPr lang="en-US" dirty="0">
                <a:latin typeface="Times New Roman" panose="02020603050405020304" pitchFamily="18" charset="0"/>
                <a:cs typeface="Times New Roman" panose="02020603050405020304" pitchFamily="18" charset="0"/>
              </a:rPr>
              <a:t>to extract the base forms of the words while </a:t>
            </a:r>
            <a:r>
              <a:rPr lang="en-US" dirty="0" smtClean="0">
                <a:latin typeface="Times New Roman" panose="02020603050405020304" pitchFamily="18" charset="0"/>
                <a:cs typeface="Times New Roman" panose="02020603050405020304" pitchFamily="18" charset="0"/>
              </a:rPr>
              <a:t>analyzing </a:t>
            </a:r>
            <a:r>
              <a:rPr lang="en-US" dirty="0">
                <a:latin typeface="Times New Roman" panose="02020603050405020304" pitchFamily="18" charset="0"/>
                <a:cs typeface="Times New Roman" panose="02020603050405020304" pitchFamily="18" charset="0"/>
              </a:rPr>
              <a:t>the text.</a:t>
            </a:r>
          </a:p>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an be achieve </a:t>
            </a:r>
            <a:r>
              <a:rPr lang="en-US" dirty="0">
                <a:latin typeface="Times New Roman" panose="02020603050405020304" pitchFamily="18" charset="0"/>
                <a:cs typeface="Times New Roman" panose="02020603050405020304" pitchFamily="18" charset="0"/>
              </a:rPr>
              <a:t>this by stemming. </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Stemming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the heuristic process of </a:t>
            </a:r>
            <a:r>
              <a:rPr lang="en-US" b="1" dirty="0">
                <a:latin typeface="Times New Roman" panose="02020603050405020304" pitchFamily="18" charset="0"/>
                <a:cs typeface="Times New Roman" panose="02020603050405020304" pitchFamily="18" charset="0"/>
              </a:rPr>
              <a:t>extracting the base forms of the words </a:t>
            </a:r>
            <a:r>
              <a:rPr lang="en-US" dirty="0">
                <a:latin typeface="Times New Roman" panose="02020603050405020304" pitchFamily="18" charset="0"/>
                <a:cs typeface="Times New Roman" panose="02020603050405020304" pitchFamily="18" charset="0"/>
              </a:rPr>
              <a:t>by chopping off the ends of words.</a:t>
            </a:r>
          </a:p>
          <a:p>
            <a:pPr marL="0" indent="0">
              <a:buNone/>
            </a:pP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12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Stemming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r>
              <a:rPr lang="en-US" dirty="0" err="1">
                <a:latin typeface="Times New Roman" panose="02020603050405020304" pitchFamily="18" charset="0"/>
                <a:cs typeface="Times New Roman" panose="02020603050405020304" pitchFamily="18" charset="0"/>
              </a:rPr>
              <a:t>PorterStemmer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package- uses </a:t>
            </a:r>
            <a:r>
              <a:rPr lang="en-US" dirty="0">
                <a:latin typeface="Times New Roman" panose="02020603050405020304" pitchFamily="18" charset="0"/>
                <a:cs typeface="Times New Roman" panose="02020603050405020304" pitchFamily="18" charset="0"/>
              </a:rPr>
              <a:t>the Porter’s algorithm to extract the base form. </a:t>
            </a:r>
            <a:r>
              <a:rPr lang="en-US" dirty="0" smtClean="0">
                <a:latin typeface="Times New Roman" panose="02020603050405020304" pitchFamily="18" charset="0"/>
                <a:cs typeface="Times New Roman" panose="02020603050405020304" pitchFamily="18" charset="0"/>
              </a:rPr>
              <a:t>  </a:t>
            </a:r>
          </a:p>
          <a:p>
            <a:pPr lvl="1"/>
            <a:r>
              <a:rPr lang="en-US" i="1" dirty="0" smtClean="0">
                <a:solidFill>
                  <a:schemeClr val="accent1">
                    <a:lumMod val="75000"/>
                  </a:schemeClr>
                </a:solidFill>
                <a:latin typeface="Times New Roman" panose="02020603050405020304" pitchFamily="18" charset="0"/>
                <a:cs typeface="Times New Roman" panose="02020603050405020304" pitchFamily="18" charset="0"/>
              </a:rPr>
              <a:t>from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nltk.stem.porter</a:t>
            </a:r>
            <a:r>
              <a:rPr lang="en-US" i="1" dirty="0" smtClean="0">
                <a:solidFill>
                  <a:schemeClr val="accent1">
                    <a:lumMod val="75000"/>
                  </a:schemeClr>
                </a:solidFill>
                <a:latin typeface="Times New Roman" panose="02020603050405020304" pitchFamily="18" charset="0"/>
                <a:cs typeface="Times New Roman" panose="02020603050405020304" pitchFamily="18" charset="0"/>
              </a:rPr>
              <a:t> import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PorterStemmer</a:t>
            </a:r>
            <a:endParaRPr lang="en-US" i="1"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LancasterStemmer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package- uses </a:t>
            </a:r>
            <a:r>
              <a:rPr lang="en-US" dirty="0">
                <a:latin typeface="Times New Roman" panose="02020603050405020304" pitchFamily="18" charset="0"/>
                <a:cs typeface="Times New Roman" panose="02020603050405020304" pitchFamily="18" charset="0"/>
              </a:rPr>
              <a:t>the Lancaster’s algorithm to extract the base </a:t>
            </a:r>
            <a:r>
              <a:rPr lang="en-US" dirty="0" smtClean="0">
                <a:latin typeface="Times New Roman" panose="02020603050405020304" pitchFamily="18" charset="0"/>
                <a:cs typeface="Times New Roman" panose="02020603050405020304" pitchFamily="18" charset="0"/>
              </a:rPr>
              <a:t>form. </a:t>
            </a:r>
          </a:p>
          <a:p>
            <a:pPr lvl="1"/>
            <a:r>
              <a:rPr lang="en-US" i="1" dirty="0" smtClean="0">
                <a:solidFill>
                  <a:schemeClr val="accent1">
                    <a:lumMod val="75000"/>
                  </a:schemeClr>
                </a:solidFill>
                <a:latin typeface="Times New Roman" panose="02020603050405020304" pitchFamily="18" charset="0"/>
                <a:cs typeface="Times New Roman" panose="02020603050405020304" pitchFamily="18" charset="0"/>
              </a:rPr>
              <a:t>from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nltk.stem.lancaster</a:t>
            </a:r>
            <a:r>
              <a:rPr lang="en-US" i="1" dirty="0" smtClean="0">
                <a:solidFill>
                  <a:schemeClr val="accent1">
                    <a:lumMod val="75000"/>
                  </a:schemeClr>
                </a:solidFill>
                <a:latin typeface="Times New Roman" panose="02020603050405020304" pitchFamily="18" charset="0"/>
                <a:cs typeface="Times New Roman" panose="02020603050405020304" pitchFamily="18" charset="0"/>
              </a:rPr>
              <a:t> import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LancasterStemmer</a:t>
            </a:r>
            <a:endParaRPr lang="en-US" i="1"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SnowballStemmer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package- uses </a:t>
            </a:r>
            <a:r>
              <a:rPr lang="en-US" dirty="0">
                <a:latin typeface="Times New Roman" panose="02020603050405020304" pitchFamily="18" charset="0"/>
                <a:cs typeface="Times New Roman" panose="02020603050405020304" pitchFamily="18" charset="0"/>
              </a:rPr>
              <a:t>the snowball’s algorithm to extract the base form.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US" i="1" dirty="0" smtClean="0">
                <a:solidFill>
                  <a:schemeClr val="accent1">
                    <a:lumMod val="75000"/>
                  </a:schemeClr>
                </a:solidFill>
                <a:latin typeface="Times New Roman" panose="02020603050405020304" pitchFamily="18" charset="0"/>
                <a:cs typeface="Times New Roman" panose="02020603050405020304" pitchFamily="18" charset="0"/>
              </a:rPr>
              <a:t>from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nltk.stem.snowball</a:t>
            </a:r>
            <a:r>
              <a:rPr lang="en-US" i="1" dirty="0" smtClean="0">
                <a:solidFill>
                  <a:schemeClr val="accent1">
                    <a:lumMod val="75000"/>
                  </a:schemeClr>
                </a:solidFill>
                <a:latin typeface="Times New Roman" panose="02020603050405020304" pitchFamily="18" charset="0"/>
                <a:cs typeface="Times New Roman" panose="02020603050405020304" pitchFamily="18" charset="0"/>
              </a:rPr>
              <a:t> import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SnowballStemmer</a:t>
            </a:r>
            <a:endParaRPr lang="en-US" i="1" dirty="0" smtClean="0">
              <a:solidFill>
                <a:schemeClr val="accent1">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47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6788" y="777921"/>
            <a:ext cx="7683690" cy="5336275"/>
          </a:xfrm>
          <a:prstGeom prst="rect">
            <a:avLst/>
          </a:prstGeom>
        </p:spPr>
      </p:pic>
    </p:spTree>
    <p:extLst>
      <p:ext uri="{BB962C8B-B14F-4D97-AF65-F5344CB8AC3E}">
        <p14:creationId xmlns:p14="http://schemas.microsoft.com/office/powerpoint/2010/main" val="399968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Lemmatization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lso </a:t>
            </a:r>
            <a:r>
              <a:rPr lang="en-US" b="1" dirty="0">
                <a:latin typeface="Times New Roman" panose="02020603050405020304" pitchFamily="18" charset="0"/>
                <a:cs typeface="Times New Roman" panose="02020603050405020304" pitchFamily="18" charset="0"/>
              </a:rPr>
              <a:t>extract the base form </a:t>
            </a:r>
            <a:r>
              <a:rPr lang="en-US" dirty="0">
                <a:latin typeface="Times New Roman" panose="02020603050405020304" pitchFamily="18" charset="0"/>
                <a:cs typeface="Times New Roman" panose="02020603050405020304" pitchFamily="18" charset="0"/>
              </a:rPr>
              <a:t>of words by lemmatization.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Task </a:t>
            </a:r>
            <a:r>
              <a:rPr lang="en-US" dirty="0">
                <a:latin typeface="Times New Roman" panose="02020603050405020304" pitchFamily="18" charset="0"/>
                <a:cs typeface="Times New Roman" panose="02020603050405020304" pitchFamily="18" charset="0"/>
              </a:rPr>
              <a:t>with the </a:t>
            </a:r>
            <a:r>
              <a:rPr lang="en-US" b="1" dirty="0">
                <a:latin typeface="Times New Roman" panose="02020603050405020304" pitchFamily="18" charset="0"/>
                <a:cs typeface="Times New Roman" panose="02020603050405020304" pitchFamily="18" charset="0"/>
              </a:rPr>
              <a:t>use of a vocabulary and morphological analysis</a:t>
            </a:r>
            <a:r>
              <a:rPr lang="en-US" dirty="0">
                <a:latin typeface="Times New Roman" panose="02020603050405020304" pitchFamily="18" charset="0"/>
                <a:cs typeface="Times New Roman" panose="02020603050405020304" pitchFamily="18" charset="0"/>
              </a:rPr>
              <a:t> of words, normally aiming to remove inflectional endings only.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kind of base form of any word is called lemma.</a:t>
            </a:r>
          </a:p>
          <a:p>
            <a:r>
              <a:rPr lang="en-US" dirty="0" smtClean="0">
                <a:latin typeface="Times New Roman" panose="02020603050405020304" pitchFamily="18" charset="0"/>
                <a:cs typeface="Times New Roman" panose="02020603050405020304" pitchFamily="18" charset="0"/>
              </a:rPr>
              <a:t>Difference </a:t>
            </a:r>
            <a:r>
              <a:rPr lang="en-US" dirty="0">
                <a:latin typeface="Times New Roman" panose="02020603050405020304" pitchFamily="18" charset="0"/>
                <a:cs typeface="Times New Roman" panose="02020603050405020304" pitchFamily="18" charset="0"/>
              </a:rPr>
              <a:t>between stemming and lemmatization is the use of vocabulary and morphological analysis of the words.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Another </a:t>
            </a:r>
            <a:r>
              <a:rPr lang="en-US" dirty="0">
                <a:latin typeface="Times New Roman" panose="02020603050405020304" pitchFamily="18" charset="0"/>
                <a:cs typeface="Times New Roman" panose="02020603050405020304" pitchFamily="18" charset="0"/>
              </a:rPr>
              <a:t>difference is that stemming most commonly collapses derivationally related words whereas lemmatization commonly only collapses the different inflectional forms of a lemma.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if we provide the word saw as the input word then stemming might return the word ‘s’ but lemmatization would attempt to return the word either see or saw depending on whether the use of the token was a verb or a noun.</a:t>
            </a:r>
          </a:p>
          <a:p>
            <a:pPr marL="0" indent="0">
              <a:buNone/>
            </a:pP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11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Lemmatization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r>
              <a:rPr lang="en-US" dirty="0" err="1">
                <a:latin typeface="Times New Roman" panose="02020603050405020304" pitchFamily="18" charset="0"/>
                <a:cs typeface="Times New Roman" panose="02020603050405020304" pitchFamily="18" charset="0"/>
              </a:rPr>
              <a:t>WordNetLemmatizer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package- extract </a:t>
            </a:r>
            <a:r>
              <a:rPr lang="en-US" dirty="0">
                <a:latin typeface="Times New Roman" panose="02020603050405020304" pitchFamily="18" charset="0"/>
                <a:cs typeface="Times New Roman" panose="02020603050405020304" pitchFamily="18" charset="0"/>
              </a:rPr>
              <a:t>the base form of the word depending upon whether it is used as a noun or as a verb</a:t>
            </a:r>
            <a:r>
              <a:rPr lang="en-US" dirty="0" smtClean="0">
                <a:latin typeface="Times New Roman" panose="02020603050405020304" pitchFamily="18" charset="0"/>
                <a:cs typeface="Times New Roman" panose="02020603050405020304" pitchFamily="18" charset="0"/>
              </a:rPr>
              <a:t>.</a:t>
            </a:r>
          </a:p>
          <a:p>
            <a:pPr lvl="1"/>
            <a:r>
              <a:rPr lang="en-US" i="1" dirty="0" smtClean="0">
                <a:solidFill>
                  <a:schemeClr val="accent1">
                    <a:lumMod val="75000"/>
                  </a:schemeClr>
                </a:solidFill>
                <a:latin typeface="Times New Roman" panose="02020603050405020304" pitchFamily="18" charset="0"/>
                <a:cs typeface="Times New Roman" panose="02020603050405020304" pitchFamily="18" charset="0"/>
              </a:rPr>
              <a:t>from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nltk.stem</a:t>
            </a:r>
            <a:r>
              <a:rPr lang="en-US" i="1" dirty="0" smtClean="0">
                <a:solidFill>
                  <a:schemeClr val="accent1">
                    <a:lumMod val="75000"/>
                  </a:schemeClr>
                </a:solidFill>
                <a:latin typeface="Times New Roman" panose="02020603050405020304" pitchFamily="18" charset="0"/>
                <a:cs typeface="Times New Roman" panose="02020603050405020304" pitchFamily="18" charset="0"/>
              </a:rPr>
              <a:t> import </a:t>
            </a:r>
            <a:r>
              <a:rPr lang="en-US" i="1" dirty="0" err="1" smtClean="0">
                <a:solidFill>
                  <a:schemeClr val="accent1">
                    <a:lumMod val="75000"/>
                  </a:schemeClr>
                </a:solidFill>
                <a:latin typeface="Times New Roman" panose="02020603050405020304" pitchFamily="18" charset="0"/>
                <a:cs typeface="Times New Roman" panose="02020603050405020304" pitchFamily="18" charset="0"/>
              </a:rPr>
              <a:t>WordNetLemmatizer</a:t>
            </a:r>
            <a:endParaRPr lang="en-US" i="1" dirty="0" smtClean="0">
              <a:solidFill>
                <a:schemeClr val="accent1">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987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Part-of-Speech Tagging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Task</a:t>
            </a:r>
            <a:r>
              <a:rPr lang="en-US" dirty="0" smtClean="0">
                <a:latin typeface="Times New Roman" panose="02020603050405020304" pitchFamily="18" charset="0"/>
                <a:cs typeface="Times New Roman" panose="02020603050405020304" pitchFamily="18" charset="0"/>
              </a:rPr>
              <a:t>: Part-of-Speech Tagging </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NLTK module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nltk.tag</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Functionality</a:t>
            </a:r>
            <a:r>
              <a:rPr lang="en-US" dirty="0" smtClean="0">
                <a:latin typeface="Times New Roman" panose="02020603050405020304" pitchFamily="18" charset="0"/>
                <a:cs typeface="Times New Roman" panose="02020603050405020304" pitchFamily="18" charset="0"/>
              </a:rPr>
              <a:t>: Brill, HMM, </a:t>
            </a:r>
            <a:r>
              <a:rPr lang="en-US" dirty="0" err="1" smtClean="0">
                <a:latin typeface="Times New Roman" panose="02020603050405020304" pitchFamily="18" charset="0"/>
                <a:cs typeface="Times New Roman" panose="02020603050405020304" pitchFamily="18" charset="0"/>
              </a:rPr>
              <a:t>TnT</a:t>
            </a:r>
            <a:r>
              <a:rPr lang="en-US" dirty="0" smtClean="0">
                <a:latin typeface="Times New Roman" panose="02020603050405020304" pitchFamily="18" charset="0"/>
                <a:cs typeface="Times New Roman" panose="02020603050405020304" pitchFamily="18" charset="0"/>
              </a:rPr>
              <a:t> taggers </a:t>
            </a:r>
          </a:p>
          <a:p>
            <a:pPr marL="0" indent="0">
              <a:buNone/>
            </a:pPr>
            <a:r>
              <a:rPr lang="en-US" dirty="0" smtClean="0">
                <a:latin typeface="Times New Roman" panose="02020603050405020304" pitchFamily="18" charset="0"/>
                <a:cs typeface="Times New Roman" panose="02020603050405020304" pitchFamily="18" charset="0"/>
              </a:rPr>
              <a:t>• Example: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i="1" dirty="0" smtClean="0">
                <a:solidFill>
                  <a:schemeClr val="accent1">
                    <a:lumMod val="75000"/>
                  </a:schemeClr>
                </a:solidFill>
                <a:latin typeface="Times New Roman" panose="02020603050405020304" pitchFamily="18" charset="0"/>
                <a:cs typeface="Times New Roman" panose="02020603050405020304" pitchFamily="18" charset="0"/>
              </a:rPr>
              <a:t>&gt;&gt;&gt; text = </a:t>
            </a:r>
            <a:r>
              <a:rPr lang="en-US" sz="2000" i="1" dirty="0" err="1" smtClean="0">
                <a:solidFill>
                  <a:schemeClr val="accent1">
                    <a:lumMod val="75000"/>
                  </a:schemeClr>
                </a:solidFill>
                <a:latin typeface="Times New Roman" panose="02020603050405020304" pitchFamily="18" charset="0"/>
                <a:cs typeface="Times New Roman" panose="02020603050405020304" pitchFamily="18" charset="0"/>
              </a:rPr>
              <a:t>nltk.word_tokenize</a:t>
            </a:r>
            <a:r>
              <a:rPr lang="en-US" sz="2000" i="1" dirty="0" smtClean="0">
                <a:solidFill>
                  <a:schemeClr val="accent1">
                    <a:lumMod val="75000"/>
                  </a:schemeClr>
                </a:solidFill>
                <a:latin typeface="Times New Roman" panose="02020603050405020304" pitchFamily="18" charset="0"/>
                <a:cs typeface="Times New Roman" panose="02020603050405020304" pitchFamily="18" charset="0"/>
              </a:rPr>
              <a:t>(“It was the best of times, it was the worst of times.”) </a:t>
            </a:r>
          </a:p>
          <a:p>
            <a:pPr marL="0" indent="0">
              <a:buNone/>
            </a:pPr>
            <a:r>
              <a:rPr lang="en-US" sz="2000" i="1" dirty="0" smtClean="0">
                <a:solidFill>
                  <a:schemeClr val="accent1">
                    <a:lumMod val="75000"/>
                  </a:schemeClr>
                </a:solidFill>
                <a:latin typeface="Times New Roman" panose="02020603050405020304" pitchFamily="18" charset="0"/>
                <a:cs typeface="Times New Roman" panose="02020603050405020304" pitchFamily="18" charset="0"/>
              </a:rPr>
              <a:t>&gt;&gt;&gt; </a:t>
            </a:r>
            <a:r>
              <a:rPr lang="en-US" sz="2000" i="1" dirty="0" err="1" smtClean="0">
                <a:solidFill>
                  <a:schemeClr val="accent1">
                    <a:lumMod val="75000"/>
                  </a:schemeClr>
                </a:solidFill>
                <a:latin typeface="Times New Roman" panose="02020603050405020304" pitchFamily="18" charset="0"/>
                <a:cs typeface="Times New Roman" panose="02020603050405020304" pitchFamily="18" charset="0"/>
              </a:rPr>
              <a:t>nltk.pos_tag</a:t>
            </a:r>
            <a:r>
              <a:rPr lang="en-US" sz="2000" i="1" dirty="0" smtClean="0">
                <a:solidFill>
                  <a:schemeClr val="accent1">
                    <a:lumMod val="75000"/>
                  </a:schemeClr>
                </a:solidFill>
                <a:latin typeface="Times New Roman" panose="02020603050405020304" pitchFamily="18" charset="0"/>
                <a:cs typeface="Times New Roman" panose="02020603050405020304" pitchFamily="18" charset="0"/>
              </a:rPr>
              <a:t>(text)</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18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Natural Language </a:t>
            </a:r>
            <a:r>
              <a:rPr lang="en-US" sz="3200" dirty="0" err="1" smtClean="0">
                <a:latin typeface="Times New Roman" panose="02020603050405020304" pitchFamily="18" charset="0"/>
                <a:cs typeface="Times New Roman" panose="02020603050405020304" pitchFamily="18" charset="0"/>
              </a:rPr>
              <a:t>ToolKit</a:t>
            </a:r>
            <a:r>
              <a:rPr lang="en-US" sz="3200" dirty="0" smtClean="0">
                <a:latin typeface="Times New Roman" panose="02020603050405020304" pitchFamily="18" charset="0"/>
                <a:cs typeface="Times New Roman" panose="02020603050405020304" pitchFamily="18" charset="0"/>
              </a:rPr>
              <a:t> (NLTK) and Python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r>
              <a:rPr lang="en-US" dirty="0" smtClean="0">
                <a:latin typeface="Times New Roman" panose="02020603050405020304" pitchFamily="18" charset="0"/>
                <a:cs typeface="Times New Roman" panose="02020603050405020304" pitchFamily="18" charset="0"/>
              </a:rPr>
              <a:t>Python is freely available for many platforms from the Python Software Foundation: </a:t>
            </a:r>
          </a:p>
          <a:p>
            <a:pPr marL="0" indent="0">
              <a:buNone/>
            </a:pPr>
            <a:r>
              <a:rPr lang="en-US" dirty="0" smtClean="0">
                <a:latin typeface="Times New Roman" panose="02020603050405020304" pitchFamily="18" charset="0"/>
                <a:cs typeface="Times New Roman" panose="02020603050405020304" pitchFamily="18" charset="0"/>
              </a:rPr>
              <a:t>	– http://www.python.org/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Named for the group Monty Python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28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Characteristics of  Python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Easy-to-learn scripting language, similar in many aspects to Perl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But with WYSIWYG block structure </a:t>
            </a:r>
          </a:p>
          <a:p>
            <a:r>
              <a:rPr lang="en-US" dirty="0" smtClean="0">
                <a:latin typeface="Times New Roman" panose="02020603050405020304" pitchFamily="18" charset="0"/>
                <a:cs typeface="Times New Roman" panose="02020603050405020304" pitchFamily="18" charset="0"/>
              </a:rPr>
              <a:t>Object-oriented, with modules, classes, exceptions, </a:t>
            </a:r>
            <a:r>
              <a:rPr lang="en-US" dirty="0" err="1" smtClean="0">
                <a:latin typeface="Times New Roman" panose="02020603050405020304" pitchFamily="18" charset="0"/>
                <a:cs typeface="Times New Roman" panose="02020603050405020304" pitchFamily="18" charset="0"/>
              </a:rPr>
              <a:t>highlevel</a:t>
            </a:r>
            <a:r>
              <a:rPr lang="en-US" dirty="0" smtClean="0">
                <a:latin typeface="Times New Roman" panose="02020603050405020304" pitchFamily="18" charset="0"/>
                <a:cs typeface="Times New Roman" panose="02020603050405020304" pitchFamily="18" charset="0"/>
              </a:rPr>
              <a:t> dynamic data types, similar to Java </a:t>
            </a:r>
          </a:p>
          <a:p>
            <a:r>
              <a:rPr lang="en-US" dirty="0" smtClean="0">
                <a:latin typeface="Times New Roman" panose="02020603050405020304" pitchFamily="18" charset="0"/>
                <a:cs typeface="Times New Roman" panose="02020603050405020304" pitchFamily="18" charset="0"/>
              </a:rPr>
              <a:t>Strongly typed, but without type declarations (dynamic typing) </a:t>
            </a:r>
          </a:p>
          <a:p>
            <a:r>
              <a:rPr lang="en-US" dirty="0" smtClean="0">
                <a:latin typeface="Times New Roman" panose="02020603050405020304" pitchFamily="18" charset="0"/>
                <a:cs typeface="Times New Roman" panose="02020603050405020304" pitchFamily="18" charset="0"/>
              </a:rPr>
              <a:t>Regular Expressions and other string processing features</a:t>
            </a:r>
          </a:p>
          <a:p>
            <a:r>
              <a:rPr lang="en-US" dirty="0" smtClean="0">
                <a:latin typeface="Times New Roman" panose="02020603050405020304" pitchFamily="18" charset="0"/>
                <a:cs typeface="Times New Roman" panose="02020603050405020304" pitchFamily="18" charset="0"/>
              </a:rPr>
              <a:t>High-level, general-purpose language </a:t>
            </a:r>
          </a:p>
          <a:p>
            <a:r>
              <a:rPr lang="en-US" dirty="0" smtClean="0">
                <a:latin typeface="Times New Roman" panose="02020603050405020304" pitchFamily="18" charset="0"/>
                <a:cs typeface="Times New Roman" panose="02020603050405020304" pitchFamily="18" charset="0"/>
              </a:rPr>
              <a:t>Readable code, clear syntax </a:t>
            </a:r>
          </a:p>
          <a:p>
            <a:r>
              <a:rPr lang="en-US" dirty="0" smtClean="0">
                <a:latin typeface="Times New Roman" panose="02020603050405020304" pitchFamily="18" charset="0"/>
                <a:cs typeface="Times New Roman" panose="02020603050405020304" pitchFamily="18" charset="0"/>
              </a:rPr>
              <a:t>Automatic garbage collection and memory management</a:t>
            </a:r>
          </a:p>
          <a:p>
            <a:r>
              <a:rPr lang="en-US" dirty="0" smtClean="0">
                <a:latin typeface="Times New Roman" panose="02020603050405020304" pitchFamily="18" charset="0"/>
                <a:cs typeface="Times New Roman" panose="02020603050405020304" pitchFamily="18" charset="0"/>
              </a:rPr>
              <a:t>Large standard library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74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8" y="160408"/>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Natural Language Toolkit (NLTK)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3708"/>
            <a:ext cx="10515600" cy="5172502"/>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Python package that implements many standard NLP data structures, algorithms</a:t>
            </a:r>
          </a:p>
          <a:p>
            <a:r>
              <a:rPr lang="en-US" dirty="0" smtClean="0">
                <a:latin typeface="Times New Roman" panose="02020603050405020304" pitchFamily="18" charset="0"/>
                <a:cs typeface="Times New Roman" panose="02020603050405020304" pitchFamily="18" charset="0"/>
              </a:rPr>
              <a:t>A suite of Python libraries for symbolic and statistical natural language programming</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Developed in 2001 at the University of Pennsylvania </a:t>
            </a:r>
          </a:p>
          <a:p>
            <a:pPr marL="0" indent="0">
              <a:buNone/>
            </a:pPr>
            <a:r>
              <a:rPr lang="en-US" dirty="0" smtClean="0">
                <a:latin typeface="Times New Roman" panose="02020603050405020304" pitchFamily="18" charset="0"/>
                <a:cs typeface="Times New Roman" panose="02020603050405020304" pitchFamily="18" charset="0"/>
              </a:rPr>
              <a:t>	 – Authors: Edward </a:t>
            </a:r>
            <a:r>
              <a:rPr lang="en-US" dirty="0" err="1" smtClean="0">
                <a:latin typeface="Times New Roman" panose="02020603050405020304" pitchFamily="18" charset="0"/>
                <a:cs typeface="Times New Roman" panose="02020603050405020304" pitchFamily="18" charset="0"/>
              </a:rPr>
              <a:t>Loper</a:t>
            </a:r>
            <a:r>
              <a:rPr lang="en-US" dirty="0" smtClean="0">
                <a:latin typeface="Times New Roman" panose="02020603050405020304" pitchFamily="18" charset="0"/>
                <a:cs typeface="Times New Roman" panose="02020603050405020304" pitchFamily="18" charset="0"/>
              </a:rPr>
              <a:t>, Ewan Kline and Steven Bird and Many 	  	    contributors</a:t>
            </a:r>
          </a:p>
          <a:p>
            <a:pPr marL="0" indent="0">
              <a:buNone/>
            </a:pPr>
            <a:r>
              <a:rPr lang="en-US" dirty="0" smtClean="0">
                <a:latin typeface="Times New Roman" panose="02020603050405020304" pitchFamily="18" charset="0"/>
                <a:cs typeface="Times New Roman" panose="02020603050405020304" pitchFamily="18" charset="0"/>
              </a:rPr>
              <a:t>• Developed to be a teaching tool and a platform for research NLP prototypes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Data types are packaged as classes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Goal of code is to be clear, rather than fastest performance </a:t>
            </a:r>
          </a:p>
          <a:p>
            <a:pPr marL="0" indent="0">
              <a:buNone/>
            </a:pPr>
            <a:r>
              <a:rPr lang="en-US" dirty="0" smtClean="0">
                <a:latin typeface="Times New Roman" panose="02020603050405020304" pitchFamily="18" charset="0"/>
                <a:cs typeface="Times New Roman" panose="02020603050405020304" pitchFamily="18" charset="0"/>
              </a:rPr>
              <a:t>• Open-source • </a:t>
            </a:r>
            <a:r>
              <a:rPr lang="en-US" dirty="0" smtClean="0">
                <a:latin typeface="Times New Roman" panose="02020603050405020304" pitchFamily="18" charset="0"/>
                <a:cs typeface="Times New Roman" panose="02020603050405020304" pitchFamily="18" charset="0"/>
                <a:hlinkClick r:id="rId2"/>
              </a:rPr>
              <a:t>http://www.nltk.org</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–Documentation also at this address </a:t>
            </a:r>
          </a:p>
          <a:p>
            <a:pPr marL="0" indent="0">
              <a:buNone/>
            </a:pPr>
            <a:r>
              <a:rPr lang="en-US" dirty="0" smtClean="0">
                <a:latin typeface="Times New Roman" panose="02020603050405020304" pitchFamily="18" charset="0"/>
                <a:cs typeface="Times New Roman" panose="02020603050405020304" pitchFamily="18" charset="0"/>
              </a:rPr>
              <a:t> Online book: http://www.nltk.org/book/</a:t>
            </a:r>
          </a:p>
        </p:txBody>
      </p:sp>
    </p:spTree>
    <p:extLst>
      <p:ext uri="{BB962C8B-B14F-4D97-AF65-F5344CB8AC3E}">
        <p14:creationId xmlns:p14="http://schemas.microsoft.com/office/powerpoint/2010/main" val="357539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Getting Started in Python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Python can be run as an interactive system</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Type in expressions or small pieces of programs to try them 		     out </a:t>
            </a:r>
          </a:p>
          <a:p>
            <a:pPr marL="0" indent="0">
              <a:buNone/>
            </a:pPr>
            <a:r>
              <a:rPr lang="en-US" dirty="0" smtClean="0">
                <a:latin typeface="Times New Roman" panose="02020603050405020304" pitchFamily="18" charset="0"/>
                <a:cs typeface="Times New Roman" panose="02020603050405020304" pitchFamily="18" charset="0"/>
              </a:rPr>
              <a:t>• or as a command-line system. </a:t>
            </a:r>
          </a:p>
          <a:p>
            <a:pPr marL="0" indent="0">
              <a:buNone/>
            </a:pPr>
            <a:r>
              <a:rPr lang="en-US" dirty="0" smtClean="0">
                <a:latin typeface="Times New Roman" panose="02020603050405020304" pitchFamily="18" charset="0"/>
                <a:cs typeface="Times New Roman" panose="02020603050405020304" pitchFamily="18" charset="0"/>
              </a:rPr>
              <a:t>	– Run stored python programs </a:t>
            </a:r>
          </a:p>
          <a:p>
            <a:pPr marL="0" indent="0">
              <a:buNone/>
            </a:pPr>
            <a:r>
              <a:rPr lang="en-US" dirty="0" smtClean="0">
                <a:latin typeface="Times New Roman" panose="02020603050405020304" pitchFamily="18" charset="0"/>
                <a:cs typeface="Times New Roman" panose="02020603050405020304" pitchFamily="18" charset="0"/>
              </a:rPr>
              <a:t>• For both, it is recommended to use IDLE, the Python development environment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Especially good to edit Python programs in IDLE to keep track 	   of the indentation for block structure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88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Introduction to NLTK</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NLTK provides: </a:t>
            </a:r>
          </a:p>
          <a:p>
            <a:pPr>
              <a:buFontTx/>
              <a:buChar char="-"/>
            </a:pPr>
            <a:r>
              <a:rPr lang="en-US" dirty="0" smtClean="0">
                <a:latin typeface="Times New Roman" panose="02020603050405020304" pitchFamily="18" charset="0"/>
                <a:cs typeface="Times New Roman" panose="02020603050405020304" pitchFamily="18" charset="0"/>
              </a:rPr>
              <a:t>Basic classes for representing data relevant to Natural Language Processing. </a:t>
            </a:r>
          </a:p>
          <a:p>
            <a:pPr>
              <a:buFontTx/>
              <a:buChar char="-"/>
            </a:pPr>
            <a:r>
              <a:rPr lang="en-US" dirty="0" smtClean="0">
                <a:latin typeface="Times New Roman" panose="02020603050405020304" pitchFamily="18" charset="0"/>
                <a:cs typeface="Times New Roman" panose="02020603050405020304" pitchFamily="18" charset="0"/>
              </a:rPr>
              <a:t>Standard interfaces for performing NLP tasks such as tokenization, tagging and parsing </a:t>
            </a:r>
          </a:p>
          <a:p>
            <a:pPr>
              <a:buFontTx/>
              <a:buChar char="-"/>
            </a:pPr>
            <a:r>
              <a:rPr lang="en-US" dirty="0" smtClean="0">
                <a:latin typeface="Times New Roman" panose="02020603050405020304" pitchFamily="18" charset="0"/>
                <a:cs typeface="Times New Roman" panose="02020603050405020304" pitchFamily="18" charset="0"/>
              </a:rPr>
              <a:t>Standard implementation of each task which can be combined to solve complex problems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47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a:bodyPr>
          <a:lstStyle/>
          <a:p>
            <a:r>
              <a:rPr lang="en-US" sz="3200" dirty="0" smtClean="0">
                <a:latin typeface="Times New Roman" panose="02020603050405020304" pitchFamily="18" charset="0"/>
                <a:cs typeface="Times New Roman" panose="02020603050405020304" pitchFamily="18" charset="0"/>
              </a:rPr>
              <a:t>NLTK Modules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1946"/>
            <a:ext cx="10515600" cy="5199797"/>
          </a:xfrm>
        </p:spPr>
        <p:txBody>
          <a:bodyPr>
            <a:normAutofit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corpora</a:t>
            </a:r>
            <a:r>
              <a:rPr lang="en-US" sz="2400" dirty="0" smtClean="0">
                <a:latin typeface="Times New Roman" panose="02020603050405020304" pitchFamily="18" charset="0"/>
                <a:cs typeface="Times New Roman" panose="02020603050405020304" pitchFamily="18" charset="0"/>
              </a:rPr>
              <a:t>: a package containing modules of example text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tokenize</a:t>
            </a:r>
            <a:r>
              <a:rPr lang="en-US" sz="2400" dirty="0" smtClean="0">
                <a:latin typeface="Times New Roman" panose="02020603050405020304" pitchFamily="18" charset="0"/>
                <a:cs typeface="Times New Roman" panose="02020603050405020304" pitchFamily="18" charset="0"/>
              </a:rPr>
              <a:t>: functions to separate text strings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probability</a:t>
            </a:r>
            <a:r>
              <a:rPr lang="en-US" sz="2400" dirty="0" smtClean="0">
                <a:latin typeface="Times New Roman" panose="02020603050405020304" pitchFamily="18" charset="0"/>
                <a:cs typeface="Times New Roman" panose="02020603050405020304" pitchFamily="18" charset="0"/>
              </a:rPr>
              <a:t>: for modeling frequency distributions and probabilistic systems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stem</a:t>
            </a:r>
            <a:r>
              <a:rPr lang="en-US" sz="2400" dirty="0" smtClean="0">
                <a:latin typeface="Times New Roman" panose="02020603050405020304" pitchFamily="18" charset="0"/>
                <a:cs typeface="Times New Roman" panose="02020603050405020304" pitchFamily="18" charset="0"/>
              </a:rPr>
              <a:t> – package of functions to stem words of text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wordnet</a:t>
            </a:r>
            <a:r>
              <a:rPr lang="en-US" sz="2400" dirty="0" smtClean="0">
                <a:latin typeface="Times New Roman" panose="02020603050405020304" pitchFamily="18" charset="0"/>
                <a:cs typeface="Times New Roman" panose="02020603050405020304" pitchFamily="18" charset="0"/>
              </a:rPr>
              <a:t> – interface to the WordNet lexical resource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chunk</a:t>
            </a:r>
            <a:r>
              <a:rPr lang="en-US" sz="2400" dirty="0" smtClean="0">
                <a:latin typeface="Times New Roman" panose="02020603050405020304" pitchFamily="18" charset="0"/>
                <a:cs typeface="Times New Roman" panose="02020603050405020304" pitchFamily="18" charset="0"/>
              </a:rPr>
              <a:t> – identify short non-nested phrases in text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etree</a:t>
            </a:r>
            <a:r>
              <a:rPr lang="en-US" sz="2400" dirty="0" smtClean="0">
                <a:latin typeface="Times New Roman" panose="02020603050405020304" pitchFamily="18" charset="0"/>
                <a:cs typeface="Times New Roman" panose="02020603050405020304" pitchFamily="18" charset="0"/>
              </a:rPr>
              <a:t>: for hierarchical structure over text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tag</a:t>
            </a:r>
            <a:r>
              <a:rPr lang="en-US" sz="2400" dirty="0" smtClean="0">
                <a:latin typeface="Times New Roman" panose="02020603050405020304" pitchFamily="18" charset="0"/>
                <a:cs typeface="Times New Roman" panose="02020603050405020304" pitchFamily="18" charset="0"/>
              </a:rPr>
              <a:t>: tagging each word with part-of-speech, sense, etc.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parse</a:t>
            </a:r>
            <a:r>
              <a:rPr lang="en-US" sz="2400" dirty="0" smtClean="0">
                <a:latin typeface="Times New Roman" panose="02020603050405020304" pitchFamily="18" charset="0"/>
                <a:cs typeface="Times New Roman" panose="02020603050405020304" pitchFamily="18" charset="0"/>
              </a:rPr>
              <a:t>: building trees over text - recursive descent, shift-reduce, probabilistic, etc.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cluster</a:t>
            </a:r>
            <a:r>
              <a:rPr lang="en-US" sz="2400" dirty="0" smtClean="0">
                <a:latin typeface="Times New Roman" panose="02020603050405020304" pitchFamily="18" charset="0"/>
                <a:cs typeface="Times New Roman" panose="02020603050405020304" pitchFamily="18" charset="0"/>
              </a:rPr>
              <a:t>: clustering algorithms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draw</a:t>
            </a:r>
            <a:r>
              <a:rPr lang="en-US" sz="2400" dirty="0" smtClean="0">
                <a:latin typeface="Times New Roman" panose="02020603050405020304" pitchFamily="18" charset="0"/>
                <a:cs typeface="Times New Roman" panose="02020603050405020304" pitchFamily="18" charset="0"/>
              </a:rPr>
              <a:t>: visualize NLP structures and processes</a:t>
            </a:r>
          </a:p>
          <a:p>
            <a:pPr marL="0" indent="0">
              <a:buNone/>
            </a:pPr>
            <a:r>
              <a:rPr lang="en-US" sz="2400" dirty="0" smtClean="0">
                <a:latin typeface="Times New Roman" panose="02020603050405020304" pitchFamily="18" charset="0"/>
                <a:cs typeface="Times New Roman" panose="02020603050405020304" pitchFamily="18" charset="0"/>
              </a:rPr>
              <a:t> • </a:t>
            </a:r>
            <a:r>
              <a:rPr lang="en-US" sz="2400" b="1" dirty="0" err="1" smtClean="0">
                <a:latin typeface="Times New Roman" panose="02020603050405020304" pitchFamily="18" charset="0"/>
                <a:cs typeface="Times New Roman" panose="02020603050405020304" pitchFamily="18" charset="0"/>
              </a:rPr>
              <a:t>contrib</a:t>
            </a:r>
            <a:r>
              <a:rPr lang="en-US" sz="2400" dirty="0" smtClean="0">
                <a:latin typeface="Times New Roman" panose="02020603050405020304" pitchFamily="18" charset="0"/>
                <a:cs typeface="Times New Roman" panose="02020603050405020304" pitchFamily="18" charset="0"/>
              </a:rPr>
              <a:t>: various pieces of software from outside contributors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89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NLTK Modules</a:t>
            </a: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8407133"/>
              </p:ext>
            </p:extLst>
          </p:nvPr>
        </p:nvGraphicFramePr>
        <p:xfrm>
          <a:off x="838200" y="1460500"/>
          <a:ext cx="9820702" cy="3922242"/>
        </p:xfrm>
        <a:graphic>
          <a:graphicData uri="http://schemas.openxmlformats.org/drawingml/2006/table">
            <a:tbl>
              <a:tblPr firstRow="1" bandRow="1">
                <a:tableStyleId>{5C22544A-7EE6-4342-B048-85BDC9FD1C3A}</a:tableStyleId>
              </a:tblPr>
              <a:tblGrid>
                <a:gridCol w="2862059"/>
                <a:gridCol w="2283305"/>
                <a:gridCol w="4675338"/>
              </a:tblGrid>
              <a:tr h="420027">
                <a:tc>
                  <a:txBody>
                    <a:bodyPr/>
                    <a:lstStyle/>
                    <a:p>
                      <a:r>
                        <a:rPr lang="en-US" sz="2000" dirty="0" smtClean="0">
                          <a:latin typeface="Times New Roman" panose="02020603050405020304" pitchFamily="18" charset="0"/>
                          <a:cs typeface="Times New Roman" panose="02020603050405020304" pitchFamily="18" charset="0"/>
                        </a:rPr>
                        <a:t>Language Processing Task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NLTK module</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Some functionalities </a:t>
                      </a:r>
                      <a:endParaRPr lang="en-US" sz="2000" dirty="0">
                        <a:latin typeface="Times New Roman" panose="02020603050405020304" pitchFamily="18" charset="0"/>
                        <a:cs typeface="Times New Roman" panose="02020603050405020304" pitchFamily="18" charset="0"/>
                      </a:endParaRPr>
                    </a:p>
                  </a:txBody>
                  <a:tcPr/>
                </a:tc>
              </a:tr>
              <a:tr h="420027">
                <a:tc>
                  <a:txBody>
                    <a:bodyPr/>
                    <a:lstStyle/>
                    <a:p>
                      <a:r>
                        <a:rPr lang="en-US" sz="2000" dirty="0" smtClean="0">
                          <a:latin typeface="Times New Roman" panose="02020603050405020304" pitchFamily="18" charset="0"/>
                          <a:cs typeface="Times New Roman" panose="02020603050405020304" pitchFamily="18" charset="0"/>
                        </a:rPr>
                        <a:t>Accessing corpora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nltk.corpus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Standardized interfaces to corpora and lexicons</a:t>
                      </a:r>
                      <a:endParaRPr lang="en-US" sz="2000" dirty="0">
                        <a:latin typeface="Times New Roman" panose="02020603050405020304" pitchFamily="18" charset="0"/>
                        <a:cs typeface="Times New Roman" panose="02020603050405020304" pitchFamily="18" charset="0"/>
                      </a:endParaRPr>
                    </a:p>
                  </a:txBody>
                  <a:tcPr/>
                </a:tc>
              </a:tr>
              <a:tr h="420027">
                <a:tc>
                  <a:txBody>
                    <a:bodyPr/>
                    <a:lstStyle/>
                    <a:p>
                      <a:r>
                        <a:rPr lang="en-US" sz="2000" dirty="0" smtClean="0">
                          <a:latin typeface="Times New Roman" panose="02020603050405020304" pitchFamily="18" charset="0"/>
                          <a:cs typeface="Times New Roman" panose="02020603050405020304" pitchFamily="18" charset="0"/>
                        </a:rPr>
                        <a:t>String processing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nltk.tokenize</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Sentence and word tokenizers</a:t>
                      </a:r>
                      <a:endParaRPr lang="en-US" sz="2000" dirty="0">
                        <a:latin typeface="Times New Roman" panose="02020603050405020304" pitchFamily="18" charset="0"/>
                        <a:cs typeface="Times New Roman" panose="02020603050405020304" pitchFamily="18" charset="0"/>
                      </a:endParaRPr>
                    </a:p>
                  </a:txBody>
                  <a:tcPr/>
                </a:tc>
              </a:tr>
              <a:tr h="420027">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nltk.stem</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Stemmers </a:t>
                      </a:r>
                      <a:endParaRPr lang="en-US" sz="2000" dirty="0">
                        <a:latin typeface="Times New Roman" panose="02020603050405020304" pitchFamily="18" charset="0"/>
                        <a:cs typeface="Times New Roman" panose="02020603050405020304" pitchFamily="18" charset="0"/>
                      </a:endParaRPr>
                    </a:p>
                  </a:txBody>
                  <a:tcPr/>
                </a:tc>
              </a:tr>
              <a:tr h="420027">
                <a:tc>
                  <a:txBody>
                    <a:bodyPr/>
                    <a:lstStyle/>
                    <a:p>
                      <a:r>
                        <a:rPr lang="en-US" sz="2000" dirty="0" smtClean="0">
                          <a:latin typeface="Times New Roman" panose="02020603050405020304" pitchFamily="18" charset="0"/>
                          <a:cs typeface="Times New Roman" panose="02020603050405020304" pitchFamily="18" charset="0"/>
                        </a:rPr>
                        <a:t>Part-of-speech tagging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nltk.tag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Various part-of-speech taggers </a:t>
                      </a:r>
                      <a:endParaRPr lang="en-US" sz="2000" dirty="0">
                        <a:latin typeface="Times New Roman" panose="02020603050405020304" pitchFamily="18" charset="0"/>
                        <a:cs typeface="Times New Roman" panose="02020603050405020304" pitchFamily="18" charset="0"/>
                      </a:endParaRPr>
                    </a:p>
                  </a:txBody>
                  <a:tcPr/>
                </a:tc>
              </a:tr>
              <a:tr h="420027">
                <a:tc>
                  <a:txBody>
                    <a:bodyPr/>
                    <a:lstStyle/>
                    <a:p>
                      <a:r>
                        <a:rPr lang="en-US" sz="2000" dirty="0" smtClean="0">
                          <a:latin typeface="Times New Roman" panose="02020603050405020304" pitchFamily="18" charset="0"/>
                          <a:cs typeface="Times New Roman" panose="02020603050405020304" pitchFamily="18" charset="0"/>
                        </a:rPr>
                        <a:t>Classification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nltk.classify</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Decision tree, maximum entropy </a:t>
                      </a:r>
                      <a:endParaRPr lang="en-US" sz="2000" dirty="0">
                        <a:latin typeface="Times New Roman" panose="02020603050405020304" pitchFamily="18" charset="0"/>
                        <a:cs typeface="Times New Roman" panose="02020603050405020304" pitchFamily="18" charset="0"/>
                      </a:endParaRPr>
                    </a:p>
                  </a:txBody>
                  <a:tcPr/>
                </a:tc>
              </a:tr>
              <a:tr h="420027">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nltk.cluster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K-means </a:t>
                      </a:r>
                      <a:endParaRPr lang="en-US" sz="2000" dirty="0">
                        <a:latin typeface="Times New Roman" panose="02020603050405020304" pitchFamily="18" charset="0"/>
                        <a:cs typeface="Times New Roman" panose="02020603050405020304" pitchFamily="18" charset="0"/>
                      </a:endParaRPr>
                    </a:p>
                  </a:txBody>
                  <a:tcPr/>
                </a:tc>
              </a:tr>
              <a:tr h="420027">
                <a:tc>
                  <a:txBody>
                    <a:bodyPr/>
                    <a:lstStyle/>
                    <a:p>
                      <a:r>
                        <a:rPr lang="en-US" sz="2000" dirty="0" smtClean="0">
                          <a:latin typeface="Times New Roman" panose="02020603050405020304" pitchFamily="18" charset="0"/>
                          <a:cs typeface="Times New Roman" panose="02020603050405020304" pitchFamily="18" charset="0"/>
                        </a:rPr>
                        <a:t>Chunking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nltk.chunk</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Regular expressions, named entity tagging </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67736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0C8D9A38A0C43892F112454AA643F" ma:contentTypeVersion="0" ma:contentTypeDescription="Create a new document." ma:contentTypeScope="" ma:versionID="29194e8a5910c3b32e8b965e569f0a9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BDA96D-810B-4F8E-B9F5-5D207853E6BA}"/>
</file>

<file path=customXml/itemProps2.xml><?xml version="1.0" encoding="utf-8"?>
<ds:datastoreItem xmlns:ds="http://schemas.openxmlformats.org/officeDocument/2006/customXml" ds:itemID="{C116967D-8990-45DE-B04F-19D5B25E7D04}"/>
</file>

<file path=customXml/itemProps3.xml><?xml version="1.0" encoding="utf-8"?>
<ds:datastoreItem xmlns:ds="http://schemas.openxmlformats.org/officeDocument/2006/customXml" ds:itemID="{743689BB-9300-4A2A-83B6-4E49C0A14A06}"/>
</file>

<file path=docProps/app.xml><?xml version="1.0" encoding="utf-8"?>
<Properties xmlns="http://schemas.openxmlformats.org/officeDocument/2006/extended-properties" xmlns:vt="http://schemas.openxmlformats.org/officeDocument/2006/docPropsVTypes">
  <TotalTime>1544</TotalTime>
  <Words>1081</Words>
  <Application>Microsoft Office PowerPoint</Application>
  <PresentationFormat>Widescreen</PresentationFormat>
  <Paragraphs>186</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PE3:CC &amp; NLP Lab</vt:lpstr>
      <vt:lpstr>Natural Language ToolKit (NLTK) and Python</vt:lpstr>
      <vt:lpstr>Natural Language ToolKit (NLTK) and Python</vt:lpstr>
      <vt:lpstr>Characteristics of  Python</vt:lpstr>
      <vt:lpstr>Natural Language Toolkit (NLTK) </vt:lpstr>
      <vt:lpstr>Getting Started in Python</vt:lpstr>
      <vt:lpstr>Introduction to NLTK</vt:lpstr>
      <vt:lpstr>NLTK Modules</vt:lpstr>
      <vt:lpstr>NLTK Modules</vt:lpstr>
      <vt:lpstr>Python/NLTK installation steps </vt:lpstr>
      <vt:lpstr>Python/NLTK Versions </vt:lpstr>
      <vt:lpstr>NLTK </vt:lpstr>
      <vt:lpstr>NLTK Corpus </vt:lpstr>
      <vt:lpstr>Simple NLTK Task </vt:lpstr>
      <vt:lpstr>Simple NLTK Task </vt:lpstr>
      <vt:lpstr>Getting Started: Corpora  </vt:lpstr>
      <vt:lpstr>Getting Started: String Processing</vt:lpstr>
      <vt:lpstr>Getting Started: Tokenization</vt:lpstr>
      <vt:lpstr>Getting Started: Tokenization</vt:lpstr>
      <vt:lpstr>Getting Started: Stemming</vt:lpstr>
      <vt:lpstr>Getting Started: Stemming</vt:lpstr>
      <vt:lpstr>PowerPoint Presentation</vt:lpstr>
      <vt:lpstr>Getting Started: Lemmatization</vt:lpstr>
      <vt:lpstr>Getting Started: Lemmatization</vt:lpstr>
      <vt:lpstr>Getting Started: Part-of-Speech Tagging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PE3:CC &amp; NLP Lab</dc:title>
  <dc:creator>u</dc:creator>
  <cp:lastModifiedBy>u</cp:lastModifiedBy>
  <cp:revision>51</cp:revision>
  <dcterms:created xsi:type="dcterms:W3CDTF">2020-07-08T12:51:55Z</dcterms:created>
  <dcterms:modified xsi:type="dcterms:W3CDTF">2020-07-10T17:43:53Z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0x010100D930C8D9A38A0C43892F112454AA643F</vt:lpwstr>
  </property>
</Properties>
</file>